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7"/>
  </p:notesMasterIdLst>
  <p:sldIdLst>
    <p:sldId id="256" r:id="rId2"/>
    <p:sldId id="333" r:id="rId3"/>
    <p:sldId id="334" r:id="rId4"/>
    <p:sldId id="353" r:id="rId5"/>
    <p:sldId id="336" r:id="rId6"/>
    <p:sldId id="355" r:id="rId7"/>
    <p:sldId id="357" r:id="rId8"/>
    <p:sldId id="338" r:id="rId9"/>
    <p:sldId id="337" r:id="rId10"/>
    <p:sldId id="365" r:id="rId11"/>
    <p:sldId id="366" r:id="rId12"/>
    <p:sldId id="361" r:id="rId13"/>
    <p:sldId id="372" r:id="rId14"/>
    <p:sldId id="360" r:id="rId15"/>
    <p:sldId id="367" r:id="rId16"/>
    <p:sldId id="368" r:id="rId17"/>
    <p:sldId id="369" r:id="rId18"/>
    <p:sldId id="370" r:id="rId19"/>
    <p:sldId id="351" r:id="rId20"/>
    <p:sldId id="376" r:id="rId21"/>
    <p:sldId id="374" r:id="rId22"/>
    <p:sldId id="377" r:id="rId23"/>
    <p:sldId id="378" r:id="rId24"/>
    <p:sldId id="379" r:id="rId25"/>
    <p:sldId id="352" r:id="rId26"/>
    <p:sldId id="380" r:id="rId27"/>
    <p:sldId id="381" r:id="rId28"/>
    <p:sldId id="387" r:id="rId29"/>
    <p:sldId id="358" r:id="rId30"/>
    <p:sldId id="383" r:id="rId31"/>
    <p:sldId id="384" r:id="rId32"/>
    <p:sldId id="388" r:id="rId33"/>
    <p:sldId id="389" r:id="rId34"/>
    <p:sldId id="385" r:id="rId35"/>
    <p:sldId id="382" r:id="rId36"/>
    <p:sldId id="386" r:id="rId37"/>
    <p:sldId id="359" r:id="rId38"/>
    <p:sldId id="362" r:id="rId39"/>
    <p:sldId id="354" r:id="rId40"/>
    <p:sldId id="340" r:id="rId41"/>
    <p:sldId id="363" r:id="rId42"/>
    <p:sldId id="364" r:id="rId43"/>
    <p:sldId id="310" r:id="rId44"/>
    <p:sldId id="339" r:id="rId45"/>
    <p:sldId id="341" r:id="rId46"/>
    <p:sldId id="342" r:id="rId47"/>
    <p:sldId id="343" r:id="rId48"/>
    <p:sldId id="344" r:id="rId49"/>
    <p:sldId id="270" r:id="rId50"/>
    <p:sldId id="261" r:id="rId51"/>
    <p:sldId id="262" r:id="rId52"/>
    <p:sldId id="335" r:id="rId53"/>
    <p:sldId id="268" r:id="rId54"/>
    <p:sldId id="264" r:id="rId55"/>
    <p:sldId id="266" r:id="rId56"/>
    <p:sldId id="265" r:id="rId57"/>
    <p:sldId id="267" r:id="rId58"/>
    <p:sldId id="269" r:id="rId59"/>
    <p:sldId id="271" r:id="rId60"/>
    <p:sldId id="272" r:id="rId61"/>
    <p:sldId id="273" r:id="rId62"/>
    <p:sldId id="323" r:id="rId63"/>
    <p:sldId id="274" r:id="rId64"/>
    <p:sldId id="275" r:id="rId65"/>
    <p:sldId id="322" r:id="rId66"/>
    <p:sldId id="276" r:id="rId67"/>
    <p:sldId id="263" r:id="rId68"/>
    <p:sldId id="277" r:id="rId69"/>
    <p:sldId id="278" r:id="rId70"/>
    <p:sldId id="279" r:id="rId71"/>
    <p:sldId id="280" r:id="rId72"/>
    <p:sldId id="281" r:id="rId73"/>
    <p:sldId id="282" r:id="rId74"/>
    <p:sldId id="283" r:id="rId75"/>
    <p:sldId id="284" r:id="rId76"/>
    <p:sldId id="285" r:id="rId77"/>
    <p:sldId id="286" r:id="rId78"/>
    <p:sldId id="287" r:id="rId79"/>
    <p:sldId id="324" r:id="rId80"/>
    <p:sldId id="325" r:id="rId81"/>
    <p:sldId id="291" r:id="rId82"/>
    <p:sldId id="288" r:id="rId83"/>
    <p:sldId id="289" r:id="rId84"/>
    <p:sldId id="290" r:id="rId85"/>
    <p:sldId id="292" r:id="rId86"/>
    <p:sldId id="293" r:id="rId87"/>
    <p:sldId id="294" r:id="rId88"/>
    <p:sldId id="295" r:id="rId89"/>
    <p:sldId id="296" r:id="rId90"/>
    <p:sldId id="297" r:id="rId91"/>
    <p:sldId id="298" r:id="rId92"/>
    <p:sldId id="327" r:id="rId93"/>
    <p:sldId id="299" r:id="rId94"/>
    <p:sldId id="326" r:id="rId95"/>
    <p:sldId id="300" r:id="rId96"/>
    <p:sldId id="301" r:id="rId97"/>
    <p:sldId id="302" r:id="rId98"/>
    <p:sldId id="329" r:id="rId99"/>
    <p:sldId id="328" r:id="rId100"/>
    <p:sldId id="330" r:id="rId101"/>
    <p:sldId id="331" r:id="rId102"/>
    <p:sldId id="332" r:id="rId103"/>
    <p:sldId id="308" r:id="rId104"/>
    <p:sldId id="309" r:id="rId105"/>
    <p:sldId id="311" r:id="rId106"/>
    <p:sldId id="312" r:id="rId107"/>
    <p:sldId id="313" r:id="rId108"/>
    <p:sldId id="314" r:id="rId109"/>
    <p:sldId id="315" r:id="rId110"/>
    <p:sldId id="316" r:id="rId111"/>
    <p:sldId id="317" r:id="rId112"/>
    <p:sldId id="318" r:id="rId113"/>
    <p:sldId id="319" r:id="rId114"/>
    <p:sldId id="320" r:id="rId115"/>
    <p:sldId id="321" r:id="rId116"/>
  </p:sldIdLst>
  <p:sldSz cx="12192000" cy="6858000"/>
  <p:notesSz cx="6888163" cy="100187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jimura Itsuko" initials="FI" lastIdx="1" clrIdx="0">
    <p:extLst>
      <p:ext uri="{19B8F6BF-5375-455C-9EA6-DF929625EA0E}">
        <p15:presenceInfo xmlns:p15="http://schemas.microsoft.com/office/powerpoint/2012/main" userId="13b59e45779d81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E4CB"/>
          </a:solidFill>
        </a:fill>
      </a:tcStyle>
    </a:wholeTbl>
    <a:band2H>
      <a:tcTxStyle/>
      <a:tcStyle>
        <a:tcBdr/>
        <a:fill>
          <a:solidFill>
            <a:srgbClr val="FEF2E7"/>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4E5"/>
          </a:solidFill>
        </a:fill>
      </a:tcStyle>
    </a:wholeTbl>
    <a:band2H>
      <a:tcTxStyle/>
      <a:tcStyle>
        <a:tcBdr/>
        <a:fill>
          <a:solidFill>
            <a:srgbClr val="E8F2F2"/>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1D5"/>
          </a:solidFill>
        </a:fill>
      </a:tcStyle>
    </a:wholeTbl>
    <a:band2H>
      <a:tcTxStyle/>
      <a:tcStyle>
        <a:tcBdr/>
        <a:fill>
          <a:solidFill>
            <a:srgbClr val="ECEAEB"/>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3314" autoAdjust="0"/>
  </p:normalViewPr>
  <p:slideViewPr>
    <p:cSldViewPr snapToGrid="0">
      <p:cViewPr>
        <p:scale>
          <a:sx n="100" d="100"/>
          <a:sy n="100" d="100"/>
        </p:scale>
        <p:origin x="48" y="-4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[hommefemmebeberoireine.xlsm]Sheet8!ピボットテーブル1</c:name>
    <c:fmtId val="10"/>
  </c:pivotSource>
  <c:chart>
    <c:autoTitleDeleted val="1"/>
    <c:pivotFmts>
      <c:pivotFmt>
        <c:idx val="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6"/>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6"/>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6"/>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Sheet8!$B$5:$B$7</c:f>
              <c:strCache>
                <c:ptCount val="1"/>
                <c:pt idx="0">
                  <c:v>complémentation - N+NH</c:v>
                </c:pt>
              </c:strCache>
            </c:strRef>
          </c:tx>
          <c:spPr>
            <a:solidFill>
              <a:schemeClr val="accent6"/>
            </a:solidFill>
            <a:ln>
              <a:noFill/>
            </a:ln>
            <a:effectLst/>
          </c:spPr>
          <c:invertIfNegative val="0"/>
          <c:cat>
            <c:strRef>
              <c:f>Sheet8!$A$8:$A$10</c:f>
              <c:strCache>
                <c:ptCount val="2"/>
                <c:pt idx="0">
                  <c:v>femme</c:v>
                </c:pt>
                <c:pt idx="1">
                  <c:v>homme</c:v>
                </c:pt>
              </c:strCache>
            </c:strRef>
          </c:cat>
          <c:val>
            <c:numRef>
              <c:f>Sheet8!$B$8:$B$10</c:f>
              <c:numCache>
                <c:formatCode>General</c:formatCode>
                <c:ptCount val="2"/>
                <c:pt idx="0">
                  <c:v>23</c:v>
                </c:pt>
                <c:pt idx="1">
                  <c:v>71</c:v>
                </c:pt>
              </c:numCache>
            </c:numRef>
          </c:val>
          <c:extLst>
            <c:ext xmlns:c16="http://schemas.microsoft.com/office/drawing/2014/chart" uri="{C3380CC4-5D6E-409C-BE32-E72D297353CC}">
              <c16:uniqueId val="{00000000-CE97-4879-9100-D23C73A536AA}"/>
            </c:ext>
          </c:extLst>
        </c:ser>
        <c:ser>
          <c:idx val="1"/>
          <c:order val="1"/>
          <c:tx>
            <c:strRef>
              <c:f>Sheet8!$C$5:$C$7</c:f>
              <c:strCache>
                <c:ptCount val="1"/>
                <c:pt idx="0">
                  <c:v>complémentation - NH+N</c:v>
                </c:pt>
              </c:strCache>
            </c:strRef>
          </c:tx>
          <c:spPr>
            <a:solidFill>
              <a:schemeClr val="accent5"/>
            </a:solidFill>
            <a:ln>
              <a:noFill/>
            </a:ln>
            <a:effectLst/>
          </c:spPr>
          <c:invertIfNegative val="0"/>
          <c:cat>
            <c:strRef>
              <c:f>Sheet8!$A$8:$A$10</c:f>
              <c:strCache>
                <c:ptCount val="2"/>
                <c:pt idx="0">
                  <c:v>femme</c:v>
                </c:pt>
                <c:pt idx="1">
                  <c:v>homme</c:v>
                </c:pt>
              </c:strCache>
            </c:strRef>
          </c:cat>
          <c:val>
            <c:numRef>
              <c:f>Sheet8!$C$8:$C$10</c:f>
              <c:numCache>
                <c:formatCode>General</c:formatCode>
                <c:ptCount val="2"/>
                <c:pt idx="0">
                  <c:v>8</c:v>
                </c:pt>
              </c:numCache>
            </c:numRef>
          </c:val>
          <c:extLst>
            <c:ext xmlns:c16="http://schemas.microsoft.com/office/drawing/2014/chart" uri="{C3380CC4-5D6E-409C-BE32-E72D297353CC}">
              <c16:uniqueId val="{00000001-CE97-4879-9100-D23C73A536AA}"/>
            </c:ext>
          </c:extLst>
        </c:ser>
        <c:ser>
          <c:idx val="2"/>
          <c:order val="2"/>
          <c:tx>
            <c:strRef>
              <c:f>Sheet8!$E$5:$E$7</c:f>
              <c:strCache>
                <c:ptCount val="1"/>
                <c:pt idx="0">
                  <c:v>qualification - NH+N</c:v>
                </c:pt>
              </c:strCache>
            </c:strRef>
          </c:tx>
          <c:spPr>
            <a:solidFill>
              <a:schemeClr val="accent4"/>
            </a:solidFill>
            <a:ln>
              <a:noFill/>
            </a:ln>
            <a:effectLst/>
          </c:spPr>
          <c:invertIfNegative val="0"/>
          <c:cat>
            <c:strRef>
              <c:f>Sheet8!$A$8:$A$10</c:f>
              <c:strCache>
                <c:ptCount val="2"/>
                <c:pt idx="0">
                  <c:v>femme</c:v>
                </c:pt>
                <c:pt idx="1">
                  <c:v>homme</c:v>
                </c:pt>
              </c:strCache>
            </c:strRef>
          </c:cat>
          <c:val>
            <c:numRef>
              <c:f>Sheet8!$E$8:$E$10</c:f>
              <c:numCache>
                <c:formatCode>General</c:formatCode>
                <c:ptCount val="2"/>
                <c:pt idx="0">
                  <c:v>192</c:v>
                </c:pt>
                <c:pt idx="1">
                  <c:v>562</c:v>
                </c:pt>
              </c:numCache>
            </c:numRef>
          </c:val>
          <c:extLst>
            <c:ext xmlns:c16="http://schemas.microsoft.com/office/drawing/2014/chart" uri="{C3380CC4-5D6E-409C-BE32-E72D297353CC}">
              <c16:uniqueId val="{00000002-CE97-4879-9100-D23C73A536AA}"/>
            </c:ext>
          </c:extLst>
        </c:ser>
        <c:ser>
          <c:idx val="3"/>
          <c:order val="3"/>
          <c:tx>
            <c:strRef>
              <c:f>Sheet8!$G$5:$G$7</c:f>
              <c:strCache>
                <c:ptCount val="1"/>
                <c:pt idx="0">
                  <c:v>性表示 - N+NH</c:v>
                </c:pt>
              </c:strCache>
            </c:strRef>
          </c:tx>
          <c:spPr>
            <a:solidFill>
              <a:schemeClr val="accent6">
                <a:lumMod val="60000"/>
              </a:schemeClr>
            </a:solidFill>
            <a:ln>
              <a:noFill/>
            </a:ln>
            <a:effectLst/>
          </c:spPr>
          <c:invertIfNegative val="0"/>
          <c:cat>
            <c:strRef>
              <c:f>Sheet8!$A$8:$A$10</c:f>
              <c:strCache>
                <c:ptCount val="2"/>
                <c:pt idx="0">
                  <c:v>femme</c:v>
                </c:pt>
                <c:pt idx="1">
                  <c:v>homme</c:v>
                </c:pt>
              </c:strCache>
            </c:strRef>
          </c:cat>
          <c:val>
            <c:numRef>
              <c:f>Sheet8!$G$8:$G$10</c:f>
              <c:numCache>
                <c:formatCode>General</c:formatCode>
                <c:ptCount val="2"/>
                <c:pt idx="0">
                  <c:v>56</c:v>
                </c:pt>
                <c:pt idx="1">
                  <c:v>16</c:v>
                </c:pt>
              </c:numCache>
            </c:numRef>
          </c:val>
          <c:extLst>
            <c:ext xmlns:c16="http://schemas.microsoft.com/office/drawing/2014/chart" uri="{C3380CC4-5D6E-409C-BE32-E72D297353CC}">
              <c16:uniqueId val="{00000003-CE97-4879-9100-D23C73A536AA}"/>
            </c:ext>
          </c:extLst>
        </c:ser>
        <c:ser>
          <c:idx val="4"/>
          <c:order val="4"/>
          <c:tx>
            <c:strRef>
              <c:f>Sheet8!$H$5:$H$7</c:f>
              <c:strCache>
                <c:ptCount val="1"/>
                <c:pt idx="0">
                  <c:v>性表示 - NH+N</c:v>
                </c:pt>
              </c:strCache>
            </c:strRef>
          </c:tx>
          <c:spPr>
            <a:solidFill>
              <a:schemeClr val="accent5">
                <a:lumMod val="60000"/>
              </a:schemeClr>
            </a:solidFill>
            <a:ln>
              <a:noFill/>
            </a:ln>
            <a:effectLst/>
          </c:spPr>
          <c:invertIfNegative val="0"/>
          <c:cat>
            <c:strRef>
              <c:f>Sheet8!$A$8:$A$10</c:f>
              <c:strCache>
                <c:ptCount val="2"/>
                <c:pt idx="0">
                  <c:v>femme</c:v>
                </c:pt>
                <c:pt idx="1">
                  <c:v>homme</c:v>
                </c:pt>
              </c:strCache>
            </c:strRef>
          </c:cat>
          <c:val>
            <c:numRef>
              <c:f>Sheet8!$H$8:$H$10</c:f>
              <c:numCache>
                <c:formatCode>General</c:formatCode>
                <c:ptCount val="2"/>
                <c:pt idx="0">
                  <c:v>698</c:v>
                </c:pt>
                <c:pt idx="1">
                  <c:v>24</c:v>
                </c:pt>
              </c:numCache>
            </c:numRef>
          </c:val>
          <c:extLst>
            <c:ext xmlns:c16="http://schemas.microsoft.com/office/drawing/2014/chart" uri="{C3380CC4-5D6E-409C-BE32-E72D297353CC}">
              <c16:uniqueId val="{00000004-CE97-4879-9100-D23C73A536AA}"/>
            </c:ext>
          </c:extLst>
        </c:ser>
        <c:dLbls>
          <c:showLegendKey val="0"/>
          <c:showVal val="0"/>
          <c:showCatName val="0"/>
          <c:showSerName val="0"/>
          <c:showPercent val="0"/>
          <c:showBubbleSize val="0"/>
        </c:dLbls>
        <c:gapWidth val="95"/>
        <c:overlap val="100"/>
        <c:axId val="612277592"/>
        <c:axId val="612279232"/>
      </c:barChart>
      <c:catAx>
        <c:axId val="612277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2279232"/>
        <c:crosses val="autoZero"/>
        <c:auto val="1"/>
        <c:lblAlgn val="ctr"/>
        <c:lblOffset val="100"/>
        <c:noMultiLvlLbl val="0"/>
      </c:catAx>
      <c:valAx>
        <c:axId val="612279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2277592"/>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pivotSource>
    <c:name>[bccwj女性20190916.xlsx]人間指示!ピボットテーブル15</c:name>
    <c:fmtId val="1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400" b="0" i="0" u="none" strike="noStrike" baseline="0">
                <a:effectLst/>
              </a:rPr>
              <a:t>F/M,  catégories</a:t>
            </a:r>
            <a:r>
              <a:rPr lang="ja-JP" altLang="en-US" sz="1400" b="0" i="0" u="none" strike="noStrike" baseline="0">
                <a:effectLst/>
              </a:rPr>
              <a:t> </a:t>
            </a:r>
            <a:r>
              <a:rPr lang="fr-CA" altLang="ja-JP" sz="1400" b="0" i="0" u="none" strike="noStrike" baseline="0">
                <a:effectLst/>
              </a:rPr>
              <a:t>et</a:t>
            </a:r>
            <a:r>
              <a:rPr lang="en-US" altLang="ja-JP" sz="1400" b="0" i="0" u="none" strike="noStrike" baseline="0">
                <a:effectLst/>
              </a:rPr>
              <a:t> anté/post-position en japonais</a:t>
            </a:r>
          </a:p>
          <a:p>
            <a:pPr>
              <a:defRPr/>
            </a:pPr>
            <a:endParaRPr lang="ja-JP"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dk1">
              <a:tint val="885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dk1">
              <a:tint val="885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dk1">
              <a:tint val="885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dk1">
              <a:tint val="885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dk1">
              <a:tint val="885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dk1">
              <a:tint val="88500"/>
            </a:schemeClr>
          </a:solidFill>
          <a:ln>
            <a:noFill/>
          </a:ln>
          <a:effectLst/>
        </c:spPr>
        <c:marker>
          <c:symbol val="none"/>
        </c:marker>
      </c:pivotFmt>
      <c:pivotFmt>
        <c:idx val="19"/>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dk1">
              <a:tint val="88500"/>
            </a:schemeClr>
          </a:solidFill>
          <a:ln>
            <a:noFill/>
          </a:ln>
          <a:effectLst/>
        </c:spPr>
        <c:marker>
          <c:symbol val="none"/>
        </c:marker>
      </c:pivotFmt>
      <c:pivotFmt>
        <c:idx val="22"/>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dk1">
              <a:tint val="885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人間指示!$B$7:$B$9</c:f>
              <c:strCache>
                <c:ptCount val="1"/>
                <c:pt idx="0">
                  <c:v>F/M +N - Indicatif de sexe</c:v>
                </c:pt>
              </c:strCache>
            </c:strRef>
          </c:tx>
          <c:spPr>
            <a:solidFill>
              <a:schemeClr val="dk1">
                <a:tint val="88500"/>
              </a:schemeClr>
            </a:solidFill>
            <a:ln>
              <a:noFill/>
            </a:ln>
            <a:effectLst/>
          </c:spPr>
          <c:invertIfNegative val="0"/>
          <c:cat>
            <c:multiLvlStrRef>
              <c:f>人間指示!$A$10:$A$16</c:f>
              <c:multiLvlStrCache>
                <c:ptCount val="4"/>
                <c:lvl>
                  <c:pt idx="0">
                    <c:v>F</c:v>
                  </c:pt>
                  <c:pt idx="1">
                    <c:v>M</c:v>
                  </c:pt>
                  <c:pt idx="2">
                    <c:v>F</c:v>
                  </c:pt>
                  <c:pt idx="3">
                    <c:v>M</c:v>
                  </c:pt>
                </c:lvl>
                <c:lvl>
                  <c:pt idx="0">
                    <c:v>JO/DAN-SEI</c:v>
                  </c:pt>
                  <c:pt idx="2">
                    <c:v>ONNA/OTOKO</c:v>
                  </c:pt>
                </c:lvl>
              </c:multiLvlStrCache>
            </c:multiLvlStrRef>
          </c:cat>
          <c:val>
            <c:numRef>
              <c:f>人間指示!$B$10:$B$16</c:f>
              <c:numCache>
                <c:formatCode>General</c:formatCode>
                <c:ptCount val="4"/>
                <c:pt idx="0">
                  <c:v>465</c:v>
                </c:pt>
                <c:pt idx="1">
                  <c:v>140</c:v>
                </c:pt>
                <c:pt idx="2">
                  <c:v>178</c:v>
                </c:pt>
                <c:pt idx="3">
                  <c:v>77</c:v>
                </c:pt>
              </c:numCache>
            </c:numRef>
          </c:val>
          <c:extLst>
            <c:ext xmlns:c16="http://schemas.microsoft.com/office/drawing/2014/chart" uri="{C3380CC4-5D6E-409C-BE32-E72D297353CC}">
              <c16:uniqueId val="{00000000-4668-40A4-9FCB-C998A1B1A2E0}"/>
            </c:ext>
          </c:extLst>
        </c:ser>
        <c:ser>
          <c:idx val="1"/>
          <c:order val="1"/>
          <c:tx>
            <c:strRef>
              <c:f>人間指示!$D$7:$D$9</c:f>
              <c:strCache>
                <c:ptCount val="1"/>
                <c:pt idx="0">
                  <c:v>N+ F/M - Equatif</c:v>
                </c:pt>
              </c:strCache>
            </c:strRef>
          </c:tx>
          <c:spPr>
            <a:solidFill>
              <a:schemeClr val="dk1">
                <a:tint val="55000"/>
              </a:schemeClr>
            </a:solidFill>
            <a:ln>
              <a:noFill/>
            </a:ln>
            <a:effectLst/>
          </c:spPr>
          <c:invertIfNegative val="0"/>
          <c:cat>
            <c:multiLvlStrRef>
              <c:f>人間指示!$A$10:$A$16</c:f>
              <c:multiLvlStrCache>
                <c:ptCount val="4"/>
                <c:lvl>
                  <c:pt idx="0">
                    <c:v>F</c:v>
                  </c:pt>
                  <c:pt idx="1">
                    <c:v>M</c:v>
                  </c:pt>
                  <c:pt idx="2">
                    <c:v>F</c:v>
                  </c:pt>
                  <c:pt idx="3">
                    <c:v>M</c:v>
                  </c:pt>
                </c:lvl>
                <c:lvl>
                  <c:pt idx="0">
                    <c:v>JO/DAN-SEI</c:v>
                  </c:pt>
                  <c:pt idx="2">
                    <c:v>ONNA/OTOKO</c:v>
                  </c:pt>
                </c:lvl>
              </c:multiLvlStrCache>
            </c:multiLvlStrRef>
          </c:cat>
          <c:val>
            <c:numRef>
              <c:f>人間指示!$D$10:$D$16</c:f>
              <c:numCache>
                <c:formatCode>General</c:formatCode>
                <c:ptCount val="4"/>
                <c:pt idx="0">
                  <c:v>96</c:v>
                </c:pt>
                <c:pt idx="1">
                  <c:v>60</c:v>
                </c:pt>
                <c:pt idx="2">
                  <c:v>39</c:v>
                </c:pt>
                <c:pt idx="3">
                  <c:v>19</c:v>
                </c:pt>
              </c:numCache>
            </c:numRef>
          </c:val>
          <c:extLst>
            <c:ext xmlns:c16="http://schemas.microsoft.com/office/drawing/2014/chart" uri="{C3380CC4-5D6E-409C-BE32-E72D297353CC}">
              <c16:uniqueId val="{00000001-4668-40A4-9FCB-C998A1B1A2E0}"/>
            </c:ext>
          </c:extLst>
        </c:ser>
        <c:ser>
          <c:idx val="2"/>
          <c:order val="2"/>
          <c:tx>
            <c:strRef>
              <c:f>人間指示!$E$7:$E$9</c:f>
              <c:strCache>
                <c:ptCount val="1"/>
                <c:pt idx="0">
                  <c:v>N+ F/M - Relationnel</c:v>
                </c:pt>
              </c:strCache>
            </c:strRef>
          </c:tx>
          <c:spPr>
            <a:solidFill>
              <a:schemeClr val="dk1">
                <a:tint val="75000"/>
              </a:schemeClr>
            </a:solidFill>
            <a:ln>
              <a:noFill/>
            </a:ln>
            <a:effectLst/>
          </c:spPr>
          <c:invertIfNegative val="0"/>
          <c:cat>
            <c:multiLvlStrRef>
              <c:f>人間指示!$A$10:$A$16</c:f>
              <c:multiLvlStrCache>
                <c:ptCount val="4"/>
                <c:lvl>
                  <c:pt idx="0">
                    <c:v>F</c:v>
                  </c:pt>
                  <c:pt idx="1">
                    <c:v>M</c:v>
                  </c:pt>
                  <c:pt idx="2">
                    <c:v>F</c:v>
                  </c:pt>
                  <c:pt idx="3">
                    <c:v>M</c:v>
                  </c:pt>
                </c:lvl>
                <c:lvl>
                  <c:pt idx="0">
                    <c:v>JO/DAN-SEI</c:v>
                  </c:pt>
                  <c:pt idx="2">
                    <c:v>ONNA/OTOKO</c:v>
                  </c:pt>
                </c:lvl>
              </c:multiLvlStrCache>
            </c:multiLvlStrRef>
          </c:cat>
          <c:val>
            <c:numRef>
              <c:f>人間指示!$E$10:$E$16</c:f>
              <c:numCache>
                <c:formatCode>General</c:formatCode>
                <c:ptCount val="4"/>
                <c:pt idx="0">
                  <c:v>57</c:v>
                </c:pt>
                <c:pt idx="1">
                  <c:v>13</c:v>
                </c:pt>
                <c:pt idx="2">
                  <c:v>33</c:v>
                </c:pt>
                <c:pt idx="3">
                  <c:v>36</c:v>
                </c:pt>
              </c:numCache>
            </c:numRef>
          </c:val>
          <c:extLst>
            <c:ext xmlns:c16="http://schemas.microsoft.com/office/drawing/2014/chart" uri="{C3380CC4-5D6E-409C-BE32-E72D297353CC}">
              <c16:uniqueId val="{00000002-4668-40A4-9FCB-C998A1B1A2E0}"/>
            </c:ext>
          </c:extLst>
        </c:ser>
        <c:ser>
          <c:idx val="3"/>
          <c:order val="3"/>
          <c:tx>
            <c:strRef>
              <c:f>人間指示!$F$7:$F$9</c:f>
              <c:strCache>
                <c:ptCount val="1"/>
                <c:pt idx="0">
                  <c:v>N+ F/M - Attributif</c:v>
                </c:pt>
              </c:strCache>
            </c:strRef>
          </c:tx>
          <c:spPr>
            <a:solidFill>
              <a:schemeClr val="dk1">
                <a:tint val="98500"/>
              </a:schemeClr>
            </a:solidFill>
            <a:ln>
              <a:noFill/>
            </a:ln>
            <a:effectLst/>
          </c:spPr>
          <c:invertIfNegative val="0"/>
          <c:cat>
            <c:multiLvlStrRef>
              <c:f>人間指示!$A$10:$A$16</c:f>
              <c:multiLvlStrCache>
                <c:ptCount val="4"/>
                <c:lvl>
                  <c:pt idx="0">
                    <c:v>F</c:v>
                  </c:pt>
                  <c:pt idx="1">
                    <c:v>M</c:v>
                  </c:pt>
                  <c:pt idx="2">
                    <c:v>F</c:v>
                  </c:pt>
                  <c:pt idx="3">
                    <c:v>M</c:v>
                  </c:pt>
                </c:lvl>
                <c:lvl>
                  <c:pt idx="0">
                    <c:v>JO/DAN-SEI</c:v>
                  </c:pt>
                  <c:pt idx="2">
                    <c:v>ONNA/OTOKO</c:v>
                  </c:pt>
                </c:lvl>
              </c:multiLvlStrCache>
            </c:multiLvlStrRef>
          </c:cat>
          <c:val>
            <c:numRef>
              <c:f>人間指示!$F$10:$F$16</c:f>
              <c:numCache>
                <c:formatCode>General</c:formatCode>
                <c:ptCount val="4"/>
                <c:pt idx="0">
                  <c:v>145</c:v>
                </c:pt>
                <c:pt idx="1">
                  <c:v>78</c:v>
                </c:pt>
                <c:pt idx="2">
                  <c:v>29</c:v>
                </c:pt>
                <c:pt idx="3">
                  <c:v>75</c:v>
                </c:pt>
              </c:numCache>
            </c:numRef>
          </c:val>
          <c:extLst>
            <c:ext xmlns:c16="http://schemas.microsoft.com/office/drawing/2014/chart" uri="{C3380CC4-5D6E-409C-BE32-E72D297353CC}">
              <c16:uniqueId val="{00000003-4668-40A4-9FCB-C998A1B1A2E0}"/>
            </c:ext>
          </c:extLst>
        </c:ser>
        <c:dLbls>
          <c:showLegendKey val="0"/>
          <c:showVal val="0"/>
          <c:showCatName val="0"/>
          <c:showSerName val="0"/>
          <c:showPercent val="0"/>
          <c:showBubbleSize val="0"/>
        </c:dLbls>
        <c:gapWidth val="150"/>
        <c:overlap val="100"/>
        <c:axId val="838197040"/>
        <c:axId val="838200320"/>
      </c:barChart>
      <c:catAx>
        <c:axId val="83819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38200320"/>
        <c:crosses val="autoZero"/>
        <c:auto val="1"/>
        <c:lblAlgn val="ctr"/>
        <c:lblOffset val="100"/>
        <c:noMultiLvlLbl val="0"/>
      </c:catAx>
      <c:valAx>
        <c:axId val="8382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38197040"/>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104775" y="750888"/>
            <a:ext cx="6678613" cy="3757612"/>
          </a:xfrm>
          <a:prstGeom prst="rect">
            <a:avLst/>
          </a:prstGeom>
        </p:spPr>
        <p:txBody>
          <a:bodyPr lIns="96606" tIns="48303" rIns="96606" bIns="48303"/>
          <a:lstStyle/>
          <a:p>
            <a:endParaRPr/>
          </a:p>
        </p:txBody>
      </p:sp>
      <p:sp>
        <p:nvSpPr>
          <p:cNvPr id="103" name="Shape 103"/>
          <p:cNvSpPr>
            <a:spLocks noGrp="1"/>
          </p:cNvSpPr>
          <p:nvPr>
            <p:ph type="body" sz="quarter" idx="1"/>
          </p:nvPr>
        </p:nvSpPr>
        <p:spPr>
          <a:xfrm>
            <a:off x="918422" y="4758889"/>
            <a:ext cx="5051320" cy="4508421"/>
          </a:xfrm>
          <a:prstGeom prst="rect">
            <a:avLst/>
          </a:prstGeom>
        </p:spPr>
        <p:txBody>
          <a:bodyPr lIns="96606" tIns="48303" rIns="96606" bIns="48303"/>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游ゴシック"/>
      </a:defRPr>
    </a:lvl1pPr>
    <a:lvl2pPr indent="228600" latinLnBrk="0">
      <a:defRPr sz="1200">
        <a:latin typeface="+mj-lt"/>
        <a:ea typeface="+mj-ea"/>
        <a:cs typeface="+mj-cs"/>
        <a:sym typeface="游ゴシック"/>
      </a:defRPr>
    </a:lvl2pPr>
    <a:lvl3pPr indent="457200" latinLnBrk="0">
      <a:defRPr sz="1200">
        <a:latin typeface="+mj-lt"/>
        <a:ea typeface="+mj-ea"/>
        <a:cs typeface="+mj-cs"/>
        <a:sym typeface="游ゴシック"/>
      </a:defRPr>
    </a:lvl3pPr>
    <a:lvl4pPr indent="685800" latinLnBrk="0">
      <a:defRPr sz="1200">
        <a:latin typeface="+mj-lt"/>
        <a:ea typeface="+mj-ea"/>
        <a:cs typeface="+mj-cs"/>
        <a:sym typeface="游ゴシック"/>
      </a:defRPr>
    </a:lvl4pPr>
    <a:lvl5pPr indent="914400" latinLnBrk="0">
      <a:defRPr sz="1200">
        <a:latin typeface="+mj-lt"/>
        <a:ea typeface="+mj-ea"/>
        <a:cs typeface="+mj-cs"/>
        <a:sym typeface="游ゴシック"/>
      </a:defRPr>
    </a:lvl5pPr>
    <a:lvl6pPr indent="1143000" latinLnBrk="0">
      <a:defRPr sz="1200">
        <a:latin typeface="+mj-lt"/>
        <a:ea typeface="+mj-ea"/>
        <a:cs typeface="+mj-cs"/>
        <a:sym typeface="游ゴシック"/>
      </a:defRPr>
    </a:lvl6pPr>
    <a:lvl7pPr indent="1371600" latinLnBrk="0">
      <a:defRPr sz="1200">
        <a:latin typeface="+mj-lt"/>
        <a:ea typeface="+mj-ea"/>
        <a:cs typeface="+mj-cs"/>
        <a:sym typeface="游ゴシック"/>
      </a:defRPr>
    </a:lvl7pPr>
    <a:lvl8pPr indent="1600200" latinLnBrk="0">
      <a:defRPr sz="1200">
        <a:latin typeface="+mj-lt"/>
        <a:ea typeface="+mj-ea"/>
        <a:cs typeface="+mj-cs"/>
        <a:sym typeface="游ゴシック"/>
      </a:defRPr>
    </a:lvl8pPr>
    <a:lvl9pPr indent="1828800" latinLnBrk="0">
      <a:defRPr sz="1200">
        <a:latin typeface="+mj-lt"/>
        <a:ea typeface="+mj-ea"/>
        <a:cs typeface="+mj-cs"/>
        <a:sym typeface="游ゴシック"/>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utura-sciences.com/sciences/questions-reponses/histoire-france-elle-representee-coq-1489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04775" y="750888"/>
            <a:ext cx="6678613" cy="3757612"/>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endParaRPr/>
          </a:p>
          <a:p>
            <a:r>
              <a:t>本日のおはなしのタイトルは、○○○です。　</a:t>
            </a:r>
          </a:p>
          <a:p>
            <a:r>
              <a:t>私の研究は当初より、言語使用データの観察に基づくものでした。幸いなことに、情報処理技術の発展に伴い、2000年頃からはとくに、大規模な言語使用データを用いることが可能になりました。本日のおはなしののタイトルは２つの問題が組み合わさっています。一つは方法論です。「大規模な言語使用データに基づく研究」であり、もう一方はその方法に基づいて現在進行中で行っているトピックです。日本語とフランス語の「女性教員、白人女性、姉妹都市、兄弟国」の謎という話をいたしますね。</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04775" y="750888"/>
            <a:ext cx="6678613" cy="3757612"/>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今やっている研究。日本語とフランス語の対照研究を本格的にやりたい。名詞は言語を超えて定義しやすい。　Ngramリスト、形態素解析の結果など、言語情報処理関連の研究の成果が使える。フランスではよく知られた雑誌のLangagesの1号の発行を今めざしている。</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今、productivityの高い時期です！！（むらがあるのが特徴）</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104775" y="750888"/>
            <a:ext cx="6678613" cy="3757612"/>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例は人間名詞：　修飾：N2の属性を持ったN1と、併置の関係は大変近く見分けがつきにくいことも多い。　メタファーの場合は、併置とは異なる。　femme-enfantは、女の子の意味ではない。</a:t>
            </a:r>
          </a:p>
          <a:p>
            <a:r>
              <a:t>一般に、N１とN2の間には性の一致があるとは考えられてはいない。数の一致はあることが多い。後置のN２は、形容詞と近いと考えられてる。後で述べる、補足の場合は一般にN2は形容詞の接尾辞。</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104775" y="750888"/>
            <a:ext cx="6678613" cy="3757612"/>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修飾と、補足でN2が中心語である。併置はフランス語とは異なる。</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104775" y="750888"/>
            <a:ext cx="6678613" cy="3757612"/>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フランス語は、N2の属性を持つN1と、併置は近い。語順も日本語とは異なり、ルーズさがある。</a:t>
            </a:r>
          </a:p>
          <a:p>
            <a:r>
              <a:t>日本語は、N１の属性を持つN2と、併置とは全く異なる。語順の制約が厳しい</a:t>
            </a:r>
          </a:p>
          <a:p>
            <a:endParaRPr/>
          </a:p>
          <a:p>
            <a:pPr>
              <a:defRPr>
                <a:latin typeface="Times New Roman"/>
                <a:ea typeface="Times New Roman"/>
                <a:cs typeface="Times New Roman"/>
                <a:sym typeface="Times New Roman"/>
              </a:defRPr>
            </a:pPr>
            <a:r>
              <a:t>boulangerie-pâtisserie</a:t>
            </a:r>
            <a:r>
              <a:rPr>
                <a:latin typeface="ＭＳ 明朝"/>
                <a:ea typeface="ＭＳ 明朝"/>
                <a:cs typeface="ＭＳ 明朝"/>
                <a:sym typeface="ＭＳ 明朝"/>
              </a:rPr>
              <a:t>は、パン屋とケーキ屋だと思っていた。日本語では、シンガーソングライター、ソファベッドのようにカタカナ語だと</a:t>
            </a:r>
            <a:r>
              <a:t>OK</a:t>
            </a:r>
            <a:r>
              <a:rPr>
                <a:latin typeface="ＭＳ 明朝"/>
                <a:ea typeface="ＭＳ 明朝"/>
                <a:cs typeface="ＭＳ 明朝"/>
                <a:sym typeface="ＭＳ 明朝"/>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104775" y="750888"/>
            <a:ext cx="6678613" cy="3757612"/>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rPr dirty="0" err="1"/>
              <a:t>語順についての議論はこれまでなされていない。Yaguelloは接頭辞と言っているが、なぜ接頭辞化するかに関する議論はない</a:t>
            </a:r>
            <a:r>
              <a:rPr dirty="0"/>
              <a:t>。</a:t>
            </a:r>
          </a:p>
          <a:p>
            <a:r>
              <a:rPr dirty="0" err="1"/>
              <a:t>共起関係については、辞書がちらほらと述べている以外全く研究はなされていない</a:t>
            </a:r>
            <a:r>
              <a:rPr dirty="0"/>
              <a:t>。</a:t>
            </a:r>
            <a:endParaRPr lang="fr-CA" altLang="ja-JP" dirty="0"/>
          </a:p>
          <a:p>
            <a:r>
              <a:rPr lang="ja-JP" altLang="en-US" dirty="0"/>
              <a:t>日本語では、語順が逆の場合も多いが、本研究ではとりあつかわない。日本語には、漢語と和語があり、その点不透明性が高い。子は和語、漢語ともに子供と関係のある意味をもつが、親は漢語では「親」の意味にはならない。日本語にはフランス語には存在しない不透明性があるが、本発表では話題にしない。</a:t>
            </a:r>
            <a:endParaRPr lang="en-US" altLang="ja-JP"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104775" y="750888"/>
            <a:ext cx="6678613" cy="3757612"/>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語順についての議論はこれまでなされていない。Yaguelloは接頭辞と言っているが、なぜ接頭辞化するかに関する議論はない。</a:t>
            </a:r>
          </a:p>
          <a:p>
            <a:r>
              <a:t>共起関係については、辞書がちらほらと述べている以外全く研究はなされていない。</a:t>
            </a:r>
          </a:p>
        </p:txBody>
      </p:sp>
    </p:spTree>
    <p:extLst>
      <p:ext uri="{BB962C8B-B14F-4D97-AF65-F5344CB8AC3E}">
        <p14:creationId xmlns:p14="http://schemas.microsoft.com/office/powerpoint/2010/main" val="380355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en-GB" altLang="ja-JP" dirty="0" err="1"/>
              <a:t>Question1</a:t>
            </a:r>
            <a:r>
              <a:rPr kumimoji="1" lang="ja-JP" altLang="en-US" dirty="0"/>
              <a:t>：</a:t>
            </a:r>
            <a:r>
              <a:rPr kumimoji="1" lang="fr-CA" altLang="ja-JP" dirty="0"/>
              <a:t>Le Monde</a:t>
            </a:r>
            <a:r>
              <a:rPr kumimoji="1" lang="ja-JP" altLang="en-US" dirty="0"/>
              <a:t>のみ</a:t>
            </a:r>
            <a:endParaRPr kumimoji="1" lang="en-US" altLang="ja-JP" dirty="0"/>
          </a:p>
          <a:p>
            <a:r>
              <a:rPr kumimoji="1" lang="fr-CA" altLang="ja-JP" dirty="0" err="1"/>
              <a:t>Question2</a:t>
            </a:r>
            <a:r>
              <a:rPr kumimoji="1" lang="fr-CA" altLang="ja-JP" dirty="0"/>
              <a:t>: </a:t>
            </a:r>
            <a:r>
              <a:rPr kumimoji="1" lang="en-GB" altLang="ja-JP" dirty="0"/>
              <a:t>Le Monde</a:t>
            </a:r>
            <a:r>
              <a:rPr kumimoji="1" lang="ja-JP" altLang="en-US" dirty="0"/>
              <a:t>と</a:t>
            </a:r>
            <a:r>
              <a:rPr kumimoji="1" lang="fr-CA" altLang="ja-JP" dirty="0"/>
              <a:t>Frantext</a:t>
            </a:r>
            <a:endParaRPr kumimoji="1" lang="ja-JP" altLang="en-US" dirty="0"/>
          </a:p>
        </p:txBody>
      </p:sp>
    </p:spTree>
    <p:extLst>
      <p:ext uri="{BB962C8B-B14F-4D97-AF65-F5344CB8AC3E}">
        <p14:creationId xmlns:p14="http://schemas.microsoft.com/office/powerpoint/2010/main" val="25249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04775" y="750888"/>
            <a:ext cx="6678613" cy="3757612"/>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中国語はもちろんのこと、英語やドイツ語や日本語に比較するとNNは少ないが、決して極めて少ないわけではない。chiffre d’affaire, 売上高、point of view 観点、view point, </a:t>
            </a:r>
          </a:p>
        </p:txBody>
      </p:sp>
    </p:spTree>
    <p:extLst>
      <p:ext uri="{BB962C8B-B14F-4D97-AF65-F5344CB8AC3E}">
        <p14:creationId xmlns:p14="http://schemas.microsoft.com/office/powerpoint/2010/main" val="295670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フランス語では両方の語順が可能。日本語では共起関係によって語順が決まっている。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語源、漢語なら「御」、和語なら「お」。名詞の分類といえるが、意味とは完全に無関係。漢語・和語って何？音読み、訓読み。</a:t>
            </a:r>
            <a:endParaRPr kumimoji="1" lang="en-US" altLang="ja-JP" dirty="0"/>
          </a:p>
          <a:p>
            <a:r>
              <a:rPr kumimoji="1" lang="ja-JP" altLang="en-US" dirty="0"/>
              <a:t>おも御もつけられない語は多い。カタカナ語は難しい場合が多い。おテレビ、おコンピュータ、</a:t>
            </a:r>
            <a:endParaRPr kumimoji="1" lang="en-US" altLang="ja-JP" dirty="0"/>
          </a:p>
          <a:p>
            <a:r>
              <a:rPr kumimoji="1" lang="ja-JP" altLang="en-US" dirty="0"/>
              <a:t>やはり、数助詞の方が世界の言語の類別詞に近い。鉛筆一本、論文一本、煙突一本、ズボン一本。毛布一枚、ブラウス一枚、紙一枚、犬一匹、友人一人、「つ</a:t>
            </a:r>
            <a:r>
              <a:rPr kumimoji="1" lang="ja-JP" altLang="en-US"/>
              <a:t>」やこ」</a:t>
            </a:r>
            <a:r>
              <a:rPr kumimoji="1" lang="ja-JP" altLang="en-US" dirty="0"/>
              <a:t>で置き換えも可能だ</a:t>
            </a:r>
            <a:r>
              <a:rPr kumimoji="1" lang="ja-JP" altLang="en-US"/>
              <a:t>が、なんにでもつけられるわけではない。</a:t>
            </a:r>
            <a:endParaRPr kumimoji="1" lang="ja-JP" altLang="en-US" dirty="0"/>
          </a:p>
        </p:txBody>
      </p:sp>
    </p:spTree>
    <p:extLst>
      <p:ext uri="{BB962C8B-B14F-4D97-AF65-F5344CB8AC3E}">
        <p14:creationId xmlns:p14="http://schemas.microsoft.com/office/powerpoint/2010/main" val="1112260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104775" y="750888"/>
            <a:ext cx="6678613" cy="3757612"/>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rPr dirty="0"/>
              <a:t>femme ＋</a:t>
            </a:r>
            <a:r>
              <a:rPr dirty="0" err="1"/>
              <a:t>N、N＋femmeは</a:t>
            </a:r>
            <a:r>
              <a:rPr dirty="0"/>
              <a:t>、　　</a:t>
            </a:r>
            <a:r>
              <a:rPr dirty="0" err="1"/>
              <a:t>多くの場合、男ではないNという意味になる</a:t>
            </a:r>
            <a:r>
              <a:rPr dirty="0"/>
              <a:t>。　つまり、性別表示（特徴表示）の修飾表現であり、意味的には、femmeが修飾要素で、職業名詞が主要部と考えられる。一般的な語順にハンする。</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104775" y="750888"/>
            <a:ext cx="6678613" cy="3757612"/>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rPr dirty="0" err="1"/>
              <a:t>性別表示型。なぜ、femmeは前置されるのか</a:t>
            </a:r>
            <a:r>
              <a:rPr dirty="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104775" y="750888"/>
            <a:ext cx="6678613" cy="3757612"/>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rPr dirty="0" err="1"/>
              <a:t>femmeは、前置され、性別表示機能が圧倒的</a:t>
            </a:r>
            <a:r>
              <a:rPr dirty="0"/>
              <a:t>　（</a:t>
            </a:r>
            <a:r>
              <a:rPr dirty="0" err="1"/>
              <a:t>男でない</a:t>
            </a:r>
            <a:r>
              <a:rPr dirty="0"/>
              <a:t>○○）</a:t>
            </a:r>
          </a:p>
          <a:p>
            <a:r>
              <a:rPr dirty="0" err="1"/>
              <a:t>hommeは、前置されて、qualificationされる場合が圧倒的</a:t>
            </a:r>
            <a:r>
              <a:rPr dirty="0"/>
              <a:t>。</a:t>
            </a:r>
          </a:p>
          <a:p>
            <a:r>
              <a:rPr dirty="0"/>
              <a:t>homme </a:t>
            </a:r>
            <a:r>
              <a:rPr dirty="0" err="1"/>
              <a:t>clé</a:t>
            </a:r>
            <a:r>
              <a:rPr dirty="0"/>
              <a:t>, homme </a:t>
            </a:r>
            <a:r>
              <a:rPr dirty="0" err="1"/>
              <a:t>gournouilleなど</a:t>
            </a:r>
            <a:r>
              <a:rPr dirty="0"/>
              <a:t>。</a:t>
            </a:r>
          </a:p>
          <a:p>
            <a:r>
              <a:rPr dirty="0" err="1"/>
              <a:t>femmeは、femme</a:t>
            </a:r>
            <a:r>
              <a:rPr dirty="0"/>
              <a:t> </a:t>
            </a:r>
            <a:r>
              <a:rPr dirty="0" err="1"/>
              <a:t>médecin</a:t>
            </a:r>
            <a:r>
              <a:rPr dirty="0"/>
              <a:t>, femme </a:t>
            </a:r>
            <a:r>
              <a:rPr dirty="0" err="1"/>
              <a:t>maireなど</a:t>
            </a:r>
            <a:r>
              <a:rPr dirty="0"/>
              <a:t>。</a:t>
            </a:r>
          </a:p>
          <a:p>
            <a:r>
              <a:rPr dirty="0" err="1"/>
              <a:t>femmeが後置されて、前の名詞を修飾する例はゼロ</a:t>
            </a:r>
            <a:r>
              <a:rPr dirty="0"/>
              <a:t>。</a:t>
            </a:r>
          </a:p>
          <a:p>
            <a:r>
              <a:rPr dirty="0" err="1"/>
              <a:t>femmeが前置されて後ろに修飾される例はある。hommeが男の医師などをあらわすことはほとんどない</a:t>
            </a:r>
            <a:r>
              <a:rPr dirty="0"/>
              <a:t>。　（</a:t>
            </a:r>
            <a:r>
              <a:rPr dirty="0" err="1"/>
              <a:t>男がデフォルト</a:t>
            </a:r>
            <a:r>
              <a:rPr dirty="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104775" y="750888"/>
            <a:ext cx="6678613" cy="3757612"/>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femme enfantが面白い。　女の子の意味ではない。femmeは、単純に性をあらわすのではない。femaleの意味ではない。「大人の女」</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104775" y="750888"/>
            <a:ext cx="6678613" cy="3757612"/>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dirty="0" err="1"/>
              <a:t>N1の性が複合語の性を決める。意味的ー統語的中心語と、形態的な中心語とは一致しない</a:t>
            </a:r>
            <a:r>
              <a:rPr dirty="0"/>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algn="just">
              <a:spcBef>
                <a:spcPts val="845"/>
              </a:spcBef>
              <a:defRPr sz="1800">
                <a:latin typeface="Unistra D"/>
                <a:ea typeface="Unistra D"/>
                <a:cs typeface="Unistra D"/>
                <a:sym typeface="Unistra D"/>
              </a:defRPr>
            </a:pPr>
            <a:r>
              <a:rPr lang="en-US" altLang="ja-JP" sz="1300" dirty="0">
                <a:solidFill>
                  <a:schemeClr val="tx1"/>
                </a:solidFill>
                <a:latin typeface="ＭＳ Ｐゴシック" panose="020B0600070205080204" pitchFamily="50" charset="-128"/>
                <a:ea typeface="ＭＳ Ｐゴシック" panose="020B0600070205080204" pitchFamily="50" charset="-128"/>
              </a:rPr>
              <a:t>R</a:t>
            </a:r>
            <a:r>
              <a:rPr lang="fr-CA" altLang="ja-JP" sz="1300" dirty="0" err="1">
                <a:solidFill>
                  <a:schemeClr val="tx1"/>
                </a:solidFill>
                <a:latin typeface="ＭＳ Ｐゴシック" panose="020B0600070205080204" pitchFamily="50" charset="-128"/>
                <a:ea typeface="ＭＳ Ｐゴシック" panose="020B0600070205080204" pitchFamily="50" charset="-128"/>
              </a:rPr>
              <a:t>éférent</a:t>
            </a:r>
            <a:r>
              <a:rPr lang="ja-JP" altLang="en-US" sz="1300" dirty="0">
                <a:solidFill>
                  <a:schemeClr val="tx1"/>
                </a:solidFill>
                <a:latin typeface="ＭＳ Ｐゴシック" panose="020B0600070205080204" pitchFamily="50" charset="-128"/>
                <a:ea typeface="ＭＳ Ｐゴシック" panose="020B0600070205080204" pitchFamily="50" charset="-128"/>
              </a:rPr>
              <a:t>が「女」であるとき、形態法上の</a:t>
            </a:r>
            <a:r>
              <a:rPr lang="fr-CA" altLang="ja-JP" sz="1300" dirty="0">
                <a:solidFill>
                  <a:schemeClr val="tx1"/>
                </a:solidFill>
                <a:latin typeface="ＭＳ Ｐゴシック" panose="020B0600070205080204" pitchFamily="50" charset="-128"/>
                <a:ea typeface="ＭＳ Ｐゴシック" panose="020B0600070205080204" pitchFamily="50" charset="-128"/>
              </a:rPr>
              <a:t>accord</a:t>
            </a:r>
            <a:r>
              <a:rPr lang="ja-JP" altLang="en-US" sz="1300" dirty="0">
                <a:solidFill>
                  <a:schemeClr val="tx1"/>
                </a:solidFill>
                <a:latin typeface="ＭＳ Ｐゴシック" panose="020B0600070205080204" pitchFamily="50" charset="-128"/>
                <a:ea typeface="ＭＳ Ｐゴシック" panose="020B0600070205080204" pitchFamily="50" charset="-128"/>
              </a:rPr>
              <a:t>が求められる。</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algn="just">
              <a:spcBef>
                <a:spcPts val="845"/>
              </a:spcBef>
              <a:defRPr sz="1800">
                <a:latin typeface="Unistra D"/>
                <a:ea typeface="Unistra D"/>
                <a:cs typeface="Unistra D"/>
                <a:sym typeface="Unistra D"/>
              </a:defRPr>
            </a:pPr>
            <a:r>
              <a:rPr lang="ja-JP" altLang="en-US" sz="1300" dirty="0">
                <a:solidFill>
                  <a:schemeClr val="tx1"/>
                </a:solidFill>
                <a:latin typeface="ＭＳ Ｐゴシック" panose="020B0600070205080204" pitchFamily="50" charset="-128"/>
                <a:ea typeface="ＭＳ Ｐゴシック" panose="020B0600070205080204" pitchFamily="50" charset="-128"/>
              </a:rPr>
              <a:t>＜</a:t>
            </a:r>
            <a:r>
              <a:rPr lang="fr-CA" altLang="ja-JP" sz="1300" dirty="0">
                <a:solidFill>
                  <a:schemeClr val="tx1"/>
                </a:solidFill>
                <a:latin typeface="ＭＳ Ｐゴシック" panose="020B0600070205080204" pitchFamily="50" charset="-128"/>
                <a:ea typeface="ＭＳ Ｐゴシック" panose="020B0600070205080204" pitchFamily="50" charset="-128"/>
              </a:rPr>
              <a:t>forme</a:t>
            </a:r>
            <a:r>
              <a:rPr lang="ja-JP" altLang="en-US" sz="1300" dirty="0">
                <a:solidFill>
                  <a:schemeClr val="tx1"/>
                </a:solidFill>
                <a:latin typeface="ＭＳ Ｐゴシック" panose="020B0600070205080204" pitchFamily="50" charset="-128"/>
                <a:ea typeface="ＭＳ Ｐゴシック" panose="020B0600070205080204" pitchFamily="50" charset="-128"/>
              </a:rPr>
              <a:t>と意味＞の一致</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p>
        </p:txBody>
      </p:sp>
    </p:spTree>
    <p:extLst>
      <p:ext uri="{BB962C8B-B14F-4D97-AF65-F5344CB8AC3E}">
        <p14:creationId xmlns:p14="http://schemas.microsoft.com/office/powerpoint/2010/main" val="2889319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104775" y="750888"/>
            <a:ext cx="6678613" cy="3757612"/>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femmeは、前置され、性別表示機能が圧倒的</a:t>
            </a:r>
          </a:p>
          <a:p>
            <a:r>
              <a:t>hommeは、前置されて、qualificationされる場合が圧倒的。</a:t>
            </a:r>
          </a:p>
          <a:p>
            <a:r>
              <a:t>homme clé, homme gournouilleなど。</a:t>
            </a:r>
          </a:p>
          <a:p>
            <a:r>
              <a:t>femmeは、femme médecin, femme maireなど。</a:t>
            </a:r>
          </a:p>
          <a:p>
            <a:r>
              <a:t>femmeが後置されて、前の名詞を修飾する例はゼロ。</a:t>
            </a:r>
          </a:p>
          <a:p>
            <a:r>
              <a:t>femmeが前置されて後ろに修飾される例はある。hommeが男の医師などをあらわすことはほとんどない。</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104775" y="750888"/>
            <a:ext cx="6678613" cy="3757612"/>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rPr dirty="0" err="1"/>
              <a:t>男女の差異はフランス語に比べると少ない</a:t>
            </a:r>
            <a:r>
              <a:rPr dirty="0"/>
              <a:t>。　</a:t>
            </a:r>
            <a:r>
              <a:rPr dirty="0" err="1"/>
              <a:t>それは言語学的なgenreのシステムの違いに起因する</a:t>
            </a:r>
            <a:r>
              <a:rPr dirty="0"/>
              <a:t>。　</a:t>
            </a:r>
            <a:r>
              <a:rPr dirty="0" err="1"/>
              <a:t>男友達、女友達、男社長</a:t>
            </a:r>
            <a:r>
              <a:rPr dirty="0"/>
              <a:t>？　</a:t>
            </a:r>
            <a:r>
              <a:rPr dirty="0" err="1"/>
              <a:t>女社長</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104775" y="750888"/>
            <a:ext cx="6678613" cy="3757612"/>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おおざっぱにいうと、「男」は全人類の半分、「女」も半分。つまり外延はとても広い。　「医師」や「市長」は少数であり、外延は狭い。　外延が広いほど、修飾要素になりやすい。</a:t>
            </a:r>
          </a:p>
          <a:p>
            <a:r>
              <a:t>「白人」も、全人類の数分の１。「白人」と「男」を比べると、「男」の方が多いが、その点は問題にしない。「白人」と「医師」を比べる。</a:t>
            </a:r>
          </a:p>
          <a:p>
            <a:r>
              <a:t>「白人」は「医師」よりも、修飾要素になりやすい。よって、「白人女性」「女性医師」の語順は、理にかなっている。</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104775" y="750888"/>
            <a:ext cx="6678613" cy="3757612"/>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おおざっぱにいうと、「男」は全人類の半分、「女」も半分。つまり外延はとても広い。　「医師」や「市長」は少数であり、外延は狭い。　外延が広いほど、修飾要素になりやすい。</a:t>
            </a:r>
          </a:p>
          <a:p>
            <a:r>
              <a:t>「白人」も、全人類の数分の１。「白人」と「男」を比べると、「男」の方が多いが、その点は問題にしない。「白人」と「医師」を比べる。</a:t>
            </a:r>
          </a:p>
          <a:p>
            <a:r>
              <a:t>「白人」は「医師」よりも、修飾要素になりやすい。よって、「白人女性」「女性医師」の語順は、理にかなっている。</a:t>
            </a:r>
          </a:p>
        </p:txBody>
      </p:sp>
    </p:spTree>
    <p:extLst>
      <p:ext uri="{BB962C8B-B14F-4D97-AF65-F5344CB8AC3E}">
        <p14:creationId xmlns:p14="http://schemas.microsoft.com/office/powerpoint/2010/main" val="88494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46573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104775" y="750888"/>
            <a:ext cx="6678613" cy="3757612"/>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性別表示型。なぜ、femmeは前置されるのか？</a:t>
            </a:r>
          </a:p>
        </p:txBody>
      </p:sp>
    </p:spTree>
    <p:extLst>
      <p:ext uri="{BB962C8B-B14F-4D97-AF65-F5344CB8AC3E}">
        <p14:creationId xmlns:p14="http://schemas.microsoft.com/office/powerpoint/2010/main" val="1785144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dirty="0" err="1"/>
              <a:t>2番目のタイプは、マイナーな現象ではない。mèreは極めて多量に用いられる</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104775" y="750888"/>
            <a:ext cx="6678613" cy="3757612"/>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EUは、union européenneである。</a:t>
            </a:r>
          </a:p>
          <a:p>
            <a:endParaRPr/>
          </a:p>
          <a:p>
            <a:r>
              <a:t>la rue piétonneは、女性の歩行者の歩く道ではない。la résidence étudianteは女子学生寮 ではない。フランス語母語話者に尋ねると、人間の性とは関係ないと答える。ただし、私たちは、フランス語を学習する、最初歩にétudiantは学生、étudianteは女子学生と習う。</a:t>
            </a:r>
          </a:p>
          <a:p>
            <a:endParaRPr/>
          </a:p>
          <a:p>
            <a:r>
              <a:t>この問題は、先行研究は存在しない。フランス語母語話者に尋ねると、「そういえばそうだ！面白いね」という問題です。</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104775" y="750888"/>
            <a:ext cx="6678613" cy="3757612"/>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dirty="0" err="1"/>
              <a:t>人間名詞の形容詞的用法は単語によって可否が異なる。可否の由来については現状不明</a:t>
            </a:r>
            <a:r>
              <a:rPr dirty="0"/>
              <a:t>。　</a:t>
            </a:r>
            <a:r>
              <a:rPr dirty="0" err="1"/>
              <a:t>たとえば、組合や環境はどんな職業にも接続できそうであるが、そうではない</a:t>
            </a:r>
            <a:r>
              <a:rPr dirty="0"/>
              <a:t>。</a:t>
            </a:r>
          </a:p>
          <a:p>
            <a:endParaRPr dirty="0"/>
          </a:p>
          <a:p>
            <a:r>
              <a:rPr dirty="0" err="1"/>
              <a:t>Bとcの用法が可能か</a:t>
            </a:r>
            <a:r>
              <a:rPr dirty="0"/>
              <a:t>？  cousin(e)</a:t>
            </a:r>
            <a:r>
              <a:rPr dirty="0" err="1"/>
              <a:t>は、接尾辞があるが、修飾機能</a:t>
            </a:r>
            <a:r>
              <a:rPr dirty="0"/>
              <a:t>　「</a:t>
            </a:r>
            <a:r>
              <a:rPr dirty="0" err="1"/>
              <a:t>従姉妹のような</a:t>
            </a:r>
            <a:r>
              <a:rPr dirty="0"/>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スペイン語は数は一致しない傾向。</a:t>
            </a:r>
          </a:p>
        </p:txBody>
      </p:sp>
    </p:spTree>
    <p:extLst>
      <p:ext uri="{BB962C8B-B14F-4D97-AF65-F5344CB8AC3E}">
        <p14:creationId xmlns:p14="http://schemas.microsoft.com/office/powerpoint/2010/main" val="564439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104775" y="750888"/>
            <a:ext cx="6678613" cy="3757612"/>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dirty="0"/>
              <a:t>フランス語では、人間の性別と、文法上の性が、ペアリングされている。人間の性別は意味であり、文法上の性は形式である。この関係が種々の場所で顔を出す。</a:t>
            </a:r>
            <a:r>
              <a:rPr lang="ja-JP" altLang="en-US" dirty="0"/>
              <a:t>ちょっとよく考える必要あり。日本語では、</a:t>
            </a:r>
            <a:r>
              <a:rPr lang="fr-CA" altLang="ja-JP" dirty="0"/>
              <a:t>attributif</a:t>
            </a:r>
            <a:r>
              <a:rPr lang="ja-JP" altLang="en-US" dirty="0"/>
              <a:t>の名詞が数多くある。人間に</a:t>
            </a:r>
            <a:r>
              <a:rPr lang="fr-CA" altLang="ja-JP" dirty="0"/>
              <a:t>attribut</a:t>
            </a:r>
            <a:r>
              <a:rPr lang="ja-JP" altLang="en-US" dirty="0"/>
              <a:t>が多いのは確かである。フランス語では</a:t>
            </a:r>
            <a:r>
              <a:rPr lang="fr-CA" altLang="ja-JP" dirty="0"/>
              <a:t>attribut</a:t>
            </a:r>
            <a:r>
              <a:rPr lang="ja-JP" altLang="en-US" dirty="0"/>
              <a:t>は形容詞であらわあれるので、人間と形容詞が近い。日本語では</a:t>
            </a:r>
            <a:r>
              <a:rPr lang="fr-CA" altLang="ja-JP" dirty="0"/>
              <a:t>attribut</a:t>
            </a:r>
            <a:r>
              <a:rPr lang="ja-JP" altLang="en-US" dirty="0"/>
              <a:t>は名詞であらわされるので、人間と形容詞は近くない。</a:t>
            </a:r>
            <a:endParaRPr lang="en-GB" altLang="ja-JP"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スペイン語の</a:t>
            </a:r>
            <a:r>
              <a:rPr kumimoji="1" lang="fr-CA" altLang="ja-JP" dirty="0" err="1"/>
              <a:t>rey</a:t>
            </a:r>
            <a:r>
              <a:rPr kumimoji="1" lang="ja-JP" altLang="en-US" dirty="0"/>
              <a:t>には否定的な意味はない。そもそも、スペイン語では</a:t>
            </a:r>
            <a:r>
              <a:rPr kumimoji="1" lang="fr-CA" altLang="ja-JP" dirty="0" err="1"/>
              <a:t>rey</a:t>
            </a:r>
            <a:r>
              <a:rPr kumimoji="1" lang="ja-JP" altLang="en-US" dirty="0"/>
              <a:t>はほとんど使用されない。</a:t>
            </a:r>
            <a:r>
              <a:rPr kumimoji="1" lang="fr-CA" altLang="ja-JP" dirty="0" err="1"/>
              <a:t>reina</a:t>
            </a:r>
            <a:r>
              <a:rPr kumimoji="1" lang="ja-JP" altLang="en-US" dirty="0"/>
              <a:t>はフランス語と同等の意味で存在する。</a:t>
            </a:r>
            <a:endParaRPr kumimoji="1" lang="en-GB" altLang="ja-JP" dirty="0"/>
          </a:p>
        </p:txBody>
      </p:sp>
    </p:spTree>
    <p:extLst>
      <p:ext uri="{BB962C8B-B14F-4D97-AF65-F5344CB8AC3E}">
        <p14:creationId xmlns:p14="http://schemas.microsoft.com/office/powerpoint/2010/main" val="2079871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翻訳：</a:t>
            </a:r>
            <a:r>
              <a:rPr kumimoji="1" lang="fr-CA" altLang="ja-JP" dirty="0" err="1"/>
              <a:t>mother</a:t>
            </a:r>
            <a:r>
              <a:rPr kumimoji="1" lang="fr-CA" altLang="ja-JP" dirty="0"/>
              <a:t> </a:t>
            </a:r>
            <a:r>
              <a:rPr kumimoji="1" lang="fr-CA" altLang="ja-JP" dirty="0" err="1"/>
              <a:t>cell</a:t>
            </a:r>
            <a:r>
              <a:rPr kumimoji="1" lang="fr-CA" altLang="ja-JP" dirty="0"/>
              <a:t>, </a:t>
            </a:r>
            <a:r>
              <a:rPr kumimoji="1" lang="fr-CA" altLang="ja-JP" dirty="0" err="1"/>
              <a:t>daughter</a:t>
            </a:r>
            <a:r>
              <a:rPr kumimoji="1" lang="fr-CA" altLang="ja-JP" dirty="0"/>
              <a:t> </a:t>
            </a:r>
            <a:r>
              <a:rPr kumimoji="1" lang="fr-CA" altLang="ja-JP" dirty="0" err="1"/>
              <a:t>cell</a:t>
            </a:r>
            <a:r>
              <a:rPr kumimoji="1" lang="fr-CA" altLang="ja-JP" dirty="0"/>
              <a:t> </a:t>
            </a:r>
            <a:r>
              <a:rPr kumimoji="1" lang="ja-JP" altLang="en-US" dirty="0"/>
              <a:t>との関係。</a:t>
            </a:r>
            <a:endParaRPr kumimoji="1" lang="en-US" altLang="ja-JP" dirty="0"/>
          </a:p>
          <a:p>
            <a:r>
              <a:rPr kumimoji="1" lang="ja-JP" altLang="en-US" dirty="0"/>
              <a:t>日本語の姉妹都市、娘細胞との関係。</a:t>
            </a:r>
          </a:p>
        </p:txBody>
      </p:sp>
    </p:spTree>
    <p:extLst>
      <p:ext uri="{BB962C8B-B14F-4D97-AF65-F5344CB8AC3E}">
        <p14:creationId xmlns:p14="http://schemas.microsoft.com/office/powerpoint/2010/main" val="3530211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今回は、逆の語順を検討していないが、逆の語順の場合「子」は接辞的に多用される。原子、電子など多数。</a:t>
            </a:r>
            <a:endParaRPr kumimoji="1" lang="en-US" altLang="ja-JP" dirty="0"/>
          </a:p>
          <a:p>
            <a:r>
              <a:rPr kumimoji="1" lang="ja-JP" altLang="en-US" dirty="0"/>
              <a:t>フランス語とは異なり、動物に結びつくことはとても多い。母たぬきなど。</a:t>
            </a:r>
          </a:p>
        </p:txBody>
      </p:sp>
    </p:spTree>
    <p:extLst>
      <p:ext uri="{BB962C8B-B14F-4D97-AF65-F5344CB8AC3E}">
        <p14:creationId xmlns:p14="http://schemas.microsoft.com/office/powerpoint/2010/main" val="97563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親族名詞は、１０分の一ぐらいの頻度なので、左と右の表を比べるのは不可。鬼、姫は、王族名詞との比較のために検索したが、鬼・姫は、</a:t>
            </a:r>
            <a:r>
              <a:rPr kumimoji="1" lang="fr-CA" altLang="ja-JP" dirty="0"/>
              <a:t>roi, reine</a:t>
            </a:r>
            <a:r>
              <a:rPr kumimoji="1" lang="ja-JP" altLang="en-US" dirty="0"/>
              <a:t>とは大きく異なる。</a:t>
            </a:r>
            <a:r>
              <a:rPr kumimoji="1" lang="fr-CA" altLang="ja-JP" dirty="0"/>
              <a:t>roi</a:t>
            </a:r>
            <a:r>
              <a:rPr kumimoji="1" lang="en-GB" altLang="ja-JP" dirty="0"/>
              <a:t>/</a:t>
            </a:r>
            <a:r>
              <a:rPr kumimoji="1" lang="en-GB" altLang="ja-JP" dirty="0" err="1"/>
              <a:t>reine</a:t>
            </a:r>
            <a:r>
              <a:rPr kumimoji="1" lang="ja-JP" altLang="en-US" dirty="0"/>
              <a:t>は文法性が異なるだけで似た意味になるものがあるが、鬼・姫はそのようすはない。あざみ、ゆり、などいくつかの名詞は両方と共起するが、きわめて限られている。親族名詞とはまったく違う。</a:t>
            </a:r>
          </a:p>
        </p:txBody>
      </p:sp>
    </p:spTree>
    <p:extLst>
      <p:ext uri="{BB962C8B-B14F-4D97-AF65-F5344CB8AC3E}">
        <p14:creationId xmlns:p14="http://schemas.microsoft.com/office/powerpoint/2010/main" val="27335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6855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104775" y="750888"/>
            <a:ext cx="6678613" cy="3757612"/>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兄弟は仲良くない。姉妹は仲良し。</a:t>
            </a:r>
          </a:p>
          <a:p>
            <a:r>
              <a:t>フランス語では、姉妹と兄弟は、単なる文法的な性の一致現象。</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104775" y="750888"/>
            <a:ext cx="6678613" cy="3757612"/>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兄弟は仲良くない。姉妹は仲良し。</a:t>
            </a:r>
          </a:p>
          <a:p>
            <a:r>
              <a:t>フランス語では、姉妹と兄弟は、単なる文法的な性の一致現象。</a:t>
            </a:r>
          </a:p>
        </p:txBody>
      </p:sp>
    </p:spTree>
    <p:extLst>
      <p:ext uri="{BB962C8B-B14F-4D97-AF65-F5344CB8AC3E}">
        <p14:creationId xmlns:p14="http://schemas.microsoft.com/office/powerpoint/2010/main" val="3301054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82161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2010年に、Dicomの言語系の教員とともに出版した、「言語研究の技法</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フランス語関係者にしかわからない。説明しないが、Des petits chiensは、極めて多いなど、語彙的ファクターも大きい。</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altLang="ja-JP" b="0" i="0" dirty="0" err="1">
                <a:solidFill>
                  <a:srgbClr val="000000"/>
                </a:solidFill>
                <a:effectLst/>
                <a:highlight>
                  <a:srgbClr val="FFFFFF"/>
                </a:highlight>
                <a:latin typeface="Linux Libertine"/>
              </a:rPr>
              <a:t>Phryges</a:t>
            </a:r>
            <a:endParaRPr lang="fr-FR" altLang="ja-JP" b="0" i="0" dirty="0">
              <a:solidFill>
                <a:srgbClr val="000000"/>
              </a:solidFill>
              <a:effectLst/>
              <a:highlight>
                <a:srgbClr val="FFFFFF"/>
              </a:highlight>
              <a:latin typeface="Linux Libertine"/>
            </a:endParaRPr>
          </a:p>
          <a:p>
            <a:pPr marL="0" marR="0" lvl="0" indent="0" algn="l" defTabSz="914400" eaLnBrk="1" fontAlgn="auto" latinLnBrk="0" hangingPunct="1">
              <a:lnSpc>
                <a:spcPct val="100000"/>
              </a:lnSpc>
              <a:spcBef>
                <a:spcPts val="0"/>
              </a:spcBef>
              <a:spcAft>
                <a:spcPts val="0"/>
              </a:spcAft>
              <a:buClrTx/>
              <a:buSzTx/>
              <a:buFontTx/>
              <a:buNone/>
              <a:tabLst/>
              <a:defRPr/>
            </a:pPr>
            <a:r>
              <a:rPr lang="fr-FR" altLang="ja-JP" b="0" i="0" dirty="0">
                <a:solidFill>
                  <a:srgbClr val="1155CC"/>
                </a:solidFill>
                <a:effectLst/>
                <a:highlight>
                  <a:srgbClr val="FFFFFF"/>
                </a:highlight>
                <a:latin typeface="Arial" panose="020B0604020202020204" pitchFamily="34" charset="0"/>
                <a:hlinkClick r:id="rId3"/>
              </a:rPr>
              <a:t>https://www.futura-sciences.com/sciences/questions-reponses/histoire-france-elle-representee-coq-14894/</a:t>
            </a:r>
            <a:endParaRPr lang="fr-FR" altLang="ja-JP" b="0" i="0" dirty="0">
              <a:solidFill>
                <a:srgbClr val="000000"/>
              </a:solidFill>
              <a:effectLst/>
              <a:highlight>
                <a:srgbClr val="FFFFFF"/>
              </a:highlight>
              <a:latin typeface="Linux Libertine"/>
            </a:endParaRPr>
          </a:p>
          <a:p>
            <a:endParaRPr kumimoji="1" lang="ja-JP" altLang="en-US" dirty="0"/>
          </a:p>
        </p:txBody>
      </p:sp>
    </p:spTree>
    <p:extLst>
      <p:ext uri="{BB962C8B-B14F-4D97-AF65-F5344CB8AC3E}">
        <p14:creationId xmlns:p14="http://schemas.microsoft.com/office/powerpoint/2010/main" val="1771631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fr-CA" altLang="ja-JP" dirty="0"/>
              <a:t>Clope, m, mégot de cigare, f, cigarette (Robert)</a:t>
            </a:r>
          </a:p>
          <a:p>
            <a:r>
              <a:rPr kumimoji="1" lang="fr-CA" altLang="ja-JP" dirty="0"/>
              <a:t>Auto-</a:t>
            </a:r>
            <a:r>
              <a:rPr kumimoji="1" lang="fr-CA" altLang="ja-JP" dirty="0" err="1"/>
              <a:t>rute</a:t>
            </a:r>
            <a:r>
              <a:rPr kumimoji="1" lang="fr-CA" altLang="ja-JP" dirty="0"/>
              <a:t>, f (Robert)</a:t>
            </a:r>
          </a:p>
          <a:p>
            <a:r>
              <a:rPr kumimoji="1" lang="fr-CA" altLang="ja-JP" dirty="0"/>
              <a:t>Ravin ravine (</a:t>
            </a:r>
            <a:r>
              <a:rPr kumimoji="1" lang="ja-JP" altLang="en-US" dirty="0"/>
              <a:t>渓谷、小渓谷）</a:t>
            </a:r>
            <a:endParaRPr kumimoji="1" lang="en-US" altLang="ja-JP" dirty="0"/>
          </a:p>
          <a:p>
            <a:r>
              <a:rPr kumimoji="1" lang="en-US" altLang="ja-JP" dirty="0" err="1"/>
              <a:t>Photocopieur</a:t>
            </a:r>
            <a:r>
              <a:rPr kumimoji="1" lang="en-US" altLang="ja-JP" dirty="0"/>
              <a:t>, </a:t>
            </a:r>
            <a:r>
              <a:rPr kumimoji="1" lang="en-US" altLang="ja-JP" dirty="0" err="1"/>
              <a:t>photocopieuse</a:t>
            </a:r>
            <a:r>
              <a:rPr kumimoji="1" lang="en-US" altLang="ja-JP" dirty="0"/>
              <a:t> </a:t>
            </a:r>
            <a:r>
              <a:rPr kumimoji="1" lang="ja-JP" altLang="en-US" dirty="0"/>
              <a:t>（コピー機）</a:t>
            </a:r>
          </a:p>
        </p:txBody>
      </p:sp>
    </p:spTree>
    <p:extLst>
      <p:ext uri="{BB962C8B-B14F-4D97-AF65-F5344CB8AC3E}">
        <p14:creationId xmlns:p14="http://schemas.microsoft.com/office/powerpoint/2010/main" val="330299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fr-CA" dirty="0"/>
              <a:t>９</a:t>
            </a:r>
            <a:r>
              <a:rPr kumimoji="1" lang="fr-CA" altLang="ja-JP" dirty="0"/>
              <a:t>a</a:t>
            </a:r>
            <a:r>
              <a:rPr kumimoji="1" lang="ja-JP" altLang="en-US" dirty="0"/>
              <a:t>：名詞には</a:t>
            </a:r>
            <a:r>
              <a:rPr kumimoji="1" lang="fr-CA" altLang="ja-JP" dirty="0"/>
              <a:t>genre grammatical</a:t>
            </a:r>
            <a:r>
              <a:rPr kumimoji="1" lang="ja-JP" altLang="en-US" dirty="0"/>
              <a:t>があるという古典的な考え。一つの名詞</a:t>
            </a:r>
            <a:r>
              <a:rPr kumimoji="1" lang="fr-CA" altLang="ja-JP" dirty="0"/>
              <a:t>gosse</a:t>
            </a:r>
            <a:r>
              <a:rPr kumimoji="1" lang="ja-JP" altLang="en-US" dirty="0"/>
              <a:t>の</a:t>
            </a:r>
            <a:r>
              <a:rPr kumimoji="1" lang="fr-CA" altLang="ja-JP" dirty="0"/>
              <a:t>m</a:t>
            </a:r>
            <a:r>
              <a:rPr kumimoji="1" lang="en-GB" altLang="ja-JP" dirty="0"/>
              <a:t>/f</a:t>
            </a:r>
            <a:r>
              <a:rPr kumimoji="1" lang="ja-JP" altLang="en-US" dirty="0"/>
              <a:t>という考え方ではうまくいかない。別々の名詞ではありえない。　人間名詞は文法上の性を変えることを説明できない。</a:t>
            </a:r>
            <a:endParaRPr kumimoji="1" lang="en-US" altLang="ja-JP" dirty="0"/>
          </a:p>
          <a:p>
            <a:endParaRPr kumimoji="1" lang="en-US" altLang="ja-JP" dirty="0"/>
          </a:p>
          <a:p>
            <a:r>
              <a:rPr kumimoji="1" lang="fr-CA" altLang="ja-JP" dirty="0"/>
              <a:t>9b</a:t>
            </a:r>
            <a:r>
              <a:rPr kumimoji="1" lang="ja-JP" altLang="en-US" dirty="0"/>
              <a:t>：</a:t>
            </a:r>
            <a:r>
              <a:rPr kumimoji="1" lang="fr-CA" altLang="ja-JP" dirty="0"/>
              <a:t>genre grammatical</a:t>
            </a:r>
            <a:r>
              <a:rPr kumimoji="1" lang="ja-JP" altLang="en-US" dirty="0"/>
              <a:t>が決定されていない名詞を想定する</a:t>
            </a:r>
            <a:endParaRPr kumimoji="1" lang="en-US" altLang="ja-JP" dirty="0"/>
          </a:p>
          <a:p>
            <a:r>
              <a:rPr kumimoji="1" lang="fr-CA" altLang="ja-JP" dirty="0"/>
              <a:t>9c:</a:t>
            </a:r>
            <a:r>
              <a:rPr kumimoji="1" lang="ja-JP" altLang="en-US" dirty="0"/>
              <a:t>ジェンダー共通名詞は男性形と女性形の別々のパラダイムセルを持つが、形態学は男性形 と女性形の実現を同期化させると仮定する。この見解は、パラダイムの均一性と普遍的な性別の特異性の両方を放棄している。</a:t>
            </a:r>
            <a:endParaRPr kumimoji="1" lang="en-US" altLang="ja-JP" dirty="0"/>
          </a:p>
          <a:p>
            <a:endParaRPr kumimoji="1" lang="en-US" altLang="ja-JP" dirty="0"/>
          </a:p>
          <a:p>
            <a:r>
              <a:rPr kumimoji="1" lang="ja-JP" altLang="en-US" dirty="0"/>
              <a:t>派生ではなく、屈折によって関係づけられている。</a:t>
            </a:r>
            <a:endParaRPr kumimoji="1" lang="en-US" altLang="ja-JP" dirty="0"/>
          </a:p>
          <a:p>
            <a:r>
              <a:rPr kumimoji="1" lang="ja-JP" altLang="en-US" dirty="0"/>
              <a:t>男女同形は、男女別形の、バリエーション</a:t>
            </a:r>
            <a:endParaRPr kumimoji="1" lang="en-US" altLang="ja-JP" dirty="0"/>
          </a:p>
          <a:p>
            <a:r>
              <a:rPr kumimoji="1" lang="ja-JP" altLang="en-US" dirty="0"/>
              <a:t>人間名詞と、無生名詞は別。人間名詞と形容詞は近い。</a:t>
            </a:r>
            <a:endParaRPr kumimoji="1" lang="en-US" altLang="ja-JP" dirty="0"/>
          </a:p>
          <a:p>
            <a:r>
              <a:rPr kumimoji="1" lang="fr-CA" altLang="ja-JP" dirty="0" err="1"/>
              <a:t>Gender</a:t>
            </a:r>
            <a:r>
              <a:rPr kumimoji="1" lang="ja-JP" altLang="en-US" dirty="0"/>
              <a:t>共通名詞に向かっている。（人間の場合）</a:t>
            </a:r>
          </a:p>
        </p:txBody>
      </p:sp>
    </p:spTree>
    <p:extLst>
      <p:ext uri="{BB962C8B-B14F-4D97-AF65-F5344CB8AC3E}">
        <p14:creationId xmlns:p14="http://schemas.microsoft.com/office/powerpoint/2010/main" val="7028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どの人間名詞も形容詞にできるわけではない。</a:t>
            </a:r>
            <a:endParaRPr kumimoji="1" lang="fr-CA" altLang="ja-JP" dirty="0"/>
          </a:p>
          <a:p>
            <a:r>
              <a:rPr kumimoji="1" lang="fr-CA" altLang="ja-JP" dirty="0"/>
              <a:t>Directeur, directrice, </a:t>
            </a:r>
          </a:p>
          <a:p>
            <a:r>
              <a:rPr kumimoji="1" lang="fr-CA" altLang="ja-JP" dirty="0"/>
              <a:t>Repas voyageur, </a:t>
            </a:r>
          </a:p>
          <a:p>
            <a:r>
              <a:rPr kumimoji="1" lang="en-GB" altLang="ja-JP" dirty="0" err="1"/>
              <a:t>Denseur</a:t>
            </a:r>
            <a:r>
              <a:rPr kumimoji="1" lang="en-GB" altLang="ja-JP" dirty="0"/>
              <a:t>, avocat</a:t>
            </a:r>
            <a:r>
              <a:rPr kumimoji="1" lang="ja-JP" altLang="en-US" dirty="0"/>
              <a:t>などはできない。</a:t>
            </a:r>
          </a:p>
        </p:txBody>
      </p:sp>
    </p:spTree>
    <p:extLst>
      <p:ext uri="{BB962C8B-B14F-4D97-AF65-F5344CB8AC3E}">
        <p14:creationId xmlns:p14="http://schemas.microsoft.com/office/powerpoint/2010/main" val="209707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なりそこないの男の子。</a:t>
            </a:r>
          </a:p>
        </p:txBody>
      </p:sp>
    </p:spTree>
    <p:extLst>
      <p:ext uri="{BB962C8B-B14F-4D97-AF65-F5344CB8AC3E}">
        <p14:creationId xmlns:p14="http://schemas.microsoft.com/office/powerpoint/2010/main" val="26510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3" name="scalloped circleFreeform 6"/>
          <p:cNvSpPr/>
          <p:nvPr/>
        </p:nvSpPr>
        <p:spPr>
          <a:xfrm>
            <a:off x="3557015" y="630936"/>
            <a:ext cx="5235576" cy="52292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010" y="20"/>
                </a:lnTo>
                <a:lnTo>
                  <a:pt x="11213" y="72"/>
                </a:lnTo>
                <a:lnTo>
                  <a:pt x="11409" y="151"/>
                </a:lnTo>
                <a:lnTo>
                  <a:pt x="11612" y="249"/>
                </a:lnTo>
                <a:lnTo>
                  <a:pt x="11802" y="361"/>
                </a:lnTo>
                <a:lnTo>
                  <a:pt x="11999" y="479"/>
                </a:lnTo>
                <a:lnTo>
                  <a:pt x="12392" y="689"/>
                </a:lnTo>
                <a:lnTo>
                  <a:pt x="12581" y="767"/>
                </a:lnTo>
                <a:lnTo>
                  <a:pt x="12791" y="820"/>
                </a:lnTo>
                <a:lnTo>
                  <a:pt x="12994" y="846"/>
                </a:lnTo>
                <a:lnTo>
                  <a:pt x="13210" y="846"/>
                </a:lnTo>
                <a:lnTo>
                  <a:pt x="13433" y="833"/>
                </a:lnTo>
                <a:lnTo>
                  <a:pt x="13656" y="807"/>
                </a:lnTo>
                <a:lnTo>
                  <a:pt x="13878" y="774"/>
                </a:lnTo>
                <a:lnTo>
                  <a:pt x="14101" y="748"/>
                </a:lnTo>
                <a:lnTo>
                  <a:pt x="14324" y="728"/>
                </a:lnTo>
                <a:lnTo>
                  <a:pt x="14533" y="734"/>
                </a:lnTo>
                <a:lnTo>
                  <a:pt x="14736" y="761"/>
                </a:lnTo>
                <a:lnTo>
                  <a:pt x="14933" y="820"/>
                </a:lnTo>
                <a:lnTo>
                  <a:pt x="15096" y="905"/>
                </a:lnTo>
                <a:lnTo>
                  <a:pt x="15254" y="1016"/>
                </a:lnTo>
                <a:lnTo>
                  <a:pt x="15391" y="1148"/>
                </a:lnTo>
                <a:lnTo>
                  <a:pt x="15529" y="1298"/>
                </a:lnTo>
                <a:lnTo>
                  <a:pt x="15653" y="1456"/>
                </a:lnTo>
                <a:lnTo>
                  <a:pt x="15902" y="1784"/>
                </a:lnTo>
                <a:lnTo>
                  <a:pt x="16026" y="1941"/>
                </a:lnTo>
                <a:lnTo>
                  <a:pt x="16157" y="2092"/>
                </a:lnTo>
                <a:lnTo>
                  <a:pt x="16308" y="2223"/>
                </a:lnTo>
                <a:lnTo>
                  <a:pt x="16452" y="2341"/>
                </a:lnTo>
                <a:lnTo>
                  <a:pt x="16616" y="2433"/>
                </a:lnTo>
                <a:lnTo>
                  <a:pt x="16793" y="2511"/>
                </a:lnTo>
                <a:lnTo>
                  <a:pt x="16983" y="2577"/>
                </a:lnTo>
                <a:lnTo>
                  <a:pt x="17179" y="2636"/>
                </a:lnTo>
                <a:lnTo>
                  <a:pt x="17376" y="2689"/>
                </a:lnTo>
                <a:lnTo>
                  <a:pt x="17579" y="2741"/>
                </a:lnTo>
                <a:lnTo>
                  <a:pt x="17769" y="2800"/>
                </a:lnTo>
                <a:lnTo>
                  <a:pt x="17959" y="2866"/>
                </a:lnTo>
                <a:lnTo>
                  <a:pt x="18135" y="2944"/>
                </a:lnTo>
                <a:lnTo>
                  <a:pt x="18293" y="3043"/>
                </a:lnTo>
                <a:lnTo>
                  <a:pt x="18437" y="3161"/>
                </a:lnTo>
                <a:lnTo>
                  <a:pt x="18555" y="3305"/>
                </a:lnTo>
                <a:lnTo>
                  <a:pt x="18653" y="3462"/>
                </a:lnTo>
                <a:lnTo>
                  <a:pt x="18731" y="3639"/>
                </a:lnTo>
                <a:lnTo>
                  <a:pt x="18797" y="3830"/>
                </a:lnTo>
                <a:lnTo>
                  <a:pt x="18856" y="4020"/>
                </a:lnTo>
                <a:lnTo>
                  <a:pt x="18908" y="4223"/>
                </a:lnTo>
                <a:lnTo>
                  <a:pt x="18961" y="4420"/>
                </a:lnTo>
                <a:lnTo>
                  <a:pt x="19020" y="4616"/>
                </a:lnTo>
                <a:lnTo>
                  <a:pt x="19085" y="4807"/>
                </a:lnTo>
                <a:lnTo>
                  <a:pt x="19164" y="4984"/>
                </a:lnTo>
                <a:lnTo>
                  <a:pt x="19255" y="5148"/>
                </a:lnTo>
                <a:lnTo>
                  <a:pt x="19373" y="5292"/>
                </a:lnTo>
                <a:lnTo>
                  <a:pt x="19504" y="5443"/>
                </a:lnTo>
                <a:lnTo>
                  <a:pt x="19655" y="5574"/>
                </a:lnTo>
                <a:lnTo>
                  <a:pt x="19812" y="5698"/>
                </a:lnTo>
                <a:lnTo>
                  <a:pt x="19982" y="5823"/>
                </a:lnTo>
                <a:lnTo>
                  <a:pt x="20146" y="5948"/>
                </a:lnTo>
                <a:lnTo>
                  <a:pt x="20303" y="6072"/>
                </a:lnTo>
                <a:lnTo>
                  <a:pt x="20454" y="6210"/>
                </a:lnTo>
                <a:lnTo>
                  <a:pt x="20585" y="6348"/>
                </a:lnTo>
                <a:lnTo>
                  <a:pt x="20696" y="6505"/>
                </a:lnTo>
                <a:lnTo>
                  <a:pt x="20781" y="6669"/>
                </a:lnTo>
                <a:lnTo>
                  <a:pt x="20840" y="6866"/>
                </a:lnTo>
                <a:lnTo>
                  <a:pt x="20866" y="7069"/>
                </a:lnTo>
                <a:lnTo>
                  <a:pt x="20873" y="7279"/>
                </a:lnTo>
                <a:lnTo>
                  <a:pt x="20853" y="7502"/>
                </a:lnTo>
                <a:lnTo>
                  <a:pt x="20827" y="7725"/>
                </a:lnTo>
                <a:lnTo>
                  <a:pt x="20794" y="7948"/>
                </a:lnTo>
                <a:lnTo>
                  <a:pt x="20768" y="8170"/>
                </a:lnTo>
                <a:lnTo>
                  <a:pt x="20755" y="8393"/>
                </a:lnTo>
                <a:lnTo>
                  <a:pt x="20755" y="8610"/>
                </a:lnTo>
                <a:lnTo>
                  <a:pt x="20781" y="8813"/>
                </a:lnTo>
                <a:lnTo>
                  <a:pt x="20834" y="9016"/>
                </a:lnTo>
                <a:lnTo>
                  <a:pt x="20912" y="9207"/>
                </a:lnTo>
                <a:lnTo>
                  <a:pt x="21122" y="9600"/>
                </a:lnTo>
                <a:lnTo>
                  <a:pt x="21240" y="9797"/>
                </a:lnTo>
                <a:lnTo>
                  <a:pt x="21351" y="9987"/>
                </a:lnTo>
                <a:lnTo>
                  <a:pt x="21449" y="10190"/>
                </a:lnTo>
                <a:lnTo>
                  <a:pt x="21528" y="10387"/>
                </a:lnTo>
                <a:lnTo>
                  <a:pt x="21580" y="10590"/>
                </a:lnTo>
                <a:lnTo>
                  <a:pt x="21600" y="10800"/>
                </a:lnTo>
                <a:lnTo>
                  <a:pt x="21580" y="11010"/>
                </a:lnTo>
                <a:lnTo>
                  <a:pt x="21528" y="11213"/>
                </a:lnTo>
                <a:lnTo>
                  <a:pt x="21449" y="11410"/>
                </a:lnTo>
                <a:lnTo>
                  <a:pt x="21351" y="11613"/>
                </a:lnTo>
                <a:lnTo>
                  <a:pt x="21240" y="11803"/>
                </a:lnTo>
                <a:lnTo>
                  <a:pt x="21122" y="12000"/>
                </a:lnTo>
                <a:lnTo>
                  <a:pt x="20912" y="12393"/>
                </a:lnTo>
                <a:lnTo>
                  <a:pt x="20834" y="12584"/>
                </a:lnTo>
                <a:lnTo>
                  <a:pt x="20781" y="12787"/>
                </a:lnTo>
                <a:lnTo>
                  <a:pt x="20755" y="12990"/>
                </a:lnTo>
                <a:lnTo>
                  <a:pt x="20755" y="13207"/>
                </a:lnTo>
                <a:lnTo>
                  <a:pt x="20768" y="13430"/>
                </a:lnTo>
                <a:lnTo>
                  <a:pt x="20794" y="13652"/>
                </a:lnTo>
                <a:lnTo>
                  <a:pt x="20827" y="13875"/>
                </a:lnTo>
                <a:lnTo>
                  <a:pt x="20853" y="14098"/>
                </a:lnTo>
                <a:lnTo>
                  <a:pt x="20873" y="14321"/>
                </a:lnTo>
                <a:lnTo>
                  <a:pt x="20866" y="14531"/>
                </a:lnTo>
                <a:lnTo>
                  <a:pt x="20840" y="14734"/>
                </a:lnTo>
                <a:lnTo>
                  <a:pt x="20781" y="14931"/>
                </a:lnTo>
                <a:lnTo>
                  <a:pt x="20696" y="15095"/>
                </a:lnTo>
                <a:lnTo>
                  <a:pt x="20585" y="15252"/>
                </a:lnTo>
                <a:lnTo>
                  <a:pt x="20454" y="15390"/>
                </a:lnTo>
                <a:lnTo>
                  <a:pt x="20303" y="15528"/>
                </a:lnTo>
                <a:lnTo>
                  <a:pt x="20146" y="15652"/>
                </a:lnTo>
                <a:lnTo>
                  <a:pt x="19982" y="15777"/>
                </a:lnTo>
                <a:lnTo>
                  <a:pt x="19812" y="15902"/>
                </a:lnTo>
                <a:lnTo>
                  <a:pt x="19655" y="16026"/>
                </a:lnTo>
                <a:lnTo>
                  <a:pt x="19504" y="16157"/>
                </a:lnTo>
                <a:lnTo>
                  <a:pt x="19373" y="16308"/>
                </a:lnTo>
                <a:lnTo>
                  <a:pt x="19255" y="16452"/>
                </a:lnTo>
                <a:lnTo>
                  <a:pt x="19164" y="16616"/>
                </a:lnTo>
                <a:lnTo>
                  <a:pt x="19085" y="16793"/>
                </a:lnTo>
                <a:lnTo>
                  <a:pt x="19020" y="16984"/>
                </a:lnTo>
                <a:lnTo>
                  <a:pt x="18961" y="17180"/>
                </a:lnTo>
                <a:lnTo>
                  <a:pt x="18908" y="17377"/>
                </a:lnTo>
                <a:lnTo>
                  <a:pt x="18856" y="17580"/>
                </a:lnTo>
                <a:lnTo>
                  <a:pt x="18797" y="17770"/>
                </a:lnTo>
                <a:lnTo>
                  <a:pt x="18731" y="17961"/>
                </a:lnTo>
                <a:lnTo>
                  <a:pt x="18653" y="18138"/>
                </a:lnTo>
                <a:lnTo>
                  <a:pt x="18555" y="18295"/>
                </a:lnTo>
                <a:lnTo>
                  <a:pt x="18437" y="18439"/>
                </a:lnTo>
                <a:lnTo>
                  <a:pt x="18293" y="18557"/>
                </a:lnTo>
                <a:lnTo>
                  <a:pt x="18135" y="18656"/>
                </a:lnTo>
                <a:lnTo>
                  <a:pt x="17959" y="18734"/>
                </a:lnTo>
                <a:lnTo>
                  <a:pt x="17769" y="18800"/>
                </a:lnTo>
                <a:lnTo>
                  <a:pt x="17579" y="18859"/>
                </a:lnTo>
                <a:lnTo>
                  <a:pt x="17376" y="18911"/>
                </a:lnTo>
                <a:lnTo>
                  <a:pt x="17179" y="18964"/>
                </a:lnTo>
                <a:lnTo>
                  <a:pt x="16983" y="19023"/>
                </a:lnTo>
                <a:lnTo>
                  <a:pt x="16793" y="19089"/>
                </a:lnTo>
                <a:lnTo>
                  <a:pt x="16616" y="19167"/>
                </a:lnTo>
                <a:lnTo>
                  <a:pt x="16452" y="19259"/>
                </a:lnTo>
                <a:lnTo>
                  <a:pt x="16308" y="19377"/>
                </a:lnTo>
                <a:lnTo>
                  <a:pt x="16157" y="19508"/>
                </a:lnTo>
                <a:lnTo>
                  <a:pt x="16026" y="19659"/>
                </a:lnTo>
                <a:lnTo>
                  <a:pt x="15902" y="19816"/>
                </a:lnTo>
                <a:lnTo>
                  <a:pt x="15653" y="20144"/>
                </a:lnTo>
                <a:lnTo>
                  <a:pt x="15529" y="20302"/>
                </a:lnTo>
                <a:lnTo>
                  <a:pt x="15391" y="20452"/>
                </a:lnTo>
                <a:lnTo>
                  <a:pt x="15254" y="20584"/>
                </a:lnTo>
                <a:lnTo>
                  <a:pt x="15096" y="20695"/>
                </a:lnTo>
                <a:lnTo>
                  <a:pt x="14933" y="20780"/>
                </a:lnTo>
                <a:lnTo>
                  <a:pt x="14736" y="20839"/>
                </a:lnTo>
                <a:lnTo>
                  <a:pt x="14533" y="20866"/>
                </a:lnTo>
                <a:lnTo>
                  <a:pt x="14324" y="20872"/>
                </a:lnTo>
                <a:lnTo>
                  <a:pt x="14101" y="20852"/>
                </a:lnTo>
                <a:lnTo>
                  <a:pt x="13878" y="20826"/>
                </a:lnTo>
                <a:lnTo>
                  <a:pt x="13656" y="20793"/>
                </a:lnTo>
                <a:lnTo>
                  <a:pt x="13433" y="20767"/>
                </a:lnTo>
                <a:lnTo>
                  <a:pt x="13210" y="20754"/>
                </a:lnTo>
                <a:lnTo>
                  <a:pt x="12994" y="20754"/>
                </a:lnTo>
                <a:lnTo>
                  <a:pt x="12791" y="20780"/>
                </a:lnTo>
                <a:lnTo>
                  <a:pt x="12581" y="20833"/>
                </a:lnTo>
                <a:lnTo>
                  <a:pt x="12392" y="20911"/>
                </a:lnTo>
                <a:lnTo>
                  <a:pt x="11999" y="21121"/>
                </a:lnTo>
                <a:lnTo>
                  <a:pt x="11802" y="21239"/>
                </a:lnTo>
                <a:lnTo>
                  <a:pt x="11612" y="21351"/>
                </a:lnTo>
                <a:lnTo>
                  <a:pt x="11409" y="21449"/>
                </a:lnTo>
                <a:lnTo>
                  <a:pt x="11213" y="21528"/>
                </a:lnTo>
                <a:lnTo>
                  <a:pt x="11010" y="21580"/>
                </a:lnTo>
                <a:lnTo>
                  <a:pt x="10800" y="21600"/>
                </a:lnTo>
                <a:lnTo>
                  <a:pt x="10590" y="21580"/>
                </a:lnTo>
                <a:lnTo>
                  <a:pt x="10387" y="21528"/>
                </a:lnTo>
                <a:lnTo>
                  <a:pt x="10191" y="21449"/>
                </a:lnTo>
                <a:lnTo>
                  <a:pt x="9988" y="21351"/>
                </a:lnTo>
                <a:lnTo>
                  <a:pt x="9798" y="21239"/>
                </a:lnTo>
                <a:lnTo>
                  <a:pt x="9601" y="21121"/>
                </a:lnTo>
                <a:lnTo>
                  <a:pt x="9208" y="20911"/>
                </a:lnTo>
                <a:lnTo>
                  <a:pt x="9012" y="20833"/>
                </a:lnTo>
                <a:lnTo>
                  <a:pt x="8809" y="20780"/>
                </a:lnTo>
                <a:lnTo>
                  <a:pt x="8606" y="20754"/>
                </a:lnTo>
                <a:lnTo>
                  <a:pt x="8390" y="20754"/>
                </a:lnTo>
                <a:lnTo>
                  <a:pt x="8167" y="20767"/>
                </a:lnTo>
                <a:lnTo>
                  <a:pt x="7944" y="20793"/>
                </a:lnTo>
                <a:lnTo>
                  <a:pt x="7722" y="20826"/>
                </a:lnTo>
                <a:lnTo>
                  <a:pt x="7499" y="20852"/>
                </a:lnTo>
                <a:lnTo>
                  <a:pt x="7276" y="20872"/>
                </a:lnTo>
                <a:lnTo>
                  <a:pt x="7067" y="20866"/>
                </a:lnTo>
                <a:lnTo>
                  <a:pt x="6864" y="20839"/>
                </a:lnTo>
                <a:lnTo>
                  <a:pt x="6667" y="20780"/>
                </a:lnTo>
                <a:lnTo>
                  <a:pt x="6504" y="20695"/>
                </a:lnTo>
                <a:lnTo>
                  <a:pt x="6346" y="20584"/>
                </a:lnTo>
                <a:lnTo>
                  <a:pt x="6209" y="20452"/>
                </a:lnTo>
                <a:lnTo>
                  <a:pt x="6071" y="20302"/>
                </a:lnTo>
                <a:lnTo>
                  <a:pt x="5947" y="20144"/>
                </a:lnTo>
                <a:lnTo>
                  <a:pt x="5698" y="19816"/>
                </a:lnTo>
                <a:lnTo>
                  <a:pt x="5574" y="19659"/>
                </a:lnTo>
                <a:lnTo>
                  <a:pt x="5443" y="19508"/>
                </a:lnTo>
                <a:lnTo>
                  <a:pt x="5292" y="19377"/>
                </a:lnTo>
                <a:lnTo>
                  <a:pt x="5148" y="19259"/>
                </a:lnTo>
                <a:lnTo>
                  <a:pt x="4984" y="19167"/>
                </a:lnTo>
                <a:lnTo>
                  <a:pt x="4807" y="19089"/>
                </a:lnTo>
                <a:lnTo>
                  <a:pt x="4617" y="19023"/>
                </a:lnTo>
                <a:lnTo>
                  <a:pt x="4421" y="18964"/>
                </a:lnTo>
                <a:lnTo>
                  <a:pt x="4224" y="18911"/>
                </a:lnTo>
                <a:lnTo>
                  <a:pt x="4021" y="18859"/>
                </a:lnTo>
                <a:lnTo>
                  <a:pt x="3831" y="18800"/>
                </a:lnTo>
                <a:lnTo>
                  <a:pt x="3641" y="18734"/>
                </a:lnTo>
                <a:lnTo>
                  <a:pt x="3465" y="18656"/>
                </a:lnTo>
                <a:lnTo>
                  <a:pt x="3307" y="18557"/>
                </a:lnTo>
                <a:lnTo>
                  <a:pt x="3163" y="18439"/>
                </a:lnTo>
                <a:lnTo>
                  <a:pt x="3045" y="18295"/>
                </a:lnTo>
                <a:lnTo>
                  <a:pt x="2947" y="18138"/>
                </a:lnTo>
                <a:lnTo>
                  <a:pt x="2869" y="17961"/>
                </a:lnTo>
                <a:lnTo>
                  <a:pt x="2803" y="17770"/>
                </a:lnTo>
                <a:lnTo>
                  <a:pt x="2744" y="17580"/>
                </a:lnTo>
                <a:lnTo>
                  <a:pt x="2692" y="17377"/>
                </a:lnTo>
                <a:lnTo>
                  <a:pt x="2639" y="17180"/>
                </a:lnTo>
                <a:lnTo>
                  <a:pt x="2580" y="16984"/>
                </a:lnTo>
                <a:lnTo>
                  <a:pt x="2515" y="16793"/>
                </a:lnTo>
                <a:lnTo>
                  <a:pt x="2436" y="16616"/>
                </a:lnTo>
                <a:lnTo>
                  <a:pt x="2345" y="16452"/>
                </a:lnTo>
                <a:lnTo>
                  <a:pt x="2227" y="16308"/>
                </a:lnTo>
                <a:lnTo>
                  <a:pt x="2096" y="16157"/>
                </a:lnTo>
                <a:lnTo>
                  <a:pt x="1945" y="16026"/>
                </a:lnTo>
                <a:lnTo>
                  <a:pt x="1454" y="15652"/>
                </a:lnTo>
                <a:lnTo>
                  <a:pt x="1297" y="15528"/>
                </a:lnTo>
                <a:lnTo>
                  <a:pt x="1146" y="15390"/>
                </a:lnTo>
                <a:lnTo>
                  <a:pt x="1015" y="15252"/>
                </a:lnTo>
                <a:lnTo>
                  <a:pt x="904" y="15095"/>
                </a:lnTo>
                <a:lnTo>
                  <a:pt x="819" y="14931"/>
                </a:lnTo>
                <a:lnTo>
                  <a:pt x="760" y="14734"/>
                </a:lnTo>
                <a:lnTo>
                  <a:pt x="734" y="14531"/>
                </a:lnTo>
                <a:lnTo>
                  <a:pt x="727" y="14321"/>
                </a:lnTo>
                <a:lnTo>
                  <a:pt x="747" y="14098"/>
                </a:lnTo>
                <a:lnTo>
                  <a:pt x="773" y="13875"/>
                </a:lnTo>
                <a:lnTo>
                  <a:pt x="806" y="13652"/>
                </a:lnTo>
                <a:lnTo>
                  <a:pt x="832" y="13430"/>
                </a:lnTo>
                <a:lnTo>
                  <a:pt x="845" y="13207"/>
                </a:lnTo>
                <a:lnTo>
                  <a:pt x="845" y="12990"/>
                </a:lnTo>
                <a:lnTo>
                  <a:pt x="819" y="12787"/>
                </a:lnTo>
                <a:lnTo>
                  <a:pt x="766" y="12584"/>
                </a:lnTo>
                <a:lnTo>
                  <a:pt x="688" y="12393"/>
                </a:lnTo>
                <a:lnTo>
                  <a:pt x="589" y="12197"/>
                </a:lnTo>
                <a:lnTo>
                  <a:pt x="478" y="12000"/>
                </a:lnTo>
                <a:lnTo>
                  <a:pt x="360" y="11803"/>
                </a:lnTo>
                <a:lnTo>
                  <a:pt x="249" y="11613"/>
                </a:lnTo>
                <a:lnTo>
                  <a:pt x="151" y="11410"/>
                </a:lnTo>
                <a:lnTo>
                  <a:pt x="72" y="11213"/>
                </a:lnTo>
                <a:lnTo>
                  <a:pt x="20" y="11010"/>
                </a:lnTo>
                <a:lnTo>
                  <a:pt x="0" y="10800"/>
                </a:lnTo>
                <a:lnTo>
                  <a:pt x="20" y="10590"/>
                </a:lnTo>
                <a:lnTo>
                  <a:pt x="72" y="10387"/>
                </a:lnTo>
                <a:lnTo>
                  <a:pt x="151" y="10190"/>
                </a:lnTo>
                <a:lnTo>
                  <a:pt x="249" y="9987"/>
                </a:lnTo>
                <a:lnTo>
                  <a:pt x="360" y="9797"/>
                </a:lnTo>
                <a:lnTo>
                  <a:pt x="478" y="9600"/>
                </a:lnTo>
                <a:lnTo>
                  <a:pt x="589" y="9403"/>
                </a:lnTo>
                <a:lnTo>
                  <a:pt x="688" y="9207"/>
                </a:lnTo>
                <a:lnTo>
                  <a:pt x="766" y="9016"/>
                </a:lnTo>
                <a:lnTo>
                  <a:pt x="819" y="8813"/>
                </a:lnTo>
                <a:lnTo>
                  <a:pt x="845" y="8610"/>
                </a:lnTo>
                <a:lnTo>
                  <a:pt x="845" y="8393"/>
                </a:lnTo>
                <a:lnTo>
                  <a:pt x="832" y="8170"/>
                </a:lnTo>
                <a:lnTo>
                  <a:pt x="806" y="7948"/>
                </a:lnTo>
                <a:lnTo>
                  <a:pt x="773" y="7725"/>
                </a:lnTo>
                <a:lnTo>
                  <a:pt x="747" y="7502"/>
                </a:lnTo>
                <a:lnTo>
                  <a:pt x="727" y="7279"/>
                </a:lnTo>
                <a:lnTo>
                  <a:pt x="734" y="7069"/>
                </a:lnTo>
                <a:lnTo>
                  <a:pt x="760" y="6866"/>
                </a:lnTo>
                <a:lnTo>
                  <a:pt x="819" y="6669"/>
                </a:lnTo>
                <a:lnTo>
                  <a:pt x="904" y="6505"/>
                </a:lnTo>
                <a:lnTo>
                  <a:pt x="1015" y="6348"/>
                </a:lnTo>
                <a:lnTo>
                  <a:pt x="1146" y="6210"/>
                </a:lnTo>
                <a:lnTo>
                  <a:pt x="1297" y="6072"/>
                </a:lnTo>
                <a:lnTo>
                  <a:pt x="1454" y="5948"/>
                </a:lnTo>
                <a:lnTo>
                  <a:pt x="1945" y="5574"/>
                </a:lnTo>
                <a:lnTo>
                  <a:pt x="2096" y="5443"/>
                </a:lnTo>
                <a:lnTo>
                  <a:pt x="2227" y="5292"/>
                </a:lnTo>
                <a:lnTo>
                  <a:pt x="2345" y="5148"/>
                </a:lnTo>
                <a:lnTo>
                  <a:pt x="2436" y="4984"/>
                </a:lnTo>
                <a:lnTo>
                  <a:pt x="2515" y="4807"/>
                </a:lnTo>
                <a:lnTo>
                  <a:pt x="2580" y="4616"/>
                </a:lnTo>
                <a:lnTo>
                  <a:pt x="2639" y="4420"/>
                </a:lnTo>
                <a:lnTo>
                  <a:pt x="2692" y="4223"/>
                </a:lnTo>
                <a:lnTo>
                  <a:pt x="2744" y="4020"/>
                </a:lnTo>
                <a:lnTo>
                  <a:pt x="2803" y="3830"/>
                </a:lnTo>
                <a:lnTo>
                  <a:pt x="2869" y="3639"/>
                </a:lnTo>
                <a:lnTo>
                  <a:pt x="2947" y="3462"/>
                </a:lnTo>
                <a:lnTo>
                  <a:pt x="3045" y="3305"/>
                </a:lnTo>
                <a:lnTo>
                  <a:pt x="3163" y="3161"/>
                </a:lnTo>
                <a:lnTo>
                  <a:pt x="3307" y="3043"/>
                </a:lnTo>
                <a:lnTo>
                  <a:pt x="3465" y="2944"/>
                </a:lnTo>
                <a:lnTo>
                  <a:pt x="3641" y="2866"/>
                </a:lnTo>
                <a:lnTo>
                  <a:pt x="3831" y="2800"/>
                </a:lnTo>
                <a:lnTo>
                  <a:pt x="4021" y="2741"/>
                </a:lnTo>
                <a:lnTo>
                  <a:pt x="4224" y="2689"/>
                </a:lnTo>
                <a:lnTo>
                  <a:pt x="4421" y="2636"/>
                </a:lnTo>
                <a:lnTo>
                  <a:pt x="4617" y="2577"/>
                </a:lnTo>
                <a:lnTo>
                  <a:pt x="4807" y="2511"/>
                </a:lnTo>
                <a:lnTo>
                  <a:pt x="4984" y="2433"/>
                </a:lnTo>
                <a:lnTo>
                  <a:pt x="5148" y="2341"/>
                </a:lnTo>
                <a:lnTo>
                  <a:pt x="5292" y="2223"/>
                </a:lnTo>
                <a:lnTo>
                  <a:pt x="5443" y="2092"/>
                </a:lnTo>
                <a:lnTo>
                  <a:pt x="5574" y="1941"/>
                </a:lnTo>
                <a:lnTo>
                  <a:pt x="5698" y="1784"/>
                </a:lnTo>
                <a:lnTo>
                  <a:pt x="5947" y="1456"/>
                </a:lnTo>
                <a:lnTo>
                  <a:pt x="6071" y="1298"/>
                </a:lnTo>
                <a:lnTo>
                  <a:pt x="6209" y="1148"/>
                </a:lnTo>
                <a:lnTo>
                  <a:pt x="6346" y="1016"/>
                </a:lnTo>
                <a:lnTo>
                  <a:pt x="6504" y="905"/>
                </a:lnTo>
                <a:lnTo>
                  <a:pt x="6667" y="820"/>
                </a:lnTo>
                <a:lnTo>
                  <a:pt x="6864" y="761"/>
                </a:lnTo>
                <a:lnTo>
                  <a:pt x="7067" y="734"/>
                </a:lnTo>
                <a:lnTo>
                  <a:pt x="7276" y="728"/>
                </a:lnTo>
                <a:lnTo>
                  <a:pt x="7499" y="748"/>
                </a:lnTo>
                <a:lnTo>
                  <a:pt x="7722" y="774"/>
                </a:lnTo>
                <a:lnTo>
                  <a:pt x="7944" y="807"/>
                </a:lnTo>
                <a:lnTo>
                  <a:pt x="8167" y="833"/>
                </a:lnTo>
                <a:lnTo>
                  <a:pt x="8390" y="846"/>
                </a:lnTo>
                <a:lnTo>
                  <a:pt x="8606" y="846"/>
                </a:lnTo>
                <a:lnTo>
                  <a:pt x="8809" y="820"/>
                </a:lnTo>
                <a:lnTo>
                  <a:pt x="9012" y="767"/>
                </a:lnTo>
                <a:lnTo>
                  <a:pt x="9208" y="689"/>
                </a:lnTo>
                <a:lnTo>
                  <a:pt x="9601" y="479"/>
                </a:lnTo>
                <a:lnTo>
                  <a:pt x="9798" y="361"/>
                </a:lnTo>
                <a:lnTo>
                  <a:pt x="9988" y="249"/>
                </a:lnTo>
                <a:lnTo>
                  <a:pt x="10191" y="151"/>
                </a:lnTo>
                <a:lnTo>
                  <a:pt x="10387" y="72"/>
                </a:lnTo>
                <a:lnTo>
                  <a:pt x="10590" y="20"/>
                </a:lnTo>
                <a:lnTo>
                  <a:pt x="10800" y="0"/>
                </a:lnTo>
                <a:close/>
              </a:path>
            </a:pathLst>
          </a:custGeom>
          <a:solidFill>
            <a:srgbClr val="F3F3F2"/>
          </a:solidFill>
          <a:ln w="12700">
            <a:miter lim="400000"/>
          </a:ln>
        </p:spPr>
        <p:txBody>
          <a:bodyPr lIns="45719" rIns="45719"/>
          <a:lstStyle/>
          <a:p>
            <a:endParaRPr/>
          </a:p>
        </p:txBody>
      </p:sp>
      <p:sp>
        <p:nvSpPr>
          <p:cNvPr id="14" name="Shape 14"/>
          <p:cNvSpPr txBox="1">
            <a:spLocks noGrp="1"/>
          </p:cNvSpPr>
          <p:nvPr>
            <p:ph type="title"/>
          </p:nvPr>
        </p:nvSpPr>
        <p:spPr>
          <a:xfrm>
            <a:off x="1078523" y="1098387"/>
            <a:ext cx="10318419" cy="4394989"/>
          </a:xfrm>
          <a:prstGeom prst="rect">
            <a:avLst/>
          </a:prstGeom>
        </p:spPr>
        <p:txBody>
          <a:bodyPr anchor="ctr"/>
          <a:lstStyle>
            <a:lvl1pPr algn="ctr">
              <a:defRPr sz="10000" spc="800"/>
            </a:lvl1pPr>
          </a:lstStyle>
          <a:p>
            <a:r>
              <a:t>Title Text</a:t>
            </a:r>
          </a:p>
        </p:txBody>
      </p:sp>
      <p:sp>
        <p:nvSpPr>
          <p:cNvPr id="15" name="Shape 15"/>
          <p:cNvSpPr txBox="1">
            <a:spLocks noGrp="1"/>
          </p:cNvSpPr>
          <p:nvPr>
            <p:ph type="body" sz="quarter" idx="1"/>
          </p:nvPr>
        </p:nvSpPr>
        <p:spPr>
          <a:xfrm>
            <a:off x="2215045" y="5979195"/>
            <a:ext cx="8045374" cy="742280"/>
          </a:xfrm>
          <a:prstGeom prst="rect">
            <a:avLst/>
          </a:prstGeom>
        </p:spPr>
        <p:txBody>
          <a:bodyPr/>
          <a:lstStyle>
            <a:lvl1pPr marL="0" indent="0" algn="ctr">
              <a:lnSpc>
                <a:spcPct val="100000"/>
              </a:lnSpc>
              <a:buClrTx/>
              <a:buSzTx/>
              <a:buFontTx/>
              <a:buNone/>
              <a:defRPr b="1" cap="all" spc="400">
                <a:solidFill>
                  <a:srgbClr val="2A1A00"/>
                </a:solidFill>
              </a:defRPr>
            </a:lvl1pPr>
            <a:lvl2pPr marL="0" indent="457200" algn="ctr">
              <a:lnSpc>
                <a:spcPct val="100000"/>
              </a:lnSpc>
              <a:buClrTx/>
              <a:buSzTx/>
              <a:buFontTx/>
              <a:buNone/>
              <a:defRPr b="1" cap="all" spc="400">
                <a:solidFill>
                  <a:srgbClr val="2A1A00"/>
                </a:solidFill>
              </a:defRPr>
            </a:lvl2pPr>
            <a:lvl3pPr marL="0" indent="914400" algn="ctr">
              <a:lnSpc>
                <a:spcPct val="100000"/>
              </a:lnSpc>
              <a:buClrTx/>
              <a:buSzTx/>
              <a:buFontTx/>
              <a:buNone/>
              <a:defRPr b="1" cap="all" spc="400">
                <a:solidFill>
                  <a:srgbClr val="2A1A00"/>
                </a:solidFill>
              </a:defRPr>
            </a:lvl3pPr>
            <a:lvl4pPr marL="0" indent="1371600" algn="ctr">
              <a:lnSpc>
                <a:spcPct val="100000"/>
              </a:lnSpc>
              <a:buClrTx/>
              <a:buSzTx/>
              <a:buFontTx/>
              <a:buNone/>
              <a:defRPr b="1" cap="all" spc="400">
                <a:solidFill>
                  <a:srgbClr val="2A1A00"/>
                </a:solidFill>
              </a:defRPr>
            </a:lvl4pPr>
            <a:lvl5pPr marL="0" indent="1828800" algn="ctr">
              <a:lnSpc>
                <a:spcPct val="100000"/>
              </a:lnSpc>
              <a:buClrTx/>
              <a:buSzTx/>
              <a:buFontTx/>
              <a:buNone/>
              <a:defRPr b="1" cap="all" spc="400">
                <a:solidFill>
                  <a:srgbClr val="2A1A00"/>
                </a:solidFill>
              </a:defRPr>
            </a:lvl5pPr>
          </a:lstStyle>
          <a:p>
            <a:r>
              <a:t>Body Level One</a:t>
            </a:r>
          </a:p>
          <a:p>
            <a:pPr lvl="1"/>
            <a:r>
              <a:t>Body Level Two</a:t>
            </a:r>
          </a:p>
          <a:p>
            <a:pPr lvl="2"/>
            <a:r>
              <a:t>Body Level Three</a:t>
            </a:r>
          </a:p>
          <a:p>
            <a:pPr lvl="3"/>
            <a:r>
              <a:t>Body Level Four</a:t>
            </a:r>
          </a:p>
          <a:p>
            <a:pPr lvl="4"/>
            <a:r>
              <a:t>Body Level Five</a:t>
            </a:r>
          </a:p>
        </p:txBody>
      </p:sp>
      <p:sp>
        <p:nvSpPr>
          <p:cNvPr id="16" name="left edge borderRectangle 12"/>
          <p:cNvSpPr/>
          <p:nvPr/>
        </p:nvSpPr>
        <p:spPr>
          <a:xfrm>
            <a:off x="0" y="0"/>
            <a:ext cx="283464" cy="6858000"/>
          </a:xfrm>
          <a:prstGeom prst="rect">
            <a:avLst/>
          </a:prstGeom>
          <a:solidFill>
            <a:srgbClr val="2A1A00"/>
          </a:solidFill>
          <a:ln w="12700">
            <a:miter lim="400000"/>
          </a:ln>
        </p:spPr>
        <p:txBody>
          <a:bodyPr lIns="45719" rIns="45719"/>
          <a:lstStyle/>
          <a:p>
            <a:endParaRPr/>
          </a:p>
        </p:txBody>
      </p:sp>
      <p:sp>
        <p:nvSpPr>
          <p:cNvPr id="17" name="Shape 17"/>
          <p:cNvSpPr txBox="1">
            <a:spLocks noGrp="1"/>
          </p:cNvSpPr>
          <p:nvPr>
            <p:ph type="sldNum" sz="quarter" idx="2"/>
          </p:nvPr>
        </p:nvSpPr>
        <p:spPr>
          <a:xfrm>
            <a:off x="11123285" y="6413957"/>
            <a:ext cx="273656" cy="269241"/>
          </a:xfrm>
          <a:prstGeom prst="rect">
            <a:avLst/>
          </a:prstGeom>
        </p:spPr>
        <p:txBody>
          <a:bodyPr/>
          <a:lstStyle>
            <a:lvl1pPr>
              <a:defRPr>
                <a:solidFill>
                  <a:srgbClr val="895E04"/>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4" name="Shape 24"/>
          <p:cNvSpPr txBox="1">
            <a:spLocks noGrp="1"/>
          </p:cNvSpPr>
          <p:nvPr>
            <p:ph type="title"/>
          </p:nvPr>
        </p:nvSpPr>
        <p:spPr>
          <a:prstGeom prst="rect">
            <a:avLst/>
          </a:prstGeom>
        </p:spPr>
        <p:txBody>
          <a:bodyPr/>
          <a:lstStyle/>
          <a:p>
            <a:r>
              <a:t>Title Text</a:t>
            </a:r>
          </a:p>
        </p:txBody>
      </p:sp>
      <p:sp>
        <p:nvSpPr>
          <p:cNvPr id="25" name="Shape 25"/>
          <p:cNvSpPr txBox="1">
            <a:spLocks noGrp="1"/>
          </p:cNvSpPr>
          <p:nvPr>
            <p:ph type="body" idx="1"/>
          </p:nvPr>
        </p:nvSpPr>
        <p:spPr>
          <a:xfrm>
            <a:off x="1251677" y="2286000"/>
            <a:ext cx="10178324" cy="359359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hape 26"/>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セクション見出し">
    <p:bg>
      <p:bgPr>
        <a:solidFill>
          <a:srgbClr val="2A1A00"/>
        </a:solidFill>
        <a:effectLst/>
      </p:bgPr>
    </p:bg>
    <p:spTree>
      <p:nvGrpSpPr>
        <p:cNvPr id="1" name=""/>
        <p:cNvGrpSpPr/>
        <p:nvPr/>
      </p:nvGrpSpPr>
      <p:grpSpPr>
        <a:xfrm>
          <a:off x="0" y="0"/>
          <a:ext cx="0" cy="0"/>
          <a:chOff x="0" y="0"/>
          <a:chExt cx="0" cy="0"/>
        </a:xfrm>
      </p:grpSpPr>
      <p:sp>
        <p:nvSpPr>
          <p:cNvPr id="33" name="Shape 33"/>
          <p:cNvSpPr txBox="1">
            <a:spLocks noGrp="1"/>
          </p:cNvSpPr>
          <p:nvPr>
            <p:ph type="title"/>
          </p:nvPr>
        </p:nvSpPr>
        <p:spPr>
          <a:xfrm>
            <a:off x="3242928" y="1073888"/>
            <a:ext cx="8187072" cy="4064628"/>
          </a:xfrm>
          <a:prstGeom prst="rect">
            <a:avLst/>
          </a:prstGeom>
        </p:spPr>
        <p:txBody>
          <a:bodyPr anchor="b"/>
          <a:lstStyle>
            <a:lvl1pPr>
              <a:defRPr sz="8400" spc="800">
                <a:solidFill>
                  <a:srgbClr val="F3F3F2"/>
                </a:solidFill>
              </a:defRPr>
            </a:lvl1pPr>
          </a:lstStyle>
          <a:p>
            <a:r>
              <a:t>Title Text</a:t>
            </a:r>
          </a:p>
        </p:txBody>
      </p:sp>
      <p:sp>
        <p:nvSpPr>
          <p:cNvPr id="34" name="Shape 34"/>
          <p:cNvSpPr txBox="1">
            <a:spLocks noGrp="1"/>
          </p:cNvSpPr>
          <p:nvPr>
            <p:ph type="body" sz="quarter" idx="1"/>
          </p:nvPr>
        </p:nvSpPr>
        <p:spPr>
          <a:xfrm>
            <a:off x="3242929" y="5159781"/>
            <a:ext cx="7017489" cy="951136"/>
          </a:xfrm>
          <a:prstGeom prst="rect">
            <a:avLst/>
          </a:prstGeom>
        </p:spPr>
        <p:txBody>
          <a:bodyPr/>
          <a:lstStyle>
            <a:lvl1pPr marL="0" indent="0">
              <a:lnSpc>
                <a:spcPct val="100000"/>
              </a:lnSpc>
              <a:buClrTx/>
              <a:buSzTx/>
              <a:buFontTx/>
              <a:buNone/>
              <a:defRPr b="1" cap="all" spc="400">
                <a:solidFill>
                  <a:schemeClr val="accent1"/>
                </a:solidFill>
              </a:defRPr>
            </a:lvl1pPr>
            <a:lvl2pPr marL="0" indent="457200">
              <a:lnSpc>
                <a:spcPct val="100000"/>
              </a:lnSpc>
              <a:buClrTx/>
              <a:buSzTx/>
              <a:buFontTx/>
              <a:buNone/>
              <a:defRPr b="1" cap="all" spc="400">
                <a:solidFill>
                  <a:schemeClr val="accent1"/>
                </a:solidFill>
              </a:defRPr>
            </a:lvl2pPr>
            <a:lvl3pPr marL="0" indent="914400">
              <a:lnSpc>
                <a:spcPct val="100000"/>
              </a:lnSpc>
              <a:buClrTx/>
              <a:buSzTx/>
              <a:buFontTx/>
              <a:buNone/>
              <a:defRPr b="1" cap="all" spc="400">
                <a:solidFill>
                  <a:schemeClr val="accent1"/>
                </a:solidFill>
              </a:defRPr>
            </a:lvl3pPr>
            <a:lvl4pPr marL="0" indent="1371600">
              <a:lnSpc>
                <a:spcPct val="100000"/>
              </a:lnSpc>
              <a:buClrTx/>
              <a:buSzTx/>
              <a:buFontTx/>
              <a:buNone/>
              <a:defRPr b="1" cap="all" spc="400">
                <a:solidFill>
                  <a:schemeClr val="accent1"/>
                </a:solidFill>
              </a:defRPr>
            </a:lvl4pPr>
            <a:lvl5pPr marL="0" indent="1828800">
              <a:lnSpc>
                <a:spcPct val="100000"/>
              </a:lnSpc>
              <a:buClrTx/>
              <a:buSzTx/>
              <a:buFontTx/>
              <a:buNone/>
              <a:defRPr b="1" cap="all" spc="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grpSp>
        <p:nvGrpSpPr>
          <p:cNvPr id="37" name="left scallop shapeGroup 6"/>
          <p:cNvGrpSpPr/>
          <p:nvPr/>
        </p:nvGrpSpPr>
        <p:grpSpPr>
          <a:xfrm>
            <a:off x="-1" y="0"/>
            <a:ext cx="2814640" cy="6858000"/>
            <a:chOff x="0" y="0"/>
            <a:chExt cx="2814638" cy="6858000"/>
          </a:xfrm>
        </p:grpSpPr>
        <p:sp>
          <p:nvSpPr>
            <p:cNvPr id="35" name="left scallop shapeFreeform 6"/>
            <p:cNvSpPr/>
            <p:nvPr/>
          </p:nvSpPr>
          <p:spPr>
            <a:xfrm>
              <a:off x="-1" y="0"/>
              <a:ext cx="281464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55" y="0"/>
                  </a:lnTo>
                  <a:lnTo>
                    <a:pt x="11038" y="280"/>
                  </a:lnTo>
                  <a:lnTo>
                    <a:pt x="11220" y="555"/>
                  </a:lnTo>
                  <a:lnTo>
                    <a:pt x="11427" y="825"/>
                  </a:lnTo>
                  <a:lnTo>
                    <a:pt x="11659" y="1085"/>
                  </a:lnTo>
                  <a:lnTo>
                    <a:pt x="11939" y="1330"/>
                  </a:lnTo>
                  <a:lnTo>
                    <a:pt x="12268" y="1560"/>
                  </a:lnTo>
                  <a:lnTo>
                    <a:pt x="12621" y="1755"/>
                  </a:lnTo>
                  <a:lnTo>
                    <a:pt x="13023" y="1935"/>
                  </a:lnTo>
                  <a:lnTo>
                    <a:pt x="13462" y="2110"/>
                  </a:lnTo>
                  <a:lnTo>
                    <a:pt x="13949" y="2280"/>
                  </a:lnTo>
                  <a:lnTo>
                    <a:pt x="14437" y="2435"/>
                  </a:lnTo>
                  <a:lnTo>
                    <a:pt x="14948" y="2600"/>
                  </a:lnTo>
                  <a:lnTo>
                    <a:pt x="15472" y="2755"/>
                  </a:lnTo>
                  <a:lnTo>
                    <a:pt x="16471" y="3085"/>
                  </a:lnTo>
                  <a:lnTo>
                    <a:pt x="16934" y="3255"/>
                  </a:lnTo>
                  <a:lnTo>
                    <a:pt x="17360" y="3435"/>
                  </a:lnTo>
                  <a:lnTo>
                    <a:pt x="17738" y="3625"/>
                  </a:lnTo>
                  <a:lnTo>
                    <a:pt x="18079" y="3825"/>
                  </a:lnTo>
                  <a:lnTo>
                    <a:pt x="18335" y="4040"/>
                  </a:lnTo>
                  <a:lnTo>
                    <a:pt x="18530" y="4280"/>
                  </a:lnTo>
                  <a:lnTo>
                    <a:pt x="18640" y="4535"/>
                  </a:lnTo>
                  <a:lnTo>
                    <a:pt x="18688" y="4800"/>
                  </a:lnTo>
                  <a:lnTo>
                    <a:pt x="18688" y="5065"/>
                  </a:lnTo>
                  <a:lnTo>
                    <a:pt x="18640" y="5340"/>
                  </a:lnTo>
                  <a:lnTo>
                    <a:pt x="18554" y="5625"/>
                  </a:lnTo>
                  <a:lnTo>
                    <a:pt x="18457" y="5905"/>
                  </a:lnTo>
                  <a:lnTo>
                    <a:pt x="18286" y="6465"/>
                  </a:lnTo>
                  <a:lnTo>
                    <a:pt x="18225" y="6750"/>
                  </a:lnTo>
                  <a:lnTo>
                    <a:pt x="18201" y="7025"/>
                  </a:lnTo>
                  <a:lnTo>
                    <a:pt x="18238" y="7290"/>
                  </a:lnTo>
                  <a:lnTo>
                    <a:pt x="18323" y="7555"/>
                  </a:lnTo>
                  <a:lnTo>
                    <a:pt x="18481" y="7800"/>
                  </a:lnTo>
                  <a:lnTo>
                    <a:pt x="18701" y="8050"/>
                  </a:lnTo>
                  <a:lnTo>
                    <a:pt x="18969" y="8295"/>
                  </a:lnTo>
                  <a:lnTo>
                    <a:pt x="19285" y="8540"/>
                  </a:lnTo>
                  <a:lnTo>
                    <a:pt x="19626" y="8785"/>
                  </a:lnTo>
                  <a:lnTo>
                    <a:pt x="19980" y="9035"/>
                  </a:lnTo>
                  <a:lnTo>
                    <a:pt x="20333" y="9275"/>
                  </a:lnTo>
                  <a:lnTo>
                    <a:pt x="20662" y="9525"/>
                  </a:lnTo>
                  <a:lnTo>
                    <a:pt x="20966" y="9770"/>
                  </a:lnTo>
                  <a:lnTo>
                    <a:pt x="21222" y="10030"/>
                  </a:lnTo>
                  <a:lnTo>
                    <a:pt x="21429" y="10285"/>
                  </a:lnTo>
                  <a:lnTo>
                    <a:pt x="21551" y="10540"/>
                  </a:lnTo>
                  <a:lnTo>
                    <a:pt x="21600" y="10800"/>
                  </a:lnTo>
                  <a:lnTo>
                    <a:pt x="21551" y="11060"/>
                  </a:lnTo>
                  <a:lnTo>
                    <a:pt x="21429" y="11315"/>
                  </a:lnTo>
                  <a:lnTo>
                    <a:pt x="21222" y="11570"/>
                  </a:lnTo>
                  <a:lnTo>
                    <a:pt x="20966" y="11830"/>
                  </a:lnTo>
                  <a:lnTo>
                    <a:pt x="20662" y="12075"/>
                  </a:lnTo>
                  <a:lnTo>
                    <a:pt x="20333" y="12325"/>
                  </a:lnTo>
                  <a:lnTo>
                    <a:pt x="19980" y="12565"/>
                  </a:lnTo>
                  <a:lnTo>
                    <a:pt x="19626" y="12815"/>
                  </a:lnTo>
                  <a:lnTo>
                    <a:pt x="19285" y="13060"/>
                  </a:lnTo>
                  <a:lnTo>
                    <a:pt x="18969" y="13305"/>
                  </a:lnTo>
                  <a:lnTo>
                    <a:pt x="18701" y="13550"/>
                  </a:lnTo>
                  <a:lnTo>
                    <a:pt x="18481" y="13800"/>
                  </a:lnTo>
                  <a:lnTo>
                    <a:pt x="18323" y="14045"/>
                  </a:lnTo>
                  <a:lnTo>
                    <a:pt x="18238" y="14310"/>
                  </a:lnTo>
                  <a:lnTo>
                    <a:pt x="18201" y="14575"/>
                  </a:lnTo>
                  <a:lnTo>
                    <a:pt x="18225" y="14850"/>
                  </a:lnTo>
                  <a:lnTo>
                    <a:pt x="18286" y="15135"/>
                  </a:lnTo>
                  <a:lnTo>
                    <a:pt x="18457" y="15695"/>
                  </a:lnTo>
                  <a:lnTo>
                    <a:pt x="18554" y="15975"/>
                  </a:lnTo>
                  <a:lnTo>
                    <a:pt x="18640" y="16260"/>
                  </a:lnTo>
                  <a:lnTo>
                    <a:pt x="18688" y="16535"/>
                  </a:lnTo>
                  <a:lnTo>
                    <a:pt x="18688" y="16800"/>
                  </a:lnTo>
                  <a:lnTo>
                    <a:pt x="18640" y="17065"/>
                  </a:lnTo>
                  <a:lnTo>
                    <a:pt x="18530" y="17320"/>
                  </a:lnTo>
                  <a:lnTo>
                    <a:pt x="18335" y="17560"/>
                  </a:lnTo>
                  <a:lnTo>
                    <a:pt x="18079" y="17775"/>
                  </a:lnTo>
                  <a:lnTo>
                    <a:pt x="17738" y="17975"/>
                  </a:lnTo>
                  <a:lnTo>
                    <a:pt x="17360" y="18165"/>
                  </a:lnTo>
                  <a:lnTo>
                    <a:pt x="16934" y="18345"/>
                  </a:lnTo>
                  <a:lnTo>
                    <a:pt x="16471" y="18515"/>
                  </a:lnTo>
                  <a:lnTo>
                    <a:pt x="15472" y="18845"/>
                  </a:lnTo>
                  <a:lnTo>
                    <a:pt x="14948" y="19000"/>
                  </a:lnTo>
                  <a:lnTo>
                    <a:pt x="14437" y="19165"/>
                  </a:lnTo>
                  <a:lnTo>
                    <a:pt x="13949" y="19320"/>
                  </a:lnTo>
                  <a:lnTo>
                    <a:pt x="13462" y="19490"/>
                  </a:lnTo>
                  <a:lnTo>
                    <a:pt x="13023" y="19665"/>
                  </a:lnTo>
                  <a:lnTo>
                    <a:pt x="12621" y="19845"/>
                  </a:lnTo>
                  <a:lnTo>
                    <a:pt x="12268" y="20040"/>
                  </a:lnTo>
                  <a:lnTo>
                    <a:pt x="11939" y="20270"/>
                  </a:lnTo>
                  <a:lnTo>
                    <a:pt x="11659" y="20515"/>
                  </a:lnTo>
                  <a:lnTo>
                    <a:pt x="11427" y="20775"/>
                  </a:lnTo>
                  <a:lnTo>
                    <a:pt x="11220" y="21045"/>
                  </a:lnTo>
                  <a:lnTo>
                    <a:pt x="11038" y="21320"/>
                  </a:lnTo>
                  <a:lnTo>
                    <a:pt x="10855" y="21600"/>
                  </a:lnTo>
                  <a:lnTo>
                    <a:pt x="0" y="21600"/>
                  </a:lnTo>
                  <a:lnTo>
                    <a:pt x="0" y="0"/>
                  </a:lnTo>
                  <a:close/>
                </a:path>
              </a:pathLst>
            </a:custGeom>
            <a:solidFill>
              <a:srgbClr val="F3F3F2"/>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6" name="left scallop inlineFreeform 11"/>
            <p:cNvSpPr/>
            <p:nvPr/>
          </p:nvSpPr>
          <p:spPr>
            <a:xfrm>
              <a:off x="874381" y="0"/>
              <a:ext cx="164624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562" y="0"/>
                  </a:lnTo>
                  <a:lnTo>
                    <a:pt x="3916" y="275"/>
                  </a:lnTo>
                  <a:lnTo>
                    <a:pt x="4249" y="550"/>
                  </a:lnTo>
                  <a:lnTo>
                    <a:pt x="4582" y="830"/>
                  </a:lnTo>
                  <a:lnTo>
                    <a:pt x="4874" y="1115"/>
                  </a:lnTo>
                  <a:lnTo>
                    <a:pt x="5228" y="1390"/>
                  </a:lnTo>
                  <a:lnTo>
                    <a:pt x="5603" y="1655"/>
                  </a:lnTo>
                  <a:lnTo>
                    <a:pt x="6082" y="1905"/>
                  </a:lnTo>
                  <a:lnTo>
                    <a:pt x="6645" y="2135"/>
                  </a:lnTo>
                  <a:lnTo>
                    <a:pt x="7269" y="2330"/>
                  </a:lnTo>
                  <a:lnTo>
                    <a:pt x="7957" y="2515"/>
                  </a:lnTo>
                  <a:lnTo>
                    <a:pt x="8748" y="2685"/>
                  </a:lnTo>
                  <a:lnTo>
                    <a:pt x="9581" y="2855"/>
                  </a:lnTo>
                  <a:lnTo>
                    <a:pt x="11331" y="3175"/>
                  </a:lnTo>
                  <a:lnTo>
                    <a:pt x="12227" y="3340"/>
                  </a:lnTo>
                  <a:lnTo>
                    <a:pt x="13081" y="3500"/>
                  </a:lnTo>
                  <a:lnTo>
                    <a:pt x="13893" y="3670"/>
                  </a:lnTo>
                  <a:lnTo>
                    <a:pt x="14643" y="3855"/>
                  </a:lnTo>
                  <a:lnTo>
                    <a:pt x="15330" y="4040"/>
                  </a:lnTo>
                  <a:lnTo>
                    <a:pt x="15893" y="4240"/>
                  </a:lnTo>
                  <a:lnTo>
                    <a:pt x="16372" y="4465"/>
                  </a:lnTo>
                  <a:lnTo>
                    <a:pt x="16663" y="4685"/>
                  </a:lnTo>
                  <a:lnTo>
                    <a:pt x="16851" y="4930"/>
                  </a:lnTo>
                  <a:lnTo>
                    <a:pt x="16934" y="5170"/>
                  </a:lnTo>
                  <a:lnTo>
                    <a:pt x="16913" y="5425"/>
                  </a:lnTo>
                  <a:lnTo>
                    <a:pt x="16830" y="5680"/>
                  </a:lnTo>
                  <a:lnTo>
                    <a:pt x="16726" y="5945"/>
                  </a:lnTo>
                  <a:lnTo>
                    <a:pt x="16580" y="6210"/>
                  </a:lnTo>
                  <a:lnTo>
                    <a:pt x="16414" y="6475"/>
                  </a:lnTo>
                  <a:lnTo>
                    <a:pt x="16289" y="6740"/>
                  </a:lnTo>
                  <a:lnTo>
                    <a:pt x="16205" y="7005"/>
                  </a:lnTo>
                  <a:lnTo>
                    <a:pt x="16143" y="7260"/>
                  </a:lnTo>
                  <a:lnTo>
                    <a:pt x="16205" y="7510"/>
                  </a:lnTo>
                  <a:lnTo>
                    <a:pt x="16330" y="7755"/>
                  </a:lnTo>
                  <a:lnTo>
                    <a:pt x="16601" y="8010"/>
                  </a:lnTo>
                  <a:lnTo>
                    <a:pt x="17018" y="8260"/>
                  </a:lnTo>
                  <a:lnTo>
                    <a:pt x="17517" y="8510"/>
                  </a:lnTo>
                  <a:lnTo>
                    <a:pt x="18080" y="8760"/>
                  </a:lnTo>
                  <a:lnTo>
                    <a:pt x="18663" y="9005"/>
                  </a:lnTo>
                  <a:lnTo>
                    <a:pt x="19288" y="9255"/>
                  </a:lnTo>
                  <a:lnTo>
                    <a:pt x="19850" y="9505"/>
                  </a:lnTo>
                  <a:lnTo>
                    <a:pt x="20413" y="9760"/>
                  </a:lnTo>
                  <a:lnTo>
                    <a:pt x="20892" y="10015"/>
                  </a:lnTo>
                  <a:lnTo>
                    <a:pt x="21267" y="10270"/>
                  </a:lnTo>
                  <a:lnTo>
                    <a:pt x="21475" y="10530"/>
                  </a:lnTo>
                  <a:lnTo>
                    <a:pt x="21600" y="10800"/>
                  </a:lnTo>
                  <a:lnTo>
                    <a:pt x="21475" y="11070"/>
                  </a:lnTo>
                  <a:lnTo>
                    <a:pt x="21267" y="11330"/>
                  </a:lnTo>
                  <a:lnTo>
                    <a:pt x="20892" y="11585"/>
                  </a:lnTo>
                  <a:lnTo>
                    <a:pt x="20413" y="11840"/>
                  </a:lnTo>
                  <a:lnTo>
                    <a:pt x="19850" y="12095"/>
                  </a:lnTo>
                  <a:lnTo>
                    <a:pt x="19288" y="12345"/>
                  </a:lnTo>
                  <a:lnTo>
                    <a:pt x="18663" y="12595"/>
                  </a:lnTo>
                  <a:lnTo>
                    <a:pt x="18080" y="12840"/>
                  </a:lnTo>
                  <a:lnTo>
                    <a:pt x="17517" y="13090"/>
                  </a:lnTo>
                  <a:lnTo>
                    <a:pt x="17018" y="13340"/>
                  </a:lnTo>
                  <a:lnTo>
                    <a:pt x="16601" y="13590"/>
                  </a:lnTo>
                  <a:lnTo>
                    <a:pt x="16330" y="13845"/>
                  </a:lnTo>
                  <a:lnTo>
                    <a:pt x="16205" y="14090"/>
                  </a:lnTo>
                  <a:lnTo>
                    <a:pt x="16143" y="14340"/>
                  </a:lnTo>
                  <a:lnTo>
                    <a:pt x="16205" y="14595"/>
                  </a:lnTo>
                  <a:lnTo>
                    <a:pt x="16289" y="14860"/>
                  </a:lnTo>
                  <a:lnTo>
                    <a:pt x="16414" y="15125"/>
                  </a:lnTo>
                  <a:lnTo>
                    <a:pt x="16580" y="15390"/>
                  </a:lnTo>
                  <a:lnTo>
                    <a:pt x="16726" y="15655"/>
                  </a:lnTo>
                  <a:lnTo>
                    <a:pt x="16830" y="15920"/>
                  </a:lnTo>
                  <a:lnTo>
                    <a:pt x="16913" y="16175"/>
                  </a:lnTo>
                  <a:lnTo>
                    <a:pt x="16934" y="16430"/>
                  </a:lnTo>
                  <a:lnTo>
                    <a:pt x="16851" y="16670"/>
                  </a:lnTo>
                  <a:lnTo>
                    <a:pt x="16663" y="16915"/>
                  </a:lnTo>
                  <a:lnTo>
                    <a:pt x="16372" y="17135"/>
                  </a:lnTo>
                  <a:lnTo>
                    <a:pt x="15893" y="17360"/>
                  </a:lnTo>
                  <a:lnTo>
                    <a:pt x="15330" y="17560"/>
                  </a:lnTo>
                  <a:lnTo>
                    <a:pt x="14643" y="17745"/>
                  </a:lnTo>
                  <a:lnTo>
                    <a:pt x="13893" y="17930"/>
                  </a:lnTo>
                  <a:lnTo>
                    <a:pt x="13081" y="18100"/>
                  </a:lnTo>
                  <a:lnTo>
                    <a:pt x="12227" y="18260"/>
                  </a:lnTo>
                  <a:lnTo>
                    <a:pt x="11331" y="18425"/>
                  </a:lnTo>
                  <a:lnTo>
                    <a:pt x="9581" y="18745"/>
                  </a:lnTo>
                  <a:lnTo>
                    <a:pt x="8748" y="18915"/>
                  </a:lnTo>
                  <a:lnTo>
                    <a:pt x="7957" y="19085"/>
                  </a:lnTo>
                  <a:lnTo>
                    <a:pt x="7269" y="19270"/>
                  </a:lnTo>
                  <a:lnTo>
                    <a:pt x="6645" y="19465"/>
                  </a:lnTo>
                  <a:lnTo>
                    <a:pt x="6082" y="19695"/>
                  </a:lnTo>
                  <a:lnTo>
                    <a:pt x="5603" y="19945"/>
                  </a:lnTo>
                  <a:lnTo>
                    <a:pt x="5228" y="20210"/>
                  </a:lnTo>
                  <a:lnTo>
                    <a:pt x="4874" y="20485"/>
                  </a:lnTo>
                  <a:lnTo>
                    <a:pt x="4582" y="20770"/>
                  </a:lnTo>
                  <a:lnTo>
                    <a:pt x="4249" y="21050"/>
                  </a:lnTo>
                  <a:lnTo>
                    <a:pt x="3916" y="21325"/>
                  </a:lnTo>
                  <a:lnTo>
                    <a:pt x="3562" y="21600"/>
                  </a:lnTo>
                  <a:lnTo>
                    <a:pt x="0" y="21600"/>
                  </a:lnTo>
                  <a:lnTo>
                    <a:pt x="354" y="21390"/>
                  </a:lnTo>
                  <a:lnTo>
                    <a:pt x="687" y="21160"/>
                  </a:lnTo>
                  <a:lnTo>
                    <a:pt x="958" y="20915"/>
                  </a:lnTo>
                  <a:lnTo>
                    <a:pt x="1250" y="20655"/>
                  </a:lnTo>
                  <a:lnTo>
                    <a:pt x="1875" y="20095"/>
                  </a:lnTo>
                  <a:lnTo>
                    <a:pt x="2270" y="19820"/>
                  </a:lnTo>
                  <a:lnTo>
                    <a:pt x="2687" y="19545"/>
                  </a:lnTo>
                  <a:lnTo>
                    <a:pt x="3249" y="19275"/>
                  </a:lnTo>
                  <a:lnTo>
                    <a:pt x="3874" y="19020"/>
                  </a:lnTo>
                  <a:lnTo>
                    <a:pt x="4624" y="18780"/>
                  </a:lnTo>
                  <a:lnTo>
                    <a:pt x="5436" y="18565"/>
                  </a:lnTo>
                  <a:lnTo>
                    <a:pt x="6311" y="18360"/>
                  </a:lnTo>
                  <a:lnTo>
                    <a:pt x="7249" y="18170"/>
                  </a:lnTo>
                  <a:lnTo>
                    <a:pt x="8165" y="17995"/>
                  </a:lnTo>
                  <a:lnTo>
                    <a:pt x="9123" y="17825"/>
                  </a:lnTo>
                  <a:lnTo>
                    <a:pt x="10040" y="17655"/>
                  </a:lnTo>
                  <a:lnTo>
                    <a:pt x="10894" y="17495"/>
                  </a:lnTo>
                  <a:lnTo>
                    <a:pt x="11685" y="17330"/>
                  </a:lnTo>
                  <a:lnTo>
                    <a:pt x="12373" y="17170"/>
                  </a:lnTo>
                  <a:lnTo>
                    <a:pt x="12914" y="17000"/>
                  </a:lnTo>
                  <a:lnTo>
                    <a:pt x="13289" y="16835"/>
                  </a:lnTo>
                  <a:lnTo>
                    <a:pt x="13477" y="16680"/>
                  </a:lnTo>
                  <a:lnTo>
                    <a:pt x="13581" y="16510"/>
                  </a:lnTo>
                  <a:lnTo>
                    <a:pt x="13622" y="16325"/>
                  </a:lnTo>
                  <a:lnTo>
                    <a:pt x="13560" y="16120"/>
                  </a:lnTo>
                  <a:lnTo>
                    <a:pt x="13477" y="15905"/>
                  </a:lnTo>
                  <a:lnTo>
                    <a:pt x="13372" y="15685"/>
                  </a:lnTo>
                  <a:lnTo>
                    <a:pt x="13268" y="15455"/>
                  </a:lnTo>
                  <a:lnTo>
                    <a:pt x="13039" y="15105"/>
                  </a:lnTo>
                  <a:lnTo>
                    <a:pt x="12914" y="14760"/>
                  </a:lnTo>
                  <a:lnTo>
                    <a:pt x="12831" y="14405"/>
                  </a:lnTo>
                  <a:lnTo>
                    <a:pt x="12873" y="14045"/>
                  </a:lnTo>
                  <a:lnTo>
                    <a:pt x="13081" y="13685"/>
                  </a:lnTo>
                  <a:lnTo>
                    <a:pt x="13372" y="13405"/>
                  </a:lnTo>
                  <a:lnTo>
                    <a:pt x="13768" y="13130"/>
                  </a:lnTo>
                  <a:lnTo>
                    <a:pt x="14268" y="12870"/>
                  </a:lnTo>
                  <a:lnTo>
                    <a:pt x="14810" y="12605"/>
                  </a:lnTo>
                  <a:lnTo>
                    <a:pt x="16476" y="11905"/>
                  </a:lnTo>
                  <a:lnTo>
                    <a:pt x="16934" y="11710"/>
                  </a:lnTo>
                  <a:lnTo>
                    <a:pt x="17372" y="11515"/>
                  </a:lnTo>
                  <a:lnTo>
                    <a:pt x="17726" y="11325"/>
                  </a:lnTo>
                  <a:lnTo>
                    <a:pt x="17997" y="11140"/>
                  </a:lnTo>
                  <a:lnTo>
                    <a:pt x="18184" y="10970"/>
                  </a:lnTo>
                  <a:lnTo>
                    <a:pt x="18246" y="10800"/>
                  </a:lnTo>
                  <a:lnTo>
                    <a:pt x="18184" y="10630"/>
                  </a:lnTo>
                  <a:lnTo>
                    <a:pt x="17997" y="10460"/>
                  </a:lnTo>
                  <a:lnTo>
                    <a:pt x="17726" y="10275"/>
                  </a:lnTo>
                  <a:lnTo>
                    <a:pt x="17372" y="10085"/>
                  </a:lnTo>
                  <a:lnTo>
                    <a:pt x="16934" y="9890"/>
                  </a:lnTo>
                  <a:lnTo>
                    <a:pt x="16476" y="9695"/>
                  </a:lnTo>
                  <a:lnTo>
                    <a:pt x="14810" y="8995"/>
                  </a:lnTo>
                  <a:lnTo>
                    <a:pt x="14268" y="8730"/>
                  </a:lnTo>
                  <a:lnTo>
                    <a:pt x="13768" y="8470"/>
                  </a:lnTo>
                  <a:lnTo>
                    <a:pt x="13372" y="8195"/>
                  </a:lnTo>
                  <a:lnTo>
                    <a:pt x="13081" y="7915"/>
                  </a:lnTo>
                  <a:lnTo>
                    <a:pt x="12873" y="7555"/>
                  </a:lnTo>
                  <a:lnTo>
                    <a:pt x="12831" y="7195"/>
                  </a:lnTo>
                  <a:lnTo>
                    <a:pt x="12914" y="6840"/>
                  </a:lnTo>
                  <a:lnTo>
                    <a:pt x="13039" y="6495"/>
                  </a:lnTo>
                  <a:lnTo>
                    <a:pt x="13268" y="6145"/>
                  </a:lnTo>
                  <a:lnTo>
                    <a:pt x="13372" y="5915"/>
                  </a:lnTo>
                  <a:lnTo>
                    <a:pt x="13477" y="5695"/>
                  </a:lnTo>
                  <a:lnTo>
                    <a:pt x="13560" y="5480"/>
                  </a:lnTo>
                  <a:lnTo>
                    <a:pt x="13622" y="5275"/>
                  </a:lnTo>
                  <a:lnTo>
                    <a:pt x="13581" y="5090"/>
                  </a:lnTo>
                  <a:lnTo>
                    <a:pt x="13477" y="4920"/>
                  </a:lnTo>
                  <a:lnTo>
                    <a:pt x="13289" y="4765"/>
                  </a:lnTo>
                  <a:lnTo>
                    <a:pt x="12914" y="4600"/>
                  </a:lnTo>
                  <a:lnTo>
                    <a:pt x="12373" y="4430"/>
                  </a:lnTo>
                  <a:lnTo>
                    <a:pt x="11685" y="4270"/>
                  </a:lnTo>
                  <a:lnTo>
                    <a:pt x="10894" y="4110"/>
                  </a:lnTo>
                  <a:lnTo>
                    <a:pt x="10040" y="3945"/>
                  </a:lnTo>
                  <a:lnTo>
                    <a:pt x="9123" y="3775"/>
                  </a:lnTo>
                  <a:lnTo>
                    <a:pt x="8165" y="3605"/>
                  </a:lnTo>
                  <a:lnTo>
                    <a:pt x="7249" y="3430"/>
                  </a:lnTo>
                  <a:lnTo>
                    <a:pt x="6311" y="3240"/>
                  </a:lnTo>
                  <a:lnTo>
                    <a:pt x="5436" y="3035"/>
                  </a:lnTo>
                  <a:lnTo>
                    <a:pt x="4624" y="2820"/>
                  </a:lnTo>
                  <a:lnTo>
                    <a:pt x="3874" y="2580"/>
                  </a:lnTo>
                  <a:lnTo>
                    <a:pt x="3249" y="2325"/>
                  </a:lnTo>
                  <a:lnTo>
                    <a:pt x="2687" y="2055"/>
                  </a:lnTo>
                  <a:lnTo>
                    <a:pt x="2270" y="1780"/>
                  </a:lnTo>
                  <a:lnTo>
                    <a:pt x="1875" y="1505"/>
                  </a:lnTo>
                  <a:lnTo>
                    <a:pt x="1250" y="945"/>
                  </a:lnTo>
                  <a:lnTo>
                    <a:pt x="958" y="685"/>
                  </a:lnTo>
                  <a:lnTo>
                    <a:pt x="687" y="440"/>
                  </a:lnTo>
                  <a:lnTo>
                    <a:pt x="354" y="210"/>
                  </a:lnTo>
                  <a:lnTo>
                    <a:pt x="0" y="0"/>
                  </a:lnTo>
                  <a:close/>
                </a:path>
              </a:pathLst>
            </a:cu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8" name="Shape 38"/>
          <p:cNvSpPr txBox="1">
            <a:spLocks noGrp="1"/>
          </p:cNvSpPr>
          <p:nvPr>
            <p:ph type="sldNum" sz="quarter" idx="2"/>
          </p:nvPr>
        </p:nvSpPr>
        <p:spPr>
          <a:prstGeom prst="rect">
            <a:avLst/>
          </a:prstGeom>
        </p:spPr>
        <p:txBody>
          <a:bodyPr/>
          <a:lstStyle>
            <a:lvl1pPr>
              <a:defRPr>
                <a:solidFill>
                  <a:srgbClr val="F3F3F2"/>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45" name="Shape 45"/>
          <p:cNvSpPr txBox="1">
            <a:spLocks noGrp="1"/>
          </p:cNvSpPr>
          <p:nvPr>
            <p:ph type="title"/>
          </p:nvPr>
        </p:nvSpPr>
        <p:spPr>
          <a:prstGeom prst="rect">
            <a:avLst/>
          </a:prstGeom>
        </p:spPr>
        <p:txBody>
          <a:bodyPr/>
          <a:lstStyle/>
          <a:p>
            <a:r>
              <a:t>Title Text</a:t>
            </a:r>
          </a:p>
        </p:txBody>
      </p:sp>
      <p:sp>
        <p:nvSpPr>
          <p:cNvPr id="46" name="Shape 46"/>
          <p:cNvSpPr txBox="1">
            <a:spLocks noGrp="1"/>
          </p:cNvSpPr>
          <p:nvPr>
            <p:ph type="body" sz="half" idx="1"/>
          </p:nvPr>
        </p:nvSpPr>
        <p:spPr>
          <a:xfrm>
            <a:off x="1257300" y="2286000"/>
            <a:ext cx="4800600" cy="3619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7" name="Shape 47"/>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54" name="Shape 54"/>
          <p:cNvSpPr txBox="1">
            <a:spLocks noGrp="1"/>
          </p:cNvSpPr>
          <p:nvPr>
            <p:ph type="title"/>
          </p:nvPr>
        </p:nvSpPr>
        <p:spPr>
          <a:xfrm>
            <a:off x="1252727" y="381000"/>
            <a:ext cx="10172701" cy="1493517"/>
          </a:xfrm>
          <a:prstGeom prst="rect">
            <a:avLst/>
          </a:prstGeom>
        </p:spPr>
        <p:txBody>
          <a:bodyPr/>
          <a:lstStyle/>
          <a:p>
            <a:r>
              <a:t>Title Text</a:t>
            </a:r>
          </a:p>
        </p:txBody>
      </p:sp>
      <p:sp>
        <p:nvSpPr>
          <p:cNvPr id="55" name="Shape 55"/>
          <p:cNvSpPr txBox="1">
            <a:spLocks noGrp="1"/>
          </p:cNvSpPr>
          <p:nvPr>
            <p:ph type="body" sz="quarter" idx="1"/>
          </p:nvPr>
        </p:nvSpPr>
        <p:spPr>
          <a:xfrm>
            <a:off x="1251677" y="2199632"/>
            <a:ext cx="4800601" cy="632530"/>
          </a:xfrm>
          <a:prstGeom prst="rect">
            <a:avLst/>
          </a:prstGeom>
        </p:spPr>
        <p:txBody>
          <a:bodyPr anchor="b"/>
          <a:lstStyle>
            <a:lvl1pPr marL="0" indent="0">
              <a:lnSpc>
                <a:spcPct val="100000"/>
              </a:lnSpc>
              <a:buClrTx/>
              <a:buSzTx/>
              <a:buFontTx/>
              <a:buNone/>
              <a:defRPr sz="1900" b="1" cap="all" spc="200">
                <a:solidFill>
                  <a:srgbClr val="2A1A00"/>
                </a:solidFill>
              </a:defRPr>
            </a:lvl1pPr>
            <a:lvl2pPr marL="0" indent="457200">
              <a:lnSpc>
                <a:spcPct val="100000"/>
              </a:lnSpc>
              <a:buClrTx/>
              <a:buSzTx/>
              <a:buFontTx/>
              <a:buNone/>
              <a:defRPr sz="1900" b="1" cap="all" spc="200">
                <a:solidFill>
                  <a:srgbClr val="2A1A00"/>
                </a:solidFill>
              </a:defRPr>
            </a:lvl2pPr>
            <a:lvl3pPr marL="0" indent="914400">
              <a:lnSpc>
                <a:spcPct val="100000"/>
              </a:lnSpc>
              <a:buClrTx/>
              <a:buSzTx/>
              <a:buFontTx/>
              <a:buNone/>
              <a:defRPr sz="1900" b="1" cap="all" spc="200">
                <a:solidFill>
                  <a:srgbClr val="2A1A00"/>
                </a:solidFill>
              </a:defRPr>
            </a:lvl3pPr>
            <a:lvl4pPr marL="0" indent="1371600">
              <a:lnSpc>
                <a:spcPct val="100000"/>
              </a:lnSpc>
              <a:buClrTx/>
              <a:buSzTx/>
              <a:buFontTx/>
              <a:buNone/>
              <a:defRPr sz="1900" b="1" cap="all" spc="200">
                <a:solidFill>
                  <a:srgbClr val="2A1A00"/>
                </a:solidFill>
              </a:defRPr>
            </a:lvl4pPr>
            <a:lvl5pPr marL="0" indent="1828800">
              <a:lnSpc>
                <a:spcPct val="100000"/>
              </a:lnSpc>
              <a:buClrTx/>
              <a:buSzTx/>
              <a:buFontTx/>
              <a:buNone/>
              <a:defRPr sz="1900" b="1" cap="all" spc="200">
                <a:solidFill>
                  <a:srgbClr val="2A1A00"/>
                </a:solidFill>
              </a:defRPr>
            </a:lvl5pPr>
          </a:lstStyle>
          <a:p>
            <a:r>
              <a:t>Body Level One</a:t>
            </a:r>
          </a:p>
          <a:p>
            <a:pPr lvl="1"/>
            <a:r>
              <a:t>Body Level Two</a:t>
            </a:r>
          </a:p>
          <a:p>
            <a:pPr lvl="2"/>
            <a:r>
              <a:t>Body Level Three</a:t>
            </a:r>
          </a:p>
          <a:p>
            <a:pPr lvl="3"/>
            <a:r>
              <a:t>Body Level Four</a:t>
            </a:r>
          </a:p>
          <a:p>
            <a:pPr lvl="4"/>
            <a:r>
              <a:t>Body Level Five</a:t>
            </a:r>
          </a:p>
        </p:txBody>
      </p:sp>
      <p:sp>
        <p:nvSpPr>
          <p:cNvPr id="56" name="Text Placeholder 4"/>
          <p:cNvSpPr>
            <a:spLocks noGrp="1"/>
          </p:cNvSpPr>
          <p:nvPr>
            <p:ph type="body" sz="quarter" idx="13"/>
          </p:nvPr>
        </p:nvSpPr>
        <p:spPr>
          <a:xfrm>
            <a:off x="6633864" y="2199632"/>
            <a:ext cx="4800601" cy="632530"/>
          </a:xfrm>
          <a:prstGeom prst="rect">
            <a:avLst/>
          </a:prstGeom>
        </p:spPr>
        <p:txBody>
          <a:bodyPr anchor="b"/>
          <a:lstStyle/>
          <a:p>
            <a:pPr marL="0" indent="0">
              <a:lnSpc>
                <a:spcPct val="100000"/>
              </a:lnSpc>
              <a:buClrTx/>
              <a:buSzTx/>
              <a:buFontTx/>
              <a:buNone/>
              <a:defRPr sz="1900" b="1" cap="all" spc="200">
                <a:solidFill>
                  <a:srgbClr val="2A1A00"/>
                </a:solidFill>
              </a:defRPr>
            </a:pPr>
            <a:endParaRPr/>
          </a:p>
        </p:txBody>
      </p:sp>
      <p:sp>
        <p:nvSpPr>
          <p:cNvPr id="57" name="Shape 57"/>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64" name="Shape 64"/>
          <p:cNvSpPr txBox="1">
            <a:spLocks noGrp="1"/>
          </p:cNvSpPr>
          <p:nvPr>
            <p:ph type="title"/>
          </p:nvPr>
        </p:nvSpPr>
        <p:spPr>
          <a:prstGeom prst="rect">
            <a:avLst/>
          </a:prstGeom>
        </p:spPr>
        <p:txBody>
          <a:bodyPr/>
          <a:lstStyle/>
          <a:p>
            <a:r>
              <a:t>Title Text</a:t>
            </a:r>
          </a:p>
        </p:txBody>
      </p:sp>
      <p:sp>
        <p:nvSpPr>
          <p:cNvPr id="65" name="Shape 6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72" name="Shape 72"/>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タイトル付きのコンテンツ">
    <p:spTree>
      <p:nvGrpSpPr>
        <p:cNvPr id="1" name=""/>
        <p:cNvGrpSpPr/>
        <p:nvPr/>
      </p:nvGrpSpPr>
      <p:grpSpPr>
        <a:xfrm>
          <a:off x="0" y="0"/>
          <a:ext cx="0" cy="0"/>
          <a:chOff x="0" y="0"/>
          <a:chExt cx="0" cy="0"/>
        </a:xfrm>
      </p:grpSpPr>
      <p:sp>
        <p:nvSpPr>
          <p:cNvPr id="79" name="right scallop background shapeFreeform 11"/>
          <p:cNvSpPr/>
          <p:nvPr/>
        </p:nvSpPr>
        <p:spPr>
          <a:xfrm>
            <a:off x="7389811" y="0"/>
            <a:ext cx="4802189"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21" y="21390"/>
                </a:lnTo>
                <a:lnTo>
                  <a:pt x="57" y="21215"/>
                </a:lnTo>
                <a:lnTo>
                  <a:pt x="100" y="21050"/>
                </a:lnTo>
                <a:lnTo>
                  <a:pt x="243" y="20780"/>
                </a:lnTo>
                <a:lnTo>
                  <a:pt x="328" y="20665"/>
                </a:lnTo>
                <a:lnTo>
                  <a:pt x="493" y="20435"/>
                </a:lnTo>
                <a:lnTo>
                  <a:pt x="571" y="20310"/>
                </a:lnTo>
                <a:lnTo>
                  <a:pt x="643" y="20180"/>
                </a:lnTo>
                <a:lnTo>
                  <a:pt x="707" y="20035"/>
                </a:lnTo>
                <a:lnTo>
                  <a:pt x="757" y="19880"/>
                </a:lnTo>
                <a:lnTo>
                  <a:pt x="793" y="19690"/>
                </a:lnTo>
                <a:lnTo>
                  <a:pt x="807" y="19475"/>
                </a:lnTo>
                <a:lnTo>
                  <a:pt x="793" y="19255"/>
                </a:lnTo>
                <a:lnTo>
                  <a:pt x="757" y="19075"/>
                </a:lnTo>
                <a:lnTo>
                  <a:pt x="707" y="18910"/>
                </a:lnTo>
                <a:lnTo>
                  <a:pt x="643" y="18760"/>
                </a:lnTo>
                <a:lnTo>
                  <a:pt x="571" y="18630"/>
                </a:lnTo>
                <a:lnTo>
                  <a:pt x="486" y="18510"/>
                </a:lnTo>
                <a:lnTo>
                  <a:pt x="400" y="18395"/>
                </a:lnTo>
                <a:lnTo>
                  <a:pt x="314" y="18275"/>
                </a:lnTo>
                <a:lnTo>
                  <a:pt x="236" y="18150"/>
                </a:lnTo>
                <a:lnTo>
                  <a:pt x="157" y="18020"/>
                </a:lnTo>
                <a:lnTo>
                  <a:pt x="93" y="17875"/>
                </a:lnTo>
                <a:lnTo>
                  <a:pt x="50" y="17710"/>
                </a:lnTo>
                <a:lnTo>
                  <a:pt x="7" y="17520"/>
                </a:lnTo>
                <a:lnTo>
                  <a:pt x="0" y="17305"/>
                </a:lnTo>
                <a:lnTo>
                  <a:pt x="7" y="17090"/>
                </a:lnTo>
                <a:lnTo>
                  <a:pt x="50" y="16900"/>
                </a:lnTo>
                <a:lnTo>
                  <a:pt x="93" y="16735"/>
                </a:lnTo>
                <a:lnTo>
                  <a:pt x="157" y="16595"/>
                </a:lnTo>
                <a:lnTo>
                  <a:pt x="236" y="16460"/>
                </a:lnTo>
                <a:lnTo>
                  <a:pt x="314" y="16335"/>
                </a:lnTo>
                <a:lnTo>
                  <a:pt x="400" y="16220"/>
                </a:lnTo>
                <a:lnTo>
                  <a:pt x="486" y="16110"/>
                </a:lnTo>
                <a:lnTo>
                  <a:pt x="571" y="15985"/>
                </a:lnTo>
                <a:lnTo>
                  <a:pt x="643" y="15855"/>
                </a:lnTo>
                <a:lnTo>
                  <a:pt x="707" y="15710"/>
                </a:lnTo>
                <a:lnTo>
                  <a:pt x="757" y="15545"/>
                </a:lnTo>
                <a:lnTo>
                  <a:pt x="793" y="15355"/>
                </a:lnTo>
                <a:lnTo>
                  <a:pt x="807" y="15140"/>
                </a:lnTo>
                <a:lnTo>
                  <a:pt x="793" y="14925"/>
                </a:lnTo>
                <a:lnTo>
                  <a:pt x="757" y="14735"/>
                </a:lnTo>
                <a:lnTo>
                  <a:pt x="707" y="14570"/>
                </a:lnTo>
                <a:lnTo>
                  <a:pt x="643" y="14425"/>
                </a:lnTo>
                <a:lnTo>
                  <a:pt x="571" y="14290"/>
                </a:lnTo>
                <a:lnTo>
                  <a:pt x="486" y="14170"/>
                </a:lnTo>
                <a:lnTo>
                  <a:pt x="314" y="13935"/>
                </a:lnTo>
                <a:lnTo>
                  <a:pt x="236" y="13815"/>
                </a:lnTo>
                <a:lnTo>
                  <a:pt x="157" y="13680"/>
                </a:lnTo>
                <a:lnTo>
                  <a:pt x="93" y="13535"/>
                </a:lnTo>
                <a:lnTo>
                  <a:pt x="50" y="13370"/>
                </a:lnTo>
                <a:lnTo>
                  <a:pt x="7" y="13185"/>
                </a:lnTo>
                <a:lnTo>
                  <a:pt x="0" y="12965"/>
                </a:lnTo>
                <a:lnTo>
                  <a:pt x="7" y="12750"/>
                </a:lnTo>
                <a:lnTo>
                  <a:pt x="50" y="12560"/>
                </a:lnTo>
                <a:lnTo>
                  <a:pt x="93" y="12395"/>
                </a:lnTo>
                <a:lnTo>
                  <a:pt x="157" y="12255"/>
                </a:lnTo>
                <a:lnTo>
                  <a:pt x="236" y="12120"/>
                </a:lnTo>
                <a:lnTo>
                  <a:pt x="314" y="12005"/>
                </a:lnTo>
                <a:lnTo>
                  <a:pt x="486" y="11770"/>
                </a:lnTo>
                <a:lnTo>
                  <a:pt x="571" y="11645"/>
                </a:lnTo>
                <a:lnTo>
                  <a:pt x="643" y="11515"/>
                </a:lnTo>
                <a:lnTo>
                  <a:pt x="707" y="11370"/>
                </a:lnTo>
                <a:lnTo>
                  <a:pt x="757" y="11205"/>
                </a:lnTo>
                <a:lnTo>
                  <a:pt x="793" y="11015"/>
                </a:lnTo>
                <a:lnTo>
                  <a:pt x="807" y="10795"/>
                </a:lnTo>
                <a:lnTo>
                  <a:pt x="793" y="10585"/>
                </a:lnTo>
                <a:lnTo>
                  <a:pt x="757" y="10395"/>
                </a:lnTo>
                <a:lnTo>
                  <a:pt x="707" y="10230"/>
                </a:lnTo>
                <a:lnTo>
                  <a:pt x="643" y="10085"/>
                </a:lnTo>
                <a:lnTo>
                  <a:pt x="571" y="9955"/>
                </a:lnTo>
                <a:lnTo>
                  <a:pt x="486" y="9830"/>
                </a:lnTo>
                <a:lnTo>
                  <a:pt x="400" y="9715"/>
                </a:lnTo>
                <a:lnTo>
                  <a:pt x="314" y="9595"/>
                </a:lnTo>
                <a:lnTo>
                  <a:pt x="236" y="9480"/>
                </a:lnTo>
                <a:lnTo>
                  <a:pt x="157" y="9345"/>
                </a:lnTo>
                <a:lnTo>
                  <a:pt x="93" y="9205"/>
                </a:lnTo>
                <a:lnTo>
                  <a:pt x="50" y="9035"/>
                </a:lnTo>
                <a:lnTo>
                  <a:pt x="7" y="8850"/>
                </a:lnTo>
                <a:lnTo>
                  <a:pt x="0" y="8635"/>
                </a:lnTo>
                <a:lnTo>
                  <a:pt x="7" y="8415"/>
                </a:lnTo>
                <a:lnTo>
                  <a:pt x="50" y="8230"/>
                </a:lnTo>
                <a:lnTo>
                  <a:pt x="93" y="8065"/>
                </a:lnTo>
                <a:lnTo>
                  <a:pt x="157" y="7915"/>
                </a:lnTo>
                <a:lnTo>
                  <a:pt x="236" y="7785"/>
                </a:lnTo>
                <a:lnTo>
                  <a:pt x="314" y="7665"/>
                </a:lnTo>
                <a:lnTo>
                  <a:pt x="400" y="7545"/>
                </a:lnTo>
                <a:lnTo>
                  <a:pt x="486" y="7430"/>
                </a:lnTo>
                <a:lnTo>
                  <a:pt x="571" y="7305"/>
                </a:lnTo>
                <a:lnTo>
                  <a:pt x="643" y="7175"/>
                </a:lnTo>
                <a:lnTo>
                  <a:pt x="707" y="7030"/>
                </a:lnTo>
                <a:lnTo>
                  <a:pt x="757" y="6865"/>
                </a:lnTo>
                <a:lnTo>
                  <a:pt x="793" y="6675"/>
                </a:lnTo>
                <a:lnTo>
                  <a:pt x="807" y="6460"/>
                </a:lnTo>
                <a:lnTo>
                  <a:pt x="793" y="6245"/>
                </a:lnTo>
                <a:lnTo>
                  <a:pt x="757" y="6055"/>
                </a:lnTo>
                <a:lnTo>
                  <a:pt x="707" y="5890"/>
                </a:lnTo>
                <a:lnTo>
                  <a:pt x="643" y="5745"/>
                </a:lnTo>
                <a:lnTo>
                  <a:pt x="571" y="5615"/>
                </a:lnTo>
                <a:lnTo>
                  <a:pt x="486" y="5490"/>
                </a:lnTo>
                <a:lnTo>
                  <a:pt x="400" y="5380"/>
                </a:lnTo>
                <a:lnTo>
                  <a:pt x="314" y="5265"/>
                </a:lnTo>
                <a:lnTo>
                  <a:pt x="236" y="5140"/>
                </a:lnTo>
                <a:lnTo>
                  <a:pt x="157" y="5005"/>
                </a:lnTo>
                <a:lnTo>
                  <a:pt x="93" y="4865"/>
                </a:lnTo>
                <a:lnTo>
                  <a:pt x="50" y="4700"/>
                </a:lnTo>
                <a:lnTo>
                  <a:pt x="7" y="4510"/>
                </a:lnTo>
                <a:lnTo>
                  <a:pt x="0" y="4295"/>
                </a:lnTo>
                <a:lnTo>
                  <a:pt x="7" y="4080"/>
                </a:lnTo>
                <a:lnTo>
                  <a:pt x="50" y="3890"/>
                </a:lnTo>
                <a:lnTo>
                  <a:pt x="93" y="3725"/>
                </a:lnTo>
                <a:lnTo>
                  <a:pt x="157" y="3580"/>
                </a:lnTo>
                <a:lnTo>
                  <a:pt x="236" y="3450"/>
                </a:lnTo>
                <a:lnTo>
                  <a:pt x="314" y="3325"/>
                </a:lnTo>
                <a:lnTo>
                  <a:pt x="400" y="3205"/>
                </a:lnTo>
                <a:lnTo>
                  <a:pt x="486" y="3090"/>
                </a:lnTo>
                <a:lnTo>
                  <a:pt x="571" y="2970"/>
                </a:lnTo>
                <a:lnTo>
                  <a:pt x="643" y="2840"/>
                </a:lnTo>
                <a:lnTo>
                  <a:pt x="707" y="2690"/>
                </a:lnTo>
                <a:lnTo>
                  <a:pt x="757" y="2525"/>
                </a:lnTo>
                <a:lnTo>
                  <a:pt x="793" y="2345"/>
                </a:lnTo>
                <a:lnTo>
                  <a:pt x="807" y="2120"/>
                </a:lnTo>
                <a:lnTo>
                  <a:pt x="793" y="1910"/>
                </a:lnTo>
                <a:lnTo>
                  <a:pt x="757" y="1720"/>
                </a:lnTo>
                <a:lnTo>
                  <a:pt x="707" y="1565"/>
                </a:lnTo>
                <a:lnTo>
                  <a:pt x="643" y="1420"/>
                </a:lnTo>
                <a:lnTo>
                  <a:pt x="571" y="1290"/>
                </a:lnTo>
                <a:lnTo>
                  <a:pt x="493" y="1165"/>
                </a:lnTo>
                <a:lnTo>
                  <a:pt x="328" y="935"/>
                </a:lnTo>
                <a:lnTo>
                  <a:pt x="243" y="820"/>
                </a:lnTo>
                <a:lnTo>
                  <a:pt x="100" y="550"/>
                </a:lnTo>
                <a:lnTo>
                  <a:pt x="57" y="385"/>
                </a:lnTo>
                <a:lnTo>
                  <a:pt x="21" y="210"/>
                </a:lnTo>
                <a:lnTo>
                  <a:pt x="0" y="0"/>
                </a:lnTo>
                <a:close/>
              </a:path>
            </a:pathLst>
          </a:custGeom>
          <a:solidFill>
            <a:srgbClr val="2A1A00"/>
          </a:solidFill>
          <a:ln w="12700">
            <a:miter lim="400000"/>
          </a:ln>
        </p:spPr>
        <p:txBody>
          <a:bodyPr lIns="45719" rIns="45719"/>
          <a:lstStyle/>
          <a:p>
            <a:endParaRPr/>
          </a:p>
        </p:txBody>
      </p:sp>
      <p:sp>
        <p:nvSpPr>
          <p:cNvPr id="80" name="Shape 80"/>
          <p:cNvSpPr txBox="1">
            <a:spLocks noGrp="1"/>
          </p:cNvSpPr>
          <p:nvPr>
            <p:ph type="title"/>
          </p:nvPr>
        </p:nvSpPr>
        <p:spPr>
          <a:xfrm>
            <a:off x="8337884" y="457198"/>
            <a:ext cx="3092116" cy="1196673"/>
          </a:xfrm>
          <a:prstGeom prst="rect">
            <a:avLst/>
          </a:prstGeom>
        </p:spPr>
        <p:txBody>
          <a:bodyPr anchor="b"/>
          <a:lstStyle>
            <a:lvl1pPr>
              <a:lnSpc>
                <a:spcPct val="100000"/>
              </a:lnSpc>
              <a:defRPr sz="1900" b="1" spc="300">
                <a:solidFill>
                  <a:schemeClr val="accent1"/>
                </a:solidFill>
                <a:latin typeface="Gill Sans MT"/>
                <a:ea typeface="Gill Sans MT"/>
                <a:cs typeface="Gill Sans MT"/>
                <a:sym typeface="Gill Sans MT"/>
              </a:defRPr>
            </a:lvl1pPr>
          </a:lstStyle>
          <a:p>
            <a:r>
              <a:t>Title Text</a:t>
            </a:r>
          </a:p>
        </p:txBody>
      </p:sp>
      <p:sp>
        <p:nvSpPr>
          <p:cNvPr id="81" name="Shape 81"/>
          <p:cNvSpPr txBox="1">
            <a:spLocks noGrp="1"/>
          </p:cNvSpPr>
          <p:nvPr>
            <p:ph type="body" sz="half" idx="1"/>
          </p:nvPr>
        </p:nvSpPr>
        <p:spPr>
          <a:xfrm>
            <a:off x="765050" y="920376"/>
            <a:ext cx="6158419" cy="49851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2" name="Text Placeholder 3"/>
          <p:cNvSpPr>
            <a:spLocks noGrp="1"/>
          </p:cNvSpPr>
          <p:nvPr>
            <p:ph type="body" sz="quarter" idx="13"/>
          </p:nvPr>
        </p:nvSpPr>
        <p:spPr>
          <a:xfrm>
            <a:off x="8337884" y="1741335"/>
            <a:ext cx="3092116" cy="4164165"/>
          </a:xfrm>
          <a:prstGeom prst="rect">
            <a:avLst/>
          </a:prstGeom>
        </p:spPr>
        <p:txBody>
          <a:bodyPr/>
          <a:lstStyle/>
          <a:p>
            <a:pPr marL="0" indent="0">
              <a:lnSpc>
                <a:spcPct val="120000"/>
              </a:lnSpc>
              <a:spcBef>
                <a:spcPts val="1200"/>
              </a:spcBef>
              <a:buClrTx/>
              <a:buSzTx/>
              <a:buFontTx/>
              <a:buNone/>
              <a:defRPr sz="1600">
                <a:solidFill>
                  <a:srgbClr val="F3F3F2"/>
                </a:solidFill>
              </a:defRPr>
            </a:pPr>
            <a:endParaRPr/>
          </a:p>
        </p:txBody>
      </p:sp>
      <p:sp>
        <p:nvSpPr>
          <p:cNvPr id="83" name="left edge borderRectangle 7"/>
          <p:cNvSpPr/>
          <p:nvPr/>
        </p:nvSpPr>
        <p:spPr>
          <a:xfrm>
            <a:off x="0" y="0"/>
            <a:ext cx="283464" cy="6858000"/>
          </a:xfrm>
          <a:prstGeom prst="rect">
            <a:avLst/>
          </a:prstGeom>
          <a:solidFill>
            <a:schemeClr val="accent1"/>
          </a:solidFill>
          <a:ln w="12700">
            <a:miter lim="400000"/>
          </a:ln>
        </p:spPr>
        <p:txBody>
          <a:bodyPr lIns="45719" rIns="45719"/>
          <a:lstStyle/>
          <a:p>
            <a:endParaRPr/>
          </a:p>
        </p:txBody>
      </p:sp>
      <p:sp>
        <p:nvSpPr>
          <p:cNvPr id="84" name="Shape 84"/>
          <p:cNvSpPr txBox="1">
            <a:spLocks noGrp="1"/>
          </p:cNvSpPr>
          <p:nvPr>
            <p:ph type="sldNum" sz="quarter" idx="2"/>
          </p:nvPr>
        </p:nvSpPr>
        <p:spPr>
          <a:xfrm>
            <a:off x="6649814" y="6413957"/>
            <a:ext cx="273656"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タイトル付きの図">
    <p:spTree>
      <p:nvGrpSpPr>
        <p:cNvPr id="1" name=""/>
        <p:cNvGrpSpPr/>
        <p:nvPr/>
      </p:nvGrpSpPr>
      <p:grpSpPr>
        <a:xfrm>
          <a:off x="0" y="0"/>
          <a:ext cx="0" cy="0"/>
          <a:chOff x="0" y="0"/>
          <a:chExt cx="0" cy="0"/>
        </a:xfrm>
      </p:grpSpPr>
      <p:sp>
        <p:nvSpPr>
          <p:cNvPr id="91" name="Picture Placeholder 2"/>
          <p:cNvSpPr>
            <a:spLocks noGrp="1"/>
          </p:cNvSpPr>
          <p:nvPr>
            <p:ph type="pic" idx="13"/>
          </p:nvPr>
        </p:nvSpPr>
        <p:spPr>
          <a:xfrm>
            <a:off x="283463" y="0"/>
            <a:ext cx="7355587" cy="6858000"/>
          </a:xfrm>
          <a:prstGeom prst="rect">
            <a:avLst/>
          </a:prstGeom>
        </p:spPr>
        <p:txBody>
          <a:bodyPr lIns="91439" rIns="91439">
            <a:noAutofit/>
          </a:bodyPr>
          <a:lstStyle/>
          <a:p>
            <a:endParaRPr/>
          </a:p>
        </p:txBody>
      </p:sp>
      <p:sp>
        <p:nvSpPr>
          <p:cNvPr id="92" name="right scallop background shapeFreeform 11"/>
          <p:cNvSpPr/>
          <p:nvPr/>
        </p:nvSpPr>
        <p:spPr>
          <a:xfrm>
            <a:off x="7389811" y="0"/>
            <a:ext cx="4802189"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21" y="21390"/>
                </a:lnTo>
                <a:lnTo>
                  <a:pt x="57" y="21215"/>
                </a:lnTo>
                <a:lnTo>
                  <a:pt x="100" y="21050"/>
                </a:lnTo>
                <a:lnTo>
                  <a:pt x="243" y="20780"/>
                </a:lnTo>
                <a:lnTo>
                  <a:pt x="328" y="20665"/>
                </a:lnTo>
                <a:lnTo>
                  <a:pt x="493" y="20435"/>
                </a:lnTo>
                <a:lnTo>
                  <a:pt x="571" y="20310"/>
                </a:lnTo>
                <a:lnTo>
                  <a:pt x="643" y="20180"/>
                </a:lnTo>
                <a:lnTo>
                  <a:pt x="707" y="20035"/>
                </a:lnTo>
                <a:lnTo>
                  <a:pt x="757" y="19880"/>
                </a:lnTo>
                <a:lnTo>
                  <a:pt x="793" y="19690"/>
                </a:lnTo>
                <a:lnTo>
                  <a:pt x="807" y="19475"/>
                </a:lnTo>
                <a:lnTo>
                  <a:pt x="793" y="19255"/>
                </a:lnTo>
                <a:lnTo>
                  <a:pt x="757" y="19075"/>
                </a:lnTo>
                <a:lnTo>
                  <a:pt x="707" y="18910"/>
                </a:lnTo>
                <a:lnTo>
                  <a:pt x="643" y="18760"/>
                </a:lnTo>
                <a:lnTo>
                  <a:pt x="571" y="18630"/>
                </a:lnTo>
                <a:lnTo>
                  <a:pt x="486" y="18510"/>
                </a:lnTo>
                <a:lnTo>
                  <a:pt x="400" y="18395"/>
                </a:lnTo>
                <a:lnTo>
                  <a:pt x="314" y="18275"/>
                </a:lnTo>
                <a:lnTo>
                  <a:pt x="236" y="18150"/>
                </a:lnTo>
                <a:lnTo>
                  <a:pt x="157" y="18020"/>
                </a:lnTo>
                <a:lnTo>
                  <a:pt x="93" y="17875"/>
                </a:lnTo>
                <a:lnTo>
                  <a:pt x="50" y="17710"/>
                </a:lnTo>
                <a:lnTo>
                  <a:pt x="7" y="17520"/>
                </a:lnTo>
                <a:lnTo>
                  <a:pt x="0" y="17305"/>
                </a:lnTo>
                <a:lnTo>
                  <a:pt x="7" y="17090"/>
                </a:lnTo>
                <a:lnTo>
                  <a:pt x="50" y="16900"/>
                </a:lnTo>
                <a:lnTo>
                  <a:pt x="93" y="16735"/>
                </a:lnTo>
                <a:lnTo>
                  <a:pt x="157" y="16595"/>
                </a:lnTo>
                <a:lnTo>
                  <a:pt x="236" y="16460"/>
                </a:lnTo>
                <a:lnTo>
                  <a:pt x="314" y="16335"/>
                </a:lnTo>
                <a:lnTo>
                  <a:pt x="400" y="16220"/>
                </a:lnTo>
                <a:lnTo>
                  <a:pt x="486" y="16110"/>
                </a:lnTo>
                <a:lnTo>
                  <a:pt x="571" y="15985"/>
                </a:lnTo>
                <a:lnTo>
                  <a:pt x="643" y="15855"/>
                </a:lnTo>
                <a:lnTo>
                  <a:pt x="707" y="15710"/>
                </a:lnTo>
                <a:lnTo>
                  <a:pt x="757" y="15545"/>
                </a:lnTo>
                <a:lnTo>
                  <a:pt x="793" y="15355"/>
                </a:lnTo>
                <a:lnTo>
                  <a:pt x="807" y="15140"/>
                </a:lnTo>
                <a:lnTo>
                  <a:pt x="793" y="14925"/>
                </a:lnTo>
                <a:lnTo>
                  <a:pt x="757" y="14735"/>
                </a:lnTo>
                <a:lnTo>
                  <a:pt x="707" y="14570"/>
                </a:lnTo>
                <a:lnTo>
                  <a:pt x="643" y="14425"/>
                </a:lnTo>
                <a:lnTo>
                  <a:pt x="571" y="14290"/>
                </a:lnTo>
                <a:lnTo>
                  <a:pt x="486" y="14170"/>
                </a:lnTo>
                <a:lnTo>
                  <a:pt x="314" y="13935"/>
                </a:lnTo>
                <a:lnTo>
                  <a:pt x="236" y="13815"/>
                </a:lnTo>
                <a:lnTo>
                  <a:pt x="157" y="13680"/>
                </a:lnTo>
                <a:lnTo>
                  <a:pt x="93" y="13535"/>
                </a:lnTo>
                <a:lnTo>
                  <a:pt x="50" y="13370"/>
                </a:lnTo>
                <a:lnTo>
                  <a:pt x="7" y="13185"/>
                </a:lnTo>
                <a:lnTo>
                  <a:pt x="0" y="12965"/>
                </a:lnTo>
                <a:lnTo>
                  <a:pt x="7" y="12750"/>
                </a:lnTo>
                <a:lnTo>
                  <a:pt x="50" y="12560"/>
                </a:lnTo>
                <a:lnTo>
                  <a:pt x="93" y="12395"/>
                </a:lnTo>
                <a:lnTo>
                  <a:pt x="157" y="12255"/>
                </a:lnTo>
                <a:lnTo>
                  <a:pt x="236" y="12120"/>
                </a:lnTo>
                <a:lnTo>
                  <a:pt x="314" y="12005"/>
                </a:lnTo>
                <a:lnTo>
                  <a:pt x="486" y="11770"/>
                </a:lnTo>
                <a:lnTo>
                  <a:pt x="571" y="11645"/>
                </a:lnTo>
                <a:lnTo>
                  <a:pt x="643" y="11515"/>
                </a:lnTo>
                <a:lnTo>
                  <a:pt x="707" y="11370"/>
                </a:lnTo>
                <a:lnTo>
                  <a:pt x="757" y="11205"/>
                </a:lnTo>
                <a:lnTo>
                  <a:pt x="793" y="11015"/>
                </a:lnTo>
                <a:lnTo>
                  <a:pt x="807" y="10795"/>
                </a:lnTo>
                <a:lnTo>
                  <a:pt x="793" y="10585"/>
                </a:lnTo>
                <a:lnTo>
                  <a:pt x="757" y="10395"/>
                </a:lnTo>
                <a:lnTo>
                  <a:pt x="707" y="10230"/>
                </a:lnTo>
                <a:lnTo>
                  <a:pt x="643" y="10085"/>
                </a:lnTo>
                <a:lnTo>
                  <a:pt x="571" y="9955"/>
                </a:lnTo>
                <a:lnTo>
                  <a:pt x="486" y="9830"/>
                </a:lnTo>
                <a:lnTo>
                  <a:pt x="400" y="9715"/>
                </a:lnTo>
                <a:lnTo>
                  <a:pt x="314" y="9595"/>
                </a:lnTo>
                <a:lnTo>
                  <a:pt x="236" y="9480"/>
                </a:lnTo>
                <a:lnTo>
                  <a:pt x="157" y="9345"/>
                </a:lnTo>
                <a:lnTo>
                  <a:pt x="93" y="9205"/>
                </a:lnTo>
                <a:lnTo>
                  <a:pt x="50" y="9035"/>
                </a:lnTo>
                <a:lnTo>
                  <a:pt x="7" y="8850"/>
                </a:lnTo>
                <a:lnTo>
                  <a:pt x="0" y="8635"/>
                </a:lnTo>
                <a:lnTo>
                  <a:pt x="7" y="8415"/>
                </a:lnTo>
                <a:lnTo>
                  <a:pt x="50" y="8230"/>
                </a:lnTo>
                <a:lnTo>
                  <a:pt x="93" y="8065"/>
                </a:lnTo>
                <a:lnTo>
                  <a:pt x="157" y="7915"/>
                </a:lnTo>
                <a:lnTo>
                  <a:pt x="236" y="7785"/>
                </a:lnTo>
                <a:lnTo>
                  <a:pt x="314" y="7665"/>
                </a:lnTo>
                <a:lnTo>
                  <a:pt x="400" y="7545"/>
                </a:lnTo>
                <a:lnTo>
                  <a:pt x="486" y="7430"/>
                </a:lnTo>
                <a:lnTo>
                  <a:pt x="571" y="7305"/>
                </a:lnTo>
                <a:lnTo>
                  <a:pt x="643" y="7175"/>
                </a:lnTo>
                <a:lnTo>
                  <a:pt x="707" y="7030"/>
                </a:lnTo>
                <a:lnTo>
                  <a:pt x="757" y="6865"/>
                </a:lnTo>
                <a:lnTo>
                  <a:pt x="793" y="6675"/>
                </a:lnTo>
                <a:lnTo>
                  <a:pt x="807" y="6460"/>
                </a:lnTo>
                <a:lnTo>
                  <a:pt x="793" y="6245"/>
                </a:lnTo>
                <a:lnTo>
                  <a:pt x="757" y="6055"/>
                </a:lnTo>
                <a:lnTo>
                  <a:pt x="707" y="5890"/>
                </a:lnTo>
                <a:lnTo>
                  <a:pt x="643" y="5745"/>
                </a:lnTo>
                <a:lnTo>
                  <a:pt x="571" y="5615"/>
                </a:lnTo>
                <a:lnTo>
                  <a:pt x="486" y="5490"/>
                </a:lnTo>
                <a:lnTo>
                  <a:pt x="400" y="5380"/>
                </a:lnTo>
                <a:lnTo>
                  <a:pt x="314" y="5265"/>
                </a:lnTo>
                <a:lnTo>
                  <a:pt x="236" y="5140"/>
                </a:lnTo>
                <a:lnTo>
                  <a:pt x="157" y="5005"/>
                </a:lnTo>
                <a:lnTo>
                  <a:pt x="93" y="4865"/>
                </a:lnTo>
                <a:lnTo>
                  <a:pt x="50" y="4700"/>
                </a:lnTo>
                <a:lnTo>
                  <a:pt x="7" y="4510"/>
                </a:lnTo>
                <a:lnTo>
                  <a:pt x="0" y="4295"/>
                </a:lnTo>
                <a:lnTo>
                  <a:pt x="7" y="4080"/>
                </a:lnTo>
                <a:lnTo>
                  <a:pt x="50" y="3890"/>
                </a:lnTo>
                <a:lnTo>
                  <a:pt x="93" y="3725"/>
                </a:lnTo>
                <a:lnTo>
                  <a:pt x="157" y="3580"/>
                </a:lnTo>
                <a:lnTo>
                  <a:pt x="236" y="3450"/>
                </a:lnTo>
                <a:lnTo>
                  <a:pt x="314" y="3325"/>
                </a:lnTo>
                <a:lnTo>
                  <a:pt x="400" y="3205"/>
                </a:lnTo>
                <a:lnTo>
                  <a:pt x="486" y="3090"/>
                </a:lnTo>
                <a:lnTo>
                  <a:pt x="571" y="2970"/>
                </a:lnTo>
                <a:lnTo>
                  <a:pt x="643" y="2840"/>
                </a:lnTo>
                <a:lnTo>
                  <a:pt x="707" y="2690"/>
                </a:lnTo>
                <a:lnTo>
                  <a:pt x="757" y="2525"/>
                </a:lnTo>
                <a:lnTo>
                  <a:pt x="793" y="2345"/>
                </a:lnTo>
                <a:lnTo>
                  <a:pt x="807" y="2120"/>
                </a:lnTo>
                <a:lnTo>
                  <a:pt x="793" y="1910"/>
                </a:lnTo>
                <a:lnTo>
                  <a:pt x="757" y="1720"/>
                </a:lnTo>
                <a:lnTo>
                  <a:pt x="707" y="1565"/>
                </a:lnTo>
                <a:lnTo>
                  <a:pt x="643" y="1420"/>
                </a:lnTo>
                <a:lnTo>
                  <a:pt x="571" y="1290"/>
                </a:lnTo>
                <a:lnTo>
                  <a:pt x="493" y="1165"/>
                </a:lnTo>
                <a:lnTo>
                  <a:pt x="328" y="935"/>
                </a:lnTo>
                <a:lnTo>
                  <a:pt x="243" y="820"/>
                </a:lnTo>
                <a:lnTo>
                  <a:pt x="100" y="550"/>
                </a:lnTo>
                <a:lnTo>
                  <a:pt x="57" y="385"/>
                </a:lnTo>
                <a:lnTo>
                  <a:pt x="21" y="210"/>
                </a:lnTo>
                <a:lnTo>
                  <a:pt x="0" y="0"/>
                </a:lnTo>
                <a:close/>
              </a:path>
            </a:pathLst>
          </a:custGeom>
          <a:solidFill>
            <a:srgbClr val="2A1A00"/>
          </a:solidFill>
          <a:ln w="12700">
            <a:miter lim="400000"/>
          </a:ln>
        </p:spPr>
        <p:txBody>
          <a:bodyPr lIns="45719" rIns="45719"/>
          <a:lstStyle/>
          <a:p>
            <a:endParaRPr/>
          </a:p>
        </p:txBody>
      </p:sp>
      <p:sp>
        <p:nvSpPr>
          <p:cNvPr id="93" name="left edge borderRectangle 11"/>
          <p:cNvSpPr/>
          <p:nvPr/>
        </p:nvSpPr>
        <p:spPr>
          <a:xfrm>
            <a:off x="0" y="0"/>
            <a:ext cx="283464" cy="6858000"/>
          </a:xfrm>
          <a:prstGeom prst="rect">
            <a:avLst/>
          </a:prstGeom>
          <a:solidFill>
            <a:schemeClr val="accent1"/>
          </a:solidFill>
          <a:ln w="12700">
            <a:miter lim="400000"/>
          </a:ln>
        </p:spPr>
        <p:txBody>
          <a:bodyPr lIns="45719" rIns="45719"/>
          <a:lstStyle/>
          <a:p>
            <a:endParaRPr/>
          </a:p>
        </p:txBody>
      </p:sp>
      <p:sp>
        <p:nvSpPr>
          <p:cNvPr id="94" name="Shape 94"/>
          <p:cNvSpPr txBox="1">
            <a:spLocks noGrp="1"/>
          </p:cNvSpPr>
          <p:nvPr>
            <p:ph type="title"/>
          </p:nvPr>
        </p:nvSpPr>
        <p:spPr>
          <a:xfrm>
            <a:off x="8337883" y="457200"/>
            <a:ext cx="3092118" cy="1196670"/>
          </a:xfrm>
          <a:prstGeom prst="rect">
            <a:avLst/>
          </a:prstGeom>
        </p:spPr>
        <p:txBody>
          <a:bodyPr anchor="b"/>
          <a:lstStyle>
            <a:lvl1pPr>
              <a:lnSpc>
                <a:spcPct val="100000"/>
              </a:lnSpc>
              <a:defRPr sz="1900" b="1" spc="300">
                <a:solidFill>
                  <a:schemeClr val="accent1"/>
                </a:solidFill>
                <a:latin typeface="Gill Sans MT"/>
                <a:ea typeface="Gill Sans MT"/>
                <a:cs typeface="Gill Sans MT"/>
                <a:sym typeface="Gill Sans MT"/>
              </a:defRPr>
            </a:lvl1pPr>
          </a:lstStyle>
          <a:p>
            <a:r>
              <a:t>Title Text</a:t>
            </a:r>
          </a:p>
        </p:txBody>
      </p:sp>
      <p:sp>
        <p:nvSpPr>
          <p:cNvPr id="95" name="Shape 95"/>
          <p:cNvSpPr txBox="1">
            <a:spLocks noGrp="1"/>
          </p:cNvSpPr>
          <p:nvPr>
            <p:ph type="body" sz="quarter" idx="1"/>
          </p:nvPr>
        </p:nvSpPr>
        <p:spPr>
          <a:xfrm>
            <a:off x="8337883" y="1741335"/>
            <a:ext cx="3092118" cy="4164165"/>
          </a:xfrm>
          <a:prstGeom prst="rect">
            <a:avLst/>
          </a:prstGeom>
        </p:spPr>
        <p:txBody>
          <a:bodyPr/>
          <a:lstStyle>
            <a:lvl1pPr marL="0" indent="0">
              <a:lnSpc>
                <a:spcPct val="120000"/>
              </a:lnSpc>
              <a:spcBef>
                <a:spcPts val="1200"/>
              </a:spcBef>
              <a:buClrTx/>
              <a:buSzTx/>
              <a:buFontTx/>
              <a:buNone/>
              <a:defRPr sz="1600">
                <a:solidFill>
                  <a:srgbClr val="F3F3F2"/>
                </a:solidFill>
              </a:defRPr>
            </a:lvl1pPr>
            <a:lvl2pPr marL="0" indent="457200">
              <a:lnSpc>
                <a:spcPct val="120000"/>
              </a:lnSpc>
              <a:spcBef>
                <a:spcPts val="1200"/>
              </a:spcBef>
              <a:buClrTx/>
              <a:buSzTx/>
              <a:buFontTx/>
              <a:buNone/>
              <a:defRPr sz="1600">
                <a:solidFill>
                  <a:srgbClr val="F3F3F2"/>
                </a:solidFill>
              </a:defRPr>
            </a:lvl2pPr>
            <a:lvl3pPr marL="0" indent="914400">
              <a:lnSpc>
                <a:spcPct val="120000"/>
              </a:lnSpc>
              <a:spcBef>
                <a:spcPts val="1200"/>
              </a:spcBef>
              <a:buClrTx/>
              <a:buSzTx/>
              <a:buFontTx/>
              <a:buNone/>
              <a:defRPr sz="1600">
                <a:solidFill>
                  <a:srgbClr val="F3F3F2"/>
                </a:solidFill>
              </a:defRPr>
            </a:lvl3pPr>
            <a:lvl4pPr marL="0" indent="1371600">
              <a:lnSpc>
                <a:spcPct val="120000"/>
              </a:lnSpc>
              <a:spcBef>
                <a:spcPts val="1200"/>
              </a:spcBef>
              <a:buClrTx/>
              <a:buSzTx/>
              <a:buFontTx/>
              <a:buNone/>
              <a:defRPr sz="1600">
                <a:solidFill>
                  <a:srgbClr val="F3F3F2"/>
                </a:solidFill>
              </a:defRPr>
            </a:lvl4pPr>
            <a:lvl5pPr marL="0" indent="1828800">
              <a:lnSpc>
                <a:spcPct val="120000"/>
              </a:lnSpc>
              <a:spcBef>
                <a:spcPts val="1200"/>
              </a:spcBef>
              <a:buClrTx/>
              <a:buSzTx/>
              <a:buFontTx/>
              <a:buNone/>
              <a:defRPr sz="1600">
                <a:solidFill>
                  <a:srgbClr val="F3F3F2"/>
                </a:solidFill>
              </a:defRPr>
            </a:lvl5pPr>
          </a:lstStyle>
          <a:p>
            <a:r>
              <a:t>Body Level One</a:t>
            </a:r>
          </a:p>
          <a:p>
            <a:pPr lvl="1"/>
            <a:r>
              <a:t>Body Level Two</a:t>
            </a:r>
          </a:p>
          <a:p>
            <a:pPr lvl="2"/>
            <a:r>
              <a:t>Body Level Three</a:t>
            </a:r>
          </a:p>
          <a:p>
            <a:pPr lvl="3"/>
            <a:r>
              <a:t>Body Level Four</a:t>
            </a:r>
          </a:p>
          <a:p>
            <a:pPr lvl="4"/>
            <a:r>
              <a:t>Body Level Five</a:t>
            </a:r>
          </a:p>
        </p:txBody>
      </p:sp>
      <p:sp>
        <p:nvSpPr>
          <p:cNvPr id="96" name="Shape 96"/>
          <p:cNvSpPr txBox="1">
            <a:spLocks noGrp="1"/>
          </p:cNvSpPr>
          <p:nvPr>
            <p:ph type="sldNum" sz="quarter" idx="2"/>
          </p:nvPr>
        </p:nvSpPr>
        <p:spPr>
          <a:xfrm>
            <a:off x="6648352" y="6413957"/>
            <a:ext cx="273656"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F2"/>
        </a:solidFill>
        <a:effectLst/>
      </p:bgPr>
    </p:bg>
    <p:spTree>
      <p:nvGrpSpPr>
        <p:cNvPr id="1" name=""/>
        <p:cNvGrpSpPr/>
        <p:nvPr/>
      </p:nvGrpSpPr>
      <p:grpSpPr>
        <a:xfrm>
          <a:off x="0" y="0"/>
          <a:ext cx="0" cy="0"/>
          <a:chOff x="0" y="0"/>
          <a:chExt cx="0" cy="0"/>
        </a:xfrm>
      </p:grpSpPr>
      <p:sp>
        <p:nvSpPr>
          <p:cNvPr id="2" name="Left scallop edgeFreeform 6"/>
          <p:cNvSpPr/>
          <p:nvPr/>
        </p:nvSpPr>
        <p:spPr>
          <a:xfrm>
            <a:off x="0" y="0"/>
            <a:ext cx="8858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303" y="0"/>
                </a:lnTo>
                <a:lnTo>
                  <a:pt x="17342" y="215"/>
                </a:lnTo>
                <a:lnTo>
                  <a:pt x="17535" y="405"/>
                </a:lnTo>
                <a:lnTo>
                  <a:pt x="17806" y="570"/>
                </a:lnTo>
                <a:lnTo>
                  <a:pt x="18155" y="715"/>
                </a:lnTo>
                <a:lnTo>
                  <a:pt x="18542" y="845"/>
                </a:lnTo>
                <a:lnTo>
                  <a:pt x="19006" y="960"/>
                </a:lnTo>
                <a:lnTo>
                  <a:pt x="19935" y="1200"/>
                </a:lnTo>
                <a:lnTo>
                  <a:pt x="20323" y="1315"/>
                </a:lnTo>
                <a:lnTo>
                  <a:pt x="20710" y="1445"/>
                </a:lnTo>
                <a:lnTo>
                  <a:pt x="21097" y="1590"/>
                </a:lnTo>
                <a:lnTo>
                  <a:pt x="21368" y="1755"/>
                </a:lnTo>
                <a:lnTo>
                  <a:pt x="21523" y="1945"/>
                </a:lnTo>
                <a:lnTo>
                  <a:pt x="21600" y="2160"/>
                </a:lnTo>
                <a:lnTo>
                  <a:pt x="21523" y="2375"/>
                </a:lnTo>
                <a:lnTo>
                  <a:pt x="21368" y="2565"/>
                </a:lnTo>
                <a:lnTo>
                  <a:pt x="21097" y="2730"/>
                </a:lnTo>
                <a:lnTo>
                  <a:pt x="20710" y="2875"/>
                </a:lnTo>
                <a:lnTo>
                  <a:pt x="20323" y="3005"/>
                </a:lnTo>
                <a:lnTo>
                  <a:pt x="19935" y="3120"/>
                </a:lnTo>
                <a:lnTo>
                  <a:pt x="19006" y="3360"/>
                </a:lnTo>
                <a:lnTo>
                  <a:pt x="18542" y="3475"/>
                </a:lnTo>
                <a:lnTo>
                  <a:pt x="18155" y="3605"/>
                </a:lnTo>
                <a:lnTo>
                  <a:pt x="17806" y="3750"/>
                </a:lnTo>
                <a:lnTo>
                  <a:pt x="17535" y="3915"/>
                </a:lnTo>
                <a:lnTo>
                  <a:pt x="17342" y="4105"/>
                </a:lnTo>
                <a:lnTo>
                  <a:pt x="17303" y="4320"/>
                </a:lnTo>
                <a:lnTo>
                  <a:pt x="17342" y="4535"/>
                </a:lnTo>
                <a:lnTo>
                  <a:pt x="17535" y="4725"/>
                </a:lnTo>
                <a:lnTo>
                  <a:pt x="17806" y="4890"/>
                </a:lnTo>
                <a:lnTo>
                  <a:pt x="18155" y="5035"/>
                </a:lnTo>
                <a:lnTo>
                  <a:pt x="18542" y="5165"/>
                </a:lnTo>
                <a:lnTo>
                  <a:pt x="19006" y="5280"/>
                </a:lnTo>
                <a:lnTo>
                  <a:pt x="19935" y="5520"/>
                </a:lnTo>
                <a:lnTo>
                  <a:pt x="20323" y="5635"/>
                </a:lnTo>
                <a:lnTo>
                  <a:pt x="20710" y="5765"/>
                </a:lnTo>
                <a:lnTo>
                  <a:pt x="21097" y="5910"/>
                </a:lnTo>
                <a:lnTo>
                  <a:pt x="21368" y="6075"/>
                </a:lnTo>
                <a:lnTo>
                  <a:pt x="21523" y="6265"/>
                </a:lnTo>
                <a:lnTo>
                  <a:pt x="21600" y="6480"/>
                </a:lnTo>
                <a:lnTo>
                  <a:pt x="21523" y="6695"/>
                </a:lnTo>
                <a:lnTo>
                  <a:pt x="21368" y="6885"/>
                </a:lnTo>
                <a:lnTo>
                  <a:pt x="21097" y="7050"/>
                </a:lnTo>
                <a:lnTo>
                  <a:pt x="20710" y="7195"/>
                </a:lnTo>
                <a:lnTo>
                  <a:pt x="20323" y="7325"/>
                </a:lnTo>
                <a:lnTo>
                  <a:pt x="19935" y="7440"/>
                </a:lnTo>
                <a:lnTo>
                  <a:pt x="19006" y="7680"/>
                </a:lnTo>
                <a:lnTo>
                  <a:pt x="18542" y="7795"/>
                </a:lnTo>
                <a:lnTo>
                  <a:pt x="18155" y="7925"/>
                </a:lnTo>
                <a:lnTo>
                  <a:pt x="17806" y="8070"/>
                </a:lnTo>
                <a:lnTo>
                  <a:pt x="17535" y="8235"/>
                </a:lnTo>
                <a:lnTo>
                  <a:pt x="17342" y="8425"/>
                </a:lnTo>
                <a:lnTo>
                  <a:pt x="17303" y="8640"/>
                </a:lnTo>
                <a:lnTo>
                  <a:pt x="17342" y="8855"/>
                </a:lnTo>
                <a:lnTo>
                  <a:pt x="17535" y="9045"/>
                </a:lnTo>
                <a:lnTo>
                  <a:pt x="17806" y="9210"/>
                </a:lnTo>
                <a:lnTo>
                  <a:pt x="18155" y="9355"/>
                </a:lnTo>
                <a:lnTo>
                  <a:pt x="18542" y="9485"/>
                </a:lnTo>
                <a:lnTo>
                  <a:pt x="19006" y="9600"/>
                </a:lnTo>
                <a:lnTo>
                  <a:pt x="19935" y="9840"/>
                </a:lnTo>
                <a:lnTo>
                  <a:pt x="20323" y="9955"/>
                </a:lnTo>
                <a:lnTo>
                  <a:pt x="20710" y="10085"/>
                </a:lnTo>
                <a:lnTo>
                  <a:pt x="21097" y="10230"/>
                </a:lnTo>
                <a:lnTo>
                  <a:pt x="21368" y="10395"/>
                </a:lnTo>
                <a:lnTo>
                  <a:pt x="21523" y="10585"/>
                </a:lnTo>
                <a:lnTo>
                  <a:pt x="21600" y="10795"/>
                </a:lnTo>
                <a:lnTo>
                  <a:pt x="21523" y="11015"/>
                </a:lnTo>
                <a:lnTo>
                  <a:pt x="21368" y="11205"/>
                </a:lnTo>
                <a:lnTo>
                  <a:pt x="21097" y="11370"/>
                </a:lnTo>
                <a:lnTo>
                  <a:pt x="20710" y="11515"/>
                </a:lnTo>
                <a:lnTo>
                  <a:pt x="20323" y="11645"/>
                </a:lnTo>
                <a:lnTo>
                  <a:pt x="19935" y="11760"/>
                </a:lnTo>
                <a:lnTo>
                  <a:pt x="19006" y="12000"/>
                </a:lnTo>
                <a:lnTo>
                  <a:pt x="18542" y="12115"/>
                </a:lnTo>
                <a:lnTo>
                  <a:pt x="18155" y="12245"/>
                </a:lnTo>
                <a:lnTo>
                  <a:pt x="17806" y="12390"/>
                </a:lnTo>
                <a:lnTo>
                  <a:pt x="17535" y="12555"/>
                </a:lnTo>
                <a:lnTo>
                  <a:pt x="17342" y="12745"/>
                </a:lnTo>
                <a:lnTo>
                  <a:pt x="17303" y="12960"/>
                </a:lnTo>
                <a:lnTo>
                  <a:pt x="17342" y="13175"/>
                </a:lnTo>
                <a:lnTo>
                  <a:pt x="17535" y="13365"/>
                </a:lnTo>
                <a:lnTo>
                  <a:pt x="17806" y="13530"/>
                </a:lnTo>
                <a:lnTo>
                  <a:pt x="18155" y="13675"/>
                </a:lnTo>
                <a:lnTo>
                  <a:pt x="18542" y="13805"/>
                </a:lnTo>
                <a:lnTo>
                  <a:pt x="19006" y="13920"/>
                </a:lnTo>
                <a:lnTo>
                  <a:pt x="19935" y="14160"/>
                </a:lnTo>
                <a:lnTo>
                  <a:pt x="20323" y="14275"/>
                </a:lnTo>
                <a:lnTo>
                  <a:pt x="20710" y="14405"/>
                </a:lnTo>
                <a:lnTo>
                  <a:pt x="21097" y="14550"/>
                </a:lnTo>
                <a:lnTo>
                  <a:pt x="21368" y="14715"/>
                </a:lnTo>
                <a:lnTo>
                  <a:pt x="21523" y="14905"/>
                </a:lnTo>
                <a:lnTo>
                  <a:pt x="21600" y="15120"/>
                </a:lnTo>
                <a:lnTo>
                  <a:pt x="21523" y="15335"/>
                </a:lnTo>
                <a:lnTo>
                  <a:pt x="21368" y="15525"/>
                </a:lnTo>
                <a:lnTo>
                  <a:pt x="21097" y="15690"/>
                </a:lnTo>
                <a:lnTo>
                  <a:pt x="20710" y="15835"/>
                </a:lnTo>
                <a:lnTo>
                  <a:pt x="20323" y="15965"/>
                </a:lnTo>
                <a:lnTo>
                  <a:pt x="19935" y="16080"/>
                </a:lnTo>
                <a:lnTo>
                  <a:pt x="19006" y="16320"/>
                </a:lnTo>
                <a:lnTo>
                  <a:pt x="18542" y="16435"/>
                </a:lnTo>
                <a:lnTo>
                  <a:pt x="18155" y="16565"/>
                </a:lnTo>
                <a:lnTo>
                  <a:pt x="17806" y="16710"/>
                </a:lnTo>
                <a:lnTo>
                  <a:pt x="17535" y="16875"/>
                </a:lnTo>
                <a:lnTo>
                  <a:pt x="17342" y="17065"/>
                </a:lnTo>
                <a:lnTo>
                  <a:pt x="17303" y="17280"/>
                </a:lnTo>
                <a:lnTo>
                  <a:pt x="17342" y="17495"/>
                </a:lnTo>
                <a:lnTo>
                  <a:pt x="17535" y="17685"/>
                </a:lnTo>
                <a:lnTo>
                  <a:pt x="17806" y="17850"/>
                </a:lnTo>
                <a:lnTo>
                  <a:pt x="18155" y="17995"/>
                </a:lnTo>
                <a:lnTo>
                  <a:pt x="18542" y="18125"/>
                </a:lnTo>
                <a:lnTo>
                  <a:pt x="19006" y="18240"/>
                </a:lnTo>
                <a:lnTo>
                  <a:pt x="19935" y="18480"/>
                </a:lnTo>
                <a:lnTo>
                  <a:pt x="20323" y="18595"/>
                </a:lnTo>
                <a:lnTo>
                  <a:pt x="20710" y="18725"/>
                </a:lnTo>
                <a:lnTo>
                  <a:pt x="21097" y="18870"/>
                </a:lnTo>
                <a:lnTo>
                  <a:pt x="21368" y="19035"/>
                </a:lnTo>
                <a:lnTo>
                  <a:pt x="21523" y="19225"/>
                </a:lnTo>
                <a:lnTo>
                  <a:pt x="21600" y="19440"/>
                </a:lnTo>
                <a:lnTo>
                  <a:pt x="21523" y="19655"/>
                </a:lnTo>
                <a:lnTo>
                  <a:pt x="21368" y="19845"/>
                </a:lnTo>
                <a:lnTo>
                  <a:pt x="21097" y="20010"/>
                </a:lnTo>
                <a:lnTo>
                  <a:pt x="20710" y="20155"/>
                </a:lnTo>
                <a:lnTo>
                  <a:pt x="20323" y="20285"/>
                </a:lnTo>
                <a:lnTo>
                  <a:pt x="19935" y="20400"/>
                </a:lnTo>
                <a:lnTo>
                  <a:pt x="19006" y="20640"/>
                </a:lnTo>
                <a:lnTo>
                  <a:pt x="18542" y="20755"/>
                </a:lnTo>
                <a:lnTo>
                  <a:pt x="18155" y="20885"/>
                </a:lnTo>
                <a:lnTo>
                  <a:pt x="17806" y="21030"/>
                </a:lnTo>
                <a:lnTo>
                  <a:pt x="17535" y="21195"/>
                </a:lnTo>
                <a:lnTo>
                  <a:pt x="17342" y="21385"/>
                </a:lnTo>
                <a:lnTo>
                  <a:pt x="17303" y="21600"/>
                </a:lnTo>
                <a:lnTo>
                  <a:pt x="0" y="21600"/>
                </a:lnTo>
                <a:lnTo>
                  <a:pt x="0" y="0"/>
                </a:lnTo>
                <a:close/>
              </a:path>
            </a:pathLst>
          </a:custGeom>
          <a:solidFill>
            <a:srgbClr val="2A1A00"/>
          </a:solidFill>
          <a:ln w="12700">
            <a:miter lim="400000"/>
          </a:ln>
        </p:spPr>
        <p:txBody>
          <a:bodyPr lIns="45719" rIns="45719"/>
          <a:lstStyle/>
          <a:p>
            <a:endParaRPr/>
          </a:p>
        </p:txBody>
      </p:sp>
      <p:sp>
        <p:nvSpPr>
          <p:cNvPr id="3" name="right edge borderRectangle 11"/>
          <p:cNvSpPr/>
          <p:nvPr/>
        </p:nvSpPr>
        <p:spPr>
          <a:xfrm>
            <a:off x="11908535" y="0"/>
            <a:ext cx="283465" cy="6858000"/>
          </a:xfrm>
          <a:prstGeom prst="rect">
            <a:avLst/>
          </a:prstGeom>
          <a:solidFill>
            <a:schemeClr val="accent1"/>
          </a:solidFill>
          <a:ln w="12700">
            <a:miter lim="400000"/>
          </a:ln>
        </p:spPr>
        <p:txBody>
          <a:bodyPr lIns="45719" rIns="45719"/>
          <a:lstStyle/>
          <a:p>
            <a:endParaRPr/>
          </a:p>
        </p:txBody>
      </p:sp>
      <p:sp>
        <p:nvSpPr>
          <p:cNvPr id="4" name="Shape 4"/>
          <p:cNvSpPr txBox="1">
            <a:spLocks noGrp="1"/>
          </p:cNvSpPr>
          <p:nvPr>
            <p:ph type="title"/>
          </p:nvPr>
        </p:nvSpPr>
        <p:spPr>
          <a:xfrm>
            <a:off x="1251677" y="382384"/>
            <a:ext cx="10178324" cy="149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5" name="Shape 5"/>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txBox="1">
            <a:spLocks noGrp="1"/>
          </p:cNvSpPr>
          <p:nvPr>
            <p:ph type="sldNum" sz="quarter" idx="2"/>
          </p:nvPr>
        </p:nvSpPr>
        <p:spPr>
          <a:xfrm>
            <a:off x="11156344" y="6413957"/>
            <a:ext cx="273657" cy="269241"/>
          </a:xfrm>
          <a:prstGeom prst="rect">
            <a:avLst/>
          </a:prstGeom>
          <a:ln w="12700">
            <a:miter lim="400000"/>
          </a:ln>
        </p:spPr>
        <p:txBody>
          <a:bodyPr wrap="none" lIns="45719" rIns="45719" anchor="ctr">
            <a:spAutoFit/>
          </a:bodyPr>
          <a:lstStyle>
            <a:lvl1pPr algn="r">
              <a:defRPr sz="1200">
                <a:solidFill>
                  <a:srgbClr val="59595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1pPr>
      <a:lvl2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2pPr>
      <a:lvl3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3pPr>
      <a:lvl4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4pPr>
      <a:lvl5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5pPr>
      <a:lvl6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6pPr>
      <a:lvl7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7pPr>
      <a:lvl8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8pPr>
      <a:lvl9pPr marL="0" marR="0" indent="0" algn="l" defTabSz="914400" rtl="0" latinLnBrk="0">
        <a:lnSpc>
          <a:spcPct val="90000"/>
        </a:lnSpc>
        <a:spcBef>
          <a:spcPts val="0"/>
        </a:spcBef>
        <a:spcAft>
          <a:spcPts val="0"/>
        </a:spcAft>
        <a:buClrTx/>
        <a:buSzTx/>
        <a:buFontTx/>
        <a:buNone/>
        <a:tabLst/>
        <a:defRPr sz="5100" b="0" i="0" u="none" strike="noStrike" cap="all" spc="200" baseline="0">
          <a:solidFill>
            <a:srgbClr val="2A1A00"/>
          </a:solidFill>
          <a:uFillTx/>
          <a:latin typeface="Impact"/>
          <a:ea typeface="Impact"/>
          <a:cs typeface="Impact"/>
          <a:sym typeface="Impact"/>
        </a:defRPr>
      </a:lvl9pPr>
    </p:titleStyle>
    <p:bodyStyle>
      <a:lvl1pPr marL="228600" marR="0" indent="-22860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1pPr>
      <a:lvl2pPr marL="711200" marR="0" indent="-25400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2pPr>
      <a:lvl3pPr marL="1200150" marR="0" indent="-28575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3pPr>
      <a:lvl4pPr marL="16981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4pPr>
      <a:lvl5pPr marL="21553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5pPr>
      <a:lvl6pPr marL="26125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6pPr>
      <a:lvl7pPr marL="30697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7pPr>
      <a:lvl8pPr marL="35269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8pPr>
      <a:lvl9pPr marL="39841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M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12501;&#12521;&#12531;&#12473;&#35486;&#12398;&#24615;&#27508;&#21490;.do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ja.wikipedia.org/wiki/9%E6%9C%881%E6%97%A5" TargetMode="External"/><Relationship Id="rId3" Type="http://schemas.openxmlformats.org/officeDocument/2006/relationships/hyperlink" Target="https://fr.wikipedia.org/wiki/Ast%C3%A9rix" TargetMode="External"/><Relationship Id="rId7" Type="http://schemas.openxmlformats.org/officeDocument/2006/relationships/hyperlink" Target="https://ja.wikipedia.org/wiki/1715%E5%B9%B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ja.wikipedia.org/wiki/9%E6%9C%885%E6%97%A5" TargetMode="External"/><Relationship Id="rId5" Type="http://schemas.openxmlformats.org/officeDocument/2006/relationships/hyperlink" Target="https://ja.wikipedia.org/wiki/1638%E5%B9%B4" TargetMode="External"/><Relationship Id="rId4" Type="http://schemas.openxmlformats.org/officeDocument/2006/relationships/hyperlink" Target="https://ja.wikipedia.org/wiki/%E3%83%95%E3%83%A9%E3%83%B3%E3%82%B9%E8%AA%9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ja.wikipedia.org/wiki/768%E5%B9%B4" TargetMode="External"/><Relationship Id="rId2" Type="http://schemas.openxmlformats.org/officeDocument/2006/relationships/hyperlink" Target="https://ja.wikipedia.org/wiki/%E3%83%95%E3%83%A9%E3%83%B3%E3%82%AF%E7%8E%8B%E5%9B%BD"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blog.assimil.com/a-quoi-sert-le-genre-grammatica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log.assimil.com/langues-et-genre-serie-en-6-episod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usito.usherbrooke.ca/d%C3%A9finitions/annexes/adjectifsD%C3%A9riv%C3%A9sDeNomsPropres/proustien_DE_Marcel_Prous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corpatext_liste.xlsm" TargetMode="Externa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hyperlink" Target="https://www.itsukof.com/" TargetMode="External"/><Relationship Id="rId2" Type="http://schemas.openxmlformats.org/officeDocument/2006/relationships/hyperlink" Target="https://ocw.nagoya-u.jp/farewell/0726-%E5%A4%A7%E8%A6%8F%E6%A8%A1%E3%81%AA%E8%A8%80%E8%AA%9E%E4%BD%BF%E7%94%A8%E3%83%87%E3%83%BC%E3%82%BF%E3%81%A8%E8%A8%80%E8%AA%9E%E7%A0%94%E7%A9%B6-202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www.itsukof.com/cours/data/petit_princ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otscles.net/blog/academie-francaise-ecriture-inclusive" TargetMode="External"/><Relationship Id="rId2" Type="http://schemas.openxmlformats.org/officeDocument/2006/relationships/hyperlink" Target="https://www.itsukof.com/gyoseki/shitsumon2015.pdf" TargetMode="External"/><Relationship Id="rId1" Type="http://schemas.openxmlformats.org/officeDocument/2006/relationships/slideLayout" Target="../slideLayouts/slideLayout2.xml"/><Relationship Id="rId4" Type="http://schemas.openxmlformats.org/officeDocument/2006/relationships/hyperlink" Target="https://www.crimsonjapan.co.jp/blog/grammatical_gender_influence"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www.itsukof.com/cours/shuchu/kanazawa/kanazawa-genre.pdf" TargetMode="External"/><Relationship Id="rId3" Type="http://schemas.openxmlformats.org/officeDocument/2006/relationships/hyperlink" Target="https://www.itsukof.com/gyoseki/francais_espagnol.pdf" TargetMode="External"/><Relationship Id="rId7" Type="http://schemas.openxmlformats.org/officeDocument/2006/relationships/hyperlink" Target="http://www.ladocumentationfrancaise.fr/rapports-publics/994001174/" TargetMode="External"/><Relationship Id="rId2" Type="http://schemas.openxmlformats.org/officeDocument/2006/relationships/hyperlink" Target="http://katsoura.free.fr/site-ortho-gaffe/download/madame-la-ministre.pdf" TargetMode="External"/><Relationship Id="rId1" Type="http://schemas.openxmlformats.org/officeDocument/2006/relationships/slideLayout" Target="../slideLayouts/slideLayout2.xml"/><Relationship Id="rId6" Type="http://schemas.openxmlformats.org/officeDocument/2006/relationships/hyperlink" Target="http://www.lemonde.fr/campus/article/2017/03/08/quiz-savez-vous-feminiser-les-noms-et-autres-questions-de-genre_5091419_4401467.html" TargetMode="External"/><Relationship Id="rId5" Type="http://schemas.openxmlformats.org/officeDocument/2006/relationships/hyperlink" Target="http://mots.revues.org/355#ftn17" TargetMode="External"/><Relationship Id="rId4" Type="http://schemas.openxmlformats.org/officeDocument/2006/relationships/hyperlink" Target="https://www.itsukof.com/feminin.html" TargetMode="External"/><Relationship Id="rId9" Type="http://schemas.openxmlformats.org/officeDocument/2006/relationships/hyperlink" Target="https://journals.openedition.org/mots/355#ftn17"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mots.revues.org/355#ftn17"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lemonde.fr/societe/article/2019/02/28/l-academie-francaise-se-resout-a-la-feminisation-des-noms-de-metiers_5429632_3224.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2307/458745"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doi.org/10.1017/S0959269506002304"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corpatext_liste.xls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als.info/feature/30A#2/26.7/149.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als.info/feature/44A#2/18.0/149.1" TargetMode="External"/><Relationship Id="rId5" Type="http://schemas.openxmlformats.org/officeDocument/2006/relationships/hyperlink" Target="https://wals.info/feature/32A#2/26.7/149.1" TargetMode="External"/><Relationship Id="rId4" Type="http://schemas.openxmlformats.org/officeDocument/2006/relationships/hyperlink" Target="https://wals.info/feature/31A#2/26.7/149.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ictionary.sanseido-publ.co.jp/column/ghf07" TargetMode="External"/><Relationship Id="rId2" Type="http://schemas.openxmlformats.org/officeDocument/2006/relationships/hyperlink" Target="&#12501;&#12521;&#12531;&#12473;&#35486;&#12398;&#24615;&#27508;&#21490;.doc"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タイトル 1"/>
          <p:cNvSpPr txBox="1">
            <a:spLocks noGrp="1"/>
          </p:cNvSpPr>
          <p:nvPr>
            <p:ph type="ctrTitle"/>
          </p:nvPr>
        </p:nvSpPr>
        <p:spPr>
          <a:xfrm>
            <a:off x="1078522" y="1098387"/>
            <a:ext cx="10318420" cy="4394989"/>
          </a:xfrm>
          <a:prstGeom prst="rect">
            <a:avLst/>
          </a:prstGeom>
        </p:spPr>
        <p:txBody>
          <a:bodyPr/>
          <a:lstStyle/>
          <a:p>
            <a:pPr defTabSz="584200">
              <a:lnSpc>
                <a:spcPct val="100000"/>
              </a:lnSpc>
              <a:defRPr sz="3800" cap="none" spc="0">
                <a:solidFill>
                  <a:srgbClr val="000000"/>
                </a:solidFill>
                <a:latin typeface="ヒラギノ角ゴ ProN W3"/>
                <a:ea typeface="ヒラギノ角ゴ ProN W3"/>
                <a:cs typeface="ヒラギノ角ゴ ProN W3"/>
                <a:sym typeface="ヒラギノ角ゴ ProN W3"/>
              </a:defRPr>
            </a:pPr>
            <a:r>
              <a:rPr lang="ja-JP" altLang="en-US" dirty="0">
                <a:solidFill>
                  <a:srgbClr val="000000"/>
                </a:solidFill>
              </a:rPr>
              <a:t>関学授業　春</a:t>
            </a:r>
            <a:br>
              <a:rPr dirty="0">
                <a:solidFill>
                  <a:srgbClr val="000000"/>
                </a:solidFill>
              </a:rPr>
            </a:br>
            <a:br>
              <a:rPr dirty="0"/>
            </a:br>
            <a:endParaRPr dirty="0"/>
          </a:p>
        </p:txBody>
      </p:sp>
      <p:sp>
        <p:nvSpPr>
          <p:cNvPr id="106" name="字幕 2"/>
          <p:cNvSpPr txBox="1">
            <a:spLocks noGrp="1"/>
          </p:cNvSpPr>
          <p:nvPr>
            <p:ph type="subTitle" sz="quarter" idx="1"/>
          </p:nvPr>
        </p:nvSpPr>
        <p:spPr>
          <a:xfrm>
            <a:off x="1524000" y="4208324"/>
            <a:ext cx="9144000" cy="870572"/>
          </a:xfrm>
          <a:prstGeom prst="rect">
            <a:avLst/>
          </a:prstGeom>
        </p:spPr>
        <p:txBody>
          <a:bodyPr/>
          <a:lstStyle/>
          <a:p>
            <a:pPr defTabSz="484631">
              <a:spcBef>
                <a:spcPts val="300"/>
              </a:spcBef>
              <a:defRPr sz="1749" spc="212"/>
            </a:pPr>
            <a:r>
              <a:rPr dirty="0"/>
              <a:t>　　　　　　　</a:t>
            </a:r>
            <a:r>
              <a:rPr sz="2800" b="0" spc="173" dirty="0"/>
              <a:t>藤村</a:t>
            </a:r>
            <a:r>
              <a:rPr lang="ja-JP" altLang="en-US" sz="2800" b="0" spc="173" dirty="0"/>
              <a:t>逸子</a:t>
            </a:r>
            <a:endParaRPr lang="en-US" altLang="ja-JP" sz="2800" b="0" spc="173" dirty="0"/>
          </a:p>
        </p:txBody>
      </p:sp>
      <p:sp>
        <p:nvSpPr>
          <p:cNvPr id="107" name="Rectangle 1"/>
          <p:cNvSpPr txBox="1"/>
          <p:nvPr/>
        </p:nvSpPr>
        <p:spPr>
          <a:xfrm>
            <a:off x="45719" y="-175331"/>
            <a:ext cx="313766"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defTabSz="914400">
              <a:defRPr>
                <a:solidFill>
                  <a:srgbClr val="222222"/>
                </a:solidFill>
                <a:latin typeface="Arial"/>
                <a:ea typeface="Arial"/>
                <a:cs typeface="Arial"/>
                <a:sym typeface="Arial"/>
              </a:defRPr>
            </a:lvl1pPr>
          </a:lstStyle>
          <a:p>
            <a:r>
              <a:t>&lt;(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39BC7A-74C2-F5E4-FE75-0ADC73548EE6}"/>
              </a:ext>
            </a:extLst>
          </p:cNvPr>
          <p:cNvSpPr>
            <a:spLocks noGrp="1"/>
          </p:cNvSpPr>
          <p:nvPr>
            <p:ph type="title"/>
          </p:nvPr>
        </p:nvSpPr>
        <p:spPr/>
        <p:txBody>
          <a:bodyPr/>
          <a:lstStyle/>
          <a:p>
            <a:r>
              <a:rPr kumimoji="1" lang="en-US" altLang="ja-JP" dirty="0"/>
              <a:t>4/24 Genre Grammatical</a:t>
            </a:r>
            <a:r>
              <a:rPr kumimoji="1" lang="ja-JP" altLang="en-US" dirty="0"/>
              <a:t>の由来</a:t>
            </a:r>
          </a:p>
        </p:txBody>
      </p:sp>
      <p:pic>
        <p:nvPicPr>
          <p:cNvPr id="1026" name="Picture 2">
            <a:extLst>
              <a:ext uri="{FF2B5EF4-FFF2-40B4-BE49-F238E27FC236}">
                <a16:creationId xmlns:a16="http://schemas.microsoft.com/office/drawing/2014/main" id="{985CE3A7-1C98-8E0B-0056-CD06CAF706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530" y="1315172"/>
            <a:ext cx="7872343" cy="554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45427"/>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89C3B-4835-457E-B116-7DF174607A3C}"/>
              </a:ext>
            </a:extLst>
          </p:cNvPr>
          <p:cNvSpPr>
            <a:spLocks noGrp="1"/>
          </p:cNvSpPr>
          <p:nvPr>
            <p:ph type="title"/>
          </p:nvPr>
        </p:nvSpPr>
        <p:spPr/>
        <p:txBody>
          <a:bodyPr/>
          <a:lstStyle/>
          <a:p>
            <a:r>
              <a:rPr kumimoji="1" lang="fr-CA" altLang="ja-JP" dirty="0"/>
              <a:t>Conclusion</a:t>
            </a:r>
            <a:r>
              <a:rPr kumimoji="1" lang="ja-JP" altLang="en-US" dirty="0"/>
              <a:t>２</a:t>
            </a:r>
          </a:p>
        </p:txBody>
      </p:sp>
      <p:sp>
        <p:nvSpPr>
          <p:cNvPr id="3" name="テキスト プレースホルダー 2">
            <a:extLst>
              <a:ext uri="{FF2B5EF4-FFF2-40B4-BE49-F238E27FC236}">
                <a16:creationId xmlns:a16="http://schemas.microsoft.com/office/drawing/2014/main" id="{C2BD98BF-2C9A-41AD-B5A6-9201A31F0A05}"/>
              </a:ext>
            </a:extLst>
          </p:cNvPr>
          <p:cNvSpPr>
            <a:spLocks noGrp="1"/>
          </p:cNvSpPr>
          <p:nvPr>
            <p:ph type="body" idx="1"/>
          </p:nvPr>
        </p:nvSpPr>
        <p:spPr/>
        <p:txBody>
          <a:bodyPr>
            <a:normAutofit fontScale="92500" lnSpcReduction="10000"/>
          </a:bodyPr>
          <a:lstStyle/>
          <a:p>
            <a:r>
              <a:rPr kumimoji="1" lang="fr-CA" altLang="ja-JP" dirty="0"/>
              <a:t>Question</a:t>
            </a:r>
            <a:r>
              <a:rPr kumimoji="1" lang="ja-JP" altLang="en-US" dirty="0"/>
              <a:t>２</a:t>
            </a:r>
            <a:r>
              <a:rPr kumimoji="1" lang="en-GB" altLang="ja-JP" dirty="0"/>
              <a:t>: </a:t>
            </a:r>
            <a:r>
              <a:rPr kumimoji="1" lang="fr-CA" altLang="ja-JP" dirty="0"/>
              <a:t>N</a:t>
            </a:r>
            <a:r>
              <a:rPr kumimoji="1" lang="ja-JP" altLang="en-US" dirty="0"/>
              <a:t>と親族名詞など　共起制限</a:t>
            </a:r>
            <a:endParaRPr kumimoji="1" lang="en-US" altLang="ja-JP" dirty="0"/>
          </a:p>
          <a:p>
            <a:pPr marL="0" indent="0">
              <a:buNone/>
            </a:pPr>
            <a:r>
              <a:rPr kumimoji="1" lang="ja-JP" altLang="en-US" dirty="0"/>
              <a:t>日本語</a:t>
            </a:r>
            <a:endParaRPr kumimoji="1" lang="en-US" altLang="ja-JP" dirty="0"/>
          </a:p>
          <a:p>
            <a:pPr marL="0" indent="0">
              <a:buNone/>
            </a:pPr>
            <a:r>
              <a:rPr kumimoji="1" lang="ja-JP" altLang="en-US" dirty="0"/>
              <a:t>自由要素の場合には親子関係を中心とする家族のメタファーが透明な形で実現している。特に組織を表す名詞の場合には、わかりやすい（</a:t>
            </a:r>
            <a:r>
              <a:rPr kumimoji="1" lang="en-US" altLang="ja-JP" dirty="0"/>
              <a:t>ex. </a:t>
            </a:r>
            <a:r>
              <a:rPr kumimoji="1" lang="ja-JP" altLang="en-US" dirty="0"/>
              <a:t>親会社、子会社、孫会社、など）。「姉妹・兄弟」など性を含むメタファーも意味的に解釈されがち。</a:t>
            </a:r>
            <a:endParaRPr kumimoji="1" lang="en-US" altLang="ja-JP" dirty="0"/>
          </a:p>
          <a:p>
            <a:pPr marL="0" indent="0">
              <a:buNone/>
            </a:pPr>
            <a:r>
              <a:rPr kumimoji="1" lang="ja-JP" altLang="en-US" dirty="0"/>
              <a:t>フランス語</a:t>
            </a:r>
            <a:endParaRPr kumimoji="1" lang="en-US" altLang="ja-JP" dirty="0"/>
          </a:p>
          <a:p>
            <a:pPr marL="0" indent="0">
              <a:buNone/>
            </a:pPr>
            <a:r>
              <a:rPr kumimoji="1" lang="ja-JP" altLang="en-US" dirty="0"/>
              <a:t>人間名詞は、前置の</a:t>
            </a:r>
            <a:r>
              <a:rPr kumimoji="1" lang="en-US" altLang="ja-JP" dirty="0"/>
              <a:t>N</a:t>
            </a:r>
            <a:r>
              <a:rPr kumimoji="1" lang="ja-JP" altLang="en-US" dirty="0"/>
              <a:t>との間で人間名詞の自然の性（＝文法上の性）に応じた共起制約がある。無生物名詞には共起制約はない。</a:t>
            </a:r>
            <a:r>
              <a:rPr kumimoji="1" lang="fr-CA" altLang="ja-JP" dirty="0"/>
              <a:t>N1</a:t>
            </a:r>
            <a:r>
              <a:rPr kumimoji="1" lang="ja-JP" altLang="en-US" dirty="0"/>
              <a:t>の文法上の性に応じて、メタファーの拡張が起こる。（</a:t>
            </a:r>
            <a:r>
              <a:rPr kumimoji="1" lang="fr-CA" altLang="ja-JP" dirty="0"/>
              <a:t>maison mère, maison fille, maison </a:t>
            </a:r>
            <a:r>
              <a:rPr kumimoji="1" lang="fr-CA" altLang="ja-JP" dirty="0" err="1"/>
              <a:t>soeur</a:t>
            </a:r>
            <a:r>
              <a:rPr kumimoji="1" lang="ja-JP" altLang="en-US" dirty="0"/>
              <a:t>など</a:t>
            </a:r>
            <a:r>
              <a:rPr kumimoji="1" lang="fr-CA" altLang="ja-JP" dirty="0"/>
              <a:t>) </a:t>
            </a:r>
            <a:r>
              <a:rPr kumimoji="1" lang="en-GB" altLang="ja-JP" dirty="0" err="1"/>
              <a:t>maison</a:t>
            </a:r>
            <a:r>
              <a:rPr kumimoji="1" lang="en-GB" altLang="ja-JP" dirty="0"/>
              <a:t> m</a:t>
            </a:r>
            <a:r>
              <a:rPr kumimoji="1" lang="fr-CA" altLang="ja-JP" dirty="0"/>
              <a:t>ère</a:t>
            </a:r>
            <a:r>
              <a:rPr kumimoji="1" lang="ja-JP" altLang="en-US" dirty="0"/>
              <a:t>には、意味的な動機付けがあっても、</a:t>
            </a:r>
            <a:r>
              <a:rPr kumimoji="1" lang="fr-CA" altLang="ja-JP" dirty="0"/>
              <a:t>fille</a:t>
            </a:r>
            <a:r>
              <a:rPr kumimoji="1" lang="ja-JP" altLang="en-US" dirty="0"/>
              <a:t>や</a:t>
            </a:r>
            <a:r>
              <a:rPr kumimoji="1" lang="fr-CA" altLang="ja-JP" dirty="0" err="1"/>
              <a:t>soeur</a:t>
            </a:r>
            <a:r>
              <a:rPr kumimoji="1" lang="ja-JP" altLang="en-US" dirty="0"/>
              <a:t>が出現するのは文法上の一致にほかならず、不透明性が高い。</a:t>
            </a:r>
            <a:endParaRPr kumimoji="1" lang="en-US" altLang="ja-JP" dirty="0"/>
          </a:p>
          <a:p>
            <a:endParaRPr kumimoji="1" lang="ja-JP" altLang="en-US" dirty="0"/>
          </a:p>
        </p:txBody>
      </p:sp>
    </p:spTree>
    <p:extLst>
      <p:ext uri="{BB962C8B-B14F-4D97-AF65-F5344CB8AC3E}">
        <p14:creationId xmlns:p14="http://schemas.microsoft.com/office/powerpoint/2010/main" val="1568566350"/>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89C3B-4835-457E-B116-7DF174607A3C}"/>
              </a:ext>
            </a:extLst>
          </p:cNvPr>
          <p:cNvSpPr>
            <a:spLocks noGrp="1"/>
          </p:cNvSpPr>
          <p:nvPr>
            <p:ph type="title"/>
          </p:nvPr>
        </p:nvSpPr>
        <p:spPr/>
        <p:txBody>
          <a:bodyPr/>
          <a:lstStyle/>
          <a:p>
            <a:r>
              <a:rPr kumimoji="1" lang="fr-CA" altLang="ja-JP" dirty="0"/>
              <a:t>Conclusion</a:t>
            </a:r>
            <a:r>
              <a:rPr kumimoji="1" lang="ja-JP" altLang="en-US" dirty="0"/>
              <a:t>３</a:t>
            </a:r>
          </a:p>
        </p:txBody>
      </p:sp>
      <p:sp>
        <p:nvSpPr>
          <p:cNvPr id="3" name="テキスト プレースホルダー 2">
            <a:extLst>
              <a:ext uri="{FF2B5EF4-FFF2-40B4-BE49-F238E27FC236}">
                <a16:creationId xmlns:a16="http://schemas.microsoft.com/office/drawing/2014/main" id="{C2BD98BF-2C9A-41AD-B5A6-9201A31F0A05}"/>
              </a:ext>
            </a:extLst>
          </p:cNvPr>
          <p:cNvSpPr>
            <a:spLocks noGrp="1"/>
          </p:cNvSpPr>
          <p:nvPr>
            <p:ph type="body" idx="1"/>
          </p:nvPr>
        </p:nvSpPr>
        <p:spPr/>
        <p:txBody>
          <a:bodyPr>
            <a:normAutofit/>
          </a:bodyPr>
          <a:lstStyle/>
          <a:p>
            <a:pPr marL="0" indent="0">
              <a:buNone/>
            </a:pPr>
            <a:r>
              <a:rPr kumimoji="1" lang="ja-JP" altLang="en-US" dirty="0"/>
              <a:t>フランス語話者の言語能力内には、＜</a:t>
            </a:r>
            <a:r>
              <a:rPr kumimoji="1" lang="fr-CA" altLang="ja-JP" dirty="0"/>
              <a:t>forme:</a:t>
            </a:r>
            <a:r>
              <a:rPr kumimoji="1" lang="ja-JP" altLang="en-US" dirty="0"/>
              <a:t>文法上の性＝</a:t>
            </a:r>
            <a:r>
              <a:rPr kumimoji="1" lang="en-GB" altLang="ja-JP" dirty="0" err="1"/>
              <a:t>sens</a:t>
            </a:r>
            <a:r>
              <a:rPr kumimoji="1" lang="en-GB" altLang="ja-JP" dirty="0"/>
              <a:t>: </a:t>
            </a:r>
            <a:r>
              <a:rPr kumimoji="1" lang="ja-JP" altLang="en-US" dirty="0"/>
              <a:t>人間の自然性＞という抽象的な</a:t>
            </a:r>
            <a:r>
              <a:rPr kumimoji="1" lang="fr-CA" altLang="ja-JP" dirty="0"/>
              <a:t>Construction</a:t>
            </a:r>
            <a:r>
              <a:rPr kumimoji="1" lang="ja-JP" altLang="en-US" dirty="0"/>
              <a:t>が存在すると仮定できる。ここで取り上げたフランス語の不透明性は、この</a:t>
            </a:r>
            <a:r>
              <a:rPr kumimoji="1" lang="fr-CA" altLang="ja-JP" dirty="0"/>
              <a:t>Construction</a:t>
            </a:r>
            <a:r>
              <a:rPr kumimoji="1" lang="ja-JP" altLang="en-US" dirty="0"/>
              <a:t>の存在を主張することにより説明できる。</a:t>
            </a:r>
            <a:endParaRPr kumimoji="1" lang="en-US" altLang="ja-JP" dirty="0"/>
          </a:p>
          <a:p>
            <a:pPr marL="0" indent="0">
              <a:buNone/>
            </a:pPr>
            <a:r>
              <a:rPr kumimoji="1" lang="ja-JP" altLang="en-US" dirty="0"/>
              <a:t>日本語にももちろん別の形の不透明性がある。取り上げた例に関する限り、他の言語の翻訳の影響によるものが大きいように思われる。</a:t>
            </a:r>
          </a:p>
        </p:txBody>
      </p:sp>
    </p:spTree>
    <p:extLst>
      <p:ext uri="{BB962C8B-B14F-4D97-AF65-F5344CB8AC3E}">
        <p14:creationId xmlns:p14="http://schemas.microsoft.com/office/powerpoint/2010/main" val="1524758165"/>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F58E4-3972-4D29-8FAD-6A6B9F49CC67}"/>
              </a:ext>
            </a:extLst>
          </p:cNvPr>
          <p:cNvSpPr>
            <a:spLocks noGrp="1"/>
          </p:cNvSpPr>
          <p:nvPr>
            <p:ph type="title"/>
          </p:nvPr>
        </p:nvSpPr>
        <p:spPr>
          <a:xfrm>
            <a:off x="1251677" y="283530"/>
            <a:ext cx="10178324" cy="1492133"/>
          </a:xfrm>
        </p:spPr>
        <p:txBody>
          <a:bodyPr/>
          <a:lstStyle/>
          <a:p>
            <a:r>
              <a:rPr lang="en-GB" dirty="0"/>
              <a:t>merci de </a:t>
            </a:r>
            <a:r>
              <a:rPr lang="en-GB" dirty="0" err="1"/>
              <a:t>votre</a:t>
            </a:r>
            <a:r>
              <a:rPr lang="en-GB" dirty="0"/>
              <a:t> attention</a:t>
            </a:r>
            <a:br>
              <a:rPr lang="en-GB" dirty="0"/>
            </a:br>
            <a:r>
              <a:rPr lang="ja-JP" altLang="fr-FR" dirty="0"/>
              <a:t>ご静聴ありがとうございました</a:t>
            </a:r>
            <a:endParaRPr lang="fr-FR" dirty="0"/>
          </a:p>
        </p:txBody>
      </p:sp>
      <p:pic>
        <p:nvPicPr>
          <p:cNvPr id="5" name="図 4" descr="建物, 車, 屋外, ストリート が含まれている画像&#10;&#10;自動的に生成された説明">
            <a:extLst>
              <a:ext uri="{FF2B5EF4-FFF2-40B4-BE49-F238E27FC236}">
                <a16:creationId xmlns:a16="http://schemas.microsoft.com/office/drawing/2014/main" id="{AC45D774-95AE-4221-B58D-46DEE83EF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4443" y="3136033"/>
            <a:ext cx="4863113" cy="3245693"/>
          </a:xfrm>
          <a:prstGeom prst="rect">
            <a:avLst/>
          </a:prstGeom>
        </p:spPr>
      </p:pic>
    </p:spTree>
    <p:extLst>
      <p:ext uri="{BB962C8B-B14F-4D97-AF65-F5344CB8AC3E}">
        <p14:creationId xmlns:p14="http://schemas.microsoft.com/office/powerpoint/2010/main" val="204909315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タイトル 1"/>
          <p:cNvSpPr txBox="1">
            <a:spLocks noGrp="1"/>
          </p:cNvSpPr>
          <p:nvPr>
            <p:ph type="title"/>
          </p:nvPr>
        </p:nvSpPr>
        <p:spPr>
          <a:xfrm>
            <a:off x="1251677" y="318698"/>
            <a:ext cx="10029236" cy="770556"/>
          </a:xfrm>
          <a:prstGeom prst="rect">
            <a:avLst/>
          </a:prstGeom>
        </p:spPr>
        <p:txBody>
          <a:bodyPr/>
          <a:lstStyle/>
          <a:p>
            <a:pPr>
              <a:defRPr sz="3600"/>
            </a:pPr>
            <a:r>
              <a:rPr>
                <a:latin typeface="+mn-lt"/>
                <a:ea typeface="+mn-ea"/>
                <a:cs typeface="+mn-cs"/>
                <a:sym typeface="Helvetica"/>
              </a:rPr>
              <a:t>『知的生産の技術』1969　梅棹忠夫</a:t>
            </a:r>
          </a:p>
        </p:txBody>
      </p:sp>
      <p:sp>
        <p:nvSpPr>
          <p:cNvPr id="383" name="コンテンツ プレースホルダー 3"/>
          <p:cNvSpPr txBox="1">
            <a:spLocks noGrp="1"/>
          </p:cNvSpPr>
          <p:nvPr>
            <p:ph type="body" sz="quarter" idx="1"/>
          </p:nvPr>
        </p:nvSpPr>
        <p:spPr>
          <a:xfrm>
            <a:off x="1101862" y="1089252"/>
            <a:ext cx="10179051" cy="1100302"/>
          </a:xfrm>
          <a:prstGeom prst="rect">
            <a:avLst/>
          </a:prstGeom>
        </p:spPr>
        <p:txBody>
          <a:bodyPr/>
          <a:lstStyle/>
          <a:p>
            <a:pPr marL="208026" indent="-208026" defTabSz="832104">
              <a:spcBef>
                <a:spcPts val="600"/>
              </a:spcBef>
              <a:defRPr sz="1820"/>
            </a:pPr>
            <a:r>
              <a:t>出版されたのが数十年以上前にも関わらず、内容には現代に通じるものがある。</a:t>
            </a:r>
            <a:br/>
            <a:r>
              <a:t>また未来はプログラミングが普及し、一般的になるだろうと予想していた</a:t>
            </a:r>
            <a:br/>
            <a:r>
              <a:t>著者の先見性の高さに驚かされた。（アマゾンカスタマーレビュー）</a:t>
            </a:r>
          </a:p>
        </p:txBody>
      </p:sp>
      <p:sp>
        <p:nvSpPr>
          <p:cNvPr id="384" name="正方形/長方形 4"/>
          <p:cNvSpPr txBox="1"/>
          <p:nvPr/>
        </p:nvSpPr>
        <p:spPr>
          <a:xfrm>
            <a:off x="1441840" y="3903700"/>
            <a:ext cx="9862927" cy="294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この方法は、言語研究においてはるか昔から採用されている、紙のカードを使った実例データベースの電子版である。あるいは、1960年代に梅悼忠夫が『知的生産の技術』（1969）で紹介したカードによるデータ管理（カード型データベース）の現代版とも言える。梅樟は次のように述べているロ「カードの操作のなかで、いちばん重要なことはくみかえ操作である。知識と知識とを、いろいろにくみかえてみる。あるいはならベかえてみる。そうすると一見なんの関係もないようにみえるカードとカードのあいだに、おもいもかけぬ関連が存在することに気がつくのである。」（p.58）。電子版のデータベースを使うとこの操作がたやすくできる。　（藤村逸子「第１章多量の実例の観察に基づく言語現象申研究　§コーパスから実例データベースを作る」p.5）</a:t>
            </a:r>
          </a:p>
        </p:txBody>
      </p:sp>
      <p:sp>
        <p:nvSpPr>
          <p:cNvPr id="385" name="タイトル 1"/>
          <p:cNvSpPr txBox="1"/>
          <p:nvPr/>
        </p:nvSpPr>
        <p:spPr>
          <a:xfrm>
            <a:off x="1297396" y="3133145"/>
            <a:ext cx="9937796" cy="770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04672">
              <a:lnSpc>
                <a:spcPct val="72000"/>
              </a:lnSpc>
              <a:defRPr sz="2552" cap="all" spc="88">
                <a:solidFill>
                  <a:srgbClr val="2A1A00"/>
                </a:solidFill>
                <a:latin typeface="Impact"/>
                <a:ea typeface="Impact"/>
                <a:cs typeface="Impact"/>
                <a:sym typeface="Impact"/>
              </a:defRPr>
            </a:pPr>
            <a:r>
              <a:rPr>
                <a:latin typeface="+mn-lt"/>
                <a:ea typeface="+mn-ea"/>
                <a:cs typeface="+mn-cs"/>
                <a:sym typeface="Helvetica"/>
              </a:rPr>
              <a:t>『言語研究の技法』2010　藤村逸子・滝沢直宏（編）ひつじ書房</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タイトル 1"/>
          <p:cNvSpPr txBox="1">
            <a:spLocks noGrp="1"/>
          </p:cNvSpPr>
          <p:nvPr>
            <p:ph type="title"/>
          </p:nvPr>
        </p:nvSpPr>
        <p:spPr>
          <a:xfrm>
            <a:off x="1251677" y="382384"/>
            <a:ext cx="10178323" cy="1492133"/>
          </a:xfrm>
          <a:prstGeom prst="rect">
            <a:avLst/>
          </a:prstGeom>
        </p:spPr>
        <p:txBody>
          <a:bodyPr/>
          <a:lstStyle/>
          <a:p>
            <a:endParaRPr/>
          </a:p>
        </p:txBody>
      </p:sp>
      <p:sp>
        <p:nvSpPr>
          <p:cNvPr id="390" name="コンテンツ プレースホルダー 2"/>
          <p:cNvSpPr txBox="1">
            <a:spLocks noGrp="1"/>
          </p:cNvSpPr>
          <p:nvPr>
            <p:ph type="body" idx="1"/>
          </p:nvPr>
        </p:nvSpPr>
        <p:spPr>
          <a:xfrm>
            <a:off x="1251677" y="2286000"/>
            <a:ext cx="10178323" cy="3593593"/>
          </a:xfrm>
          <a:prstGeom prst="rect">
            <a:avLst/>
          </a:prstGeom>
        </p:spPr>
        <p:txBody>
          <a:bodyPr/>
          <a:lstStyle/>
          <a:p>
            <a:r>
              <a:t>Comme bien d’autres langues, le français peut par ailleurs, quand le sexe de la personne n’est pas plus à prendre en considération que ses autres particularités individuelles, faire appel au masculin à valeur générique, ou « non marquée ».   La féminisation des noms de métiers, fonctions, grades ou titres - Mise au point de l’Académie française　2014, 10. 10</a:t>
            </a:r>
          </a:p>
          <a:p>
            <a:endParaRPr/>
          </a:p>
          <a:p>
            <a:r>
              <a:t>http://www.academie-francaise.fr/actualites/la-feminisation-des-noms-de-metiers-fonctions-grades-ou-titres-mise-au-point-de-lacademie</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タイトル 1"/>
          <p:cNvSpPr txBox="1">
            <a:spLocks noGrp="1"/>
          </p:cNvSpPr>
          <p:nvPr>
            <p:ph type="title"/>
          </p:nvPr>
        </p:nvSpPr>
        <p:spPr>
          <a:xfrm>
            <a:off x="891539" y="382384"/>
            <a:ext cx="10835642" cy="1492133"/>
          </a:xfrm>
          <a:prstGeom prst="rect">
            <a:avLst/>
          </a:prstGeom>
        </p:spPr>
        <p:txBody>
          <a:bodyPr/>
          <a:lstStyle/>
          <a:p>
            <a:pPr defTabSz="603504">
              <a:defRPr sz="2970" spc="132">
                <a:latin typeface="+mn-lt"/>
                <a:ea typeface="+mn-ea"/>
                <a:cs typeface="+mn-cs"/>
                <a:sym typeface="Helvetica"/>
              </a:defRPr>
            </a:pPr>
            <a:r>
              <a:t>d</a:t>
            </a:r>
            <a:r>
              <a:rPr cap="none"/>
              <a:t>e</a:t>
            </a:r>
            <a:r>
              <a:t>とd</a:t>
            </a:r>
            <a:r>
              <a:rPr cap="none"/>
              <a:t>es 複数形容詞＋複数</a:t>
            </a:r>
            <a:br>
              <a:rPr cap="none"/>
            </a:br>
            <a:r>
              <a:rPr cap="none"/>
              <a:t>（フランス語初級文法の難問）</a:t>
            </a:r>
            <a:br>
              <a:rPr cap="none"/>
            </a:br>
            <a:endParaRPr cap="none"/>
          </a:p>
        </p:txBody>
      </p:sp>
      <p:sp>
        <p:nvSpPr>
          <p:cNvPr id="399" name="コンテンツ プレースホルダー 2"/>
          <p:cNvSpPr txBox="1">
            <a:spLocks noGrp="1"/>
          </p:cNvSpPr>
          <p:nvPr>
            <p:ph type="body" idx="1"/>
          </p:nvPr>
        </p:nvSpPr>
        <p:spPr>
          <a:xfrm>
            <a:off x="1251677" y="2286000"/>
            <a:ext cx="10178323" cy="3593593"/>
          </a:xfrm>
          <a:prstGeom prst="rect">
            <a:avLst/>
          </a:prstGeom>
        </p:spPr>
        <p:txBody>
          <a:bodyPr/>
          <a:lstStyle/>
          <a:p>
            <a:pPr marL="0" indent="0">
              <a:buSzTx/>
              <a:buNone/>
            </a:pPr>
            <a:r>
              <a:t>内省が不可能な現象の記述</a:t>
            </a:r>
          </a:p>
          <a:p>
            <a:pPr marL="0" indent="0">
              <a:buSzTx/>
              <a:buNone/>
            </a:pPr>
            <a:endParaRPr/>
          </a:p>
          <a:p>
            <a:endParaRPr/>
          </a:p>
          <a:p>
            <a:endParaRPr/>
          </a:p>
          <a:p>
            <a:r>
              <a:t>des / de bonnes conditions 	</a:t>
            </a:r>
          </a:p>
          <a:p>
            <a:r>
              <a:t>des petits pois			</a:t>
            </a:r>
          </a:p>
          <a:p>
            <a:r>
              <a:t>des grands magasins</a:t>
            </a:r>
          </a:p>
        </p:txBody>
      </p:sp>
      <p:sp>
        <p:nvSpPr>
          <p:cNvPr id="400" name="テキスト ボックス 3"/>
          <p:cNvSpPr txBox="1"/>
          <p:nvPr/>
        </p:nvSpPr>
        <p:spPr>
          <a:xfrm>
            <a:off x="1251677" y="2944622"/>
            <a:ext cx="3081784" cy="735966"/>
          </a:xfrm>
          <a:prstGeom prst="rect">
            <a:avLst/>
          </a:prstGeom>
          <a:ln>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レジスター:   話し言葉はdes</a:t>
            </a:r>
          </a:p>
          <a:p>
            <a:r>
              <a:t>複合語：　　　複合語はdes</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反例</a:t>
            </a:r>
          </a:p>
        </p:txBody>
      </p:sp>
      <p:sp>
        <p:nvSpPr>
          <p:cNvPr id="405" name="コンテンツ プレースホルダ 2"/>
          <p:cNvSpPr txBox="1">
            <a:spLocks noGrp="1"/>
          </p:cNvSpPr>
          <p:nvPr>
            <p:ph type="body" idx="1"/>
          </p:nvPr>
        </p:nvSpPr>
        <p:spPr>
          <a:xfrm>
            <a:off x="1251677" y="2286000"/>
            <a:ext cx="10178323" cy="3593593"/>
          </a:xfrm>
          <a:prstGeom prst="rect">
            <a:avLst/>
          </a:prstGeom>
        </p:spPr>
        <p:txBody>
          <a:bodyPr/>
          <a:lstStyle/>
          <a:p>
            <a:pPr marL="457200" indent="-457200">
              <a:buFontTx/>
              <a:buAutoNum type="arabicPeriod"/>
            </a:pPr>
            <a:r>
              <a:t> Je te souhaite </a:t>
            </a:r>
            <a:r>
              <a:rPr u="sng"/>
              <a:t>de très bonnes vacances</a:t>
            </a:r>
            <a:r>
              <a:t>.</a:t>
            </a:r>
          </a:p>
          <a:p>
            <a:pPr marL="514350" indent="-514350">
              <a:buSzTx/>
              <a:buNone/>
            </a:pPr>
            <a:r>
              <a:t>  話し言葉にもdeは現れる。</a:t>
            </a:r>
          </a:p>
          <a:p>
            <a:pPr marL="457200" indent="-457200">
              <a:buFontTx/>
              <a:buAutoNum type="arabicPeriod" startAt="2"/>
            </a:pPr>
            <a:r>
              <a:t>Dieu aime la justice et le bon droit et qu'on ne le trompe pas par </a:t>
            </a:r>
            <a:r>
              <a:rPr u="sng"/>
              <a:t>de faux-semblants</a:t>
            </a:r>
            <a:r>
              <a:t>. (Oldenbourg, Z., </a:t>
            </a:r>
            <a:r>
              <a:rPr i="1"/>
              <a:t>Les cités charnelles ou l’Histoire de Roger de Montbrun </a:t>
            </a:r>
            <a:r>
              <a:t>1961)</a:t>
            </a:r>
          </a:p>
          <a:p>
            <a:pPr marL="514350" indent="-514350">
              <a:buSzTx/>
              <a:buNone/>
            </a:pPr>
            <a:r>
              <a:t>ハイフンで結ばれた複合語でさえ、deが現れることがある。</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コーパス</a:t>
            </a:r>
          </a:p>
        </p:txBody>
      </p:sp>
      <p:pic>
        <p:nvPicPr>
          <p:cNvPr id="408" name="Picture 2" descr="Picture 2"/>
          <p:cNvPicPr>
            <a:picLocks noChangeAspect="1"/>
          </p:cNvPicPr>
          <p:nvPr/>
        </p:nvPicPr>
        <p:blipFill>
          <a:blip r:embed="rId2"/>
          <a:stretch>
            <a:fillRect/>
          </a:stretch>
        </p:blipFill>
        <p:spPr>
          <a:xfrm>
            <a:off x="3791744" y="1268759"/>
            <a:ext cx="4896545" cy="511257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データの収集</a:t>
            </a:r>
          </a:p>
        </p:txBody>
      </p:sp>
      <p:sp>
        <p:nvSpPr>
          <p:cNvPr id="411" name="コンテンツ プレースホルダ 2"/>
          <p:cNvSpPr txBox="1">
            <a:spLocks noGrp="1"/>
          </p:cNvSpPr>
          <p:nvPr>
            <p:ph type="body" idx="1"/>
          </p:nvPr>
        </p:nvSpPr>
        <p:spPr>
          <a:xfrm>
            <a:off x="1847527" y="1600201"/>
            <a:ext cx="8363272" cy="4525963"/>
          </a:xfrm>
          <a:prstGeom prst="rect">
            <a:avLst/>
          </a:prstGeom>
        </p:spPr>
        <p:txBody>
          <a:bodyPr/>
          <a:lstStyle/>
          <a:p>
            <a:r>
              <a:t>deはpolysémieであるため、前置詞の直後や、特定の他動詞の直後など、冠詞以外は出現できない文脈をターゲットに定めることが必要</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ファクター</a:t>
            </a:r>
          </a:p>
        </p:txBody>
      </p:sp>
      <p:sp>
        <p:nvSpPr>
          <p:cNvPr id="414" name="コンテンツ プレースホルダ 2"/>
          <p:cNvSpPr txBox="1">
            <a:spLocks noGrp="1"/>
          </p:cNvSpPr>
          <p:nvPr>
            <p:ph type="body" idx="1"/>
          </p:nvPr>
        </p:nvSpPr>
        <p:spPr>
          <a:xfrm>
            <a:off x="1251677" y="2286000"/>
            <a:ext cx="10178323" cy="3593593"/>
          </a:xfrm>
          <a:prstGeom prst="rect">
            <a:avLst/>
          </a:prstGeom>
        </p:spPr>
        <p:txBody>
          <a:bodyPr/>
          <a:lstStyle/>
          <a:p>
            <a:pPr marL="457200" lvl="2" indent="-457200">
              <a:buFontTx/>
              <a:buChar char="p"/>
              <a:defRPr sz="3200"/>
            </a:pPr>
            <a:r>
              <a:t>形容詞の種類</a:t>
            </a:r>
          </a:p>
          <a:p>
            <a:pPr>
              <a:buFontTx/>
              <a:buChar char="p"/>
              <a:defRPr sz="3200"/>
            </a:pPr>
            <a:r>
              <a:t> ジャンル・レジスター</a:t>
            </a:r>
          </a:p>
          <a:p>
            <a:pPr>
              <a:buFontTx/>
              <a:buChar char="p"/>
              <a:defRPr sz="3200"/>
            </a:pPr>
            <a:r>
              <a:t> 形容詞の強調</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E8DCB-EF19-1226-B3A1-E23C800FD194}"/>
              </a:ext>
            </a:extLst>
          </p:cNvPr>
          <p:cNvSpPr>
            <a:spLocks noGrp="1"/>
          </p:cNvSpPr>
          <p:nvPr>
            <p:ph type="title"/>
          </p:nvPr>
        </p:nvSpPr>
        <p:spPr/>
        <p:txBody>
          <a:bodyPr/>
          <a:lstStyle/>
          <a:p>
            <a:r>
              <a:rPr kumimoji="1" lang="en-US" altLang="ja-JP" dirty="0"/>
              <a:t>4/24 </a:t>
            </a:r>
            <a:endParaRPr kumimoji="1" lang="ja-JP" altLang="en-US" dirty="0"/>
          </a:p>
        </p:txBody>
      </p:sp>
      <p:pic>
        <p:nvPicPr>
          <p:cNvPr id="4" name="図 3">
            <a:extLst>
              <a:ext uri="{FF2B5EF4-FFF2-40B4-BE49-F238E27FC236}">
                <a16:creationId xmlns:a16="http://schemas.microsoft.com/office/drawing/2014/main" id="{1776E78E-E1A0-8E08-7B71-849F51F3763D}"/>
              </a:ext>
            </a:extLst>
          </p:cNvPr>
          <p:cNvPicPr>
            <a:picLocks noChangeAspect="1"/>
          </p:cNvPicPr>
          <p:nvPr/>
        </p:nvPicPr>
        <p:blipFill>
          <a:blip r:embed="rId2"/>
          <a:stretch>
            <a:fillRect/>
          </a:stretch>
        </p:blipFill>
        <p:spPr>
          <a:xfrm>
            <a:off x="1183943" y="1219200"/>
            <a:ext cx="10682618" cy="4943762"/>
          </a:xfrm>
          <a:prstGeom prst="rect">
            <a:avLst/>
          </a:prstGeom>
        </p:spPr>
      </p:pic>
    </p:spTree>
    <p:extLst>
      <p:ext uri="{BB962C8B-B14F-4D97-AF65-F5344CB8AC3E}">
        <p14:creationId xmlns:p14="http://schemas.microsoft.com/office/powerpoint/2010/main" val="1670108233"/>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形容詞の種類</a:t>
            </a:r>
          </a:p>
        </p:txBody>
      </p:sp>
      <p:pic>
        <p:nvPicPr>
          <p:cNvPr id="417" name="Picture 2" descr="Picture 2"/>
          <p:cNvPicPr>
            <a:picLocks noChangeAspect="1"/>
          </p:cNvPicPr>
          <p:nvPr/>
        </p:nvPicPr>
        <p:blipFill>
          <a:blip r:embed="rId2"/>
          <a:stretch>
            <a:fillRect/>
          </a:stretch>
        </p:blipFill>
        <p:spPr>
          <a:xfrm>
            <a:off x="2711624" y="1484784"/>
            <a:ext cx="6880707" cy="4179632"/>
          </a:xfrm>
          <a:prstGeom prst="rect">
            <a:avLst/>
          </a:prstGeom>
          <a:ln w="12700">
            <a:miter lim="400000"/>
          </a:ln>
        </p:spPr>
      </p:pic>
      <p:sp>
        <p:nvSpPr>
          <p:cNvPr id="418" name="テキスト ボックス 4"/>
          <p:cNvSpPr txBox="1"/>
          <p:nvPr/>
        </p:nvSpPr>
        <p:spPr>
          <a:xfrm>
            <a:off x="7869911" y="5589239"/>
            <a:ext cx="2212817" cy="853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a:lvl1pPr>
          </a:lstStyle>
          <a:p>
            <a:r>
              <a:t>petit!!!</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タイトル 1"/>
          <p:cNvSpPr txBox="1">
            <a:spLocks noGrp="1"/>
          </p:cNvSpPr>
          <p:nvPr>
            <p:ph type="title"/>
          </p:nvPr>
        </p:nvSpPr>
        <p:spPr>
          <a:xfrm>
            <a:off x="1251677" y="382384"/>
            <a:ext cx="10178323" cy="1492133"/>
          </a:xfrm>
          <a:prstGeom prst="rect">
            <a:avLst/>
          </a:prstGeom>
        </p:spPr>
        <p:txBody>
          <a:bodyPr/>
          <a:lstStyle/>
          <a:p>
            <a:r>
              <a:rPr>
                <a:latin typeface="+mn-lt"/>
                <a:ea typeface="+mn-ea"/>
                <a:cs typeface="+mn-cs"/>
                <a:sym typeface="Helvetica"/>
              </a:rPr>
              <a:t>ジャンル</a:t>
            </a:r>
            <a:r>
              <a:t>/</a:t>
            </a:r>
            <a:r>
              <a:rPr>
                <a:latin typeface="+mn-lt"/>
                <a:ea typeface="+mn-ea"/>
                <a:cs typeface="+mn-cs"/>
                <a:sym typeface="Helvetica"/>
              </a:rPr>
              <a:t>レジスター</a:t>
            </a:r>
          </a:p>
        </p:txBody>
      </p:sp>
      <p:pic>
        <p:nvPicPr>
          <p:cNvPr id="421" name="Picture 2" descr="Picture 2"/>
          <p:cNvPicPr>
            <a:picLocks noChangeAspect="1"/>
          </p:cNvPicPr>
          <p:nvPr/>
        </p:nvPicPr>
        <p:blipFill>
          <a:blip r:embed="rId2"/>
          <a:stretch>
            <a:fillRect/>
          </a:stretch>
        </p:blipFill>
        <p:spPr>
          <a:xfrm>
            <a:off x="2495599" y="2564903"/>
            <a:ext cx="7596338" cy="1584177"/>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タイトル 1"/>
          <p:cNvSpPr txBox="1">
            <a:spLocks noGrp="1"/>
          </p:cNvSpPr>
          <p:nvPr>
            <p:ph type="title"/>
          </p:nvPr>
        </p:nvSpPr>
        <p:spPr>
          <a:xfrm>
            <a:off x="1251677" y="382384"/>
            <a:ext cx="10178323" cy="1492133"/>
          </a:xfrm>
          <a:prstGeom prst="rect">
            <a:avLst/>
          </a:prstGeom>
        </p:spPr>
        <p:txBody>
          <a:bodyPr/>
          <a:lstStyle/>
          <a:p>
            <a:r>
              <a:t>petit</a:t>
            </a:r>
            <a:r>
              <a:rPr>
                <a:latin typeface="+mn-lt"/>
                <a:ea typeface="+mn-ea"/>
                <a:cs typeface="+mn-cs"/>
                <a:sym typeface="Helvetica"/>
              </a:rPr>
              <a:t>の特異性</a:t>
            </a:r>
          </a:p>
        </p:txBody>
      </p:sp>
      <p:pic>
        <p:nvPicPr>
          <p:cNvPr id="424" name="Picture 2" descr="Picture 2"/>
          <p:cNvPicPr>
            <a:picLocks noChangeAspect="1"/>
          </p:cNvPicPr>
          <p:nvPr/>
        </p:nvPicPr>
        <p:blipFill>
          <a:blip r:embed="rId2"/>
          <a:stretch>
            <a:fillRect/>
          </a:stretch>
        </p:blipFill>
        <p:spPr>
          <a:xfrm>
            <a:off x="1919535" y="1628800"/>
            <a:ext cx="3744417" cy="2974396"/>
          </a:xfrm>
          <a:prstGeom prst="rect">
            <a:avLst/>
          </a:prstGeom>
          <a:ln w="12700">
            <a:miter lim="400000"/>
          </a:ln>
        </p:spPr>
      </p:pic>
      <p:pic>
        <p:nvPicPr>
          <p:cNvPr id="425" name="Picture 4" descr="Picture 4"/>
          <p:cNvPicPr>
            <a:picLocks noChangeAspect="1"/>
          </p:cNvPicPr>
          <p:nvPr/>
        </p:nvPicPr>
        <p:blipFill>
          <a:blip r:embed="rId3"/>
          <a:stretch>
            <a:fillRect/>
          </a:stretch>
        </p:blipFill>
        <p:spPr>
          <a:xfrm>
            <a:off x="6384032" y="1700808"/>
            <a:ext cx="3600401" cy="2952328"/>
          </a:xfrm>
          <a:prstGeom prst="rect">
            <a:avLst/>
          </a:prstGeom>
          <a:ln w="12700">
            <a:miter lim="400000"/>
          </a:ln>
        </p:spPr>
      </p:pic>
      <p:sp>
        <p:nvSpPr>
          <p:cNvPr id="426" name="正方形/長方形 7"/>
          <p:cNvSpPr txBox="1"/>
          <p:nvPr/>
        </p:nvSpPr>
        <p:spPr>
          <a:xfrm>
            <a:off x="1821239" y="4941168"/>
            <a:ext cx="3724985"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図4： desの出現割合・20世紀後半の全てのジャンル</a:t>
            </a:r>
          </a:p>
        </p:txBody>
      </p:sp>
      <p:sp>
        <p:nvSpPr>
          <p:cNvPr id="427" name="正方形/長方形 8"/>
          <p:cNvSpPr txBox="1"/>
          <p:nvPr/>
        </p:nvSpPr>
        <p:spPr>
          <a:xfrm>
            <a:off x="6141720" y="4869160"/>
            <a:ext cx="3869000"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図5：desの出現割合・17世紀から現代までの小説</a:t>
            </a:r>
          </a:p>
        </p:txBody>
      </p:sp>
      <p:sp>
        <p:nvSpPr>
          <p:cNvPr id="428" name="正方形/長方形 9"/>
          <p:cNvSpPr txBox="1"/>
          <p:nvPr/>
        </p:nvSpPr>
        <p:spPr>
          <a:xfrm>
            <a:off x="1893247" y="5877271"/>
            <a:ext cx="6029241" cy="68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De Vaugelas　（1647）、Remarques sur la langue françoise</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無意識的使用</a:t>
            </a:r>
          </a:p>
        </p:txBody>
      </p:sp>
      <p:sp>
        <p:nvSpPr>
          <p:cNvPr id="431" name="コンテンツ プレースホルダ 2"/>
          <p:cNvSpPr txBox="1">
            <a:spLocks noGrp="1"/>
          </p:cNvSpPr>
          <p:nvPr>
            <p:ph type="body" idx="1"/>
          </p:nvPr>
        </p:nvSpPr>
        <p:spPr>
          <a:xfrm>
            <a:off x="1251677" y="2286000"/>
            <a:ext cx="10178323" cy="3593593"/>
          </a:xfrm>
          <a:prstGeom prst="rect">
            <a:avLst/>
          </a:prstGeom>
        </p:spPr>
        <p:txBody>
          <a:bodyPr/>
          <a:lstStyle/>
          <a:p>
            <a:r>
              <a:t>Or, cette relation entre la taille et le taux de mortalité est probablement un simple biais statistique, lié au fait qu'un taux calculé sur </a:t>
            </a:r>
            <a:r>
              <a:rPr u="sng"/>
              <a:t>des petits effectifs</a:t>
            </a:r>
            <a:r>
              <a:t> est beaucoup plus fluctuant que quand il est calculé sur </a:t>
            </a:r>
            <a:r>
              <a:rPr u="sng"/>
              <a:t>de grands effectifs</a:t>
            </a:r>
            <a:r>
              <a:t>. (</a:t>
            </a:r>
            <a:r>
              <a:rPr i="1"/>
              <a:t>Le Monde</a:t>
            </a:r>
            <a:r>
              <a:t>, 06/10/97) </a:t>
            </a:r>
          </a:p>
          <a:p>
            <a:r>
              <a:t>ところで、身長と死亡率とのこの相関はおそらく単なる標本の偏りによる。</a:t>
            </a:r>
            <a:r>
              <a:rPr u="sng"/>
              <a:t>小さな数</a:t>
            </a:r>
            <a:r>
              <a:t>をもとに計算された割合は、</a:t>
            </a:r>
            <a:r>
              <a:rPr u="sng"/>
              <a:t>大きな数</a:t>
            </a:r>
            <a:r>
              <a:t>で計算されるよりずっと変動が大きいことに関係している。</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形容詞の強調</a:t>
            </a:r>
          </a:p>
        </p:txBody>
      </p:sp>
      <p:sp>
        <p:nvSpPr>
          <p:cNvPr id="434" name="コンテンツ プレースホルダ 2"/>
          <p:cNvSpPr txBox="1">
            <a:spLocks noGrp="1"/>
          </p:cNvSpPr>
          <p:nvPr>
            <p:ph type="body" idx="1"/>
          </p:nvPr>
        </p:nvSpPr>
        <p:spPr>
          <a:xfrm>
            <a:off x="1251677" y="2286000"/>
            <a:ext cx="10178323" cy="3593593"/>
          </a:xfrm>
          <a:prstGeom prst="rect">
            <a:avLst/>
          </a:prstGeom>
        </p:spPr>
        <p:txBody>
          <a:bodyPr/>
          <a:lstStyle/>
          <a:p>
            <a:pPr>
              <a:buSzTx/>
              <a:buNone/>
            </a:pPr>
            <a:r>
              <a:t>(14)	il y a </a:t>
            </a:r>
            <a:r>
              <a:rPr>
                <a:solidFill>
                  <a:srgbClr val="FF0000"/>
                </a:solidFill>
              </a:rPr>
              <a:t>de</a:t>
            </a:r>
            <a:r>
              <a:t> grands grands immeubles hein. (Delic)</a:t>
            </a:r>
          </a:p>
          <a:p>
            <a:pPr>
              <a:buSzTx/>
              <a:buNone/>
            </a:pPr>
            <a:r>
              <a:t>　　大きな大きな建物があるよね。</a:t>
            </a:r>
          </a:p>
          <a:p>
            <a:pPr>
              <a:buSzTx/>
              <a:buNone/>
            </a:pPr>
            <a:r>
              <a:t>(15)	parce que euh /de, Ø/ toute façon depuis l'Antiquité il y a toujours eu des bijoux et </a:t>
            </a:r>
            <a:r>
              <a:rPr>
                <a:solidFill>
                  <a:srgbClr val="FF0000"/>
                </a:solidFill>
              </a:rPr>
              <a:t>de</a:t>
            </a:r>
            <a:r>
              <a:t> très beaux bijoux (Corpus Allier)</a:t>
            </a:r>
          </a:p>
          <a:p>
            <a:pPr>
              <a:buSzTx/>
              <a:buNone/>
            </a:pPr>
            <a:r>
              <a:t>　だって、いずれにしたって太古の昔からずっと、ふつうの宝飾品ととってもきれいな宝飾品とがあったんだから。</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a:latin typeface="+mn-lt"/>
                <a:ea typeface="+mn-ea"/>
                <a:cs typeface="+mn-cs"/>
                <a:sym typeface="Helvetica"/>
              </a:rPr>
              <a:t>形容詞の強調</a:t>
            </a:r>
          </a:p>
        </p:txBody>
      </p:sp>
      <p:pic>
        <p:nvPicPr>
          <p:cNvPr id="437" name="Picture 2" descr="Picture 2"/>
          <p:cNvPicPr>
            <a:picLocks noChangeAspect="1"/>
          </p:cNvPicPr>
          <p:nvPr/>
        </p:nvPicPr>
        <p:blipFill>
          <a:blip r:embed="rId2"/>
          <a:stretch>
            <a:fillRect/>
          </a:stretch>
        </p:blipFill>
        <p:spPr>
          <a:xfrm>
            <a:off x="2999656" y="1916832"/>
            <a:ext cx="6022755" cy="3620246"/>
          </a:xfrm>
          <a:prstGeom prst="rect">
            <a:avLst/>
          </a:prstGeom>
          <a:ln w="12700">
            <a:miter lim="400000"/>
          </a:ln>
        </p:spPr>
      </p:pic>
      <p:sp>
        <p:nvSpPr>
          <p:cNvPr id="438" name="正方形/長方形 4"/>
          <p:cNvSpPr txBox="1"/>
          <p:nvPr/>
        </p:nvSpPr>
        <p:spPr>
          <a:xfrm>
            <a:off x="3333408" y="5877271"/>
            <a:ext cx="5525185"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図6：形容詞の強調の有無によるdeとdesの選択傾向</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47A72B-4EFB-8DF4-6C6D-1711017792AB}"/>
              </a:ext>
            </a:extLst>
          </p:cNvPr>
          <p:cNvSpPr>
            <a:spLocks noGrp="1"/>
          </p:cNvSpPr>
          <p:nvPr>
            <p:ph type="title"/>
          </p:nvPr>
        </p:nvSpPr>
        <p:spPr/>
        <p:txBody>
          <a:bodyPr/>
          <a:lstStyle/>
          <a:p>
            <a:r>
              <a:rPr kumimoji="1" lang="en-US" altLang="ja-JP" dirty="0"/>
              <a:t>5/1 </a:t>
            </a:r>
            <a:r>
              <a:rPr kumimoji="1" lang="ja-JP" altLang="en-US" dirty="0"/>
              <a:t>フランス語の性の歴史</a:t>
            </a:r>
          </a:p>
        </p:txBody>
      </p:sp>
      <p:sp>
        <p:nvSpPr>
          <p:cNvPr id="3" name="テキスト プレースホルダー 2">
            <a:extLst>
              <a:ext uri="{FF2B5EF4-FFF2-40B4-BE49-F238E27FC236}">
                <a16:creationId xmlns:a16="http://schemas.microsoft.com/office/drawing/2014/main" id="{A9F99E7E-C7C1-E8F3-FF01-E2D1525AAB55}"/>
              </a:ext>
            </a:extLst>
          </p:cNvPr>
          <p:cNvSpPr>
            <a:spLocks noGrp="1"/>
          </p:cNvSpPr>
          <p:nvPr>
            <p:ph type="body" idx="1"/>
          </p:nvPr>
        </p:nvSpPr>
        <p:spPr>
          <a:xfrm>
            <a:off x="1229906" y="1643743"/>
            <a:ext cx="10178324" cy="4268507"/>
          </a:xfrm>
        </p:spPr>
        <p:txBody>
          <a:bodyPr>
            <a:normAutofit fontScale="85000" lnSpcReduction="10000"/>
          </a:bodyPr>
          <a:lstStyle/>
          <a:p>
            <a:pPr marL="0" indent="0" algn="just">
              <a:buNone/>
            </a:pPr>
            <a:r>
              <a:rPr lang="ja-JP" altLang="en-US"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ラテン語（文語ラテン語）</a:t>
            </a:r>
            <a:endPar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endParaRPr>
          </a:p>
          <a:p>
            <a:pPr marL="0" indent="0" algn="just">
              <a:buNone/>
            </a:pPr>
            <a:r>
              <a:rPr lang="ja-JP" altLang="en-US" sz="1800" kern="100" dirty="0">
                <a:solidFill>
                  <a:srgbClr val="000000"/>
                </a:solidFill>
                <a:latin typeface="Times" panose="02020603050405020304" pitchFamily="18" charset="0"/>
                <a:ea typeface="ＭＳ 明朝" panose="02020609040205080304" pitchFamily="17" charset="-128"/>
                <a:cs typeface="Times New Roman" panose="02020603050405020304" pitchFamily="18" charset="0"/>
              </a:rPr>
              <a:t>俗ラテン語（口語ラテン語）</a:t>
            </a:r>
            <a:endParaRPr lang="en-US" altLang="ja-JP" sz="1800" kern="100" dirty="0">
              <a:solidFill>
                <a:srgbClr val="000000"/>
              </a:solidFill>
              <a:latin typeface="Times" panose="02020603050405020304" pitchFamily="18" charset="0"/>
              <a:ea typeface="ＭＳ 明朝" panose="02020609040205080304" pitchFamily="17" charset="-128"/>
              <a:cs typeface="Times New Roman" panose="02020603050405020304" pitchFamily="18" charset="0"/>
            </a:endParaRPr>
          </a:p>
          <a:p>
            <a:pPr marL="0" indent="0" algn="just">
              <a:buNone/>
            </a:pPr>
            <a:endPar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endParaRPr>
          </a:p>
          <a:p>
            <a:pPr algn="just"/>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口語ラテン語が変化し分裂した契機：</a:t>
            </a:r>
            <a:r>
              <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5</a:t>
            </a:r>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世紀の西ローマ帝国の滅亡</a:t>
            </a:r>
            <a:endPar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endParaRPr>
          </a:p>
          <a:p>
            <a:pPr marL="0" indent="0" algn="just">
              <a:buNone/>
            </a:pPr>
            <a:r>
              <a:rPr lang="ja-JP" altLang="en-US" sz="1800" kern="100" dirty="0">
                <a:effectLst/>
                <a:latin typeface="Times" panose="02020603050405020304" pitchFamily="18" charset="0"/>
                <a:ea typeface="ＭＳ 明朝" panose="02020609040205080304" pitchFamily="17" charset="-128"/>
                <a:cs typeface="Times New Roman" panose="02020603050405020304" pitchFamily="18" charset="0"/>
              </a:rPr>
              <a:t>↓</a:t>
            </a:r>
            <a:endParaRPr lang="ja-JP" altLang="ja-JP" sz="1800" kern="100" dirty="0">
              <a:effectLst/>
              <a:latin typeface="Times" panose="02020603050405020304" pitchFamily="18" charset="0"/>
              <a:ea typeface="ＭＳ 明朝" panose="02020609040205080304" pitchFamily="17" charset="-128"/>
              <a:cs typeface="Times New Roman" panose="02020603050405020304" pitchFamily="18" charset="0"/>
            </a:endParaRPr>
          </a:p>
          <a:p>
            <a:pPr algn="just"/>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９世紀：旧西ローマ帝国の地域の言語はバラバラになった。</a:t>
            </a:r>
            <a:endPar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endParaRPr>
          </a:p>
          <a:p>
            <a:pPr marL="0" indent="0" algn="just">
              <a:buNone/>
            </a:pPr>
            <a:r>
              <a:rPr lang="ja-JP" altLang="en-US" sz="1800" kern="100" dirty="0">
                <a:effectLst/>
                <a:latin typeface="Times" panose="02020603050405020304" pitchFamily="18" charset="0"/>
                <a:ea typeface="ＭＳ 明朝" panose="02020609040205080304" pitchFamily="17" charset="-128"/>
                <a:cs typeface="Times New Roman" panose="02020603050405020304" pitchFamily="18" charset="0"/>
              </a:rPr>
              <a:t>↓</a:t>
            </a:r>
            <a:endParaRPr lang="ja-JP" altLang="ja-JP" sz="1800" kern="100" dirty="0">
              <a:effectLst/>
              <a:latin typeface="Times" panose="02020603050405020304" pitchFamily="18" charset="0"/>
              <a:ea typeface="ＭＳ 明朝" panose="02020609040205080304" pitchFamily="17" charset="-128"/>
              <a:cs typeface="Times New Roman" panose="02020603050405020304" pitchFamily="18" charset="0"/>
            </a:endParaRPr>
          </a:p>
          <a:p>
            <a:pPr lvl="1" algn="just"/>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北フランス：ケルト語（ラテン語以前の基層）、ラテン語、ゲルマン語（フランク王国の言語が上層）の混成</a:t>
            </a:r>
            <a:endParaRPr lang="ja-JP" altLang="ja-JP" sz="1800" kern="100" dirty="0">
              <a:effectLst/>
              <a:latin typeface="Times" panose="02020603050405020304" pitchFamily="18" charset="0"/>
              <a:ea typeface="ＭＳ 明朝" panose="02020609040205080304" pitchFamily="17" charset="-128"/>
              <a:cs typeface="Times New Roman" panose="02020603050405020304" pitchFamily="18" charset="0"/>
            </a:endParaRPr>
          </a:p>
          <a:p>
            <a:pPr lvl="1" algn="just"/>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南フランス：オック語</a:t>
            </a:r>
            <a:r>
              <a:rPr lang="fr-CA"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 langue d’oc)</a:t>
            </a:r>
          </a:p>
          <a:p>
            <a:pPr lvl="1" algn="just"/>
            <a:r>
              <a:rPr lang="ja-JP" altLang="en-US"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スペイン、ポルトガル、イタリア</a:t>
            </a:r>
            <a:endParaRPr lang="fr-CA"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endParaRPr>
          </a:p>
          <a:p>
            <a:pPr marL="0" indent="0" algn="just">
              <a:buNone/>
            </a:pPr>
            <a:endParaRPr lang="fr-CA" altLang="ja-JP" sz="1800" kern="100" dirty="0">
              <a:solidFill>
                <a:srgbClr val="000000"/>
              </a:solidFill>
              <a:latin typeface="Times" panose="02020603050405020304" pitchFamily="18" charset="0"/>
              <a:ea typeface="ＭＳ 明朝" panose="02020609040205080304" pitchFamily="17" charset="-128"/>
              <a:cs typeface="Times New Roman" panose="02020603050405020304" pitchFamily="18" charset="0"/>
            </a:endParaRPr>
          </a:p>
          <a:p>
            <a:endParaRPr kumimoji="1" lang="en-US" altLang="ja-JP" dirty="0"/>
          </a:p>
          <a:p>
            <a:pPr marL="0" indent="0">
              <a:buNone/>
            </a:pPr>
            <a:r>
              <a:rPr kumimoji="1" lang="ja-JP" altLang="en-US" dirty="0">
                <a:hlinkClick r:id="rId3" action="ppaction://hlinkfile"/>
              </a:rPr>
              <a:t>フランス語の性の歴史</a:t>
            </a:r>
            <a:r>
              <a:rPr kumimoji="1" lang="en-US" altLang="ja-JP" dirty="0">
                <a:hlinkClick r:id="rId3" action="ppaction://hlinkfile"/>
              </a:rPr>
              <a:t>.doc</a:t>
            </a: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8934274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41328B-1B7F-98F6-6FA9-13E224CF2E53}"/>
              </a:ext>
            </a:extLst>
          </p:cNvPr>
          <p:cNvSpPr>
            <a:spLocks noGrp="1"/>
          </p:cNvSpPr>
          <p:nvPr>
            <p:ph type="title"/>
          </p:nvPr>
        </p:nvSpPr>
        <p:spPr/>
        <p:txBody>
          <a:bodyPr/>
          <a:lstStyle/>
          <a:p>
            <a:r>
              <a:rPr kumimoji="1" lang="en-US" altLang="ja-JP" dirty="0"/>
              <a:t>5/1 </a:t>
            </a:r>
            <a:r>
              <a:rPr kumimoji="1" lang="ja-JP" altLang="en-US" dirty="0"/>
              <a:t>ロマンス語の分類</a:t>
            </a:r>
          </a:p>
        </p:txBody>
      </p:sp>
      <p:pic>
        <p:nvPicPr>
          <p:cNvPr id="4" name="図 3">
            <a:extLst>
              <a:ext uri="{FF2B5EF4-FFF2-40B4-BE49-F238E27FC236}">
                <a16:creationId xmlns:a16="http://schemas.microsoft.com/office/drawing/2014/main" id="{35547255-8D23-3494-A6A0-B0F95924BD5B}"/>
              </a:ext>
            </a:extLst>
          </p:cNvPr>
          <p:cNvPicPr>
            <a:picLocks noChangeAspect="1"/>
          </p:cNvPicPr>
          <p:nvPr/>
        </p:nvPicPr>
        <p:blipFill>
          <a:blip r:embed="rId2"/>
          <a:stretch>
            <a:fillRect/>
          </a:stretch>
        </p:blipFill>
        <p:spPr>
          <a:xfrm>
            <a:off x="1703614" y="1692952"/>
            <a:ext cx="8496120" cy="5682118"/>
          </a:xfrm>
          <a:prstGeom prst="rect">
            <a:avLst/>
          </a:prstGeom>
        </p:spPr>
      </p:pic>
    </p:spTree>
    <p:extLst>
      <p:ext uri="{BB962C8B-B14F-4D97-AF65-F5344CB8AC3E}">
        <p14:creationId xmlns:p14="http://schemas.microsoft.com/office/powerpoint/2010/main" val="36959515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63DB87-C19F-94E3-15C4-F4EEB10742B9}"/>
              </a:ext>
            </a:extLst>
          </p:cNvPr>
          <p:cNvSpPr>
            <a:spLocks noGrp="1"/>
          </p:cNvSpPr>
          <p:nvPr>
            <p:ph type="title"/>
          </p:nvPr>
        </p:nvSpPr>
        <p:spPr/>
        <p:txBody>
          <a:bodyPr>
            <a:normAutofit/>
          </a:bodyPr>
          <a:lstStyle/>
          <a:p>
            <a:r>
              <a:rPr kumimoji="1" lang="en-US" altLang="ja-JP" dirty="0"/>
              <a:t>5/1</a:t>
            </a:r>
            <a:r>
              <a:rPr kumimoji="1" lang="ja-JP" altLang="en-US" dirty="0"/>
              <a:t>フランスとフランス語の歴史</a:t>
            </a:r>
            <a:br>
              <a:rPr kumimoji="1" lang="ja-JP" altLang="en-US" dirty="0"/>
            </a:br>
            <a:endParaRPr kumimoji="1" lang="ja-JP" altLang="en-US" dirty="0"/>
          </a:p>
        </p:txBody>
      </p:sp>
      <p:sp>
        <p:nvSpPr>
          <p:cNvPr id="3" name="テキスト プレースホルダー 2">
            <a:extLst>
              <a:ext uri="{FF2B5EF4-FFF2-40B4-BE49-F238E27FC236}">
                <a16:creationId xmlns:a16="http://schemas.microsoft.com/office/drawing/2014/main" id="{13E9C411-2C51-B404-830C-7678A589CB99}"/>
              </a:ext>
            </a:extLst>
          </p:cNvPr>
          <p:cNvSpPr>
            <a:spLocks noGrp="1"/>
          </p:cNvSpPr>
          <p:nvPr>
            <p:ph type="body" idx="1"/>
          </p:nvPr>
        </p:nvSpPr>
        <p:spPr>
          <a:xfrm>
            <a:off x="1097280" y="1670304"/>
            <a:ext cx="10332721" cy="4209289"/>
          </a:xfrm>
        </p:spPr>
        <p:txBody>
          <a:bodyPr>
            <a:normAutofit fontScale="47500" lnSpcReduction="20000"/>
          </a:bodyPr>
          <a:lstStyle/>
          <a:p>
            <a:endParaRPr kumimoji="1" lang="en-US" altLang="ja-JP" dirty="0"/>
          </a:p>
          <a:p>
            <a:pPr>
              <a:buFont typeface="Arial" panose="020B0604020202020204" pitchFamily="34" charset="0"/>
              <a:buChar char="•"/>
            </a:pPr>
            <a:r>
              <a:rPr kumimoji="1" lang="ja-JP" altLang="en-US" dirty="0"/>
              <a:t>紀元前　</a:t>
            </a:r>
            <a:r>
              <a:rPr kumimoji="1" lang="en-US" altLang="ja-JP" dirty="0"/>
              <a:t>58-51</a:t>
            </a:r>
            <a:r>
              <a:rPr kumimoji="1" lang="ja-JP" altLang="en-US" dirty="0"/>
              <a:t>カエサルによる征服 ガリア戦記　</a:t>
            </a:r>
            <a:endParaRPr kumimoji="1" lang="fr-CA" altLang="ja-JP" dirty="0"/>
          </a:p>
          <a:p>
            <a:pPr lvl="1">
              <a:buFont typeface="Arial" panose="020B0604020202020204" pitchFamily="34" charset="0"/>
              <a:buChar char="•"/>
            </a:pPr>
            <a:r>
              <a:rPr kumimoji="1" lang="fr-CA" altLang="ja-JP" dirty="0"/>
              <a:t>Astérix </a:t>
            </a:r>
            <a:r>
              <a:rPr kumimoji="1" lang="fr-FR" altLang="ja-JP" dirty="0">
                <a:hlinkClick r:id="rId3"/>
              </a:rPr>
              <a:t>https://fr.wikipedia.org/wiki/Ast%C3%A9rix</a:t>
            </a:r>
            <a:endParaRPr kumimoji="1" lang="fr-FR" altLang="ja-JP" dirty="0"/>
          </a:p>
          <a:p>
            <a:pPr lvl="1">
              <a:buFont typeface="Arial" panose="020B0604020202020204" pitchFamily="34" charset="0"/>
              <a:buChar char="•"/>
            </a:pPr>
            <a:r>
              <a:rPr kumimoji="1" lang="en-US" altLang="ja-JP" dirty="0"/>
              <a:t>https://fr.wikipedia.org/wiki/Liste_des_personnages_d%27Ast%C3%A9rix</a:t>
            </a:r>
          </a:p>
          <a:p>
            <a:pPr>
              <a:buFont typeface="Arial" panose="020B0604020202020204" pitchFamily="34" charset="0"/>
              <a:buChar char="•"/>
            </a:pPr>
            <a:r>
              <a:rPr kumimoji="1" lang="en-US" altLang="ja-JP" dirty="0"/>
              <a:t>5</a:t>
            </a:r>
            <a:r>
              <a:rPr kumimoji="1" lang="ja-JP" altLang="en-US" dirty="0"/>
              <a:t>世紀後半　フランク王国フランク王国（フランク王国、ラテン語</a:t>
            </a:r>
            <a:r>
              <a:rPr kumimoji="1" lang="en-US" altLang="ja-JP" dirty="0"/>
              <a:t>: Regnum Francorum, </a:t>
            </a:r>
            <a:r>
              <a:rPr kumimoji="1" lang="ja-JP" altLang="en-US" dirty="0"/>
              <a:t>ドイツ語</a:t>
            </a:r>
            <a:r>
              <a:rPr kumimoji="1" lang="en-US" altLang="ja-JP" dirty="0"/>
              <a:t>: </a:t>
            </a:r>
            <a:r>
              <a:rPr kumimoji="1" lang="en-US" altLang="ja-JP" dirty="0" err="1"/>
              <a:t>Fränkisches</a:t>
            </a:r>
            <a:r>
              <a:rPr kumimoji="1" lang="en-US" altLang="ja-JP" dirty="0"/>
              <a:t> Reich,</a:t>
            </a:r>
            <a:r>
              <a:rPr kumimoji="1" lang="ja-JP" altLang="en-US" dirty="0"/>
              <a:t>フランス語</a:t>
            </a:r>
            <a:r>
              <a:rPr kumimoji="1" lang="en-US" altLang="ja-JP" dirty="0"/>
              <a:t>: </a:t>
            </a:r>
            <a:r>
              <a:rPr kumimoji="1" lang="en-US" altLang="ja-JP" dirty="0" err="1"/>
              <a:t>Royaumes</a:t>
            </a:r>
            <a:r>
              <a:rPr kumimoji="1" lang="en-US" altLang="ja-JP" dirty="0"/>
              <a:t> francs</a:t>
            </a:r>
            <a:r>
              <a:rPr kumimoji="1" lang="ja-JP" altLang="en-US" dirty="0"/>
              <a:t>）　最古のフランス語文書</a:t>
            </a:r>
            <a:endParaRPr kumimoji="1" lang="en-US" altLang="ja-JP" dirty="0"/>
          </a:p>
          <a:p>
            <a:pPr>
              <a:buFont typeface="Arial" panose="020B0604020202020204" pitchFamily="34" charset="0"/>
              <a:buChar char="•"/>
            </a:pPr>
            <a:r>
              <a:rPr kumimoji="1" lang="en-US" altLang="ja-JP" dirty="0"/>
              <a:t>842: </a:t>
            </a:r>
            <a:r>
              <a:rPr kumimoji="1" lang="ja-JP" altLang="en-US" dirty="0"/>
              <a:t>　</a:t>
            </a:r>
            <a:r>
              <a:rPr kumimoji="1" lang="fr-FR" altLang="ja-JP" dirty="0"/>
              <a:t>Strasbourg</a:t>
            </a:r>
            <a:r>
              <a:rPr kumimoji="1" lang="ja-JP" altLang="en-US" dirty="0"/>
              <a:t>の誓約</a:t>
            </a:r>
            <a:r>
              <a:rPr kumimoji="1" lang="fr-FR" altLang="ja-JP" dirty="0"/>
              <a:t>les serments de Strasbourg</a:t>
            </a:r>
            <a:r>
              <a:rPr kumimoji="1" lang="ja-JP" altLang="fr-FR" dirty="0"/>
              <a:t>、</a:t>
            </a:r>
            <a:r>
              <a:rPr kumimoji="1" lang="ja-JP" altLang="en-US" dirty="0"/>
              <a:t>ドイツ語</a:t>
            </a:r>
            <a:r>
              <a:rPr kumimoji="1" lang="en-US" altLang="ja-JP" dirty="0"/>
              <a:t>: </a:t>
            </a:r>
            <a:r>
              <a:rPr kumimoji="1" lang="fr-FR" altLang="ja-JP" dirty="0"/>
              <a:t>die </a:t>
            </a:r>
            <a:r>
              <a:rPr kumimoji="1" lang="fr-FR" altLang="ja-JP" dirty="0" err="1"/>
              <a:t>Straßburger</a:t>
            </a:r>
            <a:r>
              <a:rPr kumimoji="1" lang="fr-FR" altLang="ja-JP" dirty="0"/>
              <a:t> </a:t>
            </a:r>
            <a:r>
              <a:rPr kumimoji="1" lang="fr-FR" altLang="ja-JP" dirty="0" err="1"/>
              <a:t>Eide</a:t>
            </a:r>
            <a:r>
              <a:rPr kumimoji="1" lang="ja-JP" altLang="fr-FR" dirty="0"/>
              <a:t>）</a:t>
            </a:r>
            <a:endParaRPr kumimoji="1" lang="ja-JP" altLang="en-US" dirty="0"/>
          </a:p>
          <a:p>
            <a:pPr>
              <a:buFont typeface="Arial" panose="020B0604020202020204" pitchFamily="34" charset="0"/>
              <a:buChar char="•"/>
            </a:pPr>
            <a:r>
              <a:rPr kumimoji="1" lang="en-US" altLang="ja-JP" dirty="0"/>
              <a:t>1066: </a:t>
            </a:r>
            <a:r>
              <a:rPr kumimoji="1" lang="ja-JP" altLang="en-US" dirty="0"/>
              <a:t>英国征服</a:t>
            </a:r>
          </a:p>
          <a:p>
            <a:r>
              <a:rPr kumimoji="1" lang="en-US" altLang="ja-JP" dirty="0"/>
              <a:t>1539:  </a:t>
            </a:r>
            <a:r>
              <a:rPr kumimoji="1" lang="fr-CA" altLang="ja-JP" dirty="0"/>
              <a:t>L’</a:t>
            </a:r>
            <a:r>
              <a:rPr kumimoji="1" lang="fr-FR" altLang="ja-JP" dirty="0"/>
              <a:t>ordonnance de </a:t>
            </a:r>
            <a:r>
              <a:rPr kumimoji="1" lang="fr-FR" altLang="ja-JP" dirty="0" err="1"/>
              <a:t>Villers-Cotterets</a:t>
            </a:r>
            <a:r>
              <a:rPr kumimoji="1" lang="fr-FR" altLang="ja-JP" dirty="0"/>
              <a:t>: </a:t>
            </a:r>
            <a:r>
              <a:rPr kumimoji="1" lang="ja-JP" altLang="en-US" dirty="0"/>
              <a:t>裁判の判決や訴訟手続きをフランス語で行う。</a:t>
            </a:r>
            <a:r>
              <a:rPr kumimoji="1" lang="fr-FR" altLang="ja-JP" dirty="0"/>
              <a:t>François Ier.</a:t>
            </a:r>
          </a:p>
          <a:p>
            <a:r>
              <a:rPr kumimoji="1" lang="fr-FR" altLang="ja-JP" dirty="0"/>
              <a:t>1634:  </a:t>
            </a:r>
            <a:r>
              <a:rPr kumimoji="1" lang="ja-JP" altLang="en-US" dirty="0"/>
              <a:t>アカデミーフランセ</a:t>
            </a:r>
            <a:r>
              <a:rPr kumimoji="1" lang="en-US" altLang="ja-JP" dirty="0"/>
              <a:t>―</a:t>
            </a:r>
            <a:r>
              <a:rPr kumimoji="1" lang="ja-JP" altLang="en-US" dirty="0"/>
              <a:t>ズの誕生</a:t>
            </a:r>
          </a:p>
          <a:p>
            <a:pPr marL="482600" lvl="1" indent="0">
              <a:buNone/>
            </a:pPr>
            <a:r>
              <a:rPr kumimoji="1" lang="fr-FR" altLang="ja-JP" dirty="0"/>
              <a:t>La mission confiée à l'Académie est claire : « La principale fonction de l'Académie sera de travailler, avec tout le soin et toute la diligence possibles, à donner des règles certaines à notre langue et à la rendre pure, éloquente et capable de traiter les arts et les sciences. » (Article 24 des statuts.)</a:t>
            </a:r>
          </a:p>
          <a:p>
            <a:r>
              <a:rPr lang="ja-JP" altLang="en-US" b="1" dirty="0">
                <a:solidFill>
                  <a:srgbClr val="202122"/>
                </a:solidFill>
                <a:highlight>
                  <a:srgbClr val="FFFFFF"/>
                </a:highlight>
                <a:latin typeface="Arial" panose="020B0604020202020204" pitchFamily="34" charset="0"/>
              </a:rPr>
              <a:t>ルイ</a:t>
            </a:r>
            <a:r>
              <a:rPr lang="en-US" altLang="ja-JP" b="1" dirty="0">
                <a:solidFill>
                  <a:srgbClr val="202122"/>
                </a:solidFill>
                <a:highlight>
                  <a:srgbClr val="FFFFFF"/>
                </a:highlight>
                <a:latin typeface="Arial" panose="020B0604020202020204" pitchFamily="34" charset="0"/>
              </a:rPr>
              <a:t>14</a:t>
            </a:r>
            <a:r>
              <a:rPr lang="ja-JP" altLang="en-US" b="1" dirty="0">
                <a:solidFill>
                  <a:srgbClr val="202122"/>
                </a:solidFill>
                <a:highlight>
                  <a:srgbClr val="FFFFFF"/>
                </a:highlight>
                <a:latin typeface="Arial" panose="020B0604020202020204" pitchFamily="34" charset="0"/>
              </a:rPr>
              <a:t>世</a:t>
            </a:r>
            <a:r>
              <a:rPr lang="ja-JP" altLang="en-US" dirty="0">
                <a:solidFill>
                  <a:srgbClr val="202122"/>
                </a:solidFill>
                <a:highlight>
                  <a:srgbClr val="FFFFFF"/>
                </a:highlight>
                <a:latin typeface="Arial" panose="020B0604020202020204" pitchFamily="34" charset="0"/>
              </a:rPr>
              <a:t>（</a:t>
            </a:r>
            <a:r>
              <a:rPr lang="ja-JP" altLang="en-US" dirty="0">
                <a:solidFill>
                  <a:srgbClr val="3366CC"/>
                </a:solidFill>
                <a:highlight>
                  <a:srgbClr val="FFFFFF"/>
                </a:highlight>
                <a:latin typeface="Arial" panose="020B0604020202020204" pitchFamily="34" charset="0"/>
                <a:hlinkClick r:id="rId4" tooltip="フランス語"/>
              </a:rPr>
              <a:t>仏</a:t>
            </a:r>
            <a:r>
              <a:rPr lang="en-US" altLang="ja-JP" dirty="0">
                <a:solidFill>
                  <a:srgbClr val="202122"/>
                </a:solidFill>
                <a:highlight>
                  <a:srgbClr val="FFFFFF"/>
                </a:highlight>
                <a:latin typeface="Arial" panose="020B0604020202020204" pitchFamily="34" charset="0"/>
              </a:rPr>
              <a:t>: </a:t>
            </a:r>
            <a:r>
              <a:rPr lang="fr-FR" altLang="ja-JP" dirty="0">
                <a:solidFill>
                  <a:srgbClr val="202122"/>
                </a:solidFill>
                <a:highlight>
                  <a:srgbClr val="FFFFFF"/>
                </a:highlight>
                <a:latin typeface="Arial" panose="020B0604020202020204" pitchFamily="34" charset="0"/>
              </a:rPr>
              <a:t>Louis XIV</a:t>
            </a:r>
            <a:r>
              <a:rPr lang="ja-JP" altLang="fr-FR" dirty="0">
                <a:solidFill>
                  <a:srgbClr val="202122"/>
                </a:solidFill>
                <a:highlight>
                  <a:srgbClr val="FFFFFF"/>
                </a:highlight>
                <a:latin typeface="Arial" panose="020B0604020202020204" pitchFamily="34" charset="0"/>
              </a:rPr>
              <a:t>、</a:t>
            </a:r>
            <a:r>
              <a:rPr lang="fr-FR" altLang="ja-JP" dirty="0">
                <a:solidFill>
                  <a:srgbClr val="3366CC"/>
                </a:solidFill>
                <a:highlight>
                  <a:srgbClr val="FFFFFF"/>
                </a:highlight>
                <a:latin typeface="Arial" panose="020B0604020202020204" pitchFamily="34" charset="0"/>
                <a:hlinkClick r:id="rId5" tooltip="1638年"/>
              </a:rPr>
              <a:t>1638</a:t>
            </a:r>
            <a:r>
              <a:rPr lang="ja-JP" altLang="en-US" dirty="0">
                <a:solidFill>
                  <a:srgbClr val="3366CC"/>
                </a:solidFill>
                <a:highlight>
                  <a:srgbClr val="FFFFFF"/>
                </a:highlight>
                <a:latin typeface="Arial" panose="020B0604020202020204" pitchFamily="34" charset="0"/>
                <a:hlinkClick r:id="rId5" tooltip="1638年"/>
              </a:rPr>
              <a:t>年</a:t>
            </a:r>
            <a:r>
              <a:rPr lang="en-US" altLang="ja-JP" dirty="0">
                <a:solidFill>
                  <a:srgbClr val="3366CC"/>
                </a:solidFill>
                <a:highlight>
                  <a:srgbClr val="FFFFFF"/>
                </a:highlight>
                <a:latin typeface="Arial" panose="020B0604020202020204" pitchFamily="34" charset="0"/>
                <a:hlinkClick r:id="rId6" tooltip="9月5日"/>
              </a:rPr>
              <a:t>9</a:t>
            </a:r>
            <a:r>
              <a:rPr lang="ja-JP" altLang="en-US" dirty="0">
                <a:solidFill>
                  <a:srgbClr val="3366CC"/>
                </a:solidFill>
                <a:highlight>
                  <a:srgbClr val="FFFFFF"/>
                </a:highlight>
                <a:latin typeface="Arial" panose="020B0604020202020204" pitchFamily="34" charset="0"/>
                <a:hlinkClick r:id="rId6" tooltip="9月5日"/>
              </a:rPr>
              <a:t>月</a:t>
            </a:r>
            <a:r>
              <a:rPr lang="en-US" altLang="ja-JP" dirty="0">
                <a:solidFill>
                  <a:srgbClr val="3366CC"/>
                </a:solidFill>
                <a:highlight>
                  <a:srgbClr val="FFFFFF"/>
                </a:highlight>
                <a:latin typeface="Arial" panose="020B0604020202020204" pitchFamily="34" charset="0"/>
                <a:hlinkClick r:id="rId6" tooltip="9月5日"/>
              </a:rPr>
              <a:t>5</a:t>
            </a:r>
            <a:r>
              <a:rPr lang="ja-JP" altLang="en-US" dirty="0">
                <a:solidFill>
                  <a:srgbClr val="3366CC"/>
                </a:solidFill>
                <a:highlight>
                  <a:srgbClr val="FFFFFF"/>
                </a:highlight>
                <a:latin typeface="Arial" panose="020B0604020202020204" pitchFamily="34" charset="0"/>
                <a:hlinkClick r:id="rId6" tooltip="9月5日"/>
              </a:rPr>
              <a:t>日</a:t>
            </a:r>
            <a:r>
              <a:rPr lang="ja-JP" altLang="en-US" dirty="0">
                <a:solidFill>
                  <a:srgbClr val="202122"/>
                </a:solidFill>
                <a:highlight>
                  <a:srgbClr val="FFFFFF"/>
                </a:highlight>
                <a:latin typeface="Arial" panose="020B0604020202020204" pitchFamily="34" charset="0"/>
              </a:rPr>
              <a:t> </a:t>
            </a:r>
            <a:r>
              <a:rPr lang="en-US" altLang="ja-JP" dirty="0">
                <a:solidFill>
                  <a:srgbClr val="202122"/>
                </a:solidFill>
                <a:highlight>
                  <a:srgbClr val="FFFFFF"/>
                </a:highlight>
                <a:latin typeface="Arial" panose="020B0604020202020204" pitchFamily="34" charset="0"/>
              </a:rPr>
              <a:t>- </a:t>
            </a:r>
            <a:r>
              <a:rPr lang="en-US" altLang="ja-JP" dirty="0">
                <a:solidFill>
                  <a:srgbClr val="3366CC"/>
                </a:solidFill>
                <a:highlight>
                  <a:srgbClr val="FFFFFF"/>
                </a:highlight>
                <a:latin typeface="Arial" panose="020B0604020202020204" pitchFamily="34" charset="0"/>
                <a:hlinkClick r:id="rId7" tooltip="1715年"/>
              </a:rPr>
              <a:t>1715</a:t>
            </a:r>
            <a:r>
              <a:rPr lang="ja-JP" altLang="en-US" dirty="0">
                <a:solidFill>
                  <a:srgbClr val="3366CC"/>
                </a:solidFill>
                <a:highlight>
                  <a:srgbClr val="FFFFFF"/>
                </a:highlight>
                <a:latin typeface="Arial" panose="020B0604020202020204" pitchFamily="34" charset="0"/>
                <a:hlinkClick r:id="rId7" tooltip="1715年"/>
              </a:rPr>
              <a:t>年</a:t>
            </a:r>
            <a:r>
              <a:rPr lang="en-US" altLang="ja-JP" dirty="0">
                <a:solidFill>
                  <a:srgbClr val="3366CC"/>
                </a:solidFill>
                <a:highlight>
                  <a:srgbClr val="FFFFFF"/>
                </a:highlight>
                <a:latin typeface="Arial" panose="020B0604020202020204" pitchFamily="34" charset="0"/>
                <a:hlinkClick r:id="rId8" tooltip="9月1日"/>
              </a:rPr>
              <a:t>9</a:t>
            </a:r>
            <a:r>
              <a:rPr lang="ja-JP" altLang="en-US" dirty="0">
                <a:solidFill>
                  <a:srgbClr val="3366CC"/>
                </a:solidFill>
                <a:highlight>
                  <a:srgbClr val="FFFFFF"/>
                </a:highlight>
                <a:latin typeface="Arial" panose="020B0604020202020204" pitchFamily="34" charset="0"/>
                <a:hlinkClick r:id="rId8" tooltip="9月1日"/>
              </a:rPr>
              <a:t>月</a:t>
            </a:r>
            <a:r>
              <a:rPr lang="en-US" altLang="ja-JP" dirty="0">
                <a:solidFill>
                  <a:srgbClr val="3366CC"/>
                </a:solidFill>
                <a:highlight>
                  <a:srgbClr val="FFFFFF"/>
                </a:highlight>
                <a:latin typeface="Arial" panose="020B0604020202020204" pitchFamily="34" charset="0"/>
                <a:hlinkClick r:id="rId8" tooltip="9月1日"/>
              </a:rPr>
              <a:t>1</a:t>
            </a:r>
            <a:r>
              <a:rPr lang="ja-JP" altLang="en-US" dirty="0">
                <a:solidFill>
                  <a:srgbClr val="3366CC"/>
                </a:solidFill>
                <a:highlight>
                  <a:srgbClr val="FFFFFF"/>
                </a:highlight>
                <a:latin typeface="Arial" panose="020B0604020202020204" pitchFamily="34" charset="0"/>
                <a:hlinkClick r:id="rId8" tooltip="9月1日"/>
              </a:rPr>
              <a:t>日</a:t>
            </a:r>
            <a:r>
              <a:rPr lang="ja-JP" altLang="en-US" dirty="0">
                <a:solidFill>
                  <a:srgbClr val="202122"/>
                </a:solidFill>
                <a:highlight>
                  <a:srgbClr val="FFFFFF"/>
                </a:highlight>
                <a:latin typeface="Arial" panose="020B0604020202020204" pitchFamily="34" charset="0"/>
              </a:rPr>
              <a:t>）</a:t>
            </a:r>
            <a:endParaRPr kumimoji="1" lang="fr-FR" altLang="ja-JP" dirty="0"/>
          </a:p>
          <a:p>
            <a:r>
              <a:rPr kumimoji="1" lang="en-US" altLang="ja-JP" dirty="0"/>
              <a:t>1648</a:t>
            </a:r>
            <a:r>
              <a:rPr kumimoji="1" lang="ja-JP" altLang="en-US" dirty="0"/>
              <a:t>：外交用言語のフランス語の始まり</a:t>
            </a:r>
            <a:endParaRPr kumimoji="1" lang="fr-FR" altLang="ja-JP" dirty="0"/>
          </a:p>
          <a:p>
            <a:r>
              <a:rPr kumimoji="1" lang="fr-FR" altLang="ja-JP" dirty="0"/>
              <a:t>1794: </a:t>
            </a:r>
            <a:r>
              <a:rPr kumimoji="1" lang="en-US" altLang="ja-JP" dirty="0"/>
              <a:t>Le</a:t>
            </a:r>
            <a:r>
              <a:rPr kumimoji="1" lang="fr-FR" altLang="ja-JP" dirty="0"/>
              <a:t>s Rapports Barère et Grégoire : </a:t>
            </a:r>
            <a:r>
              <a:rPr kumimoji="1" lang="ja-JP" altLang="en-US" dirty="0"/>
              <a:t>国語としてのフランス語の統一</a:t>
            </a:r>
            <a:endParaRPr kumimoji="1" lang="fr-CA" altLang="ja-JP" dirty="0"/>
          </a:p>
          <a:p>
            <a:pPr marL="0" indent="0">
              <a:buNone/>
            </a:pPr>
            <a:r>
              <a:rPr kumimoji="1" lang="fr-FR" altLang="ja-JP" dirty="0"/>
              <a:t>	https://www.axl.cefan.ulaval.ca/francophonie/gregoire-rapport.htm</a:t>
            </a:r>
            <a:endParaRPr kumimoji="1" lang="ja-JP" altLang="en-US" dirty="0"/>
          </a:p>
          <a:p>
            <a:r>
              <a:rPr kumimoji="1" lang="en-US" altLang="ja-JP" dirty="0"/>
              <a:t>1919 :</a:t>
            </a:r>
            <a:r>
              <a:rPr kumimoji="1" lang="fr-FR" altLang="ja-JP" dirty="0"/>
              <a:t>Le traité de Versailles : </a:t>
            </a:r>
            <a:r>
              <a:rPr kumimoji="1" lang="ja-JP" altLang="en-US" dirty="0"/>
              <a:t>外交用言語としてのフランス語の力の最初の失墜　（英語とフランス語）</a:t>
            </a:r>
          </a:p>
          <a:p>
            <a:r>
              <a:rPr kumimoji="1" lang="en-US" altLang="ja-JP" dirty="0"/>
              <a:t>1960 : </a:t>
            </a:r>
            <a:r>
              <a:rPr kumimoji="1" lang="fr-FR" altLang="ja-JP" dirty="0"/>
              <a:t>Association des Francophones</a:t>
            </a:r>
          </a:p>
          <a:p>
            <a:r>
              <a:rPr kumimoji="1" lang="fr-FR" altLang="ja-JP" dirty="0"/>
              <a:t>1994 : la loi Toubon </a:t>
            </a:r>
          </a:p>
          <a:p>
            <a:endParaRPr kumimoji="1" lang="ja-JP" altLang="en-US" dirty="0"/>
          </a:p>
        </p:txBody>
      </p:sp>
    </p:spTree>
    <p:extLst>
      <p:ext uri="{BB962C8B-B14F-4D97-AF65-F5344CB8AC3E}">
        <p14:creationId xmlns:p14="http://schemas.microsoft.com/office/powerpoint/2010/main" val="10580385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E2BA67-309E-4C6B-ADC5-F1AE9E65A40F}"/>
              </a:ext>
            </a:extLst>
          </p:cNvPr>
          <p:cNvSpPr>
            <a:spLocks noGrp="1"/>
          </p:cNvSpPr>
          <p:nvPr>
            <p:ph type="title"/>
          </p:nvPr>
        </p:nvSpPr>
        <p:spPr/>
        <p:txBody>
          <a:bodyPr>
            <a:normAutofit fontScale="90000"/>
          </a:bodyPr>
          <a:lstStyle/>
          <a:p>
            <a:r>
              <a:rPr kumimoji="1" lang="en-US" altLang="ja-JP" dirty="0"/>
              <a:t>5/1 </a:t>
            </a:r>
            <a:r>
              <a:rPr kumimoji="1" lang="ja-JP" altLang="en-US" dirty="0"/>
              <a:t>ガリア帝国（紀元後</a:t>
            </a:r>
            <a:r>
              <a:rPr kumimoji="1" lang="en-US" altLang="ja-JP" dirty="0"/>
              <a:t>300</a:t>
            </a:r>
            <a:r>
              <a:rPr kumimoji="1" lang="ja-JP" altLang="en-US" dirty="0"/>
              <a:t>年ごろ）のちに再度西ローマ帝国に統合</a:t>
            </a:r>
          </a:p>
        </p:txBody>
      </p:sp>
      <p:pic>
        <p:nvPicPr>
          <p:cNvPr id="4" name="図 3">
            <a:extLst>
              <a:ext uri="{FF2B5EF4-FFF2-40B4-BE49-F238E27FC236}">
                <a16:creationId xmlns:a16="http://schemas.microsoft.com/office/drawing/2014/main" id="{410B16CF-7439-FB2F-7809-212439BAA598}"/>
              </a:ext>
            </a:extLst>
          </p:cNvPr>
          <p:cNvPicPr>
            <a:picLocks noChangeAspect="1"/>
          </p:cNvPicPr>
          <p:nvPr/>
        </p:nvPicPr>
        <p:blipFill>
          <a:blip r:embed="rId2"/>
          <a:stretch>
            <a:fillRect/>
          </a:stretch>
        </p:blipFill>
        <p:spPr>
          <a:xfrm>
            <a:off x="1962912" y="2286000"/>
            <a:ext cx="6588101" cy="3896244"/>
          </a:xfrm>
          <a:prstGeom prst="rect">
            <a:avLst/>
          </a:prstGeom>
        </p:spPr>
      </p:pic>
    </p:spTree>
    <p:extLst>
      <p:ext uri="{BB962C8B-B14F-4D97-AF65-F5344CB8AC3E}">
        <p14:creationId xmlns:p14="http://schemas.microsoft.com/office/powerpoint/2010/main" val="1434413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C4A7B7-0B91-7C34-6CFB-92C47DF8F572}"/>
              </a:ext>
            </a:extLst>
          </p:cNvPr>
          <p:cNvSpPr>
            <a:spLocks noGrp="1"/>
          </p:cNvSpPr>
          <p:nvPr>
            <p:ph type="title"/>
          </p:nvPr>
        </p:nvSpPr>
        <p:spPr/>
        <p:txBody>
          <a:bodyPr/>
          <a:lstStyle/>
          <a:p>
            <a:r>
              <a:rPr kumimoji="1" lang="en-US" altLang="ja-JP" dirty="0"/>
              <a:t>5/1 </a:t>
            </a:r>
            <a:r>
              <a:rPr kumimoji="1" lang="ja-JP" altLang="en-US" dirty="0"/>
              <a:t>西ローマ帝国</a:t>
            </a:r>
            <a:r>
              <a:rPr kumimoji="1" lang="en-US" altLang="ja-JP" dirty="0"/>
              <a:t>400</a:t>
            </a:r>
            <a:r>
              <a:rPr kumimoji="1" lang="ja-JP" altLang="en-US" dirty="0"/>
              <a:t>年ごろ</a:t>
            </a:r>
          </a:p>
        </p:txBody>
      </p:sp>
      <p:pic>
        <p:nvPicPr>
          <p:cNvPr id="4" name="図 3">
            <a:extLst>
              <a:ext uri="{FF2B5EF4-FFF2-40B4-BE49-F238E27FC236}">
                <a16:creationId xmlns:a16="http://schemas.microsoft.com/office/drawing/2014/main" id="{ED6520DB-4AFE-3919-B22A-6FAEB4230154}"/>
              </a:ext>
            </a:extLst>
          </p:cNvPr>
          <p:cNvPicPr>
            <a:picLocks noChangeAspect="1"/>
          </p:cNvPicPr>
          <p:nvPr/>
        </p:nvPicPr>
        <p:blipFill>
          <a:blip r:embed="rId2"/>
          <a:stretch>
            <a:fillRect/>
          </a:stretch>
        </p:blipFill>
        <p:spPr>
          <a:xfrm>
            <a:off x="3414712" y="1495425"/>
            <a:ext cx="5362575" cy="3867150"/>
          </a:xfrm>
          <a:prstGeom prst="rect">
            <a:avLst/>
          </a:prstGeom>
        </p:spPr>
      </p:pic>
    </p:spTree>
    <p:extLst>
      <p:ext uri="{BB962C8B-B14F-4D97-AF65-F5344CB8AC3E}">
        <p14:creationId xmlns:p14="http://schemas.microsoft.com/office/powerpoint/2010/main" val="24286305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34B1AB-A605-4522-E05F-6CCE9D3317AD}"/>
              </a:ext>
            </a:extLst>
          </p:cNvPr>
          <p:cNvSpPr>
            <a:spLocks noGrp="1"/>
          </p:cNvSpPr>
          <p:nvPr>
            <p:ph type="title"/>
          </p:nvPr>
        </p:nvSpPr>
        <p:spPr/>
        <p:txBody>
          <a:bodyPr>
            <a:normAutofit fontScale="90000"/>
          </a:bodyPr>
          <a:lstStyle/>
          <a:p>
            <a:r>
              <a:rPr kumimoji="1" lang="en-US" altLang="ja-JP" dirty="0"/>
              <a:t>5/1 </a:t>
            </a:r>
            <a:r>
              <a:rPr kumimoji="1" lang="ja-JP" altLang="en-US" dirty="0"/>
              <a:t>西ローマ帝国と東ローマ帝国という二つの国があったわけではない</a:t>
            </a:r>
          </a:p>
        </p:txBody>
      </p:sp>
      <p:pic>
        <p:nvPicPr>
          <p:cNvPr id="4" name="図 3">
            <a:extLst>
              <a:ext uri="{FF2B5EF4-FFF2-40B4-BE49-F238E27FC236}">
                <a16:creationId xmlns:a16="http://schemas.microsoft.com/office/drawing/2014/main" id="{5C21DC51-63EA-2B0F-5CAE-EB740C932F0D}"/>
              </a:ext>
            </a:extLst>
          </p:cNvPr>
          <p:cNvPicPr>
            <a:picLocks noChangeAspect="1"/>
          </p:cNvPicPr>
          <p:nvPr/>
        </p:nvPicPr>
        <p:blipFill>
          <a:blip r:embed="rId2"/>
          <a:stretch>
            <a:fillRect/>
          </a:stretch>
        </p:blipFill>
        <p:spPr>
          <a:xfrm>
            <a:off x="3804856" y="2434209"/>
            <a:ext cx="5362575" cy="3867150"/>
          </a:xfrm>
          <a:prstGeom prst="rect">
            <a:avLst/>
          </a:prstGeom>
        </p:spPr>
      </p:pic>
    </p:spTree>
    <p:extLst>
      <p:ext uri="{BB962C8B-B14F-4D97-AF65-F5344CB8AC3E}">
        <p14:creationId xmlns:p14="http://schemas.microsoft.com/office/powerpoint/2010/main" val="381573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99E2B-C79B-74C5-17C6-3ED0C0326BFC}"/>
              </a:ext>
            </a:extLst>
          </p:cNvPr>
          <p:cNvSpPr>
            <a:spLocks noGrp="1"/>
          </p:cNvSpPr>
          <p:nvPr>
            <p:ph type="title"/>
          </p:nvPr>
        </p:nvSpPr>
        <p:spPr/>
        <p:txBody>
          <a:bodyPr/>
          <a:lstStyle/>
          <a:p>
            <a:r>
              <a:rPr kumimoji="1" lang="en-US" altLang="ja-JP" dirty="0"/>
              <a:t>5/1</a:t>
            </a:r>
            <a:r>
              <a:rPr kumimoji="1" lang="ja-JP" altLang="en-US" dirty="0"/>
              <a:t>フランク王国</a:t>
            </a:r>
          </a:p>
        </p:txBody>
      </p:sp>
      <p:sp>
        <p:nvSpPr>
          <p:cNvPr id="3" name="テキスト プレースホルダー 2">
            <a:extLst>
              <a:ext uri="{FF2B5EF4-FFF2-40B4-BE49-F238E27FC236}">
                <a16:creationId xmlns:a16="http://schemas.microsoft.com/office/drawing/2014/main" id="{DF5842FD-7F1E-C3FE-1352-30A572362AF5}"/>
              </a:ext>
            </a:extLst>
          </p:cNvPr>
          <p:cNvSpPr>
            <a:spLocks noGrp="1"/>
          </p:cNvSpPr>
          <p:nvPr>
            <p:ph type="body" idx="1"/>
          </p:nvPr>
        </p:nvSpPr>
        <p:spPr/>
        <p:txBody>
          <a:bodyPr/>
          <a:lstStyle/>
          <a:p>
            <a:r>
              <a:rPr kumimoji="1" lang="en-US" altLang="ja-JP" dirty="0">
                <a:hlinkClick r:id="rId2"/>
              </a:rPr>
              <a:t>https://ja.wikipedia.org/wiki/%E3%83%95%E3%83%A9%E3%83%B3%E3%82%AF%E7%8E%8B%E5%9B%BD</a:t>
            </a:r>
          </a:p>
          <a:p>
            <a:r>
              <a:rPr kumimoji="1" lang="ja-JP" altLang="en-US" dirty="0">
                <a:hlinkClick r:id="rId2"/>
              </a:rPr>
              <a:t>フランク王国</a:t>
            </a:r>
            <a:endParaRPr kumimoji="1" lang="en-US" altLang="ja-JP" dirty="0"/>
          </a:p>
          <a:p>
            <a:r>
              <a:rPr kumimoji="1" lang="ja-JP" altLang="en-US" dirty="0"/>
              <a:t>シャルルマーニュ（</a:t>
            </a:r>
            <a:r>
              <a:rPr lang="ja-JP" altLang="en-US" b="0" i="0" dirty="0">
                <a:solidFill>
                  <a:srgbClr val="202122"/>
                </a:solidFill>
                <a:effectLst/>
                <a:highlight>
                  <a:srgbClr val="FFFFFF"/>
                </a:highlight>
                <a:latin typeface="Arial" panose="020B0604020202020204" pitchFamily="34" charset="0"/>
              </a:rPr>
              <a:t>在位：</a:t>
            </a:r>
            <a:r>
              <a:rPr lang="en-US" altLang="ja-JP" b="0" i="0" u="none" strike="noStrike" dirty="0">
                <a:solidFill>
                  <a:srgbClr val="3366CC"/>
                </a:solidFill>
                <a:effectLst/>
                <a:highlight>
                  <a:srgbClr val="FFFFFF"/>
                </a:highlight>
                <a:latin typeface="Arial" panose="020B0604020202020204" pitchFamily="34" charset="0"/>
                <a:hlinkClick r:id="rId3" tooltip="768年"/>
              </a:rPr>
              <a:t>768</a:t>
            </a:r>
            <a:r>
              <a:rPr lang="ja-JP" altLang="en-US" b="0" i="0" u="none" strike="noStrike" dirty="0">
                <a:solidFill>
                  <a:srgbClr val="3366CC"/>
                </a:solidFill>
                <a:effectLst/>
                <a:highlight>
                  <a:srgbClr val="FFFFFF"/>
                </a:highlight>
                <a:latin typeface="Arial" panose="020B0604020202020204" pitchFamily="34" charset="0"/>
                <a:hlinkClick r:id="rId3" tooltip="768年"/>
              </a:rPr>
              <a:t>年</a:t>
            </a:r>
            <a:r>
              <a:rPr lang="ja-JP" altLang="en-US" b="0" i="0" dirty="0">
                <a:solidFill>
                  <a:srgbClr val="202122"/>
                </a:solidFill>
                <a:effectLst/>
                <a:highlight>
                  <a:srgbClr val="FFFFFF"/>
                </a:highlight>
                <a:latin typeface="Arial" panose="020B0604020202020204" pitchFamily="34" charset="0"/>
              </a:rPr>
              <a:t> </a:t>
            </a:r>
            <a:r>
              <a:rPr lang="en-US" altLang="ja-JP" b="0" i="0" dirty="0">
                <a:solidFill>
                  <a:srgbClr val="202122"/>
                </a:solidFill>
                <a:effectLst/>
                <a:highlight>
                  <a:srgbClr val="FFFFFF"/>
                </a:highlight>
                <a:latin typeface="Arial" panose="020B0604020202020204" pitchFamily="34" charset="0"/>
              </a:rPr>
              <a:t>- 814</a:t>
            </a:r>
            <a:r>
              <a:rPr lang="ja-JP" altLang="en-US" b="0" i="0" dirty="0">
                <a:solidFill>
                  <a:srgbClr val="202122"/>
                </a:solidFill>
                <a:effectLst/>
                <a:highlight>
                  <a:srgbClr val="FFFFFF"/>
                </a:highlight>
                <a:latin typeface="Arial" panose="020B0604020202020204" pitchFamily="34" charset="0"/>
              </a:rPr>
              <a:t>年）</a:t>
            </a:r>
            <a:endParaRPr kumimoji="1" lang="ja-JP" altLang="en-US" dirty="0"/>
          </a:p>
        </p:txBody>
      </p:sp>
      <p:pic>
        <p:nvPicPr>
          <p:cNvPr id="4" name="図 3">
            <a:extLst>
              <a:ext uri="{FF2B5EF4-FFF2-40B4-BE49-F238E27FC236}">
                <a16:creationId xmlns:a16="http://schemas.microsoft.com/office/drawing/2014/main" id="{6CD9B2D9-531D-C1E3-8D3E-4EB78FCFA18B}"/>
              </a:ext>
            </a:extLst>
          </p:cNvPr>
          <p:cNvPicPr>
            <a:picLocks noChangeAspect="1"/>
          </p:cNvPicPr>
          <p:nvPr/>
        </p:nvPicPr>
        <p:blipFill>
          <a:blip r:embed="rId4"/>
          <a:stretch>
            <a:fillRect/>
          </a:stretch>
        </p:blipFill>
        <p:spPr>
          <a:xfrm>
            <a:off x="2011728" y="4196442"/>
            <a:ext cx="2685458" cy="2262499"/>
          </a:xfrm>
          <a:prstGeom prst="rect">
            <a:avLst/>
          </a:prstGeom>
        </p:spPr>
      </p:pic>
    </p:spTree>
    <p:extLst>
      <p:ext uri="{BB962C8B-B14F-4D97-AF65-F5344CB8AC3E}">
        <p14:creationId xmlns:p14="http://schemas.microsoft.com/office/powerpoint/2010/main" val="18871220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B094C-BFE2-33D3-93B8-DFB511DD8685}"/>
              </a:ext>
            </a:extLst>
          </p:cNvPr>
          <p:cNvSpPr>
            <a:spLocks noGrp="1"/>
          </p:cNvSpPr>
          <p:nvPr>
            <p:ph type="title"/>
          </p:nvPr>
        </p:nvSpPr>
        <p:spPr/>
        <p:txBody>
          <a:bodyPr/>
          <a:lstStyle/>
          <a:p>
            <a:r>
              <a:rPr kumimoji="1" lang="fr-CA" altLang="ja-JP" dirty="0"/>
              <a:t>5</a:t>
            </a:r>
            <a:r>
              <a:rPr kumimoji="1" lang="en-GB" altLang="ja-JP" dirty="0"/>
              <a:t>/8</a:t>
            </a:r>
            <a:r>
              <a:rPr kumimoji="1" lang="fr-CA" altLang="ja-JP" dirty="0"/>
              <a:t>genre grammatical</a:t>
            </a:r>
            <a:r>
              <a:rPr kumimoji="1" lang="ja-JP" altLang="en-US" dirty="0"/>
              <a:t>の文法１</a:t>
            </a:r>
          </a:p>
        </p:txBody>
      </p:sp>
      <p:sp>
        <p:nvSpPr>
          <p:cNvPr id="3" name="テキスト プレースホルダー 2">
            <a:extLst>
              <a:ext uri="{FF2B5EF4-FFF2-40B4-BE49-F238E27FC236}">
                <a16:creationId xmlns:a16="http://schemas.microsoft.com/office/drawing/2014/main" id="{039CC907-7682-8655-7150-0557ECE1CFAA}"/>
              </a:ext>
            </a:extLst>
          </p:cNvPr>
          <p:cNvSpPr>
            <a:spLocks noGrp="1"/>
          </p:cNvSpPr>
          <p:nvPr>
            <p:ph type="body" idx="1"/>
          </p:nvPr>
        </p:nvSpPr>
        <p:spPr>
          <a:xfrm>
            <a:off x="1251677" y="1694688"/>
            <a:ext cx="9794275" cy="5163312"/>
          </a:xfrm>
        </p:spPr>
        <p:txBody>
          <a:bodyPr>
            <a:normAutofit/>
          </a:bodyPr>
          <a:lstStyle/>
          <a:p>
            <a:r>
              <a:rPr kumimoji="1" lang="ja-JP" altLang="en-US" dirty="0"/>
              <a:t>名詞の性 それぞれの名詞に</a:t>
            </a:r>
            <a:r>
              <a:rPr kumimoji="1" lang="fr-CA" altLang="ja-JP" dirty="0"/>
              <a:t>genre</a:t>
            </a:r>
            <a:r>
              <a:rPr kumimoji="1" lang="en-GB" altLang="ja-JP" dirty="0"/>
              <a:t> grammatical</a:t>
            </a:r>
            <a:r>
              <a:rPr kumimoji="1" lang="ja-JP" altLang="en-US" dirty="0"/>
              <a:t>がある。</a:t>
            </a:r>
            <a:endParaRPr kumimoji="1" lang="en-US" altLang="ja-JP" dirty="0"/>
          </a:p>
          <a:p>
            <a:pPr lvl="2"/>
            <a:r>
              <a:rPr kumimoji="1" lang="fr-CA" altLang="ja-JP" dirty="0"/>
              <a:t>livre m,  table, f</a:t>
            </a:r>
          </a:p>
          <a:p>
            <a:pPr>
              <a:buFont typeface="Arial" panose="020B0604020202020204" pitchFamily="34" charset="0"/>
              <a:buChar char="•"/>
            </a:pPr>
            <a:r>
              <a:rPr kumimoji="1" lang="ja-JP" altLang="en-US" dirty="0"/>
              <a:t>語形　発音（</a:t>
            </a:r>
            <a:r>
              <a:rPr kumimoji="1" lang="fr-CA" altLang="ja-JP" dirty="0"/>
              <a:t>phonologie, phonétique) </a:t>
            </a:r>
            <a:r>
              <a:rPr kumimoji="1" lang="ja-JP" altLang="en-US" dirty="0"/>
              <a:t>と形態（</a:t>
            </a:r>
            <a:r>
              <a:rPr kumimoji="1" lang="fr-CA" altLang="ja-JP" dirty="0"/>
              <a:t>morphologie) </a:t>
            </a:r>
            <a:endParaRPr kumimoji="1" lang="en-US" altLang="ja-JP" dirty="0"/>
          </a:p>
          <a:p>
            <a:r>
              <a:rPr kumimoji="1" lang="ja-JP" altLang="en-US" dirty="0"/>
              <a:t>形容詞の性</a:t>
            </a:r>
            <a:endParaRPr kumimoji="1" lang="en-US" altLang="ja-JP" dirty="0"/>
          </a:p>
          <a:p>
            <a:r>
              <a:rPr kumimoji="1" lang="ja-JP" altLang="en-US" dirty="0"/>
              <a:t>無生物名詞</a:t>
            </a:r>
            <a:endParaRPr kumimoji="1" lang="en-US" altLang="ja-JP" dirty="0"/>
          </a:p>
          <a:p>
            <a:r>
              <a:rPr kumimoji="1" lang="ja-JP" altLang="en-US" dirty="0"/>
              <a:t>人間名詞</a:t>
            </a:r>
            <a:endParaRPr kumimoji="1" lang="fr-CA" altLang="ja-JP" dirty="0"/>
          </a:p>
          <a:p>
            <a:r>
              <a:rPr kumimoji="1" lang="fr-CA" altLang="ja-JP" dirty="0"/>
              <a:t>Bonami O. et Boyé G., 2019, « </a:t>
            </a:r>
            <a:r>
              <a:rPr kumimoji="1" lang="fr-CA" altLang="ja-JP" dirty="0" err="1"/>
              <a:t>Paradigm</a:t>
            </a:r>
            <a:r>
              <a:rPr kumimoji="1" lang="fr-CA" altLang="ja-JP" dirty="0"/>
              <a:t> </a:t>
            </a:r>
            <a:r>
              <a:rPr kumimoji="1" lang="fr-CA" altLang="ja-JP" dirty="0" err="1"/>
              <a:t>Uniformity</a:t>
            </a:r>
            <a:r>
              <a:rPr kumimoji="1" lang="fr-CA" altLang="ja-JP" dirty="0"/>
              <a:t> and the French </a:t>
            </a:r>
            <a:r>
              <a:rPr kumimoji="1" lang="fr-CA" altLang="ja-JP" dirty="0" err="1"/>
              <a:t>Gender</a:t>
            </a:r>
            <a:r>
              <a:rPr kumimoji="1" lang="fr-CA" altLang="ja-JP" dirty="0"/>
              <a:t> System », in </a:t>
            </a:r>
            <a:r>
              <a:rPr kumimoji="1" lang="fr-CA" altLang="ja-JP" dirty="0" err="1"/>
              <a:t>Hippisley</a:t>
            </a:r>
            <a:r>
              <a:rPr kumimoji="1" lang="fr-CA" altLang="ja-JP" dirty="0"/>
              <a:t> A., </a:t>
            </a:r>
            <a:r>
              <a:rPr kumimoji="1" lang="fr-CA" altLang="ja-JP" dirty="0" err="1"/>
              <a:t>Baerman</a:t>
            </a:r>
            <a:r>
              <a:rPr kumimoji="1" lang="fr-CA" altLang="ja-JP" dirty="0"/>
              <a:t> M. et Bond O., Perspectives on </a:t>
            </a:r>
            <a:r>
              <a:rPr kumimoji="1" lang="fr-CA" altLang="ja-JP" dirty="0" err="1"/>
              <a:t>morphology</a:t>
            </a:r>
            <a:r>
              <a:rPr kumimoji="1" lang="fr-CA" altLang="ja-JP" dirty="0"/>
              <a:t>: Papers in </a:t>
            </a:r>
            <a:r>
              <a:rPr kumimoji="1" lang="fr-CA" altLang="ja-JP" dirty="0" err="1"/>
              <a:t>honour</a:t>
            </a:r>
            <a:r>
              <a:rPr kumimoji="1" lang="fr-CA" altLang="ja-JP" dirty="0"/>
              <a:t> of Greville Corbett G., Edinburgh, Edinburgh UP, p. 171-192.</a:t>
            </a:r>
          </a:p>
          <a:p>
            <a:r>
              <a:rPr kumimoji="1" lang="ja-JP" altLang="en-US" dirty="0"/>
              <a:t>名詞の性は恣意的か？</a:t>
            </a:r>
            <a:endParaRPr kumimoji="1" lang="en-US" altLang="ja-JP" dirty="0"/>
          </a:p>
          <a:p>
            <a:r>
              <a:rPr kumimoji="1" lang="fr-FR" altLang="ja-JP" dirty="0">
                <a:hlinkClick r:id="rId3"/>
              </a:rPr>
              <a:t>https://blog.assimil.com/a-quoi-sert-le-genre-grammatical/</a:t>
            </a:r>
            <a:endParaRPr kumimoji="1" lang="fr-FR" altLang="ja-JP" dirty="0"/>
          </a:p>
          <a:p>
            <a:r>
              <a:rPr lang="fr-FR" altLang="ja-JP" dirty="0">
                <a:hlinkClick r:id="rId4"/>
              </a:rPr>
              <a:t>Langues et genre : une série en 6 épisodes | </a:t>
            </a:r>
            <a:r>
              <a:rPr lang="fr-FR" altLang="ja-JP" dirty="0" err="1">
                <a:hlinkClick r:id="rId4"/>
              </a:rPr>
              <a:t>Assimil</a:t>
            </a:r>
            <a:endParaRPr kumimoji="1" lang="fr-FR" altLang="ja-JP" dirty="0"/>
          </a:p>
          <a:p>
            <a:endParaRPr kumimoji="1" lang="ja-JP" altLang="en-US" dirty="0"/>
          </a:p>
        </p:txBody>
      </p:sp>
    </p:spTree>
    <p:extLst>
      <p:ext uri="{BB962C8B-B14F-4D97-AF65-F5344CB8AC3E}">
        <p14:creationId xmlns:p14="http://schemas.microsoft.com/office/powerpoint/2010/main" val="8959884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C13B11A-C9F8-6EF9-3217-86ECC2312E25}"/>
              </a:ext>
            </a:extLst>
          </p:cNvPr>
          <p:cNvSpPr>
            <a:spLocks noGrp="1"/>
          </p:cNvSpPr>
          <p:nvPr>
            <p:ph type="body" idx="1"/>
          </p:nvPr>
        </p:nvSpPr>
        <p:spPr/>
        <p:txBody>
          <a:bodyPr>
            <a:normAutofit fontScale="92500" lnSpcReduction="10000"/>
          </a:bodyPr>
          <a:lstStyle/>
          <a:p>
            <a:pPr marL="0" indent="0">
              <a:buNone/>
            </a:pPr>
            <a:r>
              <a:rPr kumimoji="1" lang="ja-JP" altLang="en-US" dirty="0"/>
              <a:t>授業目的</a:t>
            </a:r>
            <a:endParaRPr kumimoji="1" lang="fr-CA" altLang="ja-JP" dirty="0"/>
          </a:p>
          <a:p>
            <a:r>
              <a:rPr lang="ja-JP" altLang="en-US" b="0" i="0" dirty="0">
                <a:solidFill>
                  <a:srgbClr val="000000"/>
                </a:solidFill>
                <a:effectLst/>
                <a:latin typeface="Meiryo" panose="020B0604030504040204" pitchFamily="50" charset="-128"/>
                <a:ea typeface="Meiryo" panose="020B0604030504040204" pitchFamily="50" charset="-128"/>
              </a:rPr>
              <a:t>フランス語の社会言語学的な側面を包括的に探求する。主に言語とジェンダーの問題を取り上げる。</a:t>
            </a:r>
            <a:endParaRPr lang="en-US" altLang="ja-JP" b="0" i="0" dirty="0">
              <a:solidFill>
                <a:srgbClr val="000000"/>
              </a:solidFill>
              <a:effectLst/>
              <a:latin typeface="Meiryo" panose="020B0604030504040204" pitchFamily="50" charset="-128"/>
              <a:ea typeface="Meiryo" panose="020B0604030504040204" pitchFamily="50" charset="-128"/>
            </a:endParaRPr>
          </a:p>
          <a:p>
            <a:pPr marL="0" indent="0">
              <a:buNone/>
            </a:pPr>
            <a:r>
              <a:rPr lang="ja-JP" altLang="en-US" dirty="0">
                <a:solidFill>
                  <a:srgbClr val="000000"/>
                </a:solidFill>
                <a:latin typeface="Meiryo" panose="020B0604030504040204" pitchFamily="50" charset="-128"/>
                <a:ea typeface="Meiryo" panose="020B0604030504040204" pitchFamily="50" charset="-128"/>
              </a:rPr>
              <a:t>到達目標</a:t>
            </a:r>
            <a:endParaRPr lang="en-US" altLang="ja-JP" dirty="0">
              <a:solidFill>
                <a:srgbClr val="000000"/>
              </a:solidFill>
              <a:latin typeface="Meiryo" panose="020B0604030504040204" pitchFamily="50" charset="-128"/>
              <a:ea typeface="Meiryo" panose="020B0604030504040204" pitchFamily="50" charset="-128"/>
            </a:endParaRPr>
          </a:p>
          <a:p>
            <a:pPr>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フランス語の現代フランス語を形作っている社会的および歴史的要因を理解する。</a:t>
            </a:r>
            <a:endParaRPr lang="en-US" altLang="ja-JP" b="0" i="0" dirty="0">
              <a:solidFill>
                <a:srgbClr val="000000"/>
              </a:solidFill>
              <a:effectLst/>
              <a:latin typeface="Meiryo" panose="020B0604030504040204" pitchFamily="50" charset="-128"/>
              <a:ea typeface="Meiryo" panose="020B0604030504040204" pitchFamily="50" charset="-128"/>
            </a:endParaRPr>
          </a:p>
          <a:p>
            <a:pPr>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授業の概要：背景</a:t>
            </a:r>
            <a:endParaRPr lang="en-US" altLang="ja-JP" b="0" i="0" dirty="0">
              <a:solidFill>
                <a:srgbClr val="000000"/>
              </a:solidFill>
              <a:effectLst/>
              <a:latin typeface="Meiryo" panose="020B0604030504040204" pitchFamily="50" charset="-128"/>
              <a:ea typeface="Meiryo" panose="020B0604030504040204" pitchFamily="50" charset="-128"/>
            </a:endParaRPr>
          </a:p>
          <a:p>
            <a:pPr>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このコースでは、人間のジェンダーと文法上の性の問題を縦軸に、フランス語の社会言語学的な側面を包括的に探求する。歴史的な変遷から始まり、アカデミーフランセーズによる標準化、地域変種、国際的な影響、英語との相互</a:t>
            </a:r>
            <a:r>
              <a:rPr lang="ja-JP" altLang="en-US" b="0" i="0">
                <a:solidFill>
                  <a:srgbClr val="000000"/>
                </a:solidFill>
                <a:effectLst/>
                <a:latin typeface="Meiryo" panose="020B0604030504040204" pitchFamily="50" charset="-128"/>
                <a:ea typeface="Meiryo" panose="020B0604030504040204" pitchFamily="50" charset="-128"/>
              </a:rPr>
              <a:t>関係、そして</a:t>
            </a:r>
            <a:r>
              <a:rPr lang="ja-JP" altLang="en-US" b="0" i="0" dirty="0">
                <a:solidFill>
                  <a:srgbClr val="000000"/>
                </a:solidFill>
                <a:effectLst/>
                <a:latin typeface="Meiryo" panose="020B0604030504040204" pitchFamily="50" charset="-128"/>
                <a:ea typeface="Meiryo" panose="020B0604030504040204" pitchFamily="50" charset="-128"/>
              </a:rPr>
              <a:t>ジェンダーと文化の影響までを対象とする。また、言語と政治や社会との関係、未来の展望についても考察する。</a:t>
            </a:r>
            <a:endParaRPr lang="en-US" altLang="ja-JP" dirty="0">
              <a:solidFill>
                <a:srgbClr val="000000"/>
              </a:solidFill>
              <a:latin typeface="Meiryo" panose="020B0604030504040204" pitchFamily="50" charset="-128"/>
              <a:ea typeface="Meiryo" panose="020B0604030504040204" pitchFamily="50" charset="-128"/>
            </a:endParaRPr>
          </a:p>
          <a:p>
            <a:endParaRPr lang="en-US" altLang="ja-JP" b="0" i="0" dirty="0">
              <a:solidFill>
                <a:srgbClr val="000000"/>
              </a:solidFill>
              <a:effectLst/>
              <a:latin typeface="Meiryo" panose="020B0604030504040204" pitchFamily="50" charset="-128"/>
              <a:ea typeface="Meiryo" panose="020B0604030504040204" pitchFamily="50" charset="-128"/>
            </a:endParaRPr>
          </a:p>
          <a:p>
            <a:pPr marL="0" indent="0">
              <a:buNone/>
            </a:pPr>
            <a:endParaRPr kumimoji="1" lang="en-US" altLang="ja-JP" dirty="0">
              <a:solidFill>
                <a:srgbClr val="000000"/>
              </a:solidFill>
              <a:latin typeface="Meiryo" panose="020B0604030504040204" pitchFamily="50" charset="-128"/>
              <a:ea typeface="Meiryo" panose="020B0604030504040204" pitchFamily="50" charset="-128"/>
            </a:endParaRPr>
          </a:p>
        </p:txBody>
      </p:sp>
      <p:sp>
        <p:nvSpPr>
          <p:cNvPr id="4" name="タイトル 1">
            <a:extLst>
              <a:ext uri="{FF2B5EF4-FFF2-40B4-BE49-F238E27FC236}">
                <a16:creationId xmlns:a16="http://schemas.microsoft.com/office/drawing/2014/main" id="{805FEA34-2E54-887B-8C17-C955AECABD72}"/>
              </a:ext>
            </a:extLst>
          </p:cNvPr>
          <p:cNvSpPr>
            <a:spLocks noGrp="1"/>
          </p:cNvSpPr>
          <p:nvPr>
            <p:ph type="title"/>
          </p:nvPr>
        </p:nvSpPr>
        <p:spPr>
          <a:xfrm>
            <a:off x="1250950" y="382588"/>
            <a:ext cx="10179050" cy="1492250"/>
          </a:xfrm>
        </p:spPr>
        <p:txBody>
          <a:bodyPr/>
          <a:lstStyle/>
          <a:p>
            <a:r>
              <a:rPr kumimoji="1" lang="en-GB" altLang="ja-JP" dirty="0"/>
              <a:t>4/10 introduction</a:t>
            </a:r>
            <a:endParaRPr kumimoji="1" lang="ja-JP" altLang="en-US" dirty="0"/>
          </a:p>
        </p:txBody>
      </p:sp>
    </p:spTree>
    <p:extLst>
      <p:ext uri="{BB962C8B-B14F-4D97-AF65-F5344CB8AC3E}">
        <p14:creationId xmlns:p14="http://schemas.microsoft.com/office/powerpoint/2010/main" val="327408479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6A49F-1CD2-ADFF-40E1-39D27CAED1A4}"/>
              </a:ext>
            </a:extLst>
          </p:cNvPr>
          <p:cNvSpPr>
            <a:spLocks noGrp="1"/>
          </p:cNvSpPr>
          <p:nvPr>
            <p:ph type="title"/>
          </p:nvPr>
        </p:nvSpPr>
        <p:spPr>
          <a:xfrm>
            <a:off x="1251677" y="382384"/>
            <a:ext cx="10178324" cy="896687"/>
          </a:xfrm>
        </p:spPr>
        <p:txBody>
          <a:bodyPr/>
          <a:lstStyle/>
          <a:p>
            <a:r>
              <a:rPr kumimoji="1" lang="en-US" altLang="ja-JP" dirty="0"/>
              <a:t>5/8 </a:t>
            </a:r>
            <a:r>
              <a:rPr kumimoji="1" lang="ja-JP" altLang="en-US" dirty="0"/>
              <a:t>名詞→形容詞（→名詞）</a:t>
            </a:r>
          </a:p>
        </p:txBody>
      </p:sp>
      <p:sp>
        <p:nvSpPr>
          <p:cNvPr id="3" name="テキスト プレースホルダー 2">
            <a:extLst>
              <a:ext uri="{FF2B5EF4-FFF2-40B4-BE49-F238E27FC236}">
                <a16:creationId xmlns:a16="http://schemas.microsoft.com/office/drawing/2014/main" id="{BEA036FC-29BC-D28B-7A90-21F49FD6597C}"/>
              </a:ext>
            </a:extLst>
          </p:cNvPr>
          <p:cNvSpPr>
            <a:spLocks noGrp="1"/>
          </p:cNvSpPr>
          <p:nvPr>
            <p:ph type="body" idx="1"/>
          </p:nvPr>
        </p:nvSpPr>
        <p:spPr>
          <a:xfrm>
            <a:off x="914400" y="1874516"/>
            <a:ext cx="10777728" cy="4450084"/>
          </a:xfrm>
        </p:spPr>
        <p:txBody>
          <a:bodyPr>
            <a:normAutofit fontScale="25000" lnSpcReduction="20000"/>
          </a:bodyPr>
          <a:lstStyle/>
          <a:p>
            <a:r>
              <a:rPr kumimoji="1" lang="fr-CA" altLang="ja-JP" sz="4200" dirty="0"/>
              <a:t>résidence étudiante, rue piétonne, culture bourgeoise, cité ouvrière</a:t>
            </a:r>
          </a:p>
          <a:p>
            <a:r>
              <a:rPr kumimoji="1" lang="fr-CA" altLang="ja-JP" sz="4200" dirty="0"/>
              <a:t>langue française, nation Européenne, banlieue parisienne</a:t>
            </a:r>
          </a:p>
          <a:p>
            <a:r>
              <a:rPr kumimoji="1" lang="fr-CA" altLang="ja-JP" sz="4200" dirty="0"/>
              <a:t>Université Sorbonne </a:t>
            </a:r>
            <a:r>
              <a:rPr kumimoji="1" lang="ja-JP" altLang="en-US" sz="4200" dirty="0"/>
              <a:t>ソルボンヌ大学　→　</a:t>
            </a:r>
            <a:r>
              <a:rPr kumimoji="1" lang="fr-CA" altLang="ja-JP" sz="4200" dirty="0"/>
              <a:t>La Sorbonne</a:t>
            </a:r>
          </a:p>
          <a:p>
            <a:pPr marL="0" indent="0">
              <a:buNone/>
            </a:pPr>
            <a:r>
              <a:rPr kumimoji="1" lang="fr-CA" altLang="ja-JP" sz="4200" dirty="0"/>
              <a:t>	Robert de Sorbon, 1201-1274</a:t>
            </a:r>
          </a:p>
          <a:p>
            <a:r>
              <a:rPr kumimoji="1" lang="fr-CA" altLang="ja-JP" sz="4200" dirty="0"/>
              <a:t>rue Mazarine </a:t>
            </a:r>
            <a:r>
              <a:rPr kumimoji="1" lang="ja-JP" altLang="en-US" sz="4200" dirty="0"/>
              <a:t>　マザリーヌ通り</a:t>
            </a:r>
            <a:endParaRPr kumimoji="1" lang="fr-CA" altLang="ja-JP" sz="4200" dirty="0"/>
          </a:p>
          <a:p>
            <a:pPr lvl="1"/>
            <a:r>
              <a:rPr kumimoji="1" lang="fr-FR" altLang="ja-JP" sz="4200" dirty="0"/>
              <a:t>Son nom vient du voisinage du collège des Quatre-Nations, aujourd'hui Institut de France, fondé par Jules Mazarin. (1602-1661)</a:t>
            </a:r>
          </a:p>
          <a:p>
            <a:pPr lvl="1"/>
            <a:endParaRPr kumimoji="1" lang="fr-CA" altLang="ja-JP" sz="4200" dirty="0"/>
          </a:p>
          <a:p>
            <a:r>
              <a:rPr lang="fr-FR" altLang="ja-JP" sz="4200" b="0" i="1" dirty="0">
                <a:solidFill>
                  <a:srgbClr val="202122"/>
                </a:solidFill>
                <a:effectLst/>
                <a:latin typeface="Arial" panose="020B0604020202020204" pitchFamily="34" charset="0"/>
              </a:rPr>
              <a:t>République </a:t>
            </a:r>
            <a:r>
              <a:rPr lang="fr-FR" altLang="ja-JP" sz="4200" b="1" i="1" dirty="0">
                <a:solidFill>
                  <a:srgbClr val="202122"/>
                </a:solidFill>
                <a:effectLst/>
                <a:latin typeface="Arial" panose="020B0604020202020204" pitchFamily="34" charset="0"/>
              </a:rPr>
              <a:t>mitterrandienne</a:t>
            </a:r>
            <a:r>
              <a:rPr lang="ja-JP" altLang="en-US" sz="4200" i="1" dirty="0">
                <a:solidFill>
                  <a:srgbClr val="202122"/>
                </a:solidFill>
                <a:latin typeface="Arial" panose="020B0604020202020204" pitchFamily="34" charset="0"/>
              </a:rPr>
              <a:t>、</a:t>
            </a:r>
            <a:r>
              <a:rPr lang="fr-CA" altLang="ja-JP" sz="4200" i="1" dirty="0">
                <a:solidFill>
                  <a:srgbClr val="202122"/>
                </a:solidFill>
                <a:latin typeface="Arial" panose="020B0604020202020204" pitchFamily="34" charset="0"/>
              </a:rPr>
              <a:t>chiraquienne, </a:t>
            </a:r>
          </a:p>
          <a:p>
            <a:r>
              <a:rPr kumimoji="1" lang="en-GB" altLang="ja-JP" sz="4200" dirty="0" err="1"/>
              <a:t>mitterrandiste</a:t>
            </a:r>
            <a:endParaRPr kumimoji="1" lang="fr-CA" altLang="ja-JP" sz="4200" dirty="0"/>
          </a:p>
          <a:p>
            <a:r>
              <a:rPr lang="fr-FR" altLang="ja-JP" sz="4200" b="0" i="0" u="none" strike="noStrike" dirty="0">
                <a:solidFill>
                  <a:srgbClr val="11594B"/>
                </a:solidFill>
                <a:effectLst/>
                <a:highlight>
                  <a:srgbClr val="FFFFFF"/>
                </a:highlight>
                <a:latin typeface="Roboto" panose="02000000000000000000" pitchFamily="2" charset="0"/>
                <a:hlinkClick r:id="rId2"/>
              </a:rPr>
              <a:t>proustien (Marcel Proust)</a:t>
            </a:r>
            <a:endParaRPr lang="fr-FR" altLang="ja-JP" sz="4200" b="0" i="0" u="none" strike="noStrike" dirty="0">
              <a:solidFill>
                <a:srgbClr val="11594B"/>
              </a:solidFill>
              <a:effectLst/>
              <a:highlight>
                <a:srgbClr val="FFFFFF"/>
              </a:highlight>
              <a:latin typeface="Roboto" panose="02000000000000000000" pitchFamily="2" charset="0"/>
            </a:endParaRPr>
          </a:p>
          <a:p>
            <a:pPr lvl="1"/>
            <a:r>
              <a:rPr lang="fr-FR" altLang="ja-JP" sz="4000" b="0" i="1" dirty="0">
                <a:solidFill>
                  <a:srgbClr val="202122"/>
                </a:solidFill>
                <a:effectLst/>
                <a:latin typeface="Arial" panose="020B0604020202020204" pitchFamily="34" charset="0"/>
              </a:rPr>
              <a:t>[Emil] Cioran semble bien respecter la consigne </a:t>
            </a:r>
            <a:r>
              <a:rPr lang="fr-FR" altLang="ja-JP" sz="4000" b="1" i="1" dirty="0">
                <a:solidFill>
                  <a:srgbClr val="202122"/>
                </a:solidFill>
                <a:effectLst/>
                <a:latin typeface="Arial" panose="020B0604020202020204" pitchFamily="34" charset="0"/>
              </a:rPr>
              <a:t>proustienne</a:t>
            </a:r>
            <a:r>
              <a:rPr lang="fr-FR" altLang="ja-JP" sz="4000" b="0" i="1" dirty="0">
                <a:solidFill>
                  <a:srgbClr val="202122"/>
                </a:solidFill>
                <a:effectLst/>
                <a:latin typeface="Arial" panose="020B0604020202020204" pitchFamily="34" charset="0"/>
              </a:rPr>
              <a:t> : « le devoir et la tâche d’un écrivain sont ceux d’un traducteur » et il se trouve souvent dans l’impossibilité d’écrire, tout comme il se tourmente dans l’impossibilité de tout traduire.</a:t>
            </a:r>
            <a:r>
              <a:rPr lang="fr-FR" altLang="ja-JP" sz="4000" b="0" i="0" dirty="0">
                <a:solidFill>
                  <a:srgbClr val="202122"/>
                </a:solidFill>
                <a:effectLst/>
                <a:highlight>
                  <a:srgbClr val="FFFFFF"/>
                </a:highlight>
                <a:latin typeface="Arial" panose="020B0604020202020204" pitchFamily="34" charset="0"/>
              </a:rPr>
              <a:t> </a:t>
            </a:r>
            <a:endParaRPr lang="fr-FR" altLang="ja-JP" sz="4200" b="0" i="0" u="none" strike="noStrike" dirty="0">
              <a:solidFill>
                <a:srgbClr val="11594B"/>
              </a:solidFill>
              <a:effectLst/>
              <a:highlight>
                <a:srgbClr val="FFFFFF"/>
              </a:highlight>
              <a:latin typeface="Roboto" panose="02000000000000000000" pitchFamily="2" charset="0"/>
            </a:endParaRPr>
          </a:p>
          <a:p>
            <a:r>
              <a:rPr lang="fr-FR" altLang="ja-JP" sz="4200" dirty="0">
                <a:solidFill>
                  <a:srgbClr val="11594B"/>
                </a:solidFill>
                <a:highlight>
                  <a:srgbClr val="FFFFFF"/>
                </a:highlight>
                <a:latin typeface="Roboto" panose="02000000000000000000" pitchFamily="2" charset="0"/>
              </a:rPr>
              <a:t>Balzacien</a:t>
            </a:r>
          </a:p>
          <a:p>
            <a:r>
              <a:rPr lang="fr-FR" altLang="ja-JP" sz="4200" b="0" i="0" u="none" strike="noStrike" dirty="0">
                <a:solidFill>
                  <a:srgbClr val="11594B"/>
                </a:solidFill>
                <a:effectLst/>
                <a:highlight>
                  <a:srgbClr val="FFFFFF"/>
                </a:highlight>
                <a:latin typeface="Roboto" panose="02000000000000000000" pitchFamily="2" charset="0"/>
              </a:rPr>
              <a:t>Freudien</a:t>
            </a:r>
          </a:p>
          <a:p>
            <a:r>
              <a:rPr lang="fr-FR" altLang="ja-JP" sz="4200" b="0" i="0" u="none" strike="noStrike" dirty="0">
                <a:solidFill>
                  <a:srgbClr val="11594B"/>
                </a:solidFill>
                <a:effectLst/>
                <a:highlight>
                  <a:srgbClr val="FFFFFF"/>
                </a:highlight>
                <a:latin typeface="Roboto" panose="02000000000000000000" pitchFamily="2" charset="0"/>
              </a:rPr>
              <a:t>Gaulliste</a:t>
            </a:r>
          </a:p>
          <a:p>
            <a:r>
              <a:rPr lang="fr-FR" altLang="ja-JP" sz="4200" dirty="0">
                <a:solidFill>
                  <a:srgbClr val="11594B"/>
                </a:solidFill>
                <a:highlight>
                  <a:srgbClr val="FFFFFF"/>
                </a:highlight>
                <a:latin typeface="Roboto" panose="02000000000000000000" pitchFamily="2" charset="0"/>
              </a:rPr>
              <a:t>Gaullien</a:t>
            </a:r>
            <a:endParaRPr lang="fr-FR" altLang="ja-JP" sz="4200" b="0" i="0" u="none" strike="noStrike" dirty="0">
              <a:solidFill>
                <a:srgbClr val="11594B"/>
              </a:solidFill>
              <a:effectLst/>
              <a:highlight>
                <a:srgbClr val="FFFFFF"/>
              </a:highlight>
              <a:latin typeface="Roboto" panose="02000000000000000000" pitchFamily="2" charset="0"/>
            </a:endParaRPr>
          </a:p>
          <a:p>
            <a:r>
              <a:rPr lang="fr-FR" altLang="ja-JP" sz="4200" dirty="0">
                <a:solidFill>
                  <a:srgbClr val="11594B"/>
                </a:solidFill>
                <a:highlight>
                  <a:srgbClr val="FFFFFF"/>
                </a:highlight>
                <a:latin typeface="Roboto" panose="02000000000000000000" pitchFamily="2" charset="0"/>
              </a:rPr>
              <a:t>Hugolien</a:t>
            </a:r>
          </a:p>
          <a:p>
            <a:r>
              <a:rPr lang="fr-FR" altLang="ja-JP" sz="4200" dirty="0" err="1">
                <a:solidFill>
                  <a:srgbClr val="11594B"/>
                </a:solidFill>
                <a:highlight>
                  <a:srgbClr val="FFFFFF"/>
                </a:highlight>
                <a:latin typeface="Roboto" panose="02000000000000000000" pitchFamily="2" charset="0"/>
              </a:rPr>
              <a:t>Moli</a:t>
            </a:r>
            <a:r>
              <a:rPr lang="fr-CA" altLang="ja-JP" sz="4200" dirty="0">
                <a:solidFill>
                  <a:srgbClr val="11594B"/>
                </a:solidFill>
                <a:highlight>
                  <a:srgbClr val="FFFFFF"/>
                </a:highlight>
                <a:latin typeface="Roboto" panose="02000000000000000000" pitchFamily="2" charset="0"/>
              </a:rPr>
              <a:t>é</a:t>
            </a:r>
            <a:r>
              <a:rPr lang="fr-FR" altLang="ja-JP" sz="4200" dirty="0" err="1">
                <a:solidFill>
                  <a:srgbClr val="11594B"/>
                </a:solidFill>
                <a:highlight>
                  <a:srgbClr val="FFFFFF"/>
                </a:highlight>
                <a:latin typeface="Roboto" panose="02000000000000000000" pitchFamily="2" charset="0"/>
              </a:rPr>
              <a:t>resque</a:t>
            </a:r>
            <a:endParaRPr lang="fr-FR" altLang="ja-JP" sz="4200" dirty="0">
              <a:solidFill>
                <a:srgbClr val="11594B"/>
              </a:solidFill>
              <a:highlight>
                <a:srgbClr val="FFFFFF"/>
              </a:highlight>
              <a:latin typeface="Roboto" panose="02000000000000000000" pitchFamily="2" charset="0"/>
            </a:endParaRPr>
          </a:p>
          <a:p>
            <a:r>
              <a:rPr lang="fr-FR" altLang="ja-JP" sz="4200" dirty="0">
                <a:solidFill>
                  <a:srgbClr val="11594B"/>
                </a:solidFill>
                <a:highlight>
                  <a:srgbClr val="FFFFFF"/>
                </a:highlight>
                <a:latin typeface="Roboto" panose="02000000000000000000" pitchFamily="2" charset="0"/>
              </a:rPr>
              <a:t>Saussurien</a:t>
            </a:r>
          </a:p>
          <a:p>
            <a:endParaRPr lang="fr-FR" altLang="ja-JP" b="0" i="0" u="none" strike="noStrike" dirty="0">
              <a:solidFill>
                <a:srgbClr val="11594B"/>
              </a:solidFill>
              <a:effectLst/>
              <a:highlight>
                <a:srgbClr val="FFFFFF"/>
              </a:highlight>
              <a:latin typeface="Roboto" panose="02000000000000000000" pitchFamily="2" charset="0"/>
            </a:endParaRPr>
          </a:p>
          <a:p>
            <a:pPr marL="0" indent="0">
              <a:buNone/>
            </a:pPr>
            <a:endParaRPr lang="fr-FR" altLang="ja-JP" b="0" i="0" u="none" strike="noStrike" dirty="0">
              <a:solidFill>
                <a:srgbClr val="11594B"/>
              </a:solidFill>
              <a:effectLst/>
              <a:highlight>
                <a:srgbClr val="FFFFFF"/>
              </a:highlight>
              <a:latin typeface="Roboto" panose="02000000000000000000" pitchFamily="2" charset="0"/>
            </a:endParaRPr>
          </a:p>
          <a:p>
            <a:endParaRPr lang="fr-FR" altLang="ja-JP" b="0" i="0" u="none" strike="noStrike" dirty="0">
              <a:solidFill>
                <a:srgbClr val="11594B"/>
              </a:solidFill>
              <a:effectLst/>
              <a:highlight>
                <a:srgbClr val="FFFFFF"/>
              </a:highlight>
              <a:latin typeface="Roboto" panose="02000000000000000000" pitchFamily="2" charset="0"/>
            </a:endParaRPr>
          </a:p>
          <a:p>
            <a:r>
              <a:rPr lang="ja-JP" altLang="en-US" b="0" i="0" u="none" strike="noStrike" dirty="0">
                <a:solidFill>
                  <a:srgbClr val="11594B"/>
                </a:solidFill>
                <a:effectLst/>
                <a:highlight>
                  <a:srgbClr val="FFFFFF"/>
                </a:highlight>
                <a:latin typeface="Roboto" panose="02000000000000000000" pitchFamily="2" charset="0"/>
              </a:rPr>
              <a:t>ゼレンスキー、ゼレンシカ</a:t>
            </a:r>
            <a:endParaRPr lang="en-US" altLang="ja-JP" b="0" i="0" u="none" strike="noStrike" dirty="0">
              <a:solidFill>
                <a:srgbClr val="11594B"/>
              </a:solidFill>
              <a:effectLst/>
              <a:highlight>
                <a:srgbClr val="FFFFFF"/>
              </a:highlight>
              <a:latin typeface="Roboto" panose="02000000000000000000" pitchFamily="2" charset="0"/>
            </a:endParaRPr>
          </a:p>
          <a:p>
            <a:r>
              <a:rPr lang="ja-JP" altLang="en-US" dirty="0">
                <a:solidFill>
                  <a:srgbClr val="11594B"/>
                </a:solidFill>
                <a:highlight>
                  <a:srgbClr val="FFFFFF"/>
                </a:highlight>
                <a:latin typeface="Roboto" panose="02000000000000000000" pitchFamily="2" charset="0"/>
              </a:rPr>
              <a:t>プーチン、プーチナ</a:t>
            </a:r>
            <a:endParaRPr lang="fr-FR" altLang="ja-JP" b="0" i="0" u="none" strike="noStrike" dirty="0">
              <a:solidFill>
                <a:srgbClr val="11594B"/>
              </a:solidFill>
              <a:effectLst/>
              <a:highlight>
                <a:srgbClr val="FFFFFF"/>
              </a:highlight>
              <a:latin typeface="Roboto" panose="02000000000000000000" pitchFamily="2" charset="0"/>
            </a:endParaRPr>
          </a:p>
          <a:p>
            <a:endParaRPr lang="fr-FR" altLang="ja-JP" b="0" i="0" u="none" strike="noStrike" dirty="0">
              <a:solidFill>
                <a:srgbClr val="11594B"/>
              </a:solidFill>
              <a:effectLst/>
              <a:highlight>
                <a:srgbClr val="FFFFFF"/>
              </a:highlight>
              <a:latin typeface="Roboto" panose="02000000000000000000" pitchFamily="2" charset="0"/>
            </a:endParaRPr>
          </a:p>
          <a:p>
            <a:endParaRPr kumimoji="1" lang="fr-CA" altLang="ja-JP" dirty="0"/>
          </a:p>
          <a:p>
            <a:endParaRPr kumimoji="1" lang="ja-JP" altLang="en-US" dirty="0"/>
          </a:p>
        </p:txBody>
      </p:sp>
    </p:spTree>
    <p:extLst>
      <p:ext uri="{BB962C8B-B14F-4D97-AF65-F5344CB8AC3E}">
        <p14:creationId xmlns:p14="http://schemas.microsoft.com/office/powerpoint/2010/main" val="352355090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9DAE3-E794-4F2B-0713-3A562ECC8E02}"/>
              </a:ext>
            </a:extLst>
          </p:cNvPr>
          <p:cNvSpPr>
            <a:spLocks noGrp="1"/>
          </p:cNvSpPr>
          <p:nvPr>
            <p:ph type="title"/>
          </p:nvPr>
        </p:nvSpPr>
        <p:spPr/>
        <p:txBody>
          <a:bodyPr/>
          <a:lstStyle/>
          <a:p>
            <a:r>
              <a:rPr kumimoji="1" lang="fr-CA" altLang="ja-JP" dirty="0"/>
              <a:t>5/8 Bonami O. et Boyé G., 2019</a:t>
            </a:r>
            <a:endParaRPr kumimoji="1" lang="ja-JP" altLang="en-US" dirty="0"/>
          </a:p>
        </p:txBody>
      </p:sp>
      <p:pic>
        <p:nvPicPr>
          <p:cNvPr id="5" name="図 4">
            <a:extLst>
              <a:ext uri="{FF2B5EF4-FFF2-40B4-BE49-F238E27FC236}">
                <a16:creationId xmlns:a16="http://schemas.microsoft.com/office/drawing/2014/main" id="{6DE1C17B-B952-E13E-7646-CBF5B5514E00}"/>
              </a:ext>
            </a:extLst>
          </p:cNvPr>
          <p:cNvPicPr>
            <a:picLocks noChangeAspect="1"/>
          </p:cNvPicPr>
          <p:nvPr/>
        </p:nvPicPr>
        <p:blipFill>
          <a:blip r:embed="rId3"/>
          <a:stretch>
            <a:fillRect/>
          </a:stretch>
        </p:blipFill>
        <p:spPr>
          <a:xfrm>
            <a:off x="1437575" y="2043482"/>
            <a:ext cx="8965423" cy="4541862"/>
          </a:xfrm>
          <a:prstGeom prst="rect">
            <a:avLst/>
          </a:prstGeom>
        </p:spPr>
      </p:pic>
    </p:spTree>
    <p:extLst>
      <p:ext uri="{BB962C8B-B14F-4D97-AF65-F5344CB8AC3E}">
        <p14:creationId xmlns:p14="http://schemas.microsoft.com/office/powerpoint/2010/main" val="89929519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3AE61ED-8D5C-2481-9E75-03A0DBEA395F}"/>
              </a:ext>
            </a:extLst>
          </p:cNvPr>
          <p:cNvPicPr>
            <a:picLocks noChangeAspect="1"/>
          </p:cNvPicPr>
          <p:nvPr/>
        </p:nvPicPr>
        <p:blipFill>
          <a:blip r:embed="rId2"/>
          <a:stretch>
            <a:fillRect/>
          </a:stretch>
        </p:blipFill>
        <p:spPr>
          <a:xfrm>
            <a:off x="1476929" y="1462591"/>
            <a:ext cx="8498458" cy="1410317"/>
          </a:xfrm>
          <a:prstGeom prst="rect">
            <a:avLst/>
          </a:prstGeom>
        </p:spPr>
      </p:pic>
      <p:pic>
        <p:nvPicPr>
          <p:cNvPr id="7" name="図 6">
            <a:extLst>
              <a:ext uri="{FF2B5EF4-FFF2-40B4-BE49-F238E27FC236}">
                <a16:creationId xmlns:a16="http://schemas.microsoft.com/office/drawing/2014/main" id="{408049D2-5155-A084-036F-84FBA9800342}"/>
              </a:ext>
            </a:extLst>
          </p:cNvPr>
          <p:cNvPicPr>
            <a:picLocks noChangeAspect="1"/>
          </p:cNvPicPr>
          <p:nvPr/>
        </p:nvPicPr>
        <p:blipFill>
          <a:blip r:embed="rId3"/>
          <a:stretch>
            <a:fillRect/>
          </a:stretch>
        </p:blipFill>
        <p:spPr>
          <a:xfrm>
            <a:off x="2257624" y="3554560"/>
            <a:ext cx="7676752" cy="1485962"/>
          </a:xfrm>
          <a:prstGeom prst="rect">
            <a:avLst/>
          </a:prstGeom>
        </p:spPr>
      </p:pic>
      <p:pic>
        <p:nvPicPr>
          <p:cNvPr id="9" name="図 8">
            <a:extLst>
              <a:ext uri="{FF2B5EF4-FFF2-40B4-BE49-F238E27FC236}">
                <a16:creationId xmlns:a16="http://schemas.microsoft.com/office/drawing/2014/main" id="{6DC230B7-6955-DE63-FEE6-0AD9CAB57F7F}"/>
              </a:ext>
            </a:extLst>
          </p:cNvPr>
          <p:cNvPicPr>
            <a:picLocks noChangeAspect="1"/>
          </p:cNvPicPr>
          <p:nvPr/>
        </p:nvPicPr>
        <p:blipFill>
          <a:blip r:embed="rId4"/>
          <a:stretch>
            <a:fillRect/>
          </a:stretch>
        </p:blipFill>
        <p:spPr>
          <a:xfrm>
            <a:off x="1436619" y="5143211"/>
            <a:ext cx="9503704" cy="1253362"/>
          </a:xfrm>
          <a:prstGeom prst="rect">
            <a:avLst/>
          </a:prstGeom>
        </p:spPr>
      </p:pic>
      <p:sp>
        <p:nvSpPr>
          <p:cNvPr id="10" name="タイトル 1">
            <a:extLst>
              <a:ext uri="{FF2B5EF4-FFF2-40B4-BE49-F238E27FC236}">
                <a16:creationId xmlns:a16="http://schemas.microsoft.com/office/drawing/2014/main" id="{78D136D1-647B-B488-99DB-F0669B2C0A09}"/>
              </a:ext>
            </a:extLst>
          </p:cNvPr>
          <p:cNvSpPr>
            <a:spLocks noGrp="1"/>
          </p:cNvSpPr>
          <p:nvPr>
            <p:ph type="title"/>
          </p:nvPr>
        </p:nvSpPr>
        <p:spPr>
          <a:xfrm>
            <a:off x="1250950" y="382588"/>
            <a:ext cx="10179050" cy="1492250"/>
          </a:xfrm>
        </p:spPr>
        <p:txBody>
          <a:bodyPr/>
          <a:lstStyle/>
          <a:p>
            <a:r>
              <a:rPr kumimoji="1" lang="fr-CA" altLang="ja-JP" dirty="0"/>
              <a:t>5/8 Bonami O. et Boyé G., 2019</a:t>
            </a:r>
            <a:endParaRPr kumimoji="1" lang="ja-JP" altLang="en-US" dirty="0"/>
          </a:p>
        </p:txBody>
      </p:sp>
      <p:sp>
        <p:nvSpPr>
          <p:cNvPr id="11" name="テキスト ボックス 10">
            <a:extLst>
              <a:ext uri="{FF2B5EF4-FFF2-40B4-BE49-F238E27FC236}">
                <a16:creationId xmlns:a16="http://schemas.microsoft.com/office/drawing/2014/main" id="{3F9CC249-D0BB-A6F2-1202-60A742634A13}"/>
              </a:ext>
            </a:extLst>
          </p:cNvPr>
          <p:cNvSpPr txBox="1"/>
          <p:nvPr/>
        </p:nvSpPr>
        <p:spPr>
          <a:xfrm>
            <a:off x="3928655" y="3223529"/>
            <a:ext cx="359500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CA" altLang="ja-JP" sz="1000" dirty="0" err="1"/>
              <a:t>With</a:t>
            </a:r>
            <a:r>
              <a:rPr lang="fr-CA" altLang="ja-JP" sz="1000" dirty="0"/>
              <a:t> </a:t>
            </a:r>
            <a:r>
              <a:rPr lang="fr-CA" altLang="ja-JP" sz="1000" dirty="0" err="1"/>
              <a:t>associate</a:t>
            </a:r>
            <a:r>
              <a:rPr lang="fr-CA" altLang="ja-JP" sz="1000" dirty="0"/>
              <a:t>: m</a:t>
            </a:r>
            <a:r>
              <a:rPr lang="en-GB" altLang="ja-JP" sz="1000" dirty="0"/>
              <a:t>/f</a:t>
            </a:r>
            <a:r>
              <a:rPr lang="ja-JP" altLang="en-US" sz="1000" dirty="0"/>
              <a:t>間に形態上のつながりがあるもの</a:t>
            </a:r>
            <a:endParaRPr kumimoji="0" lang="ja-JP" altLang="en-US" sz="10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14" name="テキスト ボックス 13">
            <a:extLst>
              <a:ext uri="{FF2B5EF4-FFF2-40B4-BE49-F238E27FC236}">
                <a16:creationId xmlns:a16="http://schemas.microsoft.com/office/drawing/2014/main" id="{51A3F018-90B7-F789-DAAD-9472B4E016F3}"/>
              </a:ext>
            </a:extLst>
          </p:cNvPr>
          <p:cNvSpPr txBox="1"/>
          <p:nvPr/>
        </p:nvSpPr>
        <p:spPr>
          <a:xfrm>
            <a:off x="3082415" y="4814521"/>
            <a:ext cx="6120493"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CA" altLang="ja-JP" sz="1000" dirty="0" err="1"/>
              <a:t>With</a:t>
            </a:r>
            <a:r>
              <a:rPr lang="fr-CA" altLang="ja-JP" sz="1000" dirty="0"/>
              <a:t> </a:t>
            </a:r>
            <a:r>
              <a:rPr lang="fr-CA" altLang="ja-JP" sz="1000" dirty="0" err="1"/>
              <a:t>associate</a:t>
            </a:r>
            <a:r>
              <a:rPr lang="fr-CA" altLang="ja-JP" sz="1000" dirty="0"/>
              <a:t>: </a:t>
            </a:r>
            <a:r>
              <a:rPr lang="ja-JP" altLang="en-US" sz="1000" dirty="0"/>
              <a:t>人間を表す名詞のうち、</a:t>
            </a:r>
            <a:r>
              <a:rPr lang="fr-CA" altLang="ja-JP" sz="1000" dirty="0"/>
              <a:t>m</a:t>
            </a:r>
            <a:r>
              <a:rPr lang="en-GB" altLang="ja-JP" sz="1000" dirty="0"/>
              <a:t>/f</a:t>
            </a:r>
            <a:r>
              <a:rPr lang="ja-JP" altLang="en-US" sz="1000" dirty="0"/>
              <a:t>間に形態上のつながりがあるもの、ｍが</a:t>
            </a:r>
            <a:r>
              <a:rPr lang="fr-CA" altLang="ja-JP" sz="1000" dirty="0"/>
              <a:t>non marqué</a:t>
            </a:r>
            <a:endParaRPr kumimoji="0" lang="ja-JP" altLang="en-US" sz="10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15" name="テキスト ボックス 14">
            <a:extLst>
              <a:ext uri="{FF2B5EF4-FFF2-40B4-BE49-F238E27FC236}">
                <a16:creationId xmlns:a16="http://schemas.microsoft.com/office/drawing/2014/main" id="{0AA4A5C5-8766-D27F-D7E1-6C283C7DAF54}"/>
              </a:ext>
            </a:extLst>
          </p:cNvPr>
          <p:cNvSpPr txBox="1"/>
          <p:nvPr/>
        </p:nvSpPr>
        <p:spPr>
          <a:xfrm>
            <a:off x="2887751" y="6340972"/>
            <a:ext cx="665755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ja-JP" altLang="en-US" sz="1000" dirty="0"/>
              <a:t>人間を表す名詞のうち、</a:t>
            </a:r>
            <a:r>
              <a:rPr lang="fr-CA" altLang="ja-JP" sz="1000" dirty="0"/>
              <a:t>m</a:t>
            </a:r>
            <a:r>
              <a:rPr lang="en-GB" altLang="ja-JP" sz="1000" dirty="0"/>
              <a:t>/f</a:t>
            </a:r>
            <a:r>
              <a:rPr lang="ja-JP" altLang="en-US" sz="1000" dirty="0"/>
              <a:t>が同形が</a:t>
            </a:r>
            <a:r>
              <a:rPr lang="en-US" altLang="ja-JP" sz="1000" dirty="0"/>
              <a:t>42%, minister, </a:t>
            </a:r>
            <a:r>
              <a:rPr lang="en-US" altLang="ja-JP" sz="1000" dirty="0" err="1"/>
              <a:t>secr</a:t>
            </a:r>
            <a:r>
              <a:rPr lang="fr-CA" altLang="ja-JP" sz="1000" dirty="0" err="1"/>
              <a:t>ét</a:t>
            </a:r>
            <a:r>
              <a:rPr lang="en-US" altLang="ja-JP" sz="1000" dirty="0" err="1"/>
              <a:t>aire</a:t>
            </a:r>
            <a:r>
              <a:rPr lang="en-US" altLang="ja-JP" sz="1000" dirty="0"/>
              <a:t>, dentist, </a:t>
            </a:r>
            <a:r>
              <a:rPr lang="en-US" altLang="ja-JP" sz="1000" dirty="0" err="1"/>
              <a:t>phylosophe</a:t>
            </a:r>
            <a:r>
              <a:rPr lang="en-US" altLang="ja-JP" sz="1000" dirty="0"/>
              <a:t> etc. </a:t>
            </a:r>
            <a:endParaRPr kumimoji="0" lang="ja-JP" altLang="en-US" sz="10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250028880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0D7F6-8E71-40F8-717F-6EEBFEE9AA7B}"/>
              </a:ext>
            </a:extLst>
          </p:cNvPr>
          <p:cNvSpPr>
            <a:spLocks noGrp="1"/>
          </p:cNvSpPr>
          <p:nvPr>
            <p:ph type="title"/>
          </p:nvPr>
        </p:nvSpPr>
        <p:spPr/>
        <p:txBody>
          <a:bodyPr/>
          <a:lstStyle/>
          <a:p>
            <a:r>
              <a:rPr kumimoji="1" lang="en-US" altLang="ja-JP" dirty="0"/>
              <a:t>5/8 </a:t>
            </a:r>
            <a:r>
              <a:rPr kumimoji="1" lang="fr-CA" altLang="ja-JP" dirty="0"/>
              <a:t>Bonami O. et Boyé G., 2019</a:t>
            </a:r>
            <a:endParaRPr kumimoji="1" lang="ja-JP" altLang="en-US" dirty="0"/>
          </a:p>
        </p:txBody>
      </p:sp>
      <p:sp>
        <p:nvSpPr>
          <p:cNvPr id="3" name="テキスト プレースホルダー 2">
            <a:extLst>
              <a:ext uri="{FF2B5EF4-FFF2-40B4-BE49-F238E27FC236}">
                <a16:creationId xmlns:a16="http://schemas.microsoft.com/office/drawing/2014/main" id="{4DFD0700-7726-9007-5868-E9343FE5D083}"/>
              </a:ext>
            </a:extLst>
          </p:cNvPr>
          <p:cNvSpPr>
            <a:spLocks noGrp="1"/>
          </p:cNvSpPr>
          <p:nvPr>
            <p:ph type="body" idx="1"/>
          </p:nvPr>
        </p:nvSpPr>
        <p:spPr>
          <a:xfrm>
            <a:off x="1105373" y="1389892"/>
            <a:ext cx="9294403" cy="484626"/>
          </a:xfrm>
        </p:spPr>
        <p:txBody>
          <a:bodyPr/>
          <a:lstStyle/>
          <a:p>
            <a:r>
              <a:rPr kumimoji="1" lang="ja-JP" altLang="en-US" dirty="0"/>
              <a:t>人間名詞の</a:t>
            </a:r>
            <a:r>
              <a:rPr kumimoji="1" lang="fr-CA" altLang="ja-JP" dirty="0"/>
              <a:t>m/f</a:t>
            </a:r>
            <a:r>
              <a:rPr kumimoji="1" lang="ja-JP" altLang="en-US" dirty="0"/>
              <a:t>は、形容詞の</a:t>
            </a:r>
            <a:r>
              <a:rPr kumimoji="1" lang="fr-CA" altLang="ja-JP" dirty="0"/>
              <a:t>m</a:t>
            </a:r>
            <a:r>
              <a:rPr kumimoji="1" lang="en-GB" altLang="ja-JP" dirty="0"/>
              <a:t>/f</a:t>
            </a:r>
            <a:r>
              <a:rPr kumimoji="1" lang="ja-JP" altLang="en-US" dirty="0"/>
              <a:t>とほぼ同じ。</a:t>
            </a:r>
          </a:p>
        </p:txBody>
      </p:sp>
      <p:pic>
        <p:nvPicPr>
          <p:cNvPr id="5" name="図 4">
            <a:extLst>
              <a:ext uri="{FF2B5EF4-FFF2-40B4-BE49-F238E27FC236}">
                <a16:creationId xmlns:a16="http://schemas.microsoft.com/office/drawing/2014/main" id="{4CBB3881-A37B-6750-76FD-0A61E7E08100}"/>
              </a:ext>
            </a:extLst>
          </p:cNvPr>
          <p:cNvPicPr>
            <a:picLocks noChangeAspect="1"/>
          </p:cNvPicPr>
          <p:nvPr/>
        </p:nvPicPr>
        <p:blipFill>
          <a:blip r:embed="rId2"/>
          <a:stretch>
            <a:fillRect/>
          </a:stretch>
        </p:blipFill>
        <p:spPr>
          <a:xfrm>
            <a:off x="1105373" y="1874517"/>
            <a:ext cx="9931578" cy="4462100"/>
          </a:xfrm>
          <a:prstGeom prst="rect">
            <a:avLst/>
          </a:prstGeom>
        </p:spPr>
      </p:pic>
    </p:spTree>
    <p:extLst>
      <p:ext uri="{BB962C8B-B14F-4D97-AF65-F5344CB8AC3E}">
        <p14:creationId xmlns:p14="http://schemas.microsoft.com/office/powerpoint/2010/main" val="23658815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68DB7B-0E1F-597B-8D0B-C9F0BEFB4791}"/>
              </a:ext>
            </a:extLst>
          </p:cNvPr>
          <p:cNvSpPr>
            <a:spLocks noGrp="1"/>
          </p:cNvSpPr>
          <p:nvPr>
            <p:ph type="title"/>
          </p:nvPr>
        </p:nvSpPr>
        <p:spPr/>
        <p:txBody>
          <a:bodyPr/>
          <a:lstStyle/>
          <a:p>
            <a:r>
              <a:rPr kumimoji="1" lang="en-US" altLang="ja-JP" dirty="0"/>
              <a:t>5/8 </a:t>
            </a:r>
            <a:r>
              <a:rPr kumimoji="1" lang="fr-CA" altLang="ja-JP" dirty="0"/>
              <a:t>Bonami O. et Boyé G., 2019</a:t>
            </a:r>
            <a:endParaRPr kumimoji="1" lang="ja-JP" altLang="en-US" dirty="0"/>
          </a:p>
        </p:txBody>
      </p:sp>
      <p:sp>
        <p:nvSpPr>
          <p:cNvPr id="3" name="テキスト プレースホルダー 2">
            <a:extLst>
              <a:ext uri="{FF2B5EF4-FFF2-40B4-BE49-F238E27FC236}">
                <a16:creationId xmlns:a16="http://schemas.microsoft.com/office/drawing/2014/main" id="{8888346E-1B27-137C-29D8-546946D9A719}"/>
              </a:ext>
            </a:extLst>
          </p:cNvPr>
          <p:cNvSpPr>
            <a:spLocks noGrp="1"/>
          </p:cNvSpPr>
          <p:nvPr>
            <p:ph type="body" idx="1"/>
          </p:nvPr>
        </p:nvSpPr>
        <p:spPr/>
        <p:txBody>
          <a:bodyPr/>
          <a:lstStyle/>
          <a:p>
            <a:endParaRPr kumimoji="1" lang="ja-JP" altLang="en-US" dirty="0"/>
          </a:p>
        </p:txBody>
      </p:sp>
      <p:pic>
        <p:nvPicPr>
          <p:cNvPr id="7" name="図 6">
            <a:extLst>
              <a:ext uri="{FF2B5EF4-FFF2-40B4-BE49-F238E27FC236}">
                <a16:creationId xmlns:a16="http://schemas.microsoft.com/office/drawing/2014/main" id="{26433A10-45DD-F626-1A39-51AC07C0DBB8}"/>
              </a:ext>
            </a:extLst>
          </p:cNvPr>
          <p:cNvPicPr>
            <a:picLocks noChangeAspect="1"/>
          </p:cNvPicPr>
          <p:nvPr/>
        </p:nvPicPr>
        <p:blipFill>
          <a:blip r:embed="rId3"/>
          <a:stretch>
            <a:fillRect/>
          </a:stretch>
        </p:blipFill>
        <p:spPr>
          <a:xfrm>
            <a:off x="918580" y="1386418"/>
            <a:ext cx="10511421" cy="4493175"/>
          </a:xfrm>
          <a:prstGeom prst="rect">
            <a:avLst/>
          </a:prstGeom>
        </p:spPr>
      </p:pic>
      <p:sp>
        <p:nvSpPr>
          <p:cNvPr id="8" name="テキスト ボックス 7">
            <a:extLst>
              <a:ext uri="{FF2B5EF4-FFF2-40B4-BE49-F238E27FC236}">
                <a16:creationId xmlns:a16="http://schemas.microsoft.com/office/drawing/2014/main" id="{49E4D734-B1DB-13EC-7A29-244702721F07}"/>
              </a:ext>
            </a:extLst>
          </p:cNvPr>
          <p:cNvSpPr txBox="1"/>
          <p:nvPr/>
        </p:nvSpPr>
        <p:spPr>
          <a:xfrm>
            <a:off x="1611086" y="5992586"/>
            <a:ext cx="203677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男女同形（</a:t>
            </a: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épicène)</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18811559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519F6-7487-5F57-E240-CEC8F034F3DB}"/>
              </a:ext>
            </a:extLst>
          </p:cNvPr>
          <p:cNvSpPr>
            <a:spLocks noGrp="1"/>
          </p:cNvSpPr>
          <p:nvPr>
            <p:ph type="title"/>
          </p:nvPr>
        </p:nvSpPr>
        <p:spPr/>
        <p:txBody>
          <a:bodyPr/>
          <a:lstStyle/>
          <a:p>
            <a:r>
              <a:rPr kumimoji="1" lang="en-US" altLang="ja-JP" dirty="0"/>
              <a:t>5/8</a:t>
            </a:r>
            <a:r>
              <a:rPr kumimoji="1" lang="ja-JP" altLang="en-US" dirty="0"/>
              <a:t>　</a:t>
            </a:r>
            <a:r>
              <a:rPr kumimoji="1" lang="fr-CA" altLang="ja-JP" dirty="0"/>
              <a:t>genre</a:t>
            </a:r>
            <a:r>
              <a:rPr kumimoji="1" lang="en-GB" altLang="ja-JP" dirty="0"/>
              <a:t> grammatical</a:t>
            </a:r>
            <a:r>
              <a:rPr kumimoji="1" lang="ja-JP" altLang="en-US" dirty="0"/>
              <a:t>の文法２</a:t>
            </a:r>
            <a:r>
              <a:rPr kumimoji="1" lang="en-US" altLang="ja-JP" dirty="0"/>
              <a:t> </a:t>
            </a:r>
            <a:endParaRPr kumimoji="1" lang="ja-JP" altLang="en-US" dirty="0"/>
          </a:p>
        </p:txBody>
      </p:sp>
      <p:sp>
        <p:nvSpPr>
          <p:cNvPr id="3" name="テキスト プレースホルダー 2">
            <a:extLst>
              <a:ext uri="{FF2B5EF4-FFF2-40B4-BE49-F238E27FC236}">
                <a16:creationId xmlns:a16="http://schemas.microsoft.com/office/drawing/2014/main" id="{0B35E465-B8C5-0CC2-A54E-5E77567D2D1E}"/>
              </a:ext>
            </a:extLst>
          </p:cNvPr>
          <p:cNvSpPr>
            <a:spLocks noGrp="1"/>
          </p:cNvSpPr>
          <p:nvPr>
            <p:ph type="body" idx="1"/>
          </p:nvPr>
        </p:nvSpPr>
        <p:spPr/>
        <p:txBody>
          <a:bodyPr>
            <a:normAutofit/>
          </a:bodyPr>
          <a:lstStyle/>
          <a:p>
            <a:r>
              <a:rPr kumimoji="1" lang="fr-FR" altLang="ja-JP" dirty="0"/>
              <a:t>« Ces noms, qui servent à désigner principalement des personnes, ont un statut tout à fait particulier en français. Ils sont pris substantivement de façon très naturelle : une géante ; mon avocat. Mais leur morphologie les rapproche des adjectifs : aucun n’a de genre fixe – critère déterminant dans la classification des substantifs et des adjectifs, [...] il vaut mieux admettre qu’on a là en français une catégorie exactement intermédiaire, également apte aux emplois substantifs et aux emplois adjectifs » (Noailly, 1990 : 29).</a:t>
            </a:r>
          </a:p>
          <a:p>
            <a:endParaRPr kumimoji="1" lang="fr-FR" altLang="ja-JP" dirty="0"/>
          </a:p>
          <a:p>
            <a:pPr marL="0" indent="0">
              <a:buNone/>
            </a:pPr>
            <a:endParaRPr kumimoji="1" lang="fr-FR" altLang="ja-JP" dirty="0"/>
          </a:p>
          <a:p>
            <a:endParaRPr kumimoji="1" lang="ja-JP" altLang="en-US" dirty="0"/>
          </a:p>
        </p:txBody>
      </p:sp>
    </p:spTree>
    <p:extLst>
      <p:ext uri="{BB962C8B-B14F-4D97-AF65-F5344CB8AC3E}">
        <p14:creationId xmlns:p14="http://schemas.microsoft.com/office/powerpoint/2010/main" val="40327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3F1B5-025E-B845-963E-9B894E8E46A2}"/>
              </a:ext>
            </a:extLst>
          </p:cNvPr>
          <p:cNvSpPr>
            <a:spLocks noGrp="1"/>
          </p:cNvSpPr>
          <p:nvPr>
            <p:ph type="title"/>
          </p:nvPr>
        </p:nvSpPr>
        <p:spPr/>
        <p:txBody>
          <a:bodyPr/>
          <a:lstStyle/>
          <a:p>
            <a:r>
              <a:rPr kumimoji="1" lang="fr-CA" altLang="ja-JP" dirty="0"/>
              <a:t>5</a:t>
            </a:r>
            <a:r>
              <a:rPr kumimoji="1" lang="en-GB" altLang="ja-JP" dirty="0"/>
              <a:t>/8 </a:t>
            </a:r>
            <a:r>
              <a:rPr kumimoji="1" lang="ja-JP" altLang="en-US" dirty="0"/>
              <a:t>人間名詞について：宿題</a:t>
            </a:r>
          </a:p>
        </p:txBody>
      </p:sp>
      <p:sp>
        <p:nvSpPr>
          <p:cNvPr id="3" name="テキスト プレースホルダー 2">
            <a:extLst>
              <a:ext uri="{FF2B5EF4-FFF2-40B4-BE49-F238E27FC236}">
                <a16:creationId xmlns:a16="http://schemas.microsoft.com/office/drawing/2014/main" id="{06F3A08A-BAEF-8330-2D5C-9AF83979B034}"/>
              </a:ext>
            </a:extLst>
          </p:cNvPr>
          <p:cNvSpPr>
            <a:spLocks noGrp="1"/>
          </p:cNvSpPr>
          <p:nvPr>
            <p:ph type="body" idx="1"/>
          </p:nvPr>
        </p:nvSpPr>
        <p:spPr/>
        <p:txBody>
          <a:bodyPr/>
          <a:lstStyle/>
          <a:p>
            <a:r>
              <a:rPr kumimoji="1" lang="fr-FR" altLang="ja-JP" dirty="0"/>
              <a:t>Quels sont les arguments de l’Académie française ?</a:t>
            </a:r>
            <a:r>
              <a:rPr kumimoji="1" lang="ja-JP" altLang="en-US" dirty="0"/>
              <a:t>　山崎</a:t>
            </a:r>
            <a:endParaRPr kumimoji="1" lang="fr-FR" altLang="ja-JP" dirty="0"/>
          </a:p>
          <a:p>
            <a:r>
              <a:rPr kumimoji="1" lang="fr-FR" altLang="ja-JP" dirty="0"/>
              <a:t>Quels sont les cas de disparités entre genre et sexe ?</a:t>
            </a:r>
            <a:r>
              <a:rPr kumimoji="1" lang="ja-JP" altLang="en-US" dirty="0"/>
              <a:t>　山本</a:t>
            </a:r>
            <a:endParaRPr kumimoji="1" lang="fr-FR" altLang="ja-JP" dirty="0"/>
          </a:p>
          <a:p>
            <a:r>
              <a:rPr kumimoji="1" lang="fr-FR" altLang="ja-JP" dirty="0"/>
              <a:t>Le masculin est-il générique ?</a:t>
            </a:r>
            <a:r>
              <a:rPr kumimoji="1" lang="ja-JP" altLang="en-US" dirty="0"/>
              <a:t>　吉村</a:t>
            </a:r>
            <a:endParaRPr kumimoji="1" lang="fr-FR" altLang="ja-JP" dirty="0"/>
          </a:p>
          <a:p>
            <a:r>
              <a:rPr kumimoji="1" lang="fr-FR" altLang="ja-JP" dirty="0"/>
              <a:t>Pourquoi les noms de métier ou de fonction posent-ils un problème ?</a:t>
            </a:r>
            <a:r>
              <a:rPr kumimoji="1" lang="ja-JP" altLang="en-US" dirty="0"/>
              <a:t>　蒔田</a:t>
            </a:r>
            <a:endParaRPr kumimoji="1" lang="fr-FR" altLang="ja-JP" dirty="0"/>
          </a:p>
          <a:p>
            <a:pPr marL="0" indent="0">
              <a:buNone/>
            </a:pPr>
            <a:endParaRPr kumimoji="1" lang="fr-FR" altLang="ja-JP" dirty="0"/>
          </a:p>
          <a:p>
            <a:pPr marL="0" indent="0">
              <a:buNone/>
            </a:pPr>
            <a:r>
              <a:rPr kumimoji="1" lang="fr-FR" altLang="ja-JP" dirty="0"/>
              <a:t>Jean Rousseau - CIEP - BELC - 1998</a:t>
            </a:r>
          </a:p>
          <a:p>
            <a:pPr marL="0" indent="0">
              <a:buNone/>
            </a:pPr>
            <a:r>
              <a:rPr kumimoji="1" lang="fr-FR" altLang="ja-JP" dirty="0"/>
              <a:t>« Madame la Ministre » La féminisation des noms en dix questions.</a:t>
            </a:r>
            <a:endParaRPr kumimoji="1" lang="ja-JP" altLang="en-US" dirty="0"/>
          </a:p>
        </p:txBody>
      </p:sp>
    </p:spTree>
    <p:extLst>
      <p:ext uri="{BB962C8B-B14F-4D97-AF65-F5344CB8AC3E}">
        <p14:creationId xmlns:p14="http://schemas.microsoft.com/office/powerpoint/2010/main" val="18256154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56C6BE-C0A4-0E0A-6FCB-2E708E5BA047}"/>
              </a:ext>
            </a:extLst>
          </p:cNvPr>
          <p:cNvSpPr>
            <a:spLocks noGrp="1"/>
          </p:cNvSpPr>
          <p:nvPr>
            <p:ph type="title"/>
          </p:nvPr>
        </p:nvSpPr>
        <p:spPr/>
        <p:txBody>
          <a:bodyPr/>
          <a:lstStyle/>
          <a:p>
            <a:r>
              <a:rPr kumimoji="1" lang="en-GB" altLang="ja-JP" dirty="0"/>
              <a:t>5/15 </a:t>
            </a:r>
            <a:r>
              <a:rPr kumimoji="1" lang="fr-CA" altLang="ja-JP" dirty="0"/>
              <a:t>Bonami O. et Boyé G., 2019 </a:t>
            </a:r>
            <a:r>
              <a:rPr kumimoji="1" lang="ja-JP" altLang="en-US" dirty="0"/>
              <a:t>つづき</a:t>
            </a:r>
            <a:r>
              <a:rPr kumimoji="1" lang="en-GB" altLang="ja-JP" dirty="0"/>
              <a:t> </a:t>
            </a:r>
            <a:endParaRPr kumimoji="1" lang="ja-JP" altLang="en-US" dirty="0"/>
          </a:p>
        </p:txBody>
      </p:sp>
      <p:sp>
        <p:nvSpPr>
          <p:cNvPr id="3" name="テキスト プレースホルダー 2">
            <a:extLst>
              <a:ext uri="{FF2B5EF4-FFF2-40B4-BE49-F238E27FC236}">
                <a16:creationId xmlns:a16="http://schemas.microsoft.com/office/drawing/2014/main" id="{D8501618-47AE-314A-B03E-B327DB819A3D}"/>
              </a:ext>
            </a:extLst>
          </p:cNvPr>
          <p:cNvSpPr>
            <a:spLocks noGrp="1"/>
          </p:cNvSpPr>
          <p:nvPr>
            <p:ph type="body" idx="1"/>
          </p:nvPr>
        </p:nvSpPr>
        <p:spPr>
          <a:xfrm>
            <a:off x="1517729" y="2286001"/>
            <a:ext cx="9912271" cy="2743200"/>
          </a:xfrm>
        </p:spPr>
        <p:txBody>
          <a:bodyPr/>
          <a:lstStyle/>
          <a:p>
            <a:endParaRPr kumimoji="1" lang="ja-JP" altLang="en-US" dirty="0"/>
          </a:p>
        </p:txBody>
      </p:sp>
      <p:pic>
        <p:nvPicPr>
          <p:cNvPr id="5" name="図 4">
            <a:extLst>
              <a:ext uri="{FF2B5EF4-FFF2-40B4-BE49-F238E27FC236}">
                <a16:creationId xmlns:a16="http://schemas.microsoft.com/office/drawing/2014/main" id="{4D23104F-A17B-AD67-8DC6-2B0C53ECC7F7}"/>
              </a:ext>
            </a:extLst>
          </p:cNvPr>
          <p:cNvPicPr>
            <a:picLocks noChangeAspect="1"/>
          </p:cNvPicPr>
          <p:nvPr/>
        </p:nvPicPr>
        <p:blipFill>
          <a:blip r:embed="rId2"/>
          <a:stretch>
            <a:fillRect/>
          </a:stretch>
        </p:blipFill>
        <p:spPr>
          <a:xfrm>
            <a:off x="1517730" y="2275936"/>
            <a:ext cx="5879939" cy="2306128"/>
          </a:xfrm>
          <a:prstGeom prst="rect">
            <a:avLst/>
          </a:prstGeom>
        </p:spPr>
      </p:pic>
      <p:sp>
        <p:nvSpPr>
          <p:cNvPr id="6" name="テキスト ボックス 5">
            <a:extLst>
              <a:ext uri="{FF2B5EF4-FFF2-40B4-BE49-F238E27FC236}">
                <a16:creationId xmlns:a16="http://schemas.microsoft.com/office/drawing/2014/main" id="{42A123E2-6EE3-C0F6-91AA-F7BA109A2250}"/>
              </a:ext>
            </a:extLst>
          </p:cNvPr>
          <p:cNvSpPr txBox="1"/>
          <p:nvPr/>
        </p:nvSpPr>
        <p:spPr>
          <a:xfrm>
            <a:off x="1045030" y="5187155"/>
            <a:ext cx="965562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dirty="0"/>
              <a:t>生物的男女の</a:t>
            </a:r>
            <a:r>
              <a:rPr lang="en-US" altLang="ja-JP" dirty="0"/>
              <a:t>sex</a:t>
            </a:r>
            <a:r>
              <a:rPr lang="ja-JP" altLang="en-US" dirty="0"/>
              <a:t>にしたがって語形が変わるタイプ。</a:t>
            </a:r>
            <a:r>
              <a:rPr lang="fr-CA" altLang="ja-JP" dirty="0"/>
              <a:t>10a</a:t>
            </a:r>
            <a:r>
              <a:rPr lang="ja-JP" altLang="en-US" dirty="0"/>
              <a:t>は二つの語彙項目（</a:t>
            </a:r>
            <a:r>
              <a:rPr lang="fr-CA" altLang="ja-JP" dirty="0"/>
              <a:t>lexème), </a:t>
            </a:r>
            <a:r>
              <a:rPr lang="en-GB" altLang="ja-JP" dirty="0"/>
              <a:t>10b</a:t>
            </a:r>
            <a:r>
              <a:rPr lang="ja-JP" altLang="en-US" dirty="0"/>
              <a:t>は一つの語彙項目。一つの語彙項目には一つの意味しかない。例えば動詞</a:t>
            </a:r>
            <a:r>
              <a:rPr lang="fr-CA" altLang="ja-JP" dirty="0"/>
              <a:t>(chanter)</a:t>
            </a:r>
            <a:r>
              <a:rPr lang="ja-JP" altLang="en-US" dirty="0"/>
              <a:t>は活用によって意味を変えるが同じ１つの動詞のまま。</a:t>
            </a:r>
            <a:r>
              <a:rPr lang="fr-CA" altLang="ja-JP" dirty="0"/>
              <a:t>Avocat</a:t>
            </a:r>
            <a:r>
              <a:rPr lang="ja-JP" altLang="en-US" dirty="0"/>
              <a:t>と</a:t>
            </a:r>
            <a:r>
              <a:rPr lang="fr-CA" altLang="ja-JP" dirty="0"/>
              <a:t>avocate, acteur</a:t>
            </a:r>
            <a:r>
              <a:rPr lang="ja-JP" altLang="en-US" dirty="0"/>
              <a:t>と</a:t>
            </a:r>
            <a:r>
              <a:rPr lang="fr-CA" altLang="ja-JP" dirty="0" err="1"/>
              <a:t>actresse</a:t>
            </a:r>
            <a:r>
              <a:rPr lang="ja-JP" altLang="en-US" dirty="0"/>
              <a:t>は同じ意味か？</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385209556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0EA0C-86FD-907E-3767-5FB29B051BA4}"/>
              </a:ext>
            </a:extLst>
          </p:cNvPr>
          <p:cNvSpPr>
            <a:spLocks noGrp="1"/>
          </p:cNvSpPr>
          <p:nvPr>
            <p:ph type="title"/>
          </p:nvPr>
        </p:nvSpPr>
        <p:spPr/>
        <p:txBody>
          <a:bodyPr/>
          <a:lstStyle/>
          <a:p>
            <a:r>
              <a:rPr kumimoji="1" lang="fr-CA" altLang="ja-JP" dirty="0"/>
              <a:t>5</a:t>
            </a:r>
            <a:r>
              <a:rPr kumimoji="1" lang="en-GB" altLang="ja-JP" dirty="0"/>
              <a:t>/15 </a:t>
            </a:r>
            <a:r>
              <a:rPr kumimoji="1" lang="en-GB" altLang="ja-JP" dirty="0" err="1"/>
              <a:t>commun</a:t>
            </a:r>
            <a:r>
              <a:rPr kumimoji="1" lang="en-GB" altLang="ja-JP" dirty="0"/>
              <a:t> (</a:t>
            </a:r>
            <a:r>
              <a:rPr kumimoji="1" lang="fr-CA" altLang="ja-JP" dirty="0"/>
              <a:t>épicène)</a:t>
            </a:r>
            <a:endParaRPr kumimoji="1" lang="ja-JP" altLang="en-US" dirty="0"/>
          </a:p>
        </p:txBody>
      </p:sp>
      <p:sp>
        <p:nvSpPr>
          <p:cNvPr id="3" name="テキスト プレースホルダー 2">
            <a:extLst>
              <a:ext uri="{FF2B5EF4-FFF2-40B4-BE49-F238E27FC236}">
                <a16:creationId xmlns:a16="http://schemas.microsoft.com/office/drawing/2014/main" id="{02252ACE-2CD4-5D56-6147-1B9FB9F8F8C5}"/>
              </a:ext>
            </a:extLst>
          </p:cNvPr>
          <p:cNvSpPr>
            <a:spLocks noGrp="1"/>
          </p:cNvSpPr>
          <p:nvPr>
            <p:ph type="body" idx="1"/>
          </p:nvPr>
        </p:nvSpPr>
        <p:spPr/>
        <p:txBody>
          <a:bodyPr/>
          <a:lstStyle/>
          <a:p>
            <a:endParaRPr kumimoji="1" lang="fr-CA" altLang="ja-JP" dirty="0"/>
          </a:p>
          <a:p>
            <a:endParaRPr kumimoji="1" lang="ja-JP" altLang="en-US" dirty="0"/>
          </a:p>
        </p:txBody>
      </p:sp>
      <p:pic>
        <p:nvPicPr>
          <p:cNvPr id="5" name="図 4">
            <a:extLst>
              <a:ext uri="{FF2B5EF4-FFF2-40B4-BE49-F238E27FC236}">
                <a16:creationId xmlns:a16="http://schemas.microsoft.com/office/drawing/2014/main" id="{F769381E-E285-7736-0753-7CD10F194117}"/>
              </a:ext>
            </a:extLst>
          </p:cNvPr>
          <p:cNvPicPr>
            <a:picLocks noChangeAspect="1"/>
          </p:cNvPicPr>
          <p:nvPr/>
        </p:nvPicPr>
        <p:blipFill>
          <a:blip r:embed="rId2"/>
          <a:stretch>
            <a:fillRect/>
          </a:stretch>
        </p:blipFill>
        <p:spPr>
          <a:xfrm>
            <a:off x="1251677" y="1258045"/>
            <a:ext cx="5903089" cy="2173857"/>
          </a:xfrm>
          <a:prstGeom prst="rect">
            <a:avLst/>
          </a:prstGeom>
        </p:spPr>
      </p:pic>
      <p:pic>
        <p:nvPicPr>
          <p:cNvPr id="7" name="図 6">
            <a:extLst>
              <a:ext uri="{FF2B5EF4-FFF2-40B4-BE49-F238E27FC236}">
                <a16:creationId xmlns:a16="http://schemas.microsoft.com/office/drawing/2014/main" id="{96B32D9F-D9DF-21DA-E66B-4A7370042B7D}"/>
              </a:ext>
            </a:extLst>
          </p:cNvPr>
          <p:cNvPicPr>
            <a:picLocks noChangeAspect="1"/>
          </p:cNvPicPr>
          <p:nvPr/>
        </p:nvPicPr>
        <p:blipFill>
          <a:blip r:embed="rId3"/>
          <a:stretch>
            <a:fillRect/>
          </a:stretch>
        </p:blipFill>
        <p:spPr>
          <a:xfrm>
            <a:off x="1251677" y="3706842"/>
            <a:ext cx="5393803" cy="1897811"/>
          </a:xfrm>
          <a:prstGeom prst="rect">
            <a:avLst/>
          </a:prstGeom>
        </p:spPr>
      </p:pic>
    </p:spTree>
    <p:extLst>
      <p:ext uri="{BB962C8B-B14F-4D97-AF65-F5344CB8AC3E}">
        <p14:creationId xmlns:p14="http://schemas.microsoft.com/office/powerpoint/2010/main" val="146940623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FC0BE5-7B5B-518E-9058-9B3D08E4BD99}"/>
              </a:ext>
            </a:extLst>
          </p:cNvPr>
          <p:cNvSpPr>
            <a:spLocks noGrp="1"/>
          </p:cNvSpPr>
          <p:nvPr>
            <p:ph type="title"/>
          </p:nvPr>
        </p:nvSpPr>
        <p:spPr>
          <a:xfrm>
            <a:off x="1175657" y="382385"/>
            <a:ext cx="10254344" cy="771502"/>
          </a:xfrm>
        </p:spPr>
        <p:txBody>
          <a:bodyPr>
            <a:normAutofit fontScale="90000"/>
          </a:bodyPr>
          <a:lstStyle/>
          <a:p>
            <a:r>
              <a:rPr kumimoji="1" lang="en-US" altLang="ja-JP" dirty="0"/>
              <a:t>5/15</a:t>
            </a:r>
            <a:r>
              <a:rPr kumimoji="1" lang="ja-JP" altLang="en-US" dirty="0"/>
              <a:t>観察</a:t>
            </a:r>
          </a:p>
        </p:txBody>
      </p:sp>
      <p:sp>
        <p:nvSpPr>
          <p:cNvPr id="3" name="テキスト プレースホルダー 2">
            <a:extLst>
              <a:ext uri="{FF2B5EF4-FFF2-40B4-BE49-F238E27FC236}">
                <a16:creationId xmlns:a16="http://schemas.microsoft.com/office/drawing/2014/main" id="{CA7C86B5-8314-AB16-7B98-CE4AD15488AE}"/>
              </a:ext>
            </a:extLst>
          </p:cNvPr>
          <p:cNvSpPr>
            <a:spLocks noGrp="1"/>
          </p:cNvSpPr>
          <p:nvPr>
            <p:ph type="body" idx="1"/>
          </p:nvPr>
        </p:nvSpPr>
        <p:spPr>
          <a:xfrm>
            <a:off x="1175656" y="1153887"/>
            <a:ext cx="10009505" cy="3593593"/>
          </a:xfrm>
        </p:spPr>
        <p:txBody>
          <a:bodyPr/>
          <a:lstStyle/>
          <a:p>
            <a:r>
              <a:rPr kumimoji="1" lang="fr-FR" altLang="ja-JP" dirty="0">
                <a:hlinkClick r:id="rId2" action="ppaction://hlinkfile"/>
              </a:rPr>
              <a:t>corpatext_liste.xlsm</a:t>
            </a:r>
            <a:endParaRPr kumimoji="1" lang="fr-FR" altLang="ja-JP" dirty="0"/>
          </a:p>
          <a:p>
            <a:endParaRPr kumimoji="1" lang="ja-JP" altLang="en-US" dirty="0"/>
          </a:p>
        </p:txBody>
      </p:sp>
      <p:sp>
        <p:nvSpPr>
          <p:cNvPr id="7" name="テキスト ボックス 6">
            <a:extLst>
              <a:ext uri="{FF2B5EF4-FFF2-40B4-BE49-F238E27FC236}">
                <a16:creationId xmlns:a16="http://schemas.microsoft.com/office/drawing/2014/main" id="{D4D96D79-F754-806D-C6F8-7ED206141881}"/>
              </a:ext>
            </a:extLst>
          </p:cNvPr>
          <p:cNvSpPr txBox="1"/>
          <p:nvPr/>
        </p:nvSpPr>
        <p:spPr>
          <a:xfrm>
            <a:off x="4261757" y="1988502"/>
            <a:ext cx="4264948"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Commun : m</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/f</a:t>
            </a: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同形（冠詞は別）</a:t>
            </a:r>
            <a:endParaRPr kumimoji="0" lang="en-US" altLang="ja-JP" sz="1800" b="0" i="0" u="none" strike="noStrike" cap="none" spc="0" normalizeH="0" baseline="0" dirty="0">
              <a:ln>
                <a:noFill/>
              </a:ln>
              <a:solidFill>
                <a:srgbClr val="000000"/>
              </a:solidFill>
              <a:effectLst/>
              <a:uFillTx/>
              <a:latin typeface="Gill Sans MT"/>
              <a:ea typeface="Gill Sans MT"/>
              <a:cs typeface="Gill Sans MT"/>
              <a:sym typeface="Gill Sans MT"/>
            </a:endParaRPr>
          </a:p>
          <a:p>
            <a:pPr marL="0" marR="0" indent="0" algn="l" defTabSz="457200" rtl="0" fontAlgn="auto" latinLnBrk="0" hangingPunct="0">
              <a:lnSpc>
                <a:spcPct val="100000"/>
              </a:lnSpc>
              <a:spcBef>
                <a:spcPts val="0"/>
              </a:spcBef>
              <a:spcAft>
                <a:spcPts val="0"/>
              </a:spcAft>
              <a:buClrTx/>
              <a:buSzTx/>
              <a:buFontTx/>
              <a:buNone/>
              <a:tabLst/>
            </a:pPr>
            <a:r>
              <a:rPr lang="en-GB" altLang="ja-JP" dirty="0"/>
              <a:t>Genre</a:t>
            </a:r>
            <a:r>
              <a:rPr lang="ja-JP" altLang="en-US" dirty="0"/>
              <a:t>一つ</a:t>
            </a:r>
            <a:endParaRPr lang="en-US" altLang="ja-JP" dirty="0"/>
          </a:p>
          <a:p>
            <a:pPr marL="0" marR="0" indent="0" algn="l" defTabSz="457200" rtl="0" fontAlgn="auto" latinLnBrk="0" hangingPunct="0">
              <a:lnSpc>
                <a:spcPct val="100000"/>
              </a:lnSpc>
              <a:spcBef>
                <a:spcPts val="0"/>
              </a:spcBef>
              <a:spcAft>
                <a:spcPts val="0"/>
              </a:spcAft>
              <a:buClrTx/>
              <a:buSzTx/>
              <a:buFontTx/>
              <a:buNone/>
              <a:tabLst/>
            </a:pPr>
            <a:r>
              <a:rPr lang="fr-CA" altLang="ja-JP" dirty="0"/>
              <a:t>	Non-iconique:</a:t>
            </a:r>
            <a:r>
              <a:rPr lang="ja-JP" altLang="en-US" dirty="0"/>
              <a:t>　</a:t>
            </a:r>
            <a:r>
              <a:rPr lang="fr-CA" altLang="ja-JP" dirty="0"/>
              <a:t>genre</a:t>
            </a:r>
            <a:r>
              <a:rPr lang="ja-JP" altLang="en-US" dirty="0"/>
              <a:t>と</a:t>
            </a:r>
            <a:r>
              <a:rPr lang="fr-CA" altLang="ja-JP" dirty="0"/>
              <a:t>sexe</a:t>
            </a:r>
            <a:r>
              <a:rPr lang="ja-JP" altLang="en-US" dirty="0"/>
              <a:t>不一致</a:t>
            </a:r>
            <a:endParaRPr lang="en-US" altLang="ja-JP" dirty="0"/>
          </a:p>
          <a:p>
            <a:pPr marL="0" marR="0" indent="0" algn="l" defTabSz="457200" rtl="0" fontAlgn="auto" latinLnBrk="0" hangingPunct="0">
              <a:lnSpc>
                <a:spcPct val="100000"/>
              </a:lnSpc>
              <a:spcBef>
                <a:spcPts val="0"/>
              </a:spcBef>
              <a:spcAft>
                <a:spcPts val="0"/>
              </a:spcAft>
              <a:buClrTx/>
              <a:buSzTx/>
              <a:buFontTx/>
              <a:buNone/>
              <a:tabLst/>
            </a:pPr>
            <a:r>
              <a:rPr lang="fr-CA" altLang="ja-JP" dirty="0"/>
              <a:t>				</a:t>
            </a:r>
            <a:r>
              <a:rPr lang="fr-CA" altLang="ja-JP" i="1" dirty="0"/>
              <a:t>personne, victime *homme</a:t>
            </a:r>
          </a:p>
          <a:p>
            <a:pPr marL="0" marR="0" indent="0" algn="l" defTabSz="457200" rtl="0" fontAlgn="auto" latinLnBrk="0" hangingPunct="0">
              <a:lnSpc>
                <a:spcPct val="100000"/>
              </a:lnSpc>
              <a:spcBef>
                <a:spcPts val="0"/>
              </a:spcBef>
              <a:spcAft>
                <a:spcPts val="0"/>
              </a:spcAft>
              <a:buClrTx/>
              <a:buSzTx/>
              <a:buFontTx/>
              <a:buNone/>
              <a:tabLst/>
            </a:pP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	Iconique: 	genre</a:t>
            </a: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と</a:t>
            </a: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sexe</a:t>
            </a:r>
            <a:r>
              <a:rPr lang="ja-JP" altLang="en-US" dirty="0"/>
              <a:t>一致</a:t>
            </a:r>
            <a:endParaRPr lang="fr-CA" altLang="ja-JP" dirty="0"/>
          </a:p>
          <a:p>
            <a:pPr marL="0" marR="0" indent="0" algn="l" defTabSz="457200" rtl="0" fontAlgn="auto" latinLnBrk="0" hangingPunct="0">
              <a:lnSpc>
                <a:spcPct val="100000"/>
              </a:lnSpc>
              <a:spcBef>
                <a:spcPts val="0"/>
              </a:spcBef>
              <a:spcAft>
                <a:spcPts val="0"/>
              </a:spcAft>
              <a:buClrTx/>
              <a:buSzTx/>
              <a:buFontTx/>
              <a:buNone/>
              <a:tabLst/>
            </a:pP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r>
              <a:rPr kumimoji="0" lang="fr-CA" altLang="ja-JP" sz="1800" b="0" i="1" u="none" strike="noStrike" cap="none" spc="0" normalizeH="0" baseline="0" dirty="0">
                <a:ln>
                  <a:noFill/>
                </a:ln>
                <a:solidFill>
                  <a:srgbClr val="000000"/>
                </a:solidFill>
                <a:effectLst/>
                <a:uFillTx/>
                <a:latin typeface="Gill Sans MT"/>
                <a:ea typeface="Gill Sans MT"/>
                <a:cs typeface="Gill Sans MT"/>
                <a:sym typeface="Gill Sans MT"/>
              </a:rPr>
              <a:t>mère, frère, femme</a:t>
            </a: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8" name="テキスト ボックス 7">
            <a:extLst>
              <a:ext uri="{FF2B5EF4-FFF2-40B4-BE49-F238E27FC236}">
                <a16:creationId xmlns:a16="http://schemas.microsoft.com/office/drawing/2014/main" id="{358ACC84-1954-2FC9-68CA-14C5C10BEFD0}"/>
              </a:ext>
            </a:extLst>
          </p:cNvPr>
          <p:cNvSpPr txBox="1"/>
          <p:nvPr/>
        </p:nvSpPr>
        <p:spPr>
          <a:xfrm>
            <a:off x="4472917" y="4490814"/>
            <a:ext cx="60236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CA" altLang="ja-JP" i="1" dirty="0"/>
              <a:t>abbé</a:t>
            </a:r>
            <a:r>
              <a:rPr lang="en-GB" altLang="ja-JP" i="1" dirty="0"/>
              <a:t>/abb</a:t>
            </a:r>
            <a:r>
              <a:rPr lang="fr-CA" altLang="ja-JP" i="1" dirty="0"/>
              <a:t>esse</a:t>
            </a:r>
            <a:r>
              <a:rPr lang="fr-CA" altLang="ja-JP" dirty="0"/>
              <a:t>, </a:t>
            </a:r>
            <a:r>
              <a:rPr lang="fr-CA" altLang="ja-JP" i="1" dirty="0"/>
              <a:t>m</a:t>
            </a:r>
            <a:r>
              <a:rPr kumimoji="0" lang="fr-CA" altLang="ja-JP" sz="1800" b="0" i="1" u="none" strike="noStrike" cap="none" spc="0" normalizeH="0" baseline="0" dirty="0">
                <a:ln>
                  <a:noFill/>
                </a:ln>
                <a:solidFill>
                  <a:srgbClr val="000000"/>
                </a:solidFill>
                <a:effectLst/>
                <a:uFillTx/>
                <a:latin typeface="Gill Sans MT"/>
                <a:ea typeface="Gill Sans MT"/>
                <a:cs typeface="Gill Sans MT"/>
                <a:sym typeface="Gill Sans MT"/>
              </a:rPr>
              <a:t>aître</a:t>
            </a:r>
            <a:r>
              <a:rPr kumimoji="0" lang="en-GB" altLang="ja-JP" sz="1800" b="0" i="1" u="none" strike="noStrike" cap="none" spc="0" normalizeH="0" baseline="0" dirty="0">
                <a:ln>
                  <a:noFill/>
                </a:ln>
                <a:solidFill>
                  <a:srgbClr val="000000"/>
                </a:solidFill>
                <a:effectLst/>
                <a:uFillTx/>
                <a:latin typeface="Gill Sans MT"/>
                <a:ea typeface="Gill Sans MT"/>
                <a:cs typeface="Gill Sans MT"/>
                <a:sym typeface="Gill Sans MT"/>
              </a:rPr>
              <a:t>/</a:t>
            </a:r>
            <a:r>
              <a:rPr kumimoji="0" lang="fr-CA" altLang="ja-JP" sz="1800" b="0" i="1" u="none" strike="noStrike" cap="none" spc="0" normalizeH="0" baseline="0" dirty="0">
                <a:ln>
                  <a:noFill/>
                </a:ln>
                <a:solidFill>
                  <a:srgbClr val="000000"/>
                </a:solidFill>
                <a:effectLst/>
                <a:uFillTx/>
                <a:latin typeface="Gill Sans MT"/>
                <a:ea typeface="Gill Sans MT"/>
                <a:cs typeface="Gill Sans MT"/>
                <a:sym typeface="Gill Sans MT"/>
              </a:rPr>
              <a:t>maîtresse</a:t>
            </a: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r>
              <a:rPr kumimoji="0" lang="fr-CA" altLang="ja-JP" sz="1800" b="0" i="1" u="none" strike="noStrike" cap="none" spc="0" normalizeH="0" baseline="0" dirty="0">
                <a:ln>
                  <a:noFill/>
                </a:ln>
                <a:solidFill>
                  <a:srgbClr val="000000"/>
                </a:solidFill>
                <a:effectLst/>
                <a:uFillTx/>
                <a:latin typeface="Gill Sans MT"/>
                <a:ea typeface="Gill Sans MT"/>
                <a:cs typeface="Gill Sans MT"/>
                <a:sym typeface="Gill Sans MT"/>
              </a:rPr>
              <a:t>h</a:t>
            </a:r>
            <a:r>
              <a:rPr lang="fr-CA" altLang="ja-JP" i="1" dirty="0"/>
              <a:t>ôte</a:t>
            </a:r>
            <a:r>
              <a:rPr lang="en-GB" altLang="ja-JP" i="1" dirty="0"/>
              <a:t>/</a:t>
            </a:r>
            <a:r>
              <a:rPr lang="fr-CA" altLang="ja-JP" i="1" dirty="0"/>
              <a:t>hôtesse</a:t>
            </a:r>
            <a:r>
              <a:rPr lang="fr-CA" altLang="ja-JP" dirty="0"/>
              <a:t>, </a:t>
            </a: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r>
              <a:rPr kumimoji="0" lang="fr-CA" altLang="ja-JP" sz="1800" b="0" i="1" u="none" strike="noStrike" cap="none" spc="0" normalizeH="0" baseline="0" dirty="0">
                <a:ln>
                  <a:noFill/>
                </a:ln>
                <a:solidFill>
                  <a:srgbClr val="000000"/>
                </a:solidFill>
                <a:effectLst/>
                <a:uFillTx/>
                <a:latin typeface="Gill Sans MT"/>
                <a:ea typeface="Gill Sans MT"/>
                <a:cs typeface="Gill Sans MT"/>
                <a:sym typeface="Gill Sans MT"/>
              </a:rPr>
              <a:t>prince/princesse</a:t>
            </a:r>
          </a:p>
          <a:p>
            <a:pPr marL="0" marR="0" indent="0" algn="l" defTabSz="457200" rtl="0" fontAlgn="auto" latinLnBrk="0" hangingPunct="0">
              <a:lnSpc>
                <a:spcPct val="100000"/>
              </a:lnSpc>
              <a:spcBef>
                <a:spcPts val="0"/>
              </a:spcBef>
              <a:spcAft>
                <a:spcPts val="0"/>
              </a:spcAft>
              <a:buClrTx/>
              <a:buSzTx/>
              <a:buFontTx/>
              <a:buNone/>
              <a:tabLst/>
            </a:pPr>
            <a:r>
              <a:rPr lang="ja-JP" altLang="en-US" dirty="0"/>
              <a:t>神父</a:t>
            </a:r>
            <a:r>
              <a:rPr lang="en-GB" altLang="ja-JP" dirty="0"/>
              <a:t>, </a:t>
            </a:r>
            <a:r>
              <a:rPr lang="ja-JP" altLang="en-US" dirty="0"/>
              <a:t>修道院長；師匠、先生、愛人；主人、客</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9" name="テキスト ボックス 8">
            <a:extLst>
              <a:ext uri="{FF2B5EF4-FFF2-40B4-BE49-F238E27FC236}">
                <a16:creationId xmlns:a16="http://schemas.microsoft.com/office/drawing/2014/main" id="{F9BA7D16-2218-5A89-5341-C41D14C3F580}"/>
              </a:ext>
            </a:extLst>
          </p:cNvPr>
          <p:cNvSpPr txBox="1"/>
          <p:nvPr/>
        </p:nvSpPr>
        <p:spPr>
          <a:xfrm>
            <a:off x="4472917" y="5183408"/>
            <a:ext cx="15366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CA" altLang="ja-JP" i="1" dirty="0"/>
              <a:t>homme</a:t>
            </a:r>
            <a:r>
              <a:rPr lang="en-GB" altLang="ja-JP" i="1" dirty="0"/>
              <a:t>/femme</a:t>
            </a:r>
            <a:r>
              <a:rPr lang="fr-CA" altLang="ja-JP" dirty="0"/>
              <a:t>, </a:t>
            </a:r>
            <a:endPar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pic>
        <p:nvPicPr>
          <p:cNvPr id="10" name="図 9">
            <a:extLst>
              <a:ext uri="{FF2B5EF4-FFF2-40B4-BE49-F238E27FC236}">
                <a16:creationId xmlns:a16="http://schemas.microsoft.com/office/drawing/2014/main" id="{6A56D0D4-C842-1DA1-2BD7-66EFF377CD9E}"/>
              </a:ext>
            </a:extLst>
          </p:cNvPr>
          <p:cNvPicPr>
            <a:picLocks noChangeAspect="1"/>
          </p:cNvPicPr>
          <p:nvPr/>
        </p:nvPicPr>
        <p:blipFill>
          <a:blip r:embed="rId3"/>
          <a:stretch>
            <a:fillRect/>
          </a:stretch>
        </p:blipFill>
        <p:spPr>
          <a:xfrm>
            <a:off x="1888760" y="1611085"/>
            <a:ext cx="2128157" cy="3521529"/>
          </a:xfrm>
          <a:prstGeom prst="rect">
            <a:avLst/>
          </a:prstGeom>
        </p:spPr>
      </p:pic>
      <p:pic>
        <p:nvPicPr>
          <p:cNvPr id="12" name="図 11">
            <a:extLst>
              <a:ext uri="{FF2B5EF4-FFF2-40B4-BE49-F238E27FC236}">
                <a16:creationId xmlns:a16="http://schemas.microsoft.com/office/drawing/2014/main" id="{30DE6249-5D68-4079-BA9B-6643A2CE634F}"/>
              </a:ext>
            </a:extLst>
          </p:cNvPr>
          <p:cNvPicPr>
            <a:picLocks noChangeAspect="1"/>
          </p:cNvPicPr>
          <p:nvPr/>
        </p:nvPicPr>
        <p:blipFill>
          <a:blip r:embed="rId4"/>
          <a:stretch>
            <a:fillRect/>
          </a:stretch>
        </p:blipFill>
        <p:spPr>
          <a:xfrm>
            <a:off x="8425543" y="1837871"/>
            <a:ext cx="2313214" cy="2585357"/>
          </a:xfrm>
          <a:prstGeom prst="rect">
            <a:avLst/>
          </a:prstGeom>
        </p:spPr>
      </p:pic>
    </p:spTree>
    <p:extLst>
      <p:ext uri="{BB962C8B-B14F-4D97-AF65-F5344CB8AC3E}">
        <p14:creationId xmlns:p14="http://schemas.microsoft.com/office/powerpoint/2010/main" val="18086985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DFE2ED-A6D1-FF20-410C-A7CAA552FCA9}"/>
              </a:ext>
            </a:extLst>
          </p:cNvPr>
          <p:cNvSpPr>
            <a:spLocks noGrp="1"/>
          </p:cNvSpPr>
          <p:nvPr>
            <p:ph type="title"/>
          </p:nvPr>
        </p:nvSpPr>
        <p:spPr/>
        <p:txBody>
          <a:bodyPr/>
          <a:lstStyle/>
          <a:p>
            <a:r>
              <a:rPr kumimoji="1" lang="en-GB" altLang="ja-JP" dirty="0"/>
              <a:t>4/10 introduction</a:t>
            </a:r>
            <a:endParaRPr kumimoji="1" lang="ja-JP" altLang="en-US" dirty="0"/>
          </a:p>
        </p:txBody>
      </p:sp>
      <p:sp>
        <p:nvSpPr>
          <p:cNvPr id="3" name="テキスト プレースホルダー 2">
            <a:extLst>
              <a:ext uri="{FF2B5EF4-FFF2-40B4-BE49-F238E27FC236}">
                <a16:creationId xmlns:a16="http://schemas.microsoft.com/office/drawing/2014/main" id="{93FE3A40-9F4C-23FA-D3EE-06C76343A73F}"/>
              </a:ext>
            </a:extLst>
          </p:cNvPr>
          <p:cNvSpPr>
            <a:spLocks noGrp="1"/>
          </p:cNvSpPr>
          <p:nvPr>
            <p:ph type="body" idx="1"/>
          </p:nvPr>
        </p:nvSpPr>
        <p:spPr/>
        <p:txBody>
          <a:bodyPr>
            <a:normAutofit/>
          </a:bodyPr>
          <a:lstStyle/>
          <a:p>
            <a:r>
              <a:rPr kumimoji="1" lang="ja-JP" altLang="en-US" dirty="0"/>
              <a:t>授業の進め方</a:t>
            </a:r>
            <a:endParaRPr kumimoji="1" lang="en-US" altLang="ja-JP" dirty="0"/>
          </a:p>
          <a:p>
            <a:pPr marL="0" indent="0">
              <a:buNone/>
            </a:pPr>
            <a:r>
              <a:rPr kumimoji="1" lang="ja-JP" altLang="en-US" dirty="0"/>
              <a:t>　オンライン授業を交える。</a:t>
            </a:r>
            <a:endParaRPr kumimoji="1" lang="en-US" altLang="ja-JP" dirty="0"/>
          </a:p>
          <a:p>
            <a:pPr marL="0" indent="0">
              <a:buNone/>
            </a:pPr>
            <a:r>
              <a:rPr kumimoji="1" lang="ja-JP" altLang="en-US" dirty="0"/>
              <a:t>　何がしたい？何に興味がある？</a:t>
            </a:r>
            <a:endParaRPr kumimoji="1" lang="en-US" altLang="ja-JP" dirty="0"/>
          </a:p>
          <a:p>
            <a:r>
              <a:rPr kumimoji="1" lang="ja-JP" altLang="en-US" dirty="0"/>
              <a:t>言語とジェンダーの問題を軸にして、フランス語の歴史、フランス社会、フランス語の構造の関係を知る。</a:t>
            </a:r>
            <a:endParaRPr kumimoji="1" lang="en-US" altLang="ja-JP" dirty="0"/>
          </a:p>
          <a:p>
            <a:r>
              <a:rPr kumimoji="1" lang="ja-JP" altLang="en-US" dirty="0"/>
              <a:t>自己紹介</a:t>
            </a:r>
            <a:endParaRPr kumimoji="1" lang="en-US" altLang="ja-JP" dirty="0"/>
          </a:p>
          <a:p>
            <a:r>
              <a:rPr kumimoji="1" lang="ja-JP" altLang="en-US" dirty="0"/>
              <a:t>最終講義　</a:t>
            </a:r>
            <a:r>
              <a:rPr kumimoji="1" lang="ja-JP" altLang="en-US" dirty="0">
                <a:hlinkClick r:id="rId2"/>
              </a:rPr>
              <a:t>大規模な言語使用とデータと言語研究</a:t>
            </a:r>
            <a:endParaRPr kumimoji="1" lang="en-US" altLang="ja-JP" dirty="0"/>
          </a:p>
          <a:p>
            <a:r>
              <a:rPr kumimoji="1" lang="en-US" altLang="ja-JP" dirty="0"/>
              <a:t>HP</a:t>
            </a:r>
            <a:r>
              <a:rPr kumimoji="1" lang="ja-JP" altLang="en-US" dirty="0"/>
              <a:t>　藤村逸子のページ　</a:t>
            </a:r>
            <a:r>
              <a:rPr kumimoji="1" lang="en-US" altLang="ja-JP" dirty="0">
                <a:hlinkClick r:id="rId3"/>
              </a:rPr>
              <a:t>https://www.itsukof.com/</a:t>
            </a:r>
            <a:endParaRPr kumimoji="1" lang="en-US" altLang="ja-JP" dirty="0"/>
          </a:p>
          <a:p>
            <a:pPr marL="0" indent="0">
              <a:buNone/>
            </a:pPr>
            <a:endParaRPr kumimoji="1" lang="en-US" altLang="ja-JP" dirty="0"/>
          </a:p>
          <a:p>
            <a:endParaRPr kumimoji="1" lang="ja-JP" altLang="en-US" dirty="0"/>
          </a:p>
        </p:txBody>
      </p:sp>
    </p:spTree>
    <p:extLst>
      <p:ext uri="{BB962C8B-B14F-4D97-AF65-F5344CB8AC3E}">
        <p14:creationId xmlns:p14="http://schemas.microsoft.com/office/powerpoint/2010/main" val="293150509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0D583-8FD8-BF00-622B-059947277693}"/>
              </a:ext>
            </a:extLst>
          </p:cNvPr>
          <p:cNvSpPr>
            <a:spLocks noGrp="1"/>
          </p:cNvSpPr>
          <p:nvPr>
            <p:ph type="title"/>
          </p:nvPr>
        </p:nvSpPr>
        <p:spPr/>
        <p:txBody>
          <a:bodyPr>
            <a:normAutofit/>
          </a:bodyPr>
          <a:lstStyle/>
          <a:p>
            <a:r>
              <a:rPr kumimoji="1" lang="fr-FR" altLang="ja-JP" dirty="0"/>
              <a:t>5</a:t>
            </a:r>
            <a:r>
              <a:rPr kumimoji="1" lang="en-GB" altLang="ja-JP" dirty="0"/>
              <a:t>/15 </a:t>
            </a:r>
            <a:r>
              <a:rPr kumimoji="1" lang="fr-FR" altLang="ja-JP" dirty="0"/>
              <a:t>Masculin/féminin : dissymétries grammaticales</a:t>
            </a:r>
            <a:endParaRPr kumimoji="1" lang="ja-JP" altLang="en-US" dirty="0"/>
          </a:p>
        </p:txBody>
      </p:sp>
      <p:sp>
        <p:nvSpPr>
          <p:cNvPr id="3" name="テキスト プレースホルダー 2">
            <a:extLst>
              <a:ext uri="{FF2B5EF4-FFF2-40B4-BE49-F238E27FC236}">
                <a16:creationId xmlns:a16="http://schemas.microsoft.com/office/drawing/2014/main" id="{F1F3A8CF-83CA-2E28-0E05-1A73D0C438D3}"/>
              </a:ext>
            </a:extLst>
          </p:cNvPr>
          <p:cNvSpPr>
            <a:spLocks noGrp="1"/>
          </p:cNvSpPr>
          <p:nvPr>
            <p:ph type="body" idx="1"/>
          </p:nvPr>
        </p:nvSpPr>
        <p:spPr/>
        <p:txBody>
          <a:bodyPr>
            <a:normAutofit fontScale="92500" lnSpcReduction="20000"/>
          </a:bodyPr>
          <a:lstStyle/>
          <a:p>
            <a:r>
              <a:rPr lang="fr-FR" altLang="ja-JP" dirty="0" err="1">
                <a:effectLst/>
              </a:rPr>
              <a:t>Yaguello</a:t>
            </a:r>
            <a:r>
              <a:rPr lang="fr-FR" altLang="ja-JP" dirty="0">
                <a:effectLst/>
              </a:rPr>
              <a:t>, Marina. </a:t>
            </a:r>
            <a:r>
              <a:rPr lang="fr-FR" altLang="ja-JP" i="1" dirty="0">
                <a:effectLst/>
              </a:rPr>
              <a:t>Le sexe des mots</a:t>
            </a:r>
            <a:r>
              <a:rPr lang="fr-FR" altLang="ja-JP" dirty="0">
                <a:effectLst/>
              </a:rPr>
              <a:t>. Seuil, 1989.</a:t>
            </a:r>
          </a:p>
          <a:p>
            <a:r>
              <a:rPr lang="fr-FR" altLang="ja-JP" dirty="0" err="1"/>
              <a:t>Abesse</a:t>
            </a:r>
            <a:endParaRPr lang="fr-FR" altLang="ja-JP" dirty="0"/>
          </a:p>
          <a:p>
            <a:pPr lvl="1"/>
            <a:r>
              <a:rPr lang="fr-FR" altLang="ja-JP" dirty="0">
                <a:effectLst/>
              </a:rPr>
              <a:t>Le suffixe </a:t>
            </a:r>
            <a:r>
              <a:rPr lang="fr-FR" altLang="ja-JP" i="1" dirty="0">
                <a:effectLst/>
              </a:rPr>
              <a:t>-esse </a:t>
            </a:r>
            <a:r>
              <a:rPr lang="fr-FR" altLang="ja-JP" dirty="0">
                <a:effectLst/>
              </a:rPr>
              <a:t>subsiste dans des titres tels que </a:t>
            </a:r>
            <a:r>
              <a:rPr lang="fr-FR" altLang="ja-JP" i="1" dirty="0">
                <a:effectLst/>
              </a:rPr>
              <a:t>princesse</a:t>
            </a:r>
            <a:r>
              <a:rPr lang="fr-FR" altLang="ja-JP" dirty="0">
                <a:effectLst/>
              </a:rPr>
              <a:t>, </a:t>
            </a:r>
            <a:r>
              <a:rPr lang="fr-FR" altLang="ja-JP" i="1" dirty="0">
                <a:effectLst/>
              </a:rPr>
              <a:t>duchesse</a:t>
            </a:r>
            <a:r>
              <a:rPr lang="fr-FR" altLang="ja-JP" dirty="0">
                <a:effectLst/>
              </a:rPr>
              <a:t>, etc., dans </a:t>
            </a:r>
            <a:r>
              <a:rPr lang="fr-FR" altLang="ja-JP" i="1" dirty="0">
                <a:effectLst/>
              </a:rPr>
              <a:t>maîtresse </a:t>
            </a:r>
            <a:r>
              <a:rPr lang="fr-FR" altLang="ja-JP" dirty="0">
                <a:effectLst/>
              </a:rPr>
              <a:t>(voir ce mot) et dans quelques noms où il conserve une valeur distinctive par rapport à l'adjectif correspondant, (…) Le suffixe </a:t>
            </a:r>
            <a:r>
              <a:rPr lang="fr-FR" altLang="ja-JP" i="1" dirty="0">
                <a:effectLst/>
              </a:rPr>
              <a:t>-esse</a:t>
            </a:r>
            <a:r>
              <a:rPr lang="fr-FR" altLang="ja-JP" dirty="0">
                <a:effectLst/>
              </a:rPr>
              <a:t> n'est cependant pas éliminé. Il reste vivant dans la langue populaire, qui en fait son mode de dérivation préféré chaque fois que se présente la nécessité de créer un nouveau féminin. C'est une évolution malheureuse pour l'image et le statut des femmes. Les mots en </a:t>
            </a:r>
            <a:r>
              <a:rPr lang="fr-FR" altLang="ja-JP" i="1" dirty="0">
                <a:effectLst/>
              </a:rPr>
              <a:t>-esse, </a:t>
            </a:r>
            <a:r>
              <a:rPr lang="fr-FR" altLang="ja-JP" dirty="0">
                <a:effectLst/>
              </a:rPr>
              <a:t>et ce dès l'époque de Rabelais, comme en atteste la citation ci-dessous, acquièrent une connotation péjorative, méprisante ou au mieux gentiment moqueuse, qui culmine avec les formations argotiques comme </a:t>
            </a:r>
            <a:r>
              <a:rPr lang="fr-FR" altLang="ja-JP" i="1" dirty="0">
                <a:effectLst/>
              </a:rPr>
              <a:t>chéfesse</a:t>
            </a:r>
            <a:r>
              <a:rPr lang="fr-FR" altLang="ja-JP" dirty="0">
                <a:effectLst/>
              </a:rPr>
              <a:t> (voir ce mot), </a:t>
            </a:r>
            <a:r>
              <a:rPr lang="fr-FR" altLang="ja-JP" i="1" dirty="0">
                <a:effectLst/>
              </a:rPr>
              <a:t>goinfresse,</a:t>
            </a:r>
            <a:r>
              <a:rPr lang="fr-FR" altLang="ja-JP" dirty="0">
                <a:effectLst/>
              </a:rPr>
              <a:t> </a:t>
            </a:r>
            <a:r>
              <a:rPr lang="fr-FR" altLang="ja-JP" i="1" dirty="0">
                <a:effectLst/>
              </a:rPr>
              <a:t>gonzesse </a:t>
            </a:r>
            <a:r>
              <a:rPr lang="fr-FR" altLang="ja-JP" dirty="0">
                <a:effectLst/>
              </a:rPr>
              <a:t>et </a:t>
            </a:r>
            <a:r>
              <a:rPr lang="fr-FR" altLang="ja-JP" i="1" dirty="0">
                <a:effectLst/>
              </a:rPr>
              <a:t>fliquesse.</a:t>
            </a:r>
            <a:r>
              <a:rPr lang="fr-FR" altLang="ja-JP" dirty="0">
                <a:effectLst/>
              </a:rPr>
              <a:t> On est loin de la majestueuse </a:t>
            </a:r>
            <a:r>
              <a:rPr lang="fr-FR" altLang="ja-JP" i="1" dirty="0">
                <a:effectLst/>
              </a:rPr>
              <a:t>abbesse</a:t>
            </a:r>
            <a:r>
              <a:rPr lang="fr-FR" altLang="ja-JP" dirty="0">
                <a:effectLst/>
              </a:rPr>
              <a:t>, égale de l'homme par la fonction et le prestige. (p.18)</a:t>
            </a:r>
          </a:p>
        </p:txBody>
      </p:sp>
    </p:spTree>
    <p:extLst>
      <p:ext uri="{BB962C8B-B14F-4D97-AF65-F5344CB8AC3E}">
        <p14:creationId xmlns:p14="http://schemas.microsoft.com/office/powerpoint/2010/main" val="25297054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A46846-650B-A3A8-B48B-D98DAF2A143E}"/>
              </a:ext>
            </a:extLst>
          </p:cNvPr>
          <p:cNvSpPr>
            <a:spLocks noGrp="1"/>
          </p:cNvSpPr>
          <p:nvPr>
            <p:ph type="title"/>
          </p:nvPr>
        </p:nvSpPr>
        <p:spPr/>
        <p:txBody>
          <a:bodyPr/>
          <a:lstStyle/>
          <a:p>
            <a:r>
              <a:rPr kumimoji="1" lang="fr-CA" altLang="ja-JP" dirty="0"/>
              <a:t>5</a:t>
            </a:r>
            <a:r>
              <a:rPr kumimoji="1" lang="en-GB" altLang="ja-JP" dirty="0"/>
              <a:t>/15 </a:t>
            </a:r>
            <a:r>
              <a:rPr kumimoji="1" lang="fr-CA" altLang="ja-JP" dirty="0"/>
              <a:t>maîtresse</a:t>
            </a:r>
            <a:endParaRPr kumimoji="1" lang="ja-JP" altLang="en-US" dirty="0"/>
          </a:p>
        </p:txBody>
      </p:sp>
      <p:sp>
        <p:nvSpPr>
          <p:cNvPr id="3" name="テキスト プレースホルダー 2">
            <a:extLst>
              <a:ext uri="{FF2B5EF4-FFF2-40B4-BE49-F238E27FC236}">
                <a16:creationId xmlns:a16="http://schemas.microsoft.com/office/drawing/2014/main" id="{46F56AAE-181C-3ABD-AE92-19F9D482CCFA}"/>
              </a:ext>
            </a:extLst>
          </p:cNvPr>
          <p:cNvSpPr>
            <a:spLocks noGrp="1"/>
          </p:cNvSpPr>
          <p:nvPr>
            <p:ph type="body" idx="1"/>
          </p:nvPr>
        </p:nvSpPr>
        <p:spPr>
          <a:xfrm>
            <a:off x="1080227" y="1282700"/>
            <a:ext cx="10178324" cy="3593593"/>
          </a:xfrm>
        </p:spPr>
        <p:txBody>
          <a:bodyPr>
            <a:normAutofit fontScale="70000" lnSpcReduction="20000"/>
          </a:bodyPr>
          <a:lstStyle/>
          <a:p>
            <a:r>
              <a:rPr kumimoji="1" lang="fr-FR" altLang="ja-JP" dirty="0"/>
              <a:t>Maîtresse</a:t>
            </a:r>
          </a:p>
          <a:p>
            <a:pPr marL="0" indent="0">
              <a:buNone/>
            </a:pPr>
            <a:r>
              <a:rPr kumimoji="1" lang="fr-FR" altLang="ja-JP" dirty="0"/>
              <a:t> (</a:t>
            </a:r>
            <a:r>
              <a:rPr kumimoji="1" lang="fr-FR" altLang="ja-JP" i="1" dirty="0" err="1"/>
              <a:t>maistresse</a:t>
            </a:r>
            <a:r>
              <a:rPr kumimoji="1" lang="fr-FR" altLang="ja-JP" dirty="0"/>
              <a:t>, formé au </a:t>
            </a:r>
            <a:r>
              <a:rPr kumimoji="1" lang="fr-FR" altLang="ja-JP" dirty="0" err="1"/>
              <a:t>xii</a:t>
            </a:r>
            <a:r>
              <a:rPr kumimoji="1" lang="fr-FR" altLang="ja-JP" baseline="30000" dirty="0" err="1"/>
              <a:t>e</a:t>
            </a:r>
            <a:r>
              <a:rPr kumimoji="1" lang="fr-FR" altLang="ja-JP" dirty="0"/>
              <a:t> siècle sur </a:t>
            </a:r>
            <a:r>
              <a:rPr kumimoji="1" lang="fr-FR" altLang="ja-JP" i="1" dirty="0" err="1"/>
              <a:t>maistre</a:t>
            </a:r>
            <a:r>
              <a:rPr kumimoji="1" lang="fr-FR" altLang="ja-JP" dirty="0"/>
              <a:t>, du latin </a:t>
            </a:r>
            <a:r>
              <a:rPr kumimoji="1" lang="fr-FR" altLang="ja-JP" i="1" dirty="0"/>
              <a:t>magister</a:t>
            </a:r>
            <a:r>
              <a:rPr kumimoji="1" lang="fr-FR" altLang="ja-JP" dirty="0"/>
              <a:t>). C'est l'un des plus anciens féminins en </a:t>
            </a:r>
            <a:r>
              <a:rPr kumimoji="1" lang="fr-FR" altLang="ja-JP" i="1" dirty="0"/>
              <a:t>-esse </a:t>
            </a:r>
            <a:r>
              <a:rPr kumimoji="1" lang="fr-FR" altLang="ja-JP" dirty="0"/>
              <a:t>attestés et l'un de ceux qui se sont conservés, un grand nombre d'autres ayant été refaits sur d'autres modèles de dérivation (voir </a:t>
            </a:r>
            <a:r>
              <a:rPr kumimoji="1" lang="fr-FR" altLang="ja-JP" i="1" dirty="0"/>
              <a:t>abbesse</a:t>
            </a:r>
            <a:r>
              <a:rPr kumimoji="1" lang="fr-FR" altLang="ja-JP" dirty="0"/>
              <a:t>). De même sens que le masculin au départ, </a:t>
            </a:r>
            <a:r>
              <a:rPr kumimoji="1" lang="fr-FR" altLang="ja-JP" i="1" dirty="0"/>
              <a:t>maîtresse</a:t>
            </a:r>
            <a:r>
              <a:rPr kumimoji="1" lang="fr-FR" altLang="ja-JP" dirty="0"/>
              <a:t> a subi au cours des siècles une dérive sémantique dans certains de ses emplois, d'où la dissymétrie flagrante que l'on observe dans la langue actuelle entre le féminin et le masculin, qui justifie deux entrées séparées dans les dictionnaires. Paradoxalement, c'est ·une conception élevée de la femme dans l'amour courtois au </a:t>
            </a:r>
            <a:r>
              <a:rPr kumimoji="1" lang="fr-FR" altLang="ja-JP" dirty="0" err="1"/>
              <a:t>xiii</a:t>
            </a:r>
            <a:r>
              <a:rPr kumimoji="1" lang="fr-FR" altLang="ja-JP" baseline="30000" dirty="0" err="1"/>
              <a:t>e</a:t>
            </a:r>
            <a:r>
              <a:rPr kumimoji="1" lang="fr-FR" altLang="ja-JP" dirty="0"/>
              <a:t> siècle, celle de la femme « maîtresse» (au sens figuré) du cœur de celui qui l'aime, qui est responsable du clivage fondamental entre maîtresse comme féminin de maître et maîtresse comme féminin de amant. C'est entre le </a:t>
            </a:r>
            <a:r>
              <a:rPr kumimoji="1" lang="fr-FR" altLang="ja-JP" dirty="0" err="1"/>
              <a:t>xvii</a:t>
            </a:r>
            <a:r>
              <a:rPr kumimoji="1" lang="fr-FR" altLang="ja-JP" baseline="30000" dirty="0" err="1"/>
              <a:t>e</a:t>
            </a:r>
            <a:r>
              <a:rPr kumimoji="1" lang="fr-FR" altLang="ja-JP" dirty="0"/>
              <a:t> et le </a:t>
            </a:r>
            <a:r>
              <a:rPr kumimoji="1" lang="fr-FR" altLang="ja-JP" dirty="0" err="1"/>
              <a:t>xix</a:t>
            </a:r>
            <a:r>
              <a:rPr kumimoji="1" lang="fr-FR" altLang="ja-JP" baseline="30000" dirty="0" err="1"/>
              <a:t>e</a:t>
            </a:r>
            <a:r>
              <a:rPr kumimoji="1" lang="fr-FR" altLang="ja-JP" dirty="0"/>
              <a:t> siècle que maîtresse dérive du sens de « femme aimée » à celui de « partenaire sexuelle hors mariage». Il faut noter que, dans la langue moderne, le mot ne s'emploie plus guère et fleure le vaudeville et la comédie de boulevard d'antan. « Prendre une maîtresse» est aujourd'hui vieux jeu. Comme féminin de maître, maîtresse exhibe également quelques dissymétries, non pas vraiment de sens, mais </a:t>
            </a:r>
            <a:r>
              <a:rPr kumimoji="1" lang="fr-FR" altLang="ja-JP" dirty="0">
                <a:highlight>
                  <a:srgbClr val="FFFF00"/>
                </a:highlight>
              </a:rPr>
              <a:t>de liberté d'emploi. </a:t>
            </a:r>
            <a:r>
              <a:rPr kumimoji="1" lang="fr-FR" altLang="ja-JP" dirty="0"/>
              <a:t>On hésite un peu à dire « passer maîtresse» en quelque domaine. On ne parle pas de coup de maîtresse, ni de maîtresse d'œuvre, ni de maîtresse d'hôtel; on ne dit pas « de main de maîtresse». On n'est pas maîtresse-assistante à l'université (mais on peut l'être  dans l'enseignement élémentaire), ni maîtresse de recherches, ni de conférences, ni de requêtes, ni maîtresse à penser. Contre maîtresse semble faire problème. En revanche, on devient grande-maîtresse dans les loges féminines chez les francs-maçons. On est maîtresse d'école, de ballet ou de maison. Maîtresse ne s</a:t>
            </a:r>
            <a:r>
              <a:rPr kumimoji="1" lang="fr-CA" altLang="ja-JP" dirty="0"/>
              <a:t>’</a:t>
            </a:r>
            <a:r>
              <a:rPr kumimoji="1" lang="fr-FR" altLang="ja-JP" dirty="0"/>
              <a:t>emploie pas non plus comme titre, et une avocate reste « Maître Unetelle» (voir aussi doctoresse). L'Office de la langue française du Québec recommande l'emploi de la maître (épicène) chaque fois que maîtresse est mal accepté. (</a:t>
            </a:r>
            <a:r>
              <a:rPr kumimoji="1" lang="fr-FR" altLang="ja-JP" dirty="0" err="1"/>
              <a:t>Yaguello</a:t>
            </a:r>
            <a:r>
              <a:rPr kumimoji="1" lang="fr-FR" altLang="ja-JP" dirty="0"/>
              <a:t> 1989(p.108))</a:t>
            </a:r>
            <a:endParaRPr kumimoji="1" lang="ja-JP" altLang="en-US" dirty="0"/>
          </a:p>
        </p:txBody>
      </p:sp>
    </p:spTree>
    <p:extLst>
      <p:ext uri="{BB962C8B-B14F-4D97-AF65-F5344CB8AC3E}">
        <p14:creationId xmlns:p14="http://schemas.microsoft.com/office/powerpoint/2010/main" val="28481375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226CC3-84CD-B948-189D-DDB11475D24F}"/>
              </a:ext>
            </a:extLst>
          </p:cNvPr>
          <p:cNvSpPr>
            <a:spLocks noGrp="1"/>
          </p:cNvSpPr>
          <p:nvPr>
            <p:ph type="title"/>
          </p:nvPr>
        </p:nvSpPr>
        <p:spPr/>
        <p:txBody>
          <a:bodyPr/>
          <a:lstStyle/>
          <a:p>
            <a:r>
              <a:rPr kumimoji="1" lang="en-US" altLang="ja-JP" dirty="0"/>
              <a:t>5/15 Homme (</a:t>
            </a:r>
            <a:r>
              <a:rPr kumimoji="1" lang="en-US" altLang="ja-JP" dirty="0" err="1"/>
              <a:t>Yaguello</a:t>
            </a:r>
            <a:r>
              <a:rPr kumimoji="1" lang="en-US" altLang="ja-JP" dirty="0"/>
              <a:t> 1989)</a:t>
            </a:r>
            <a:endParaRPr kumimoji="1" lang="ja-JP" altLang="en-US" dirty="0"/>
          </a:p>
        </p:txBody>
      </p:sp>
      <p:sp>
        <p:nvSpPr>
          <p:cNvPr id="3" name="テキスト プレースホルダー 2">
            <a:extLst>
              <a:ext uri="{FF2B5EF4-FFF2-40B4-BE49-F238E27FC236}">
                <a16:creationId xmlns:a16="http://schemas.microsoft.com/office/drawing/2014/main" id="{9E9951BB-B8E6-D666-5A1A-C54215024E7B}"/>
              </a:ext>
            </a:extLst>
          </p:cNvPr>
          <p:cNvSpPr>
            <a:spLocks noGrp="1"/>
          </p:cNvSpPr>
          <p:nvPr>
            <p:ph type="body" idx="1"/>
          </p:nvPr>
        </p:nvSpPr>
        <p:spPr/>
        <p:txBody>
          <a:bodyPr>
            <a:normAutofit fontScale="62500" lnSpcReduction="20000"/>
          </a:bodyPr>
          <a:lstStyle/>
          <a:p>
            <a:r>
              <a:rPr kumimoji="1" lang="fr-FR" altLang="ja-JP" dirty="0"/>
              <a:t>homme (</a:t>
            </a:r>
            <a:r>
              <a:rPr kumimoji="1" lang="fr-FR" altLang="ja-JP" dirty="0" err="1"/>
              <a:t>xIVc</a:t>
            </a:r>
            <a:r>
              <a:rPr kumimoji="1" lang="fr-FR" altLang="ja-JP" dirty="0"/>
              <a:t> siècle; dérivé de l'accusatif hominem du latin homo, « être humain»). Le latin, comme le grec, le russe, l'allemand et bien d'.autres langues, indo-européennes ou non, distinguait lexicalement entre l'homme au sens </a:t>
            </a:r>
            <a:r>
              <a:rPr kumimoji="1" lang="fr-FR" altLang="ja-JP" dirty="0" err="1"/>
              <a:t>généri_que</a:t>
            </a:r>
            <a:r>
              <a:rPr kumimoji="1" lang="fr-FR" altLang="ja-JP" dirty="0"/>
              <a:t> de « être humain» (homo) et l'homme au sens de « être de sexe masculin» (</a:t>
            </a:r>
            <a:r>
              <a:rPr kumimoji="1" lang="fr-FR" altLang="ja-JP" dirty="0" err="1"/>
              <a:t>vir</a:t>
            </a:r>
            <a:r>
              <a:rPr kumimoji="1" lang="fr-FR" altLang="ja-JP" dirty="0"/>
              <a:t>, qui nous a donné viril). Si homo était de genre grammatical masculin, au moins était-il indifférencié quant au sexe. On peut s'interroger sur les causes de l'évolution qui a conduit homme à passer du sens de « représentant de l'espèce» à celui, spécifiant, de « mâle de l'espèce». En fait, on a tellement l'habitude de voir le masculin « absorber» grammaticalement le féminin qu'on pourrait croire que le sens générique est second, alors qu'il est historiquement premier. L'homme a en quelque sorte «confisqué» symboliquement la qualité d'être humain à son profit. On note la même évolution en anglais. Il existe des contraintes grammaticales sur l'emploi de homme comme terme générique. C'est seulement dans des énoncés impliquant une </a:t>
            </a:r>
            <a:r>
              <a:rPr kumimoji="1" lang="fr-FR" altLang="ja-JP" dirty="0" err="1"/>
              <a:t>v~rité</a:t>
            </a:r>
            <a:r>
              <a:rPr kumimoji="1" lang="fr-FR" altLang="ja-JP" dirty="0"/>
              <a:t> générale que cette interprétation est possible: « Les hommes sont mortels», « L'homme a besoin de manger pour vivre», « L'homme est un mammifère», etc. Dès qu'intervient un élément spécifiant -par exemple un démonstratif, ou un verbe exprimant une action unique et déterminée -, homme ne peut vouloir dire que « </a:t>
            </a:r>
            <a:r>
              <a:rPr kumimoji="1" lang="fr-FR" altLang="ja-JP" dirty="0" err="1"/>
              <a:t>êtremasculin</a:t>
            </a:r>
            <a:r>
              <a:rPr kumimoji="1" lang="fr-FR" altLang="ja-JP" dirty="0"/>
              <a:t>» comme c'est le cas dans: «Un homme est venu», « Cet homme est une crapule», «J'ai </a:t>
            </a:r>
            <a:r>
              <a:rPr kumimoji="1" lang="fr-FR" altLang="ja-JP" dirty="0" err="1"/>
              <a:t>ap~rçu</a:t>
            </a:r>
            <a:r>
              <a:rPr kumimoji="1" lang="fr-FR" altLang="ja-JP" dirty="0"/>
              <a:t> un homme», etc. Et c'est donc personne (voir ce mot), grammaticalement féminin mais sémantiquement indifférencié, qui doit être employé comme terme générique. D'ailleurs, aucune femme ne dit jamais en parlant d'</a:t>
            </a:r>
            <a:r>
              <a:rPr kumimoji="1" lang="fr-FR" altLang="ja-JP" dirty="0" err="1"/>
              <a:t>ellemême</a:t>
            </a:r>
            <a:r>
              <a:rPr kumimoji="1" lang="fr-FR" altLang="ja-JP" dirty="0"/>
              <a:t> : «Je suis un homme. » En revanche, un homme peut dire: «Je suis une personne.» Personne et homme ne sont donc m.1llement équivalents; ils occupent une place différente dans le système de relation genre/sexe. Le mot homme se </a:t>
            </a:r>
            <a:r>
              <a:rPr kumimoji="1" lang="fr-FR" altLang="ja-JP" dirty="0" err="1"/>
              <a:t>t~ouve</a:t>
            </a:r>
            <a:r>
              <a:rPr kumimoji="1" lang="fr-FR" altLang="ja-JP" dirty="0"/>
              <a:t> dans une relation d'opposition « participative» avec le mot femme: le féminin est inclus dans le masculin. Le mot personne, lui, ne s'oppose à rien d'autre qu'à la non-personne (les </a:t>
            </a:r>
            <a:r>
              <a:rPr kumimoji="1" lang="fr-FR" altLang="ja-JP" dirty="0" err="1"/>
              <a:t>ammaux</a:t>
            </a:r>
            <a:r>
              <a:rPr kumimoji="1" lang="fr-FR" altLang="ja-JP" dirty="0"/>
              <a:t>, les choses): il «contient» à égalité le féminin et le masculin. Contrairement à femme, homme s'emploie de façon absolue avec un sens laudatif: « Ça, c'est un homme! » Par un jeu de « franchissement de frontière», positif puisque orienté du bas vers le haut (voir article femmelette), on peut dire: « Mme Unetelle est le seul homme du gouvernement. » Le Mouvement de libération des femmes (MLF) fait remarquer à juste titre que « un homme sur deux est une femme». </a:t>
            </a:r>
            <a:endParaRPr kumimoji="1" lang="ja-JP" altLang="en-US" dirty="0"/>
          </a:p>
        </p:txBody>
      </p:sp>
    </p:spTree>
    <p:extLst>
      <p:ext uri="{BB962C8B-B14F-4D97-AF65-F5344CB8AC3E}">
        <p14:creationId xmlns:p14="http://schemas.microsoft.com/office/powerpoint/2010/main" val="12660035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0AE16-3048-3AFD-3725-D7E05430DA40}"/>
              </a:ext>
            </a:extLst>
          </p:cNvPr>
          <p:cNvSpPr>
            <a:spLocks noGrp="1"/>
          </p:cNvSpPr>
          <p:nvPr>
            <p:ph type="title"/>
          </p:nvPr>
        </p:nvSpPr>
        <p:spPr/>
        <p:txBody>
          <a:bodyPr/>
          <a:lstStyle/>
          <a:p>
            <a:r>
              <a:rPr kumimoji="1" lang="en-US" altLang="ja-JP" dirty="0"/>
              <a:t>Femme</a:t>
            </a:r>
            <a:endParaRPr kumimoji="1" lang="ja-JP" altLang="en-US" dirty="0"/>
          </a:p>
        </p:txBody>
      </p:sp>
      <p:sp>
        <p:nvSpPr>
          <p:cNvPr id="3" name="テキスト プレースホルダー 2">
            <a:extLst>
              <a:ext uri="{FF2B5EF4-FFF2-40B4-BE49-F238E27FC236}">
                <a16:creationId xmlns:a16="http://schemas.microsoft.com/office/drawing/2014/main" id="{399384CB-9C99-8253-FB72-2B6F93257B1C}"/>
              </a:ext>
            </a:extLst>
          </p:cNvPr>
          <p:cNvSpPr>
            <a:spLocks noGrp="1"/>
          </p:cNvSpPr>
          <p:nvPr>
            <p:ph type="body" idx="1"/>
          </p:nvPr>
        </p:nvSpPr>
        <p:spPr/>
        <p:txBody>
          <a:bodyPr>
            <a:normAutofit fontScale="55000" lnSpcReduction="20000"/>
          </a:bodyPr>
          <a:lstStyle/>
          <a:p>
            <a:r>
              <a:rPr kumimoji="1" lang="fr-FR" altLang="ja-JP" dirty="0"/>
              <a:t>Que peut bien dire un dictionnaire du mot femme? La définition en est simple et sans équivoque, semble-t-il. On a vite fait de définir la femme en termes biologiques comme « représentante du sexe qui porte les enfants». Le mot femme n'a pas comme le mot homme deux sens fondamentalement différents. Femme s'oppose à homme en tant que représentante du sexe féminin, à fille en tant qu'adulte, à maîtresse et à mari en tant qu'épouse. Le mot comporte un noyau sémantique stable. Or, tous les dictionnaires (le Grand Robert, le Grand Larousse, le TLF en particulier) lui consacrent des rubriques très importantes, de plusieurs pages en général. Il est certes utile de citer et de définir les mots composés à partir de femme: femme-enfant, femme-objet, femme de ménage, femme de charge, femme d'intérieur, femme au foyer, etc. (on peut noter au passage qu'aucun de ces mots n'a de correspondant masculin)... mais, pour l'essentiel, les dictionnaires remplissent l'article femme avec des citations et des renvois associatifs. Plutôt que sur le sens d’un mot courant et connu de tous, les dictionnaires nous renseignent sur les connotations qui s'y rattachent, sur les associations d'idées qu'il provoque. L'image qui se dégage à la lecture d'un article de dictionnaire consacré au mot femme est extraordinairement négative. On sort manifestement du cadre d'un « dictionnaire de langue» pour entrer dans l'idéologie. Citons à titre d'exemple quelques renvois analogiques pris dans le Grand Robert: âme, intuition, instinct maternel, dévouement, goût de la parure, coquetterie, mode, robes, toilettes, pudeur, curiosité, légèreté, inconstance, songes, caprices, </a:t>
            </a:r>
            <a:r>
              <a:rPr kumimoji="1" lang="fr-FR" altLang="ja-JP" dirty="0" err="1"/>
              <a:t>humeurs,folies</a:t>
            </a:r>
            <a:r>
              <a:rPr kumimoji="1" lang="fr-FR" altLang="ja-JP" dirty="0"/>
              <a:t>, jalousie, perfidie, 'traîtrise, sexe volage, fragilité, faiblesse, beauté, charme_, chic, éclat, élégance, féminité, fleur, grâce, séduction, trésor. A la rubrique « compagne de l'homme» (au fait, définit-on l'homme comme « compagnon de la femme»?) est donnée une kyrielle de «synonymes» plus ou moins argotiques et qui, tous, peuvent prendre le sens de «putain»: donzelle, femelle, frangine, gigolette, gonzesse, gosse, mistonne, môme, mousmé, mou-</a:t>
            </a:r>
            <a:r>
              <a:rPr kumimoji="1" lang="fr-FR" altLang="ja-JP" dirty="0" err="1"/>
              <a:t>kère</a:t>
            </a:r>
            <a:r>
              <a:rPr kumimoji="1" lang="fr-FR" altLang="ja-JP" dirty="0"/>
              <a:t>, pépée, poule, sœur, souris, volaille. A la mot courant et connu de tous, les dictionnaires nous renseignent sur les connotations qui s'y rattachent, sur les associations d'idées qu'il provoque. L'image qui se dégage à la lecture d'un article de dictionnaire consacré au mot femme est extraordinairement négative. On sort manifestement du cadre d'un « dictionnaire de langue» pour entrer dans l'idéologie. Citons à titre d'exemple quelques renvois analogiques pris dans le Grand Robert: âme, intuition, instinct maternel, dévouement, goût de la parure, coquetterie, mode, robes, toilettes, pudeur, curiosité, légèreté, inconstance, songes, caprices, </a:t>
            </a:r>
            <a:r>
              <a:rPr kumimoji="1" lang="fr-FR" altLang="ja-JP" dirty="0" err="1"/>
              <a:t>humeurs,folies</a:t>
            </a:r>
            <a:r>
              <a:rPr kumimoji="1" lang="fr-FR" altLang="ja-JP" dirty="0"/>
              <a:t>, jalousie, perfidie, 'traîtrise, sexe volage, fragilité, faiblesse, beauté, charme_, chic, éclat, élégance, féminité, fleur, grâce, séduction, trésor. A la rubrique « compagne de l'homme» (au fait, définit-on l'homme comme « compagnon de la femme»?) est donnée une kyrielle de «synonymes» plus ou moins argotiques et qui, tous, peuvent prendre le sens de «putain»: donzelle, femelle, frangine, gigolette, gonzesse, gosse, mistonne, môme, mousmé, mou-</a:t>
            </a:r>
            <a:r>
              <a:rPr kumimoji="1" lang="fr-FR" altLang="ja-JP" dirty="0" err="1"/>
              <a:t>kère</a:t>
            </a:r>
            <a:r>
              <a:rPr kumimoji="1" lang="fr-FR" altLang="ja-JP" dirty="0"/>
              <a:t>, pépée, poule, sœur, souris, volaille. </a:t>
            </a:r>
            <a:r>
              <a:rPr kumimoji="1" lang="fr-FR" altLang="ja-JP"/>
              <a:t>A la</a:t>
            </a:r>
            <a:endParaRPr kumimoji="1" lang="ja-JP" altLang="en-US" dirty="0"/>
          </a:p>
        </p:txBody>
      </p:sp>
    </p:spTree>
    <p:extLst>
      <p:ext uri="{BB962C8B-B14F-4D97-AF65-F5344CB8AC3E}">
        <p14:creationId xmlns:p14="http://schemas.microsoft.com/office/powerpoint/2010/main" val="318904814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31A947-F3EF-2297-CA22-5A3B973928C6}"/>
              </a:ext>
            </a:extLst>
          </p:cNvPr>
          <p:cNvSpPr>
            <a:spLocks noGrp="1"/>
          </p:cNvSpPr>
          <p:nvPr>
            <p:ph type="title"/>
          </p:nvPr>
        </p:nvSpPr>
        <p:spPr/>
        <p:txBody>
          <a:bodyPr/>
          <a:lstStyle/>
          <a:p>
            <a:r>
              <a:rPr kumimoji="1" lang="fr-CA" altLang="ja-JP" dirty="0"/>
              <a:t>5</a:t>
            </a:r>
            <a:r>
              <a:rPr kumimoji="1" lang="en-GB" altLang="ja-JP" dirty="0"/>
              <a:t>/</a:t>
            </a:r>
            <a:r>
              <a:rPr kumimoji="1" lang="fr-CA" altLang="ja-JP" dirty="0"/>
              <a:t>15 Masculin/féminin : dissymétries sémantiques</a:t>
            </a:r>
            <a:endParaRPr kumimoji="1" lang="ja-JP" altLang="en-US" dirty="0"/>
          </a:p>
        </p:txBody>
      </p:sp>
      <p:sp>
        <p:nvSpPr>
          <p:cNvPr id="3" name="テキスト プレースホルダー 2">
            <a:extLst>
              <a:ext uri="{FF2B5EF4-FFF2-40B4-BE49-F238E27FC236}">
                <a16:creationId xmlns:a16="http://schemas.microsoft.com/office/drawing/2014/main" id="{1F6A29A1-3368-4CBC-9DCB-0740747372FC}"/>
              </a:ext>
            </a:extLst>
          </p:cNvPr>
          <p:cNvSpPr>
            <a:spLocks noGrp="1"/>
          </p:cNvSpPr>
          <p:nvPr>
            <p:ph type="body" idx="1"/>
          </p:nvPr>
        </p:nvSpPr>
        <p:spPr/>
        <p:txBody>
          <a:bodyPr>
            <a:normAutofit fontScale="62500" lnSpcReduction="20000"/>
          </a:bodyPr>
          <a:lstStyle/>
          <a:p>
            <a:r>
              <a:rPr kumimoji="1" lang="fr-FR" altLang="ja-JP" dirty="0"/>
              <a:t>Une femme galante est une femme de mauvaise vie, un homme galant est un homme bien élevé.</a:t>
            </a:r>
          </a:p>
          <a:p>
            <a:r>
              <a:rPr kumimoji="1" lang="fr-FR" altLang="ja-JP" dirty="0"/>
              <a:t>Une honnête femme est une femme vertueuse, un honnête homme est un homme cultivé. </a:t>
            </a:r>
          </a:p>
          <a:p>
            <a:r>
              <a:rPr kumimoji="1" lang="fr-FR" altLang="ja-JP" dirty="0"/>
              <a:t>Une femme savante est ridicule, un homme savant est respecté. </a:t>
            </a:r>
          </a:p>
          <a:p>
            <a:r>
              <a:rPr kumimoji="1" lang="fr-FR" altLang="ja-JP" dirty="0"/>
              <a:t>Une femme légère, l'est de mœurs. Un homme, sil lui arrive d'être léger, ne peut l'être que d'esprit. </a:t>
            </a:r>
          </a:p>
          <a:p>
            <a:r>
              <a:rPr kumimoji="1" lang="fr-FR" altLang="ja-JP" dirty="0"/>
              <a:t>On dit une fille ou une femme facile, mais pas un homme facile, une femme de petite vertu, mais pas un homme de petite vertu; on dit une femme de mauvaise vie, mais on dit un Don Juan. ?n dit une faible femme, mais pas un faible homme. Un homme faible est un homme trop indulgent,</a:t>
            </a:r>
          </a:p>
          <a:p>
            <a:r>
              <a:rPr kumimoji="1" lang="fr-FR" altLang="ja-JP" dirty="0"/>
              <a:t>On aime les petites femmes, mais on admire les grands hommes. Les petits hommes n'existent que chez Gulliver et les grandes femmes ont du mal à s'habiller en confection. </a:t>
            </a:r>
          </a:p>
          <a:p>
            <a:r>
              <a:rPr kumimoji="1" lang="fr-FR" altLang="ja-JP" dirty="0"/>
              <a:t>Une femme peut être jolie, belle, mignonne, ravissante, laide ou moche, un homme n'est que beau ou laid. </a:t>
            </a:r>
          </a:p>
          <a:p>
            <a:r>
              <a:rPr kumimoji="1" lang="fr-FR" altLang="ja-JP" dirty="0"/>
              <a:t>Le mot fille est également connoté péjorativement (aller chez les filles, filles de joie), alors que le mot garçon est complètement neutre. Fille est une injure en soi : « les filles sont des quilles • est la première expression qu'apprennent les garçons dans la cour de la communale. Injure d'autant plus grave lorsqu'elle s'adresse à un garçon : • Tu n'es qu'une fille •· Le statut de fille étant indésirable, on dira d'une fille : • c'est un garçon manqué •, mais jamais d'un garçon : • c'est une fille manquée •· Le mot manqué, en effet, rehausse la valeur du modèle qu'on n'a pu atteindre (cf. aussi la garçonne des années 20). La femme singe l'homme, mais reste une guenon.</a:t>
            </a:r>
          </a:p>
          <a:p>
            <a:pPr marL="0" indent="0">
              <a:buNone/>
            </a:pPr>
            <a:r>
              <a:rPr lang="fr-CA" altLang="ja-JP" dirty="0" err="1">
                <a:effectLst/>
              </a:rPr>
              <a:t>Yaguello</a:t>
            </a:r>
            <a:r>
              <a:rPr lang="fr-CA" altLang="ja-JP" dirty="0">
                <a:effectLst/>
              </a:rPr>
              <a:t> M.</a:t>
            </a:r>
            <a:r>
              <a:rPr lang="fr-FR" altLang="ja-JP" dirty="0">
                <a:effectLst/>
              </a:rPr>
              <a:t>. </a:t>
            </a:r>
            <a:r>
              <a:rPr lang="fr-FR" altLang="ja-JP" i="1" dirty="0">
                <a:effectLst/>
              </a:rPr>
              <a:t>Les Mots et les Femmes</a:t>
            </a:r>
            <a:r>
              <a:rPr lang="fr-FR" altLang="ja-JP" dirty="0">
                <a:effectLst/>
              </a:rPr>
              <a:t>. 2e éd, Payot, 1978.</a:t>
            </a:r>
          </a:p>
          <a:p>
            <a:endParaRPr kumimoji="1" lang="fr-FR" altLang="ja-JP" dirty="0"/>
          </a:p>
          <a:p>
            <a:pPr marL="0" indent="0">
              <a:buNone/>
            </a:pPr>
            <a:endParaRPr kumimoji="1" lang="ja-JP" altLang="en-US" dirty="0"/>
          </a:p>
        </p:txBody>
      </p:sp>
    </p:spTree>
    <p:extLst>
      <p:ext uri="{BB962C8B-B14F-4D97-AF65-F5344CB8AC3E}">
        <p14:creationId xmlns:p14="http://schemas.microsoft.com/office/powerpoint/2010/main" val="277185466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0D583-8FD8-BF00-622B-059947277693}"/>
              </a:ext>
            </a:extLst>
          </p:cNvPr>
          <p:cNvSpPr>
            <a:spLocks noGrp="1"/>
          </p:cNvSpPr>
          <p:nvPr>
            <p:ph type="title"/>
          </p:nvPr>
        </p:nvSpPr>
        <p:spPr/>
        <p:txBody>
          <a:bodyPr>
            <a:normAutofit/>
          </a:bodyPr>
          <a:lstStyle/>
          <a:p>
            <a:r>
              <a:rPr kumimoji="1" lang="fr-FR" altLang="ja-JP" dirty="0"/>
              <a:t>5</a:t>
            </a:r>
            <a:r>
              <a:rPr kumimoji="1" lang="en-GB" altLang="ja-JP" dirty="0"/>
              <a:t>/15</a:t>
            </a:r>
            <a:r>
              <a:rPr kumimoji="1" lang="ja-JP" altLang="en-US" dirty="0"/>
              <a:t>　無生物名詞</a:t>
            </a:r>
          </a:p>
        </p:txBody>
      </p:sp>
      <p:sp>
        <p:nvSpPr>
          <p:cNvPr id="3" name="テキスト プレースホルダー 2">
            <a:extLst>
              <a:ext uri="{FF2B5EF4-FFF2-40B4-BE49-F238E27FC236}">
                <a16:creationId xmlns:a16="http://schemas.microsoft.com/office/drawing/2014/main" id="{F1F3A8CF-83CA-2E28-0E05-1A73D0C438D3}"/>
              </a:ext>
            </a:extLst>
          </p:cNvPr>
          <p:cNvSpPr>
            <a:spLocks noGrp="1"/>
          </p:cNvSpPr>
          <p:nvPr>
            <p:ph type="body" idx="1"/>
          </p:nvPr>
        </p:nvSpPr>
        <p:spPr>
          <a:xfrm>
            <a:off x="1104719" y="1431472"/>
            <a:ext cx="10178324" cy="3593593"/>
          </a:xfrm>
        </p:spPr>
        <p:txBody>
          <a:bodyPr>
            <a:normAutofit fontScale="77500" lnSpcReduction="20000"/>
          </a:bodyPr>
          <a:lstStyle/>
          <a:p>
            <a:pPr marL="0" indent="0">
              <a:buNone/>
            </a:pPr>
            <a:r>
              <a:rPr kumimoji="1" lang="fr-FR" altLang="ja-JP" b="1" dirty="0"/>
              <a:t>neutre </a:t>
            </a:r>
          </a:p>
          <a:p>
            <a:pPr marL="0" indent="0">
              <a:buNone/>
            </a:pPr>
            <a:r>
              <a:rPr kumimoji="1" lang="fr-FR" altLang="ja-JP" dirty="0"/>
              <a:t>Dernière survivance de la distinction indo-européenne entre l'animé et l'inanimé le neutre a disparu des langues romanes, provoquant une redistribution des genres. Les neutres latins sont passés, en règle générale, dans la classe des masculins, sauf certains pluriels en</a:t>
            </a:r>
            <a:r>
              <a:rPr kumimoji="1" lang="fr-FR" altLang="ja-JP" i="1" dirty="0"/>
              <a:t> -a</a:t>
            </a:r>
            <a:r>
              <a:rPr kumimoji="1" lang="fr-FR" altLang="ja-JP" dirty="0"/>
              <a:t>, interprétés faussement comme des féminins (voir </a:t>
            </a:r>
            <a:r>
              <a:rPr kumimoji="1" lang="fr-FR" altLang="ja-JP" i="1" dirty="0"/>
              <a:t>graine</a:t>
            </a:r>
            <a:r>
              <a:rPr kumimoji="1" lang="fr-FR" altLang="ja-JP" dirty="0"/>
              <a:t> et </a:t>
            </a:r>
            <a:r>
              <a:rPr kumimoji="1" lang="fr-FR" altLang="ja-JP" i="1" dirty="0"/>
              <a:t>orgues</a:t>
            </a:r>
            <a:r>
              <a:rPr kumimoji="1" lang="fr-FR" altLang="ja-JP" dirty="0"/>
              <a:t>). La distinction animé/inanimé subsiste sous une forme grammaticale en français moderne. Tout d'abord, par le fait que le genre est arbitraire dans le cas des inanimés, alors que pour les animés il est motivé puisqu'il correspond, à quelques exceptions près (qui sont largement détaillées dans ce lexique), au sexe; on peut noter, à titre de contraste, qu'en allemand, langue qui a conservé un système à trois genres, de nombreux animés, y compris humains, sont classés dans les neutres (</a:t>
            </a:r>
            <a:r>
              <a:rPr kumimoji="1" lang="fr-FR" altLang="ja-JP" i="1" dirty="0"/>
              <a:t>Das Kind, </a:t>
            </a:r>
            <a:r>
              <a:rPr kumimoji="1" lang="fr-FR" altLang="ja-JP" dirty="0"/>
              <a:t>«l'enfant», </a:t>
            </a:r>
            <a:r>
              <a:rPr kumimoji="1" lang="fr-FR" altLang="ja-JP" i="1" dirty="0" err="1"/>
              <a:t>das</a:t>
            </a:r>
            <a:r>
              <a:rPr kumimoji="1" lang="fr-FR" altLang="ja-JP" i="1" dirty="0"/>
              <a:t> </a:t>
            </a:r>
            <a:r>
              <a:rPr kumimoji="1" lang="fr-FR" altLang="ja-JP" i="1" dirty="0" err="1"/>
              <a:t>Madchen</a:t>
            </a:r>
            <a:r>
              <a:rPr kumimoji="1" lang="fr-FR" altLang="ja-JP" dirty="0"/>
              <a:t>, « la jeune fille», etc.). La répartition des genres joue donc un rôle purement formel dans le cas des inanimés, sémantique dans le cas des animés. On peut parler, à la limite, de deux systèmes séparés. </a:t>
            </a:r>
            <a:r>
              <a:rPr kumimoji="1" lang="fr-FR" altLang="ja-JP" dirty="0">
                <a:highlight>
                  <a:srgbClr val="FFFF00"/>
                </a:highlight>
              </a:rPr>
              <a:t>Certaines contraintes sur l'emploi des pronoms personnels. renforcent cette distinction; ainsi, les pronoms toniques extraposés ne correspondent jamais à des inanimés. </a:t>
            </a:r>
            <a:r>
              <a:rPr kumimoji="1" lang="fr-FR" altLang="ja-JP" dirty="0"/>
              <a:t>On dit: « </a:t>
            </a:r>
            <a:r>
              <a:rPr kumimoji="1" lang="fr-FR" altLang="ja-JP" i="1" dirty="0"/>
              <a:t>Lui, c'est mon frère</a:t>
            </a:r>
            <a:r>
              <a:rPr kumimoji="1" lang="fr-FR" altLang="ja-JP" dirty="0"/>
              <a:t>» mais pas: *« </a:t>
            </a:r>
            <a:r>
              <a:rPr kumimoji="1" lang="fr-FR" altLang="ja-JP" i="1" dirty="0"/>
              <a:t>Lui, c'est mon vélo</a:t>
            </a:r>
            <a:r>
              <a:rPr kumimoji="1" lang="fr-FR" altLang="ja-JP" dirty="0"/>
              <a:t>.» La distinction est également apparente dans les pronoms interrogatifs (</a:t>
            </a:r>
            <a:r>
              <a:rPr kumimoji="1" lang="fr-FR" altLang="ja-JP" i="1" dirty="0"/>
              <a:t>qui/ quoi</a:t>
            </a:r>
            <a:r>
              <a:rPr kumimoji="1" lang="fr-FR" altLang="ja-JP" dirty="0"/>
              <a:t>) et démonstratifs (</a:t>
            </a:r>
            <a:r>
              <a:rPr kumimoji="1" lang="fr-FR" altLang="ja-JP" i="1" dirty="0"/>
              <a:t>ceci/ cela </a:t>
            </a:r>
            <a:r>
              <a:rPr kumimoji="1" lang="fr-FR" altLang="ja-JP" dirty="0"/>
              <a:t>ne reprend que des inanimés). (</a:t>
            </a:r>
            <a:r>
              <a:rPr kumimoji="1" lang="fr-FR" altLang="ja-JP" dirty="0" err="1"/>
              <a:t>Yaguello</a:t>
            </a:r>
            <a:r>
              <a:rPr kumimoji="1" lang="fr-FR" altLang="ja-JP" dirty="0"/>
              <a:t> 1989:119)</a:t>
            </a:r>
          </a:p>
          <a:p>
            <a:pPr marL="0" indent="0">
              <a:buNone/>
            </a:pPr>
            <a:r>
              <a:rPr kumimoji="1" lang="fr-FR" altLang="ja-JP" dirty="0"/>
              <a:t>Celui-ci, celle-ci,   lui, elle, </a:t>
            </a:r>
            <a:r>
              <a:rPr kumimoji="1" lang="en-US" altLang="ja-JP" dirty="0"/>
              <a:t>Il </a:t>
            </a:r>
            <a:r>
              <a:rPr kumimoji="1" lang="en-US" altLang="ja-JP" dirty="0" err="1"/>
              <a:t>est</a:t>
            </a:r>
            <a:r>
              <a:rPr kumimoji="1" lang="en-US" altLang="ja-JP" dirty="0"/>
              <a:t> beau, </a:t>
            </a:r>
            <a:r>
              <a:rPr kumimoji="1" lang="en-US" altLang="ja-JP" dirty="0" err="1"/>
              <a:t>mon</a:t>
            </a:r>
            <a:r>
              <a:rPr kumimoji="1" lang="en-US" altLang="ja-JP" dirty="0"/>
              <a:t> v</a:t>
            </a:r>
            <a:r>
              <a:rPr kumimoji="1" lang="fr-CA" altLang="ja-JP" dirty="0" err="1"/>
              <a:t>élo</a:t>
            </a:r>
            <a:r>
              <a:rPr kumimoji="1" lang="fr-CA" altLang="ja-JP" dirty="0"/>
              <a:t>. </a:t>
            </a:r>
            <a:endParaRPr kumimoji="1" lang="en-GB" altLang="ja-JP" dirty="0"/>
          </a:p>
        </p:txBody>
      </p:sp>
    </p:spTree>
    <p:extLst>
      <p:ext uri="{BB962C8B-B14F-4D97-AF65-F5344CB8AC3E}">
        <p14:creationId xmlns:p14="http://schemas.microsoft.com/office/powerpoint/2010/main" val="84260846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8EA0E8-CACE-1B11-4EFB-C9C9891B5CE9}"/>
              </a:ext>
            </a:extLst>
          </p:cNvPr>
          <p:cNvSpPr>
            <a:spLocks noGrp="1"/>
          </p:cNvSpPr>
          <p:nvPr>
            <p:ph type="title"/>
          </p:nvPr>
        </p:nvSpPr>
        <p:spPr/>
        <p:txBody>
          <a:bodyPr/>
          <a:lstStyle/>
          <a:p>
            <a:r>
              <a:rPr kumimoji="1" lang="fr-CA" altLang="ja-JP" dirty="0"/>
              <a:t>Bon Usage section 662</a:t>
            </a:r>
            <a:endParaRPr kumimoji="1" lang="ja-JP" altLang="en-US" dirty="0"/>
          </a:p>
        </p:txBody>
      </p:sp>
      <p:sp>
        <p:nvSpPr>
          <p:cNvPr id="3" name="テキスト プレースホルダー 2">
            <a:extLst>
              <a:ext uri="{FF2B5EF4-FFF2-40B4-BE49-F238E27FC236}">
                <a16:creationId xmlns:a16="http://schemas.microsoft.com/office/drawing/2014/main" id="{4492EF15-AA12-EB78-3CB0-F17448CBD444}"/>
              </a:ext>
            </a:extLst>
          </p:cNvPr>
          <p:cNvSpPr>
            <a:spLocks noGrp="1"/>
          </p:cNvSpPr>
          <p:nvPr>
            <p:ph type="body" idx="1"/>
          </p:nvPr>
        </p:nvSpPr>
        <p:spPr/>
        <p:txBody>
          <a:bodyPr>
            <a:normAutofit/>
          </a:bodyPr>
          <a:lstStyle/>
          <a:p>
            <a:r>
              <a:rPr kumimoji="1" lang="fr-FR" altLang="ja-JP" dirty="0"/>
              <a:t>Le pronom régime d'une préposition (ainsi que le pronom conjoint objet indirect : § 672, b, 1°) représente ordinairement des personnes, et non des choses ou des animaux IIJ1 ce qui fait dire à un linguiste danois : « La langue française est cartésienne : elle considère plutôt les animaux comme des machines » (</a:t>
            </a:r>
            <a:r>
              <a:rPr kumimoji="1" lang="fr-FR" altLang="ja-JP" dirty="0" err="1"/>
              <a:t>Togeby</a:t>
            </a:r>
            <a:r>
              <a:rPr kumimoji="1" lang="fr-FR" altLang="ja-JP" dirty="0"/>
              <a:t>, § 445). </a:t>
            </a:r>
          </a:p>
          <a:p>
            <a:r>
              <a:rPr kumimoji="1" lang="fr-FR" altLang="ja-JP" dirty="0"/>
              <a:t>Pour compenser cette exclusion 11B, beaucoup de prépositions peuvent se construire sans régime: cf.§ 1040, a. </a:t>
            </a:r>
            <a:r>
              <a:rPr kumimoji="1" lang="fr-FR" altLang="ja-JP" dirty="0" err="1"/>
              <a:t>L'Ac</a:t>
            </a:r>
            <a:r>
              <a:rPr kumimoji="1" lang="fr-FR" altLang="ja-JP" dirty="0"/>
              <a:t>. donnait cet ex. de 1835 à 1932, s. v. après: Les uns attendent les emplois, les autres courent APRÈS </a:t>
            </a:r>
            <a:r>
              <a:rPr kumimoji="1" lang="fr-FR" altLang="ja-JP" dirty="0" err="1"/>
              <a:t>liD</a:t>
            </a:r>
            <a:r>
              <a:rPr kumimoji="1" lang="fr-FR" altLang="ja-JP" dirty="0"/>
              <a:t>, ex. supprimé depuis 1986, sans doute parce que ce procédé passe pour trop familier ou peu élégant, et les écrivains assez souvent préfèrent joindre un pronom personnel à la préposition, même à propos d'animaux ou de choses :</a:t>
            </a:r>
          </a:p>
        </p:txBody>
      </p:sp>
    </p:spTree>
    <p:extLst>
      <p:ext uri="{BB962C8B-B14F-4D97-AF65-F5344CB8AC3E}">
        <p14:creationId xmlns:p14="http://schemas.microsoft.com/office/powerpoint/2010/main" val="85899046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0F8A68-F551-E1E4-CEFA-1E7E135803E6}"/>
              </a:ext>
            </a:extLst>
          </p:cNvPr>
          <p:cNvSpPr>
            <a:spLocks noGrp="1"/>
          </p:cNvSpPr>
          <p:nvPr>
            <p:ph type="title"/>
          </p:nvPr>
        </p:nvSpPr>
        <p:spPr/>
        <p:txBody>
          <a:bodyPr/>
          <a:lstStyle/>
          <a:p>
            <a:r>
              <a:rPr kumimoji="1" lang="en-US" altLang="ja-JP" dirty="0"/>
              <a:t>5/15 Petit Prince</a:t>
            </a:r>
            <a:r>
              <a:rPr kumimoji="1" lang="ja-JP" altLang="en-US" dirty="0"/>
              <a:t>　パラレルコーパス</a:t>
            </a:r>
          </a:p>
        </p:txBody>
      </p:sp>
      <p:sp>
        <p:nvSpPr>
          <p:cNvPr id="3" name="テキスト プレースホルダー 2">
            <a:extLst>
              <a:ext uri="{FF2B5EF4-FFF2-40B4-BE49-F238E27FC236}">
                <a16:creationId xmlns:a16="http://schemas.microsoft.com/office/drawing/2014/main" id="{6A69DD29-1A04-E6D0-27C1-8FD1F0517343}"/>
              </a:ext>
            </a:extLst>
          </p:cNvPr>
          <p:cNvSpPr>
            <a:spLocks noGrp="1"/>
          </p:cNvSpPr>
          <p:nvPr>
            <p:ph type="body" idx="1"/>
          </p:nvPr>
        </p:nvSpPr>
        <p:spPr/>
        <p:txBody>
          <a:bodyPr/>
          <a:lstStyle/>
          <a:p>
            <a:r>
              <a:rPr kumimoji="1" lang="ja-JP" altLang="en-US" dirty="0"/>
              <a:t>名詞の性と意味</a:t>
            </a:r>
            <a:endParaRPr kumimoji="1" lang="en-US" altLang="ja-JP" dirty="0"/>
          </a:p>
          <a:p>
            <a:r>
              <a:rPr kumimoji="1" lang="ja-JP" altLang="en-US" dirty="0"/>
              <a:t>他の言語との比較</a:t>
            </a:r>
            <a:endParaRPr kumimoji="1" lang="en-US" altLang="ja-JP" dirty="0"/>
          </a:p>
          <a:p>
            <a:pPr marL="0" indent="0">
              <a:buNone/>
            </a:pPr>
            <a:endParaRPr kumimoji="1" lang="en-US" altLang="ja-JP" dirty="0"/>
          </a:p>
          <a:p>
            <a:r>
              <a:rPr kumimoji="1" lang="fr-FR" altLang="ja-JP" dirty="0">
                <a:hlinkClick r:id="rId2" action="ppaction://hlinkfile"/>
              </a:rPr>
              <a:t>..\..\www.itsukof.com\cours\data\petit_prince</a:t>
            </a:r>
            <a:endParaRPr kumimoji="1" lang="ja-JP" altLang="en-US" dirty="0"/>
          </a:p>
        </p:txBody>
      </p:sp>
    </p:spTree>
    <p:extLst>
      <p:ext uri="{BB962C8B-B14F-4D97-AF65-F5344CB8AC3E}">
        <p14:creationId xmlns:p14="http://schemas.microsoft.com/office/powerpoint/2010/main" val="33176506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F0E747-72A6-3153-A207-6C48E739AED7}"/>
              </a:ext>
            </a:extLst>
          </p:cNvPr>
          <p:cNvSpPr>
            <a:spLocks noGrp="1"/>
          </p:cNvSpPr>
          <p:nvPr>
            <p:ph type="title"/>
          </p:nvPr>
        </p:nvSpPr>
        <p:spPr/>
        <p:txBody>
          <a:bodyPr/>
          <a:lstStyle/>
          <a:p>
            <a:r>
              <a:rPr kumimoji="1" lang="en-US" altLang="ja-JP" dirty="0"/>
              <a:t>5/15 </a:t>
            </a:r>
            <a:r>
              <a:rPr kumimoji="1" lang="ja-JP" altLang="en-US" dirty="0"/>
              <a:t>他の言語との比較　</a:t>
            </a:r>
            <a:r>
              <a:rPr kumimoji="1" lang="fr-CA" altLang="ja-JP" dirty="0"/>
              <a:t>Petit Prince</a:t>
            </a:r>
            <a:r>
              <a:rPr kumimoji="1" lang="ja-JP" altLang="en-US" dirty="0"/>
              <a:t>における花ときつね</a:t>
            </a:r>
          </a:p>
        </p:txBody>
      </p:sp>
      <p:sp>
        <p:nvSpPr>
          <p:cNvPr id="3" name="テキスト プレースホルダー 2">
            <a:extLst>
              <a:ext uri="{FF2B5EF4-FFF2-40B4-BE49-F238E27FC236}">
                <a16:creationId xmlns:a16="http://schemas.microsoft.com/office/drawing/2014/main" id="{E7A63838-61AF-365B-616E-4F39F6E0B156}"/>
              </a:ext>
            </a:extLst>
          </p:cNvPr>
          <p:cNvSpPr>
            <a:spLocks noGrp="1"/>
          </p:cNvSpPr>
          <p:nvPr>
            <p:ph type="body" idx="1"/>
          </p:nvPr>
        </p:nvSpPr>
        <p:spPr>
          <a:xfrm>
            <a:off x="1251677" y="2073730"/>
            <a:ext cx="6885394" cy="3805864"/>
          </a:xfrm>
        </p:spPr>
        <p:txBody>
          <a:bodyPr>
            <a:normAutofit fontScale="25000" lnSpcReduction="20000"/>
          </a:bodyPr>
          <a:lstStyle/>
          <a:p>
            <a:r>
              <a:rPr kumimoji="1" lang="ja-JP" altLang="en-US" dirty="0"/>
              <a:t>イタリア語（</a:t>
            </a:r>
            <a:r>
              <a:rPr kumimoji="1" lang="fr-FR" altLang="ja-JP" dirty="0"/>
              <a:t>il </a:t>
            </a:r>
            <a:r>
              <a:rPr kumimoji="1" lang="fr-FR" altLang="ja-JP" dirty="0" err="1"/>
              <a:t>fiore</a:t>
            </a:r>
            <a:r>
              <a:rPr kumimoji="1" lang="fr-FR" altLang="ja-JP" dirty="0"/>
              <a:t>, la </a:t>
            </a:r>
            <a:r>
              <a:rPr kumimoji="1" lang="fr-FR" altLang="ja-JP" dirty="0" err="1"/>
              <a:t>volpe</a:t>
            </a:r>
            <a:r>
              <a:rPr kumimoji="1" lang="ja-JP" altLang="fr-FR" dirty="0"/>
              <a:t>），</a:t>
            </a:r>
            <a:r>
              <a:rPr kumimoji="1" lang="ja-JP" altLang="en-US" dirty="0"/>
              <a:t>スペイン語，ギリシャ語，ロシア語</a:t>
            </a:r>
          </a:p>
          <a:p>
            <a:r>
              <a:rPr kumimoji="1" lang="ja-JP" altLang="en-US" dirty="0"/>
              <a:t>（フランス語）</a:t>
            </a:r>
            <a:r>
              <a:rPr kumimoji="1" lang="fr-FR" altLang="ja-JP" dirty="0"/>
              <a:t>J'appris bien vite à mieux connaître cette fleur.</a:t>
            </a:r>
          </a:p>
          <a:p>
            <a:r>
              <a:rPr kumimoji="1" lang="ja-JP" altLang="fr-FR" dirty="0"/>
              <a:t>（</a:t>
            </a:r>
            <a:r>
              <a:rPr kumimoji="1" lang="ja-JP" altLang="en-US" dirty="0"/>
              <a:t>イタリア語）</a:t>
            </a:r>
            <a:r>
              <a:rPr kumimoji="1" lang="fr-FR" altLang="ja-JP" dirty="0" err="1"/>
              <a:t>Imparai</a:t>
            </a:r>
            <a:r>
              <a:rPr kumimoji="1" lang="fr-FR" altLang="ja-JP" dirty="0"/>
              <a:t> ben presto a </a:t>
            </a:r>
            <a:r>
              <a:rPr kumimoji="1" lang="fr-FR" altLang="ja-JP" dirty="0" err="1"/>
              <a:t>conoscere</a:t>
            </a:r>
            <a:r>
              <a:rPr kumimoji="1" lang="fr-FR" altLang="ja-JP" dirty="0"/>
              <a:t> </a:t>
            </a:r>
            <a:r>
              <a:rPr kumimoji="1" lang="fr-FR" altLang="ja-JP" dirty="0" err="1"/>
              <a:t>meglio</a:t>
            </a:r>
            <a:r>
              <a:rPr kumimoji="1" lang="fr-FR" altLang="ja-JP" dirty="0"/>
              <a:t> </a:t>
            </a:r>
            <a:r>
              <a:rPr kumimoji="1" lang="fr-FR" altLang="ja-JP" dirty="0" err="1"/>
              <a:t>questo</a:t>
            </a:r>
            <a:r>
              <a:rPr kumimoji="1" lang="fr-FR" altLang="ja-JP" dirty="0"/>
              <a:t> </a:t>
            </a:r>
            <a:r>
              <a:rPr kumimoji="1" lang="fr-FR" altLang="ja-JP" dirty="0" err="1"/>
              <a:t>fiore</a:t>
            </a:r>
            <a:r>
              <a:rPr kumimoji="1" lang="fr-FR" altLang="ja-JP" dirty="0"/>
              <a:t>.</a:t>
            </a:r>
          </a:p>
          <a:p>
            <a:r>
              <a:rPr kumimoji="1" lang="ja-JP" altLang="fr-FR" dirty="0"/>
              <a:t>（</a:t>
            </a:r>
            <a:r>
              <a:rPr kumimoji="1" lang="ja-JP" altLang="en-US" dirty="0"/>
              <a:t>フランス語）</a:t>
            </a:r>
            <a:r>
              <a:rPr kumimoji="1" lang="fr-FR" altLang="ja-JP" dirty="0"/>
              <a:t>Et elle, qui avait travaillé avec tant de précision, dit en bâillant:</a:t>
            </a:r>
          </a:p>
          <a:p>
            <a:r>
              <a:rPr kumimoji="1" lang="ja-JP" altLang="fr-FR" dirty="0"/>
              <a:t>（</a:t>
            </a:r>
            <a:r>
              <a:rPr kumimoji="1" lang="ja-JP" altLang="en-US" dirty="0"/>
              <a:t>イタリア語）</a:t>
            </a:r>
            <a:r>
              <a:rPr kumimoji="1" lang="fr-FR" altLang="ja-JP" dirty="0"/>
              <a:t>E lui </a:t>
            </a:r>
            <a:r>
              <a:rPr kumimoji="1" lang="fr-FR" altLang="ja-JP" dirty="0" err="1"/>
              <a:t>che</a:t>
            </a:r>
            <a:r>
              <a:rPr kumimoji="1" lang="fr-FR" altLang="ja-JP" dirty="0"/>
              <a:t> </a:t>
            </a:r>
            <a:r>
              <a:rPr kumimoji="1" lang="fr-FR" altLang="ja-JP" dirty="0" err="1"/>
              <a:t>aveva</a:t>
            </a:r>
            <a:r>
              <a:rPr kumimoji="1" lang="fr-FR" altLang="ja-JP" dirty="0"/>
              <a:t> </a:t>
            </a:r>
            <a:r>
              <a:rPr kumimoji="1" lang="fr-FR" altLang="ja-JP" dirty="0" err="1"/>
              <a:t>lavorato</a:t>
            </a:r>
            <a:r>
              <a:rPr kumimoji="1" lang="fr-FR" altLang="ja-JP" dirty="0"/>
              <a:t> con </a:t>
            </a:r>
            <a:r>
              <a:rPr kumimoji="1" lang="fr-FR" altLang="ja-JP" dirty="0" err="1"/>
              <a:t>tanta</a:t>
            </a:r>
            <a:r>
              <a:rPr kumimoji="1" lang="fr-FR" altLang="ja-JP" dirty="0"/>
              <a:t> </a:t>
            </a:r>
            <a:r>
              <a:rPr kumimoji="1" lang="fr-FR" altLang="ja-JP" dirty="0" err="1"/>
              <a:t>precisione</a:t>
            </a:r>
            <a:r>
              <a:rPr kumimoji="1" lang="fr-FR" altLang="ja-JP" dirty="0"/>
              <a:t>, disse </a:t>
            </a:r>
            <a:r>
              <a:rPr kumimoji="1" lang="fr-FR" altLang="ja-JP" dirty="0" err="1"/>
              <a:t>sbadigliando</a:t>
            </a:r>
            <a:r>
              <a:rPr kumimoji="1" lang="fr-FR" altLang="ja-JP" dirty="0"/>
              <a:t>:</a:t>
            </a:r>
          </a:p>
          <a:p>
            <a:r>
              <a:rPr kumimoji="1" lang="ja-JP" altLang="fr-FR" dirty="0"/>
              <a:t>（</a:t>
            </a:r>
            <a:r>
              <a:rPr kumimoji="1" lang="ja-JP" altLang="en-US" dirty="0"/>
              <a:t>フランス語）</a:t>
            </a:r>
            <a:r>
              <a:rPr kumimoji="1" lang="en-US" altLang="ja-JP" dirty="0"/>
              <a:t>- </a:t>
            </a:r>
            <a:r>
              <a:rPr kumimoji="1" lang="fr-FR" altLang="ja-JP" dirty="0"/>
              <a:t>Que vous êtes belle !</a:t>
            </a:r>
          </a:p>
          <a:p>
            <a:r>
              <a:rPr kumimoji="1" lang="ja-JP" altLang="fr-FR" dirty="0"/>
              <a:t>（</a:t>
            </a:r>
            <a:r>
              <a:rPr kumimoji="1" lang="ja-JP" altLang="en-US" dirty="0"/>
              <a:t>イタリア語）</a:t>
            </a:r>
            <a:r>
              <a:rPr kumimoji="1" lang="en-US" altLang="ja-JP" dirty="0"/>
              <a:t>"</a:t>
            </a:r>
            <a:r>
              <a:rPr kumimoji="1" lang="fr-FR" altLang="ja-JP" dirty="0"/>
              <a:t>Come </a:t>
            </a:r>
            <a:r>
              <a:rPr kumimoji="1" lang="fr-FR" altLang="ja-JP" dirty="0" err="1"/>
              <a:t>sei</a:t>
            </a:r>
            <a:r>
              <a:rPr kumimoji="1" lang="fr-FR" altLang="ja-JP" dirty="0"/>
              <a:t> </a:t>
            </a:r>
            <a:r>
              <a:rPr kumimoji="1" lang="fr-FR" altLang="ja-JP" dirty="0" err="1"/>
              <a:t>bello</a:t>
            </a:r>
            <a:r>
              <a:rPr kumimoji="1" lang="fr-FR" altLang="ja-JP" dirty="0"/>
              <a:t> !"</a:t>
            </a:r>
          </a:p>
          <a:p>
            <a:r>
              <a:rPr kumimoji="1" lang="ja-JP" altLang="fr-FR" dirty="0"/>
              <a:t>（</a:t>
            </a:r>
            <a:r>
              <a:rPr kumimoji="1" lang="ja-JP" altLang="en-US" dirty="0"/>
              <a:t>フランス語）</a:t>
            </a:r>
            <a:r>
              <a:rPr kumimoji="1" lang="fr-FR" altLang="ja-JP" dirty="0"/>
              <a:t>C'est alors qu'apparut le renard:</a:t>
            </a:r>
          </a:p>
          <a:p>
            <a:r>
              <a:rPr kumimoji="1" lang="ja-JP" altLang="fr-FR" dirty="0"/>
              <a:t>（</a:t>
            </a:r>
            <a:r>
              <a:rPr kumimoji="1" lang="ja-JP" altLang="en-US" dirty="0"/>
              <a:t>イタリア語）</a:t>
            </a:r>
            <a:r>
              <a:rPr kumimoji="1" lang="fr-FR" altLang="ja-JP" dirty="0"/>
              <a:t>In quel </a:t>
            </a:r>
            <a:r>
              <a:rPr kumimoji="1" lang="fr-FR" altLang="ja-JP" dirty="0" err="1"/>
              <a:t>momento</a:t>
            </a:r>
            <a:r>
              <a:rPr kumimoji="1" lang="fr-FR" altLang="ja-JP" dirty="0"/>
              <a:t> </a:t>
            </a:r>
            <a:r>
              <a:rPr kumimoji="1" lang="fr-FR" altLang="ja-JP" dirty="0" err="1"/>
              <a:t>apparve</a:t>
            </a:r>
            <a:r>
              <a:rPr kumimoji="1" lang="fr-FR" altLang="ja-JP" dirty="0"/>
              <a:t> la </a:t>
            </a:r>
            <a:r>
              <a:rPr kumimoji="1" lang="fr-FR" altLang="ja-JP" dirty="0" err="1"/>
              <a:t>volpe</a:t>
            </a:r>
            <a:r>
              <a:rPr kumimoji="1" lang="fr-FR" altLang="ja-JP" dirty="0"/>
              <a:t>.</a:t>
            </a:r>
          </a:p>
          <a:p>
            <a:r>
              <a:rPr kumimoji="1" lang="ja-JP" altLang="fr-FR" dirty="0"/>
              <a:t>（</a:t>
            </a:r>
            <a:r>
              <a:rPr kumimoji="1" lang="ja-JP" altLang="en-US" dirty="0"/>
              <a:t>フランス語）</a:t>
            </a:r>
            <a:r>
              <a:rPr kumimoji="1" lang="fr-FR" altLang="ja-JP" dirty="0"/>
              <a:t>Je ne suis pas apprivoisé.</a:t>
            </a:r>
          </a:p>
          <a:p>
            <a:r>
              <a:rPr kumimoji="1" lang="ja-JP" altLang="fr-FR" dirty="0"/>
              <a:t>（</a:t>
            </a:r>
            <a:r>
              <a:rPr kumimoji="1" lang="ja-JP" altLang="en-US" dirty="0"/>
              <a:t>イタリア語）</a:t>
            </a:r>
            <a:r>
              <a:rPr kumimoji="1" lang="en-US" altLang="ja-JP" dirty="0"/>
              <a:t>"</a:t>
            </a:r>
            <a:r>
              <a:rPr kumimoji="1" lang="fr-FR" altLang="ja-JP" dirty="0"/>
              <a:t>non sono </a:t>
            </a:r>
            <a:r>
              <a:rPr kumimoji="1" lang="fr-FR" altLang="ja-JP" dirty="0" err="1"/>
              <a:t>addomesticata</a:t>
            </a:r>
            <a:r>
              <a:rPr kumimoji="1" lang="fr-FR" altLang="ja-JP" dirty="0"/>
              <a:t>."</a:t>
            </a:r>
          </a:p>
          <a:p>
            <a:r>
              <a:rPr kumimoji="1" lang="ja-JP" altLang="fr-FR" dirty="0"/>
              <a:t>（</a:t>
            </a:r>
            <a:r>
              <a:rPr kumimoji="1" lang="ja-JP" altLang="en-US" dirty="0"/>
              <a:t>フランス語）</a:t>
            </a:r>
            <a:r>
              <a:rPr kumimoji="1" lang="fr-FR" altLang="ja-JP" dirty="0"/>
              <a:t>Je serai pour toi unique au monde...</a:t>
            </a:r>
          </a:p>
          <a:p>
            <a:r>
              <a:rPr kumimoji="1" lang="ja-JP" altLang="fr-FR" dirty="0"/>
              <a:t>（</a:t>
            </a:r>
            <a:r>
              <a:rPr kumimoji="1" lang="ja-JP" altLang="en-US" dirty="0"/>
              <a:t>イタリア語）</a:t>
            </a:r>
            <a:r>
              <a:rPr kumimoji="1" lang="fr-FR" altLang="ja-JP" dirty="0" err="1"/>
              <a:t>io</a:t>
            </a:r>
            <a:r>
              <a:rPr kumimoji="1" lang="fr-FR" altLang="ja-JP" dirty="0"/>
              <a:t> </a:t>
            </a:r>
            <a:r>
              <a:rPr kumimoji="1" lang="fr-FR" altLang="ja-JP" dirty="0" err="1"/>
              <a:t>saro</a:t>
            </a:r>
            <a:r>
              <a:rPr kumimoji="1" lang="fr-FR" altLang="ja-JP" dirty="0"/>
              <a:t>' per te </a:t>
            </a:r>
            <a:r>
              <a:rPr kumimoji="1" lang="fr-FR" altLang="ja-JP" dirty="0" err="1"/>
              <a:t>unica</a:t>
            </a:r>
            <a:r>
              <a:rPr kumimoji="1" lang="fr-FR" altLang="ja-JP" dirty="0"/>
              <a:t> al </a:t>
            </a:r>
            <a:r>
              <a:rPr kumimoji="1" lang="fr-FR" altLang="ja-JP" dirty="0" err="1"/>
              <a:t>mondo</a:t>
            </a:r>
            <a:r>
              <a:rPr kumimoji="1" lang="fr-FR" altLang="ja-JP" dirty="0"/>
              <a:t>.</a:t>
            </a:r>
          </a:p>
          <a:p>
            <a:r>
              <a:rPr kumimoji="1" lang="ja-JP" altLang="fr-FR" dirty="0"/>
              <a:t>（</a:t>
            </a:r>
            <a:r>
              <a:rPr kumimoji="1" lang="ja-JP" altLang="en-US" dirty="0"/>
              <a:t>フランス語）</a:t>
            </a:r>
            <a:r>
              <a:rPr kumimoji="1" lang="en-US" altLang="ja-JP" dirty="0"/>
              <a:t>- </a:t>
            </a:r>
            <a:r>
              <a:rPr kumimoji="1" lang="fr-FR" altLang="ja-JP" dirty="0"/>
              <a:t>Qui es-tu ? dit le petit prince. Tu es bien joli...</a:t>
            </a:r>
          </a:p>
          <a:p>
            <a:r>
              <a:rPr kumimoji="1" lang="ja-JP" altLang="fr-FR" dirty="0"/>
              <a:t>（</a:t>
            </a:r>
            <a:r>
              <a:rPr kumimoji="1" lang="ja-JP" altLang="en-US" dirty="0"/>
              <a:t>イタリア語）</a:t>
            </a:r>
            <a:r>
              <a:rPr kumimoji="1" lang="en-US" altLang="ja-JP" dirty="0"/>
              <a:t>"</a:t>
            </a:r>
            <a:r>
              <a:rPr kumimoji="1" lang="fr-FR" altLang="ja-JP" dirty="0"/>
              <a:t>Chi </a:t>
            </a:r>
            <a:r>
              <a:rPr kumimoji="1" lang="fr-FR" altLang="ja-JP" dirty="0" err="1"/>
              <a:t>sei</a:t>
            </a:r>
            <a:r>
              <a:rPr kumimoji="1" lang="fr-FR" altLang="ja-JP" dirty="0"/>
              <a:t> ?" </a:t>
            </a:r>
            <a:r>
              <a:rPr kumimoji="1" lang="fr-FR" altLang="ja-JP" dirty="0" err="1"/>
              <a:t>domando</a:t>
            </a:r>
            <a:r>
              <a:rPr kumimoji="1" lang="fr-FR" altLang="ja-JP" dirty="0"/>
              <a:t>' il piccolo principe, "</a:t>
            </a:r>
            <a:r>
              <a:rPr kumimoji="1" lang="fr-FR" altLang="ja-JP" dirty="0" err="1"/>
              <a:t>sei</a:t>
            </a:r>
            <a:r>
              <a:rPr kumimoji="1" lang="fr-FR" altLang="ja-JP" dirty="0"/>
              <a:t> molto </a:t>
            </a:r>
            <a:r>
              <a:rPr kumimoji="1" lang="fr-FR" altLang="ja-JP" dirty="0" err="1"/>
              <a:t>carino</a:t>
            </a:r>
            <a:r>
              <a:rPr kumimoji="1" lang="fr-FR" altLang="ja-JP" dirty="0"/>
              <a:t>..."</a:t>
            </a:r>
          </a:p>
          <a:p>
            <a:r>
              <a:rPr kumimoji="1" lang="ja-JP" altLang="fr-FR" dirty="0"/>
              <a:t>（</a:t>
            </a:r>
            <a:r>
              <a:rPr kumimoji="1" lang="ja-JP" altLang="en-US" dirty="0"/>
              <a:t>ポルトガル語）</a:t>
            </a:r>
            <a:r>
              <a:rPr kumimoji="1" lang="en-US" altLang="ja-JP" dirty="0"/>
              <a:t>- </a:t>
            </a:r>
            <a:r>
              <a:rPr kumimoji="1" lang="fr-FR" altLang="ja-JP" dirty="0"/>
              <a:t>Quem </a:t>
            </a:r>
            <a:r>
              <a:rPr kumimoji="1" lang="fr-FR" altLang="ja-JP" dirty="0" err="1"/>
              <a:t>és</a:t>
            </a:r>
            <a:r>
              <a:rPr kumimoji="1" lang="fr-FR" altLang="ja-JP" dirty="0"/>
              <a:t> tu ? </a:t>
            </a:r>
            <a:r>
              <a:rPr kumimoji="1" lang="fr-FR" altLang="ja-JP" dirty="0" err="1"/>
              <a:t>perguntou</a:t>
            </a:r>
            <a:r>
              <a:rPr kumimoji="1" lang="fr-FR" altLang="ja-JP" dirty="0"/>
              <a:t> o </a:t>
            </a:r>
            <a:r>
              <a:rPr kumimoji="1" lang="fr-FR" altLang="ja-JP" dirty="0" err="1"/>
              <a:t>principezinho</a:t>
            </a:r>
            <a:r>
              <a:rPr kumimoji="1" lang="fr-FR" altLang="ja-JP" dirty="0"/>
              <a:t>. Tu </a:t>
            </a:r>
            <a:r>
              <a:rPr kumimoji="1" lang="fr-FR" altLang="ja-JP" dirty="0" err="1"/>
              <a:t>és</a:t>
            </a:r>
            <a:r>
              <a:rPr kumimoji="1" lang="fr-FR" altLang="ja-JP" dirty="0"/>
              <a:t> </a:t>
            </a:r>
            <a:r>
              <a:rPr kumimoji="1" lang="fr-FR" altLang="ja-JP" dirty="0" err="1"/>
              <a:t>bem</a:t>
            </a:r>
            <a:r>
              <a:rPr kumimoji="1" lang="fr-FR" altLang="ja-JP" dirty="0"/>
              <a:t> </a:t>
            </a:r>
            <a:r>
              <a:rPr kumimoji="1" lang="fr-FR" altLang="ja-JP" dirty="0" err="1"/>
              <a:t>bonita</a:t>
            </a:r>
            <a:r>
              <a:rPr kumimoji="1" lang="fr-FR" altLang="ja-JP" dirty="0"/>
              <a:t>...</a:t>
            </a:r>
          </a:p>
          <a:p>
            <a:r>
              <a:rPr kumimoji="1" lang="ja-JP" altLang="fr-FR" dirty="0"/>
              <a:t>（</a:t>
            </a:r>
            <a:r>
              <a:rPr kumimoji="1" lang="ja-JP" altLang="en-US" dirty="0"/>
              <a:t>カタロニア語）</a:t>
            </a:r>
            <a:r>
              <a:rPr kumimoji="1" lang="en-US" altLang="ja-JP" dirty="0"/>
              <a:t>- </a:t>
            </a:r>
            <a:r>
              <a:rPr kumimoji="1" lang="fr-FR" altLang="ja-JP" dirty="0"/>
              <a:t>Qui </a:t>
            </a:r>
            <a:r>
              <a:rPr kumimoji="1" lang="fr-FR" altLang="ja-JP" dirty="0" err="1"/>
              <a:t>ets</a:t>
            </a:r>
            <a:r>
              <a:rPr kumimoji="1" lang="fr-FR" altLang="ja-JP" dirty="0"/>
              <a:t> ? - digué el petit </a:t>
            </a:r>
            <a:r>
              <a:rPr kumimoji="1" lang="fr-FR" altLang="ja-JP" dirty="0" err="1"/>
              <a:t>príncep</a:t>
            </a:r>
            <a:r>
              <a:rPr kumimoji="1" lang="fr-FR" altLang="ja-JP" dirty="0"/>
              <a:t> - </a:t>
            </a:r>
            <a:r>
              <a:rPr kumimoji="1" lang="fr-FR" altLang="ja-JP" dirty="0" err="1"/>
              <a:t>ets</a:t>
            </a:r>
            <a:r>
              <a:rPr kumimoji="1" lang="fr-FR" altLang="ja-JP" dirty="0"/>
              <a:t> força </a:t>
            </a:r>
            <a:r>
              <a:rPr kumimoji="1" lang="fr-FR" altLang="ja-JP" dirty="0" err="1"/>
              <a:t>bonica</a:t>
            </a:r>
            <a:r>
              <a:rPr kumimoji="1" lang="fr-FR" altLang="ja-JP" dirty="0"/>
              <a:t>.</a:t>
            </a:r>
          </a:p>
          <a:p>
            <a:r>
              <a:rPr kumimoji="1" lang="fr-FR" altLang="ja-JP" dirty="0"/>
              <a:t>(1) Mon ami le renard, me dit-il...</a:t>
            </a:r>
          </a:p>
          <a:p>
            <a:r>
              <a:rPr kumimoji="1" lang="fr-FR" altLang="ja-JP" dirty="0"/>
              <a:t>(2) Moi, je suis bien content d'avoir eu un ami renard...</a:t>
            </a:r>
          </a:p>
          <a:p>
            <a:r>
              <a:rPr kumimoji="1" lang="ja-JP" altLang="fr-FR" dirty="0"/>
              <a:t>（</a:t>
            </a:r>
            <a:r>
              <a:rPr kumimoji="1" lang="ja-JP" altLang="en-US" dirty="0"/>
              <a:t>イタリア語）</a:t>
            </a:r>
            <a:r>
              <a:rPr kumimoji="1" lang="fr-FR" altLang="ja-JP" dirty="0"/>
              <a:t>Il </a:t>
            </a:r>
            <a:r>
              <a:rPr kumimoji="1" lang="fr-FR" altLang="ja-JP" dirty="0" err="1"/>
              <a:t>mio</a:t>
            </a:r>
            <a:r>
              <a:rPr kumimoji="1" lang="fr-FR" altLang="ja-JP" dirty="0"/>
              <a:t> </a:t>
            </a:r>
            <a:r>
              <a:rPr kumimoji="1" lang="fr-FR" altLang="ja-JP" dirty="0" err="1"/>
              <a:t>amico</a:t>
            </a:r>
            <a:r>
              <a:rPr kumimoji="1" lang="fr-FR" altLang="ja-JP" dirty="0"/>
              <a:t> la </a:t>
            </a:r>
            <a:r>
              <a:rPr kumimoji="1" lang="fr-FR" altLang="ja-JP" dirty="0" err="1"/>
              <a:t>volpe</a:t>
            </a:r>
            <a:r>
              <a:rPr kumimoji="1" lang="fr-FR" altLang="ja-JP" dirty="0"/>
              <a:t>, mi disse...</a:t>
            </a:r>
          </a:p>
          <a:p>
            <a:r>
              <a:rPr kumimoji="1" lang="ja-JP" altLang="fr-FR" dirty="0"/>
              <a:t>（</a:t>
            </a:r>
            <a:r>
              <a:rPr kumimoji="1" lang="ja-JP" altLang="en-US" dirty="0"/>
              <a:t>イタリア語）</a:t>
            </a:r>
            <a:r>
              <a:rPr kumimoji="1" lang="fr-FR" altLang="ja-JP" dirty="0"/>
              <a:t>Io, </a:t>
            </a:r>
            <a:r>
              <a:rPr kumimoji="1" lang="fr-FR" altLang="ja-JP" dirty="0" err="1"/>
              <a:t>io</a:t>
            </a:r>
            <a:r>
              <a:rPr kumimoji="1" lang="fr-FR" altLang="ja-JP" dirty="0"/>
              <a:t> sono molto </a:t>
            </a:r>
            <a:r>
              <a:rPr kumimoji="1" lang="fr-FR" altLang="ja-JP" dirty="0" err="1"/>
              <a:t>contento</a:t>
            </a:r>
            <a:r>
              <a:rPr kumimoji="1" lang="fr-FR" altLang="ja-JP" dirty="0"/>
              <a:t> d'</a:t>
            </a:r>
            <a:r>
              <a:rPr kumimoji="1" lang="fr-FR" altLang="ja-JP" dirty="0" err="1"/>
              <a:t>aver</a:t>
            </a:r>
            <a:r>
              <a:rPr kumimoji="1" lang="fr-FR" altLang="ja-JP" dirty="0"/>
              <a:t> </a:t>
            </a:r>
            <a:r>
              <a:rPr kumimoji="1" lang="fr-FR" altLang="ja-JP" dirty="0" err="1"/>
              <a:t>avuto</a:t>
            </a:r>
            <a:r>
              <a:rPr kumimoji="1" lang="fr-FR" altLang="ja-JP" dirty="0"/>
              <a:t> un </a:t>
            </a:r>
            <a:r>
              <a:rPr kumimoji="1" lang="fr-FR" altLang="ja-JP" dirty="0" err="1"/>
              <a:t>amico</a:t>
            </a:r>
            <a:r>
              <a:rPr kumimoji="1" lang="fr-FR" altLang="ja-JP" dirty="0"/>
              <a:t> </a:t>
            </a:r>
            <a:r>
              <a:rPr kumimoji="1" lang="fr-FR" altLang="ja-JP" dirty="0" err="1"/>
              <a:t>volpe</a:t>
            </a:r>
            <a:r>
              <a:rPr kumimoji="1" lang="fr-FR" altLang="ja-JP" dirty="0"/>
              <a:t>...</a:t>
            </a:r>
          </a:p>
          <a:p>
            <a:r>
              <a:rPr kumimoji="1" lang="ja-JP" altLang="fr-FR" dirty="0"/>
              <a:t>（</a:t>
            </a:r>
            <a:r>
              <a:rPr kumimoji="1" lang="ja-JP" altLang="en-US" dirty="0"/>
              <a:t>フランス語）</a:t>
            </a:r>
            <a:r>
              <a:rPr kumimoji="1" lang="en-US" altLang="ja-JP" dirty="0"/>
              <a:t>- </a:t>
            </a:r>
            <a:r>
              <a:rPr kumimoji="1" lang="fr-FR" altLang="ja-JP" dirty="0"/>
              <a:t>Qui es-tu ? dit le petit prince. Tu es bien joli...</a:t>
            </a:r>
          </a:p>
          <a:p>
            <a:r>
              <a:rPr kumimoji="1" lang="ja-JP" altLang="fr-FR" dirty="0"/>
              <a:t>（</a:t>
            </a:r>
            <a:r>
              <a:rPr kumimoji="1" lang="ja-JP" altLang="en-US" dirty="0"/>
              <a:t>イタリア語）</a:t>
            </a:r>
            <a:r>
              <a:rPr kumimoji="1" lang="en-US" altLang="ja-JP" dirty="0"/>
              <a:t>"</a:t>
            </a:r>
            <a:r>
              <a:rPr kumimoji="1" lang="fr-FR" altLang="ja-JP" dirty="0"/>
              <a:t>Chi </a:t>
            </a:r>
            <a:r>
              <a:rPr kumimoji="1" lang="fr-FR" altLang="ja-JP" dirty="0" err="1"/>
              <a:t>sei</a:t>
            </a:r>
            <a:r>
              <a:rPr kumimoji="1" lang="fr-FR" altLang="ja-JP" dirty="0"/>
              <a:t> ?" </a:t>
            </a:r>
            <a:r>
              <a:rPr kumimoji="1" lang="fr-FR" altLang="ja-JP" dirty="0" err="1"/>
              <a:t>domando</a:t>
            </a:r>
            <a:r>
              <a:rPr kumimoji="1" lang="fr-FR" altLang="ja-JP" dirty="0"/>
              <a:t>' il piccolo principe, "</a:t>
            </a:r>
            <a:r>
              <a:rPr kumimoji="1" lang="fr-FR" altLang="ja-JP" dirty="0" err="1"/>
              <a:t>sei</a:t>
            </a:r>
            <a:r>
              <a:rPr kumimoji="1" lang="fr-FR" altLang="ja-JP" dirty="0"/>
              <a:t> molto </a:t>
            </a:r>
            <a:r>
              <a:rPr kumimoji="1" lang="fr-FR" altLang="ja-JP" dirty="0" err="1"/>
              <a:t>carino</a:t>
            </a:r>
            <a:r>
              <a:rPr kumimoji="1" lang="fr-FR" altLang="ja-JP" dirty="0"/>
              <a:t>..."</a:t>
            </a:r>
          </a:p>
          <a:p>
            <a:r>
              <a:rPr kumimoji="1" lang="ja-JP" altLang="fr-FR" dirty="0"/>
              <a:t>（</a:t>
            </a:r>
            <a:r>
              <a:rPr kumimoji="1" lang="ja-JP" altLang="en-US" dirty="0"/>
              <a:t>ポルトガル語）</a:t>
            </a:r>
            <a:r>
              <a:rPr kumimoji="1" lang="fr-FR" altLang="ja-JP" dirty="0" err="1"/>
              <a:t>Minha</a:t>
            </a:r>
            <a:r>
              <a:rPr kumimoji="1" lang="fr-FR" altLang="ja-JP" dirty="0"/>
              <a:t> </a:t>
            </a:r>
            <a:r>
              <a:rPr kumimoji="1" lang="fr-FR" altLang="ja-JP" dirty="0" err="1"/>
              <a:t>amiga</a:t>
            </a:r>
            <a:r>
              <a:rPr kumimoji="1" lang="fr-FR" altLang="ja-JP" dirty="0"/>
              <a:t> </a:t>
            </a:r>
            <a:r>
              <a:rPr kumimoji="1" lang="fr-FR" altLang="ja-JP" dirty="0" err="1"/>
              <a:t>raposa</a:t>
            </a:r>
            <a:r>
              <a:rPr kumimoji="1" lang="fr-FR" altLang="ja-JP" dirty="0"/>
              <a:t> me disse...</a:t>
            </a:r>
          </a:p>
          <a:p>
            <a:r>
              <a:rPr kumimoji="1" lang="ja-JP" altLang="fr-FR" dirty="0"/>
              <a:t>（</a:t>
            </a:r>
            <a:r>
              <a:rPr kumimoji="1" lang="ja-JP" altLang="en-US" dirty="0"/>
              <a:t>ポルトガル語）</a:t>
            </a:r>
            <a:r>
              <a:rPr kumimoji="1" lang="fr-FR" altLang="ja-JP" dirty="0"/>
              <a:t>Eu </a:t>
            </a:r>
            <a:r>
              <a:rPr kumimoji="1" lang="fr-FR" altLang="ja-JP" dirty="0" err="1"/>
              <a:t>estou</a:t>
            </a:r>
            <a:r>
              <a:rPr kumimoji="1" lang="fr-FR" altLang="ja-JP" dirty="0"/>
              <a:t> </a:t>
            </a:r>
            <a:r>
              <a:rPr kumimoji="1" lang="fr-FR" altLang="ja-JP" dirty="0" err="1"/>
              <a:t>muito</a:t>
            </a:r>
            <a:r>
              <a:rPr kumimoji="1" lang="fr-FR" altLang="ja-JP" dirty="0"/>
              <a:t> contente de ter </a:t>
            </a:r>
            <a:r>
              <a:rPr kumimoji="1" lang="fr-FR" altLang="ja-JP" dirty="0" err="1"/>
              <a:t>tido</a:t>
            </a:r>
            <a:r>
              <a:rPr kumimoji="1" lang="fr-FR" altLang="ja-JP" dirty="0"/>
              <a:t> a </a:t>
            </a:r>
            <a:r>
              <a:rPr kumimoji="1" lang="fr-FR" altLang="ja-JP" dirty="0" err="1"/>
              <a:t>raposa</a:t>
            </a:r>
            <a:r>
              <a:rPr kumimoji="1" lang="fr-FR" altLang="ja-JP" dirty="0"/>
              <a:t> </a:t>
            </a:r>
            <a:r>
              <a:rPr kumimoji="1" lang="fr-FR" altLang="ja-JP" dirty="0" err="1"/>
              <a:t>por</a:t>
            </a:r>
            <a:r>
              <a:rPr kumimoji="1" lang="fr-FR" altLang="ja-JP" dirty="0"/>
              <a:t> </a:t>
            </a:r>
            <a:r>
              <a:rPr kumimoji="1" lang="fr-FR" altLang="ja-JP" dirty="0" err="1"/>
              <a:t>amiga</a:t>
            </a:r>
            <a:r>
              <a:rPr kumimoji="1" lang="fr-FR" altLang="ja-JP" dirty="0"/>
              <a:t>...</a:t>
            </a:r>
          </a:p>
          <a:p>
            <a:r>
              <a:rPr kumimoji="1" lang="ja-JP" altLang="fr-FR" dirty="0"/>
              <a:t>（</a:t>
            </a:r>
            <a:r>
              <a:rPr kumimoji="1" lang="ja-JP" altLang="en-US" dirty="0"/>
              <a:t>カタロニア語）</a:t>
            </a:r>
            <a:r>
              <a:rPr kumimoji="1" lang="fr-FR" altLang="ja-JP" dirty="0"/>
              <a:t>La </a:t>
            </a:r>
            <a:r>
              <a:rPr kumimoji="1" lang="fr-FR" altLang="ja-JP" dirty="0" err="1"/>
              <a:t>meva</a:t>
            </a:r>
            <a:r>
              <a:rPr kumimoji="1" lang="fr-FR" altLang="ja-JP" dirty="0"/>
              <a:t> </a:t>
            </a:r>
            <a:r>
              <a:rPr kumimoji="1" lang="fr-FR" altLang="ja-JP" dirty="0" err="1"/>
              <a:t>amiga</a:t>
            </a:r>
            <a:r>
              <a:rPr kumimoji="1" lang="fr-FR" altLang="ja-JP" dirty="0"/>
              <a:t>, la </a:t>
            </a:r>
            <a:r>
              <a:rPr kumimoji="1" lang="fr-FR" altLang="ja-JP" dirty="0" err="1"/>
              <a:t>guineu</a:t>
            </a:r>
            <a:r>
              <a:rPr kumimoji="1" lang="fr-FR" altLang="ja-JP" dirty="0"/>
              <a:t>, </a:t>
            </a:r>
            <a:r>
              <a:rPr kumimoji="1" lang="fr-FR" altLang="ja-JP" dirty="0" err="1"/>
              <a:t>em</a:t>
            </a:r>
            <a:r>
              <a:rPr kumimoji="1" lang="fr-FR" altLang="ja-JP" dirty="0"/>
              <a:t> </a:t>
            </a:r>
            <a:r>
              <a:rPr kumimoji="1" lang="fr-FR" altLang="ja-JP" dirty="0" err="1"/>
              <a:t>deia</a:t>
            </a:r>
            <a:r>
              <a:rPr kumimoji="1" lang="fr-FR" altLang="ja-JP" dirty="0"/>
              <a:t>...</a:t>
            </a:r>
          </a:p>
          <a:p>
            <a:r>
              <a:rPr kumimoji="1" lang="ja-JP" altLang="fr-FR" dirty="0"/>
              <a:t>（</a:t>
            </a:r>
            <a:r>
              <a:rPr kumimoji="1" lang="ja-JP" altLang="en-US" dirty="0"/>
              <a:t>カタロニア語）</a:t>
            </a:r>
            <a:r>
              <a:rPr kumimoji="1" lang="fr-FR" altLang="ja-JP" dirty="0"/>
              <a:t>Jo estic </a:t>
            </a:r>
            <a:r>
              <a:rPr kumimoji="1" lang="fr-FR" altLang="ja-JP" dirty="0" err="1"/>
              <a:t>molt</a:t>
            </a:r>
            <a:r>
              <a:rPr kumimoji="1" lang="fr-FR" altLang="ja-JP" dirty="0"/>
              <a:t> content d'haver </a:t>
            </a:r>
            <a:r>
              <a:rPr kumimoji="1" lang="fr-FR" altLang="ja-JP" dirty="0" err="1"/>
              <a:t>tingut</a:t>
            </a:r>
            <a:r>
              <a:rPr kumimoji="1" lang="fr-FR" altLang="ja-JP" dirty="0"/>
              <a:t> </a:t>
            </a:r>
            <a:r>
              <a:rPr kumimoji="1" lang="fr-FR" altLang="ja-JP" dirty="0" err="1"/>
              <a:t>una</a:t>
            </a:r>
            <a:r>
              <a:rPr kumimoji="1" lang="fr-FR" altLang="ja-JP" dirty="0"/>
              <a:t> </a:t>
            </a:r>
            <a:r>
              <a:rPr kumimoji="1" lang="fr-FR" altLang="ja-JP" dirty="0" err="1"/>
              <a:t>guineu</a:t>
            </a:r>
            <a:r>
              <a:rPr kumimoji="1" lang="fr-FR" altLang="ja-JP" dirty="0"/>
              <a:t> </a:t>
            </a:r>
            <a:r>
              <a:rPr kumimoji="1" lang="fr-FR" altLang="ja-JP" dirty="0" err="1"/>
              <a:t>amiga</a:t>
            </a:r>
            <a:r>
              <a:rPr kumimoji="1" lang="fr-FR" altLang="ja-JP" dirty="0"/>
              <a:t> </a:t>
            </a:r>
            <a:r>
              <a:rPr kumimoji="1" lang="fr-FR" altLang="ja-JP" dirty="0" err="1"/>
              <a:t>meva</a:t>
            </a:r>
            <a:r>
              <a:rPr kumimoji="1" lang="fr-FR" altLang="ja-JP" dirty="0"/>
              <a:t>...</a:t>
            </a:r>
          </a:p>
          <a:p>
            <a:r>
              <a:rPr kumimoji="1" lang="ja-JP" altLang="fr-FR" dirty="0"/>
              <a:t>（</a:t>
            </a:r>
            <a:r>
              <a:rPr kumimoji="1" lang="ja-JP" altLang="en-US" dirty="0"/>
              <a:t>ポルトガル語）</a:t>
            </a:r>
            <a:r>
              <a:rPr kumimoji="1" lang="fr-FR" altLang="ja-JP" dirty="0"/>
              <a:t>Tu </a:t>
            </a:r>
            <a:r>
              <a:rPr kumimoji="1" lang="fr-FR" altLang="ja-JP" dirty="0" err="1"/>
              <a:t>és</a:t>
            </a:r>
            <a:r>
              <a:rPr kumimoji="1" lang="fr-FR" altLang="ja-JP" dirty="0"/>
              <a:t> </a:t>
            </a:r>
            <a:r>
              <a:rPr kumimoji="1" lang="fr-FR" altLang="ja-JP" dirty="0" err="1"/>
              <a:t>bem</a:t>
            </a:r>
            <a:r>
              <a:rPr kumimoji="1" lang="fr-FR" altLang="ja-JP" dirty="0"/>
              <a:t> </a:t>
            </a:r>
            <a:r>
              <a:rPr kumimoji="1" lang="fr-FR" altLang="ja-JP" dirty="0" err="1"/>
              <a:t>bonita</a:t>
            </a:r>
            <a:r>
              <a:rPr kumimoji="1" lang="fr-FR" altLang="ja-JP" dirty="0"/>
              <a:t>...</a:t>
            </a:r>
          </a:p>
          <a:p>
            <a:r>
              <a:rPr kumimoji="1" lang="ja-JP" altLang="fr-FR" dirty="0"/>
              <a:t>（</a:t>
            </a:r>
            <a:r>
              <a:rPr kumimoji="1" lang="ja-JP" altLang="en-US" dirty="0"/>
              <a:t>カタロニア語）</a:t>
            </a:r>
            <a:r>
              <a:rPr kumimoji="1" lang="fr-FR" altLang="ja-JP" dirty="0" err="1"/>
              <a:t>ets</a:t>
            </a:r>
            <a:r>
              <a:rPr kumimoji="1" lang="fr-FR" altLang="ja-JP" dirty="0"/>
              <a:t> força </a:t>
            </a:r>
            <a:r>
              <a:rPr kumimoji="1" lang="fr-FR" altLang="ja-JP" dirty="0" err="1"/>
              <a:t>bonica</a:t>
            </a:r>
            <a:r>
              <a:rPr kumimoji="1" lang="fr-FR" altLang="ja-JP" dirty="0"/>
              <a:t>.</a:t>
            </a:r>
          </a:p>
          <a:p>
            <a:endParaRPr kumimoji="1" lang="ja-JP" altLang="en-US" dirty="0"/>
          </a:p>
        </p:txBody>
      </p:sp>
    </p:spTree>
    <p:extLst>
      <p:ext uri="{BB962C8B-B14F-4D97-AF65-F5344CB8AC3E}">
        <p14:creationId xmlns:p14="http://schemas.microsoft.com/office/powerpoint/2010/main" val="326468085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00CC9C-E07C-D056-7A09-6A2FC0F0D22F}"/>
              </a:ext>
            </a:extLst>
          </p:cNvPr>
          <p:cNvSpPr>
            <a:spLocks noGrp="1"/>
          </p:cNvSpPr>
          <p:nvPr>
            <p:ph type="title"/>
          </p:nvPr>
        </p:nvSpPr>
        <p:spPr/>
        <p:txBody>
          <a:bodyPr/>
          <a:lstStyle/>
          <a:p>
            <a:r>
              <a:rPr kumimoji="1" lang="en-GB" altLang="ja-JP" dirty="0"/>
              <a:t>5/22 </a:t>
            </a:r>
            <a:r>
              <a:rPr kumimoji="1" lang="ja-JP" altLang="en-US" dirty="0"/>
              <a:t>人間名詞　職業名詞の女性化 </a:t>
            </a:r>
            <a:r>
              <a:rPr kumimoji="1" lang="en-US" altLang="ja-JP" dirty="0"/>
              <a:t>1</a:t>
            </a:r>
            <a:endParaRPr kumimoji="1" lang="ja-JP" altLang="en-US" dirty="0"/>
          </a:p>
        </p:txBody>
      </p:sp>
      <p:sp>
        <p:nvSpPr>
          <p:cNvPr id="3" name="テキスト プレースホルダー 2">
            <a:extLst>
              <a:ext uri="{FF2B5EF4-FFF2-40B4-BE49-F238E27FC236}">
                <a16:creationId xmlns:a16="http://schemas.microsoft.com/office/drawing/2014/main" id="{0B5D7441-60E8-3434-5B06-BA74CBF6B8B7}"/>
              </a:ext>
            </a:extLst>
          </p:cNvPr>
          <p:cNvSpPr>
            <a:spLocks noGrp="1"/>
          </p:cNvSpPr>
          <p:nvPr>
            <p:ph type="body" idx="1"/>
          </p:nvPr>
        </p:nvSpPr>
        <p:spPr/>
        <p:txBody>
          <a:bodyPr/>
          <a:lstStyle/>
          <a:p>
            <a:r>
              <a:rPr kumimoji="1" lang="ja-JP" altLang="en-US" dirty="0"/>
              <a:t>人間名詞は少ない。名詞はほとんどが無生物名詞。</a:t>
            </a:r>
            <a:endParaRPr kumimoji="1" lang="en-US" altLang="ja-JP" dirty="0"/>
          </a:p>
          <a:p>
            <a:r>
              <a:rPr kumimoji="1" lang="ja-JP" altLang="en-US" dirty="0"/>
              <a:t>名詞の性は人間の</a:t>
            </a:r>
            <a:r>
              <a:rPr kumimoji="1" lang="fr-CA" altLang="ja-JP" dirty="0" err="1"/>
              <a:t>sex</a:t>
            </a:r>
            <a:r>
              <a:rPr kumimoji="1" lang="ja-JP" altLang="en-US" dirty="0"/>
              <a:t>と結びついているわけではない。</a:t>
            </a:r>
          </a:p>
        </p:txBody>
      </p:sp>
    </p:spTree>
    <p:extLst>
      <p:ext uri="{BB962C8B-B14F-4D97-AF65-F5344CB8AC3E}">
        <p14:creationId xmlns:p14="http://schemas.microsoft.com/office/powerpoint/2010/main" val="24683709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D80676-4ECF-5AA2-4178-AFBDFE3B6EBE}"/>
              </a:ext>
            </a:extLst>
          </p:cNvPr>
          <p:cNvSpPr>
            <a:spLocks noGrp="1"/>
          </p:cNvSpPr>
          <p:nvPr>
            <p:ph type="title"/>
          </p:nvPr>
        </p:nvSpPr>
        <p:spPr/>
        <p:txBody>
          <a:bodyPr/>
          <a:lstStyle/>
          <a:p>
            <a:r>
              <a:rPr kumimoji="1" lang="en-GB" altLang="ja-JP" dirty="0"/>
              <a:t>4/10 introduction</a:t>
            </a:r>
            <a:endParaRPr kumimoji="1" lang="ja-JP" altLang="en-US" dirty="0"/>
          </a:p>
        </p:txBody>
      </p:sp>
      <p:sp>
        <p:nvSpPr>
          <p:cNvPr id="3" name="テキスト プレースホルダー 2">
            <a:extLst>
              <a:ext uri="{FF2B5EF4-FFF2-40B4-BE49-F238E27FC236}">
                <a16:creationId xmlns:a16="http://schemas.microsoft.com/office/drawing/2014/main" id="{00B5C5FE-B132-7350-2882-8AC1AA0AE01D}"/>
              </a:ext>
            </a:extLst>
          </p:cNvPr>
          <p:cNvSpPr>
            <a:spLocks noGrp="1"/>
          </p:cNvSpPr>
          <p:nvPr>
            <p:ph type="body" idx="1"/>
          </p:nvPr>
        </p:nvSpPr>
        <p:spPr/>
        <p:txBody>
          <a:bodyPr/>
          <a:lstStyle/>
          <a:p>
            <a:r>
              <a:rPr kumimoji="1" lang="ja-JP" altLang="en-US" dirty="0"/>
              <a:t>最終講義　</a:t>
            </a:r>
            <a:r>
              <a:rPr kumimoji="1" lang="en-US" altLang="ja-JP" dirty="0"/>
              <a:t>14</a:t>
            </a:r>
            <a:r>
              <a:rPr kumimoji="1" lang="ja-JP" altLang="en-US" dirty="0"/>
              <a:t>枚目まで</a:t>
            </a:r>
            <a:endParaRPr kumimoji="1" lang="en-US" altLang="ja-JP" dirty="0"/>
          </a:p>
          <a:p>
            <a:pPr marL="0" indent="0">
              <a:buNone/>
            </a:pPr>
            <a:r>
              <a:rPr kumimoji="1" lang="ja-JP" altLang="en-US" dirty="0"/>
              <a:t>宿題</a:t>
            </a:r>
            <a:endParaRPr kumimoji="1" lang="en-US" altLang="ja-JP" dirty="0"/>
          </a:p>
          <a:p>
            <a:pPr marL="0" indent="0">
              <a:buNone/>
            </a:pPr>
            <a:r>
              <a:rPr kumimoji="1" lang="ja-JP" altLang="en-US" dirty="0"/>
              <a:t>文法上の性の話</a:t>
            </a:r>
            <a:endParaRPr kumimoji="1" lang="en-US" altLang="ja-JP" dirty="0"/>
          </a:p>
          <a:p>
            <a:pPr marL="0" indent="0">
              <a:buNone/>
            </a:pPr>
            <a:r>
              <a:rPr kumimoji="1" lang="en-US" altLang="ja-JP" dirty="0">
                <a:hlinkClick r:id="rId2"/>
              </a:rPr>
              <a:t>https://www.itsukof.com/gyoseki/shitsumon2015.pdf</a:t>
            </a:r>
            <a:endParaRPr kumimoji="1" lang="en-US" altLang="ja-JP" dirty="0"/>
          </a:p>
          <a:p>
            <a:endParaRPr kumimoji="1" lang="en-US" altLang="ja-JP" dirty="0">
              <a:hlinkClick r:id="rId3"/>
            </a:endParaRPr>
          </a:p>
          <a:p>
            <a:r>
              <a:rPr kumimoji="1" lang="en-US" altLang="ja-JP" dirty="0">
                <a:hlinkClick r:id="rId4"/>
              </a:rPr>
              <a:t>https://www.crimsonjapan.co.jp/blog/grammatical_gender_influence</a:t>
            </a:r>
            <a:endParaRPr kumimoji="1" lang="en-US" altLang="ja-JP" dirty="0"/>
          </a:p>
          <a:p>
            <a:endParaRPr kumimoji="1" lang="en-US" altLang="ja-JP" dirty="0"/>
          </a:p>
          <a:p>
            <a:r>
              <a:rPr kumimoji="1" lang="en-US" altLang="ja-JP" dirty="0">
                <a:hlinkClick r:id="rId3"/>
              </a:rPr>
              <a:t>https://www.motscles.net/blog/academie-francaise-ecriture-inclusive</a:t>
            </a:r>
            <a:endParaRPr kumimoji="1" lang="en-US" altLang="ja-JP" dirty="0"/>
          </a:p>
          <a:p>
            <a:endParaRPr kumimoji="1" lang="ja-JP" altLang="en-US" dirty="0"/>
          </a:p>
        </p:txBody>
      </p:sp>
    </p:spTree>
    <p:extLst>
      <p:ext uri="{BB962C8B-B14F-4D97-AF65-F5344CB8AC3E}">
        <p14:creationId xmlns:p14="http://schemas.microsoft.com/office/powerpoint/2010/main" val="269755412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F22FB1-90D0-3E56-92A3-E197B365C651}"/>
              </a:ext>
            </a:extLst>
          </p:cNvPr>
          <p:cNvSpPr>
            <a:spLocks noGrp="1"/>
          </p:cNvSpPr>
          <p:nvPr>
            <p:ph type="title"/>
          </p:nvPr>
        </p:nvSpPr>
        <p:spPr/>
        <p:txBody>
          <a:bodyPr/>
          <a:lstStyle/>
          <a:p>
            <a:r>
              <a:rPr kumimoji="1" lang="en-GB" altLang="ja-JP" dirty="0"/>
              <a:t>5/22 </a:t>
            </a:r>
            <a:r>
              <a:rPr kumimoji="1" lang="en-US" altLang="ja-JP" dirty="0"/>
              <a:t> </a:t>
            </a:r>
            <a:r>
              <a:rPr kumimoji="1" lang="ja-JP" altLang="en-US" dirty="0"/>
              <a:t>職業名詞の女性化１</a:t>
            </a:r>
          </a:p>
        </p:txBody>
      </p:sp>
      <p:sp>
        <p:nvSpPr>
          <p:cNvPr id="3" name="テキスト プレースホルダー 2">
            <a:extLst>
              <a:ext uri="{FF2B5EF4-FFF2-40B4-BE49-F238E27FC236}">
                <a16:creationId xmlns:a16="http://schemas.microsoft.com/office/drawing/2014/main" id="{3F93336E-5C0E-BAC6-BD80-6BB2D769096B}"/>
              </a:ext>
            </a:extLst>
          </p:cNvPr>
          <p:cNvSpPr>
            <a:spLocks noGrp="1"/>
          </p:cNvSpPr>
          <p:nvPr>
            <p:ph type="body" idx="1"/>
          </p:nvPr>
        </p:nvSpPr>
        <p:spPr>
          <a:xfrm>
            <a:off x="1251677" y="1632203"/>
            <a:ext cx="10178324" cy="3593593"/>
          </a:xfrm>
        </p:spPr>
        <p:txBody>
          <a:bodyPr>
            <a:normAutofit fontScale="92500" lnSpcReduction="10000"/>
          </a:bodyPr>
          <a:lstStyle/>
          <a:p>
            <a:r>
              <a:rPr lang="fr-FR" altLang="ja-JP" b="1" dirty="0">
                <a:solidFill>
                  <a:srgbClr val="000033"/>
                </a:solidFill>
                <a:latin typeface="Meiryo" panose="020B0604030504040204" pitchFamily="50" charset="-128"/>
                <a:ea typeface="Meiryo" panose="020B0604030504040204" pitchFamily="50" charset="-128"/>
                <a:hlinkClick r:id="rId2"/>
              </a:rPr>
              <a:t>http://katsoura.free.fr/site-ortho-gaffe/download/madame-la-ministre.pdf</a:t>
            </a:r>
            <a:endParaRPr lang="fr-FR" altLang="ja-JP" b="1" dirty="0">
              <a:solidFill>
                <a:srgbClr val="000033"/>
              </a:solidFill>
              <a:latin typeface="Meiryo" panose="020B0604030504040204" pitchFamily="50" charset="-128"/>
              <a:ea typeface="Meiryo" panose="020B0604030504040204" pitchFamily="50" charset="-128"/>
            </a:endParaRPr>
          </a:p>
          <a:p>
            <a:r>
              <a:rPr lang="fr-FR" altLang="ja-JP" b="1" dirty="0">
                <a:solidFill>
                  <a:srgbClr val="000033"/>
                </a:solidFill>
                <a:latin typeface="Meiryo" panose="020B0604030504040204" pitchFamily="50" charset="-128"/>
                <a:ea typeface="Meiryo" panose="020B0604030504040204" pitchFamily="50" charset="-128"/>
                <a:hlinkClick r:id="rId3"/>
              </a:rPr>
              <a:t>https://www.itsukof.com/gyoseki/francais_espagnol.pdf</a:t>
            </a:r>
            <a:endParaRPr lang="fr-FR" altLang="ja-JP" b="1" dirty="0">
              <a:solidFill>
                <a:srgbClr val="000033"/>
              </a:solidFill>
              <a:latin typeface="Meiryo" panose="020B0604030504040204" pitchFamily="50" charset="-128"/>
              <a:ea typeface="Meiryo" panose="020B0604030504040204" pitchFamily="50" charset="-128"/>
            </a:endParaRPr>
          </a:p>
          <a:p>
            <a:r>
              <a:rPr kumimoji="1" lang="fr-FR" altLang="ja-JP" dirty="0">
                <a:hlinkClick r:id="rId4"/>
              </a:rPr>
              <a:t>https://www.itsukof.com/feminin.html</a:t>
            </a:r>
            <a:endParaRPr kumimoji="0" lang="ja-JP" altLang="ja-JP" sz="4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2000" b="1" i="0" u="none" strike="noStrike" cap="none" normalizeH="0" baseline="0" dirty="0">
                <a:ln>
                  <a:noFill/>
                </a:ln>
                <a:solidFill>
                  <a:srgbClr val="000033"/>
                </a:solidFill>
                <a:effectLst/>
                <a:latin typeface="メイリオ" panose="020B0604030504040204" pitchFamily="50" charset="-128"/>
                <a:ea typeface="メイリオ" panose="020B0604030504040204" pitchFamily="50" charset="-128"/>
              </a:rPr>
              <a:t>Itsuko FUJIMURA，</a:t>
            </a:r>
            <a:r>
              <a:rPr kumimoji="0" lang="ja-JP" altLang="ja-JP" sz="2000" b="1" i="1" u="none" strike="noStrike" cap="none" normalizeH="0" baseline="0" dirty="0">
                <a:ln>
                  <a:noFill/>
                </a:ln>
                <a:solidFill>
                  <a:srgbClr val="000033"/>
                </a:solidFill>
                <a:effectLst/>
                <a:latin typeface="メイリオ" panose="020B0604030504040204" pitchFamily="50" charset="-128"/>
                <a:ea typeface="メイリオ" panose="020B0604030504040204" pitchFamily="50" charset="-128"/>
                <a:hlinkClick r:id="rId5"/>
              </a:rPr>
              <a:t> Politique de la langue: La féminisation des noms de métiers et de titres dans la presse française (1988 - 2001)</a:t>
            </a:r>
            <a:r>
              <a:rPr kumimoji="0" lang="ja-JP" altLang="ja-JP" sz="2000" b="1" i="0" u="none" strike="noStrike" cap="none" normalizeH="0" baseline="0" dirty="0">
                <a:ln>
                  <a:noFill/>
                </a:ln>
                <a:solidFill>
                  <a:srgbClr val="000033"/>
                </a:solidFill>
                <a:effectLst/>
                <a:latin typeface="メイリオ" panose="020B0604030504040204" pitchFamily="50" charset="-128"/>
                <a:ea typeface="メイリオ" panose="020B0604030504040204" pitchFamily="50" charset="-128"/>
              </a:rPr>
              <a:t>, 2005, "Mots" 78, p.37-52.</a:t>
            </a:r>
          </a:p>
          <a:p>
            <a:r>
              <a:rPr lang="fr-FR" altLang="ja-JP" b="1" i="0" dirty="0">
                <a:solidFill>
                  <a:srgbClr val="000033"/>
                </a:solidFill>
                <a:effectLst/>
                <a:latin typeface="Meiryo" panose="020B0604030504040204" pitchFamily="50" charset="-128"/>
                <a:ea typeface="Meiryo" panose="020B0604030504040204" pitchFamily="50" charset="-128"/>
                <a:hlinkClick r:id="rId6"/>
              </a:rPr>
              <a:t>Quiz : savez-vous féminiser les noms (et autres questions de genre)?</a:t>
            </a:r>
            <a:endParaRPr lang="fr-FR" altLang="ja-JP" b="1" i="0" dirty="0">
              <a:solidFill>
                <a:srgbClr val="000033"/>
              </a:solidFill>
              <a:effectLst/>
              <a:latin typeface="Meiryo" panose="020B0604030504040204" pitchFamily="50" charset="-128"/>
              <a:ea typeface="Meiryo" panose="020B0604030504040204" pitchFamily="50" charset="-128"/>
            </a:endParaRPr>
          </a:p>
          <a:p>
            <a:r>
              <a:rPr lang="fr-FR" altLang="ja-JP" b="1" i="0" dirty="0">
                <a:effectLst/>
                <a:latin typeface="Meiryo" panose="020B0604030504040204" pitchFamily="50" charset="-128"/>
                <a:ea typeface="Meiryo" panose="020B0604030504040204" pitchFamily="50" charset="-128"/>
                <a:hlinkClick r:id="rId7"/>
              </a:rPr>
              <a:t>Femme, j'écris ton nom...</a:t>
            </a:r>
            <a:endParaRPr lang="fr-FR" altLang="ja-JP" b="1" i="0" dirty="0">
              <a:effectLst/>
              <a:latin typeface="Meiryo" panose="020B0604030504040204" pitchFamily="50" charset="-128"/>
              <a:ea typeface="Meiryo" panose="020B0604030504040204" pitchFamily="50" charset="-128"/>
            </a:endParaRPr>
          </a:p>
          <a:p>
            <a:r>
              <a:rPr lang="fr-FR" altLang="ja-JP" b="1" i="0" dirty="0">
                <a:solidFill>
                  <a:srgbClr val="000033"/>
                </a:solidFill>
                <a:effectLst/>
                <a:latin typeface="Meiryo" panose="020B0604030504040204" pitchFamily="50" charset="-128"/>
                <a:ea typeface="Meiryo" panose="020B0604030504040204" pitchFamily="50" charset="-128"/>
                <a:hlinkClick r:id="rId8"/>
              </a:rPr>
              <a:t>https://www.itsukof.com/cours/shuchu/kanazawa/kanazawa-genre.pdf</a:t>
            </a:r>
            <a:endParaRPr lang="fr-FR" altLang="ja-JP" b="1" i="0" dirty="0">
              <a:solidFill>
                <a:srgbClr val="000033"/>
              </a:solidFill>
              <a:effectLst/>
              <a:latin typeface="Meiryo" panose="020B0604030504040204" pitchFamily="50" charset="-128"/>
              <a:ea typeface="Meiryo" panose="020B0604030504040204" pitchFamily="50" charset="-128"/>
            </a:endParaRPr>
          </a:p>
          <a:p>
            <a:r>
              <a:rPr lang="fr-FR" altLang="ja-JP" b="1" i="0" dirty="0">
                <a:solidFill>
                  <a:srgbClr val="000033"/>
                </a:solidFill>
                <a:effectLst/>
                <a:latin typeface="Meiryo" panose="020B0604030504040204" pitchFamily="50" charset="-128"/>
                <a:ea typeface="Meiryo" panose="020B0604030504040204" pitchFamily="50" charset="-128"/>
                <a:hlinkClick r:id="rId9"/>
              </a:rPr>
              <a:t>https://journals.openedition.org/mots/355#ftn17</a:t>
            </a:r>
            <a:endParaRPr lang="fr-FR" altLang="ja-JP" b="1" i="0" dirty="0">
              <a:solidFill>
                <a:srgbClr val="000033"/>
              </a:solidFill>
              <a:effectLst/>
              <a:latin typeface="Meiryo" panose="020B0604030504040204" pitchFamily="50" charset="-128"/>
              <a:ea typeface="Meiryo" panose="020B0604030504040204" pitchFamily="50" charset="-128"/>
            </a:endParaRPr>
          </a:p>
          <a:p>
            <a:endParaRPr lang="fr-FR" altLang="ja-JP" b="1" i="0" dirty="0">
              <a:solidFill>
                <a:srgbClr val="000033"/>
              </a:solidFill>
              <a:effectLst/>
              <a:latin typeface="Meiryo" panose="020B0604030504040204" pitchFamily="50" charset="-128"/>
              <a:ea typeface="Meiryo" panose="020B0604030504040204" pitchFamily="50" charset="-128"/>
            </a:endParaRPr>
          </a:p>
          <a:p>
            <a:endParaRPr lang="fr-FR" altLang="ja-JP" b="1" i="0" dirty="0">
              <a:solidFill>
                <a:srgbClr val="000033"/>
              </a:solidFill>
              <a:effectLst/>
              <a:latin typeface="Meiryo" panose="020B0604030504040204" pitchFamily="50" charset="-128"/>
              <a:ea typeface="Meiryo" panose="020B0604030504040204" pitchFamily="50" charset="-128"/>
            </a:endParaRPr>
          </a:p>
          <a:p>
            <a:endParaRPr kumimoji="1" lang="fr-FR" altLang="ja-JP" dirty="0"/>
          </a:p>
          <a:p>
            <a:endParaRPr kumimoji="1" lang="fr-FR" altLang="ja-JP" dirty="0"/>
          </a:p>
          <a:p>
            <a:endParaRPr kumimoji="1" lang="fr-FR" altLang="ja-JP" dirty="0"/>
          </a:p>
          <a:p>
            <a:endParaRPr kumimoji="1" lang="ja-JP" altLang="en-US" dirty="0"/>
          </a:p>
        </p:txBody>
      </p:sp>
    </p:spTree>
    <p:extLst>
      <p:ext uri="{BB962C8B-B14F-4D97-AF65-F5344CB8AC3E}">
        <p14:creationId xmlns:p14="http://schemas.microsoft.com/office/powerpoint/2010/main" val="5399073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AAA0E5-E6C6-C479-E5A5-45F5238294ED}"/>
              </a:ext>
            </a:extLst>
          </p:cNvPr>
          <p:cNvSpPr>
            <a:spLocks noGrp="1"/>
          </p:cNvSpPr>
          <p:nvPr>
            <p:ph type="title"/>
          </p:nvPr>
        </p:nvSpPr>
        <p:spPr/>
        <p:txBody>
          <a:bodyPr/>
          <a:lstStyle/>
          <a:p>
            <a:r>
              <a:rPr kumimoji="1" lang="fr-CA" altLang="ja-JP" dirty="0"/>
              <a:t>5</a:t>
            </a:r>
            <a:r>
              <a:rPr kumimoji="1" lang="en-GB" altLang="ja-JP" dirty="0"/>
              <a:t>/29 </a:t>
            </a:r>
            <a:r>
              <a:rPr kumimoji="1" lang="ja-JP" altLang="en-US" dirty="0"/>
              <a:t>職業名詞の女性化２</a:t>
            </a:r>
          </a:p>
        </p:txBody>
      </p:sp>
      <p:sp>
        <p:nvSpPr>
          <p:cNvPr id="3" name="テキスト プレースホルダー 2">
            <a:extLst>
              <a:ext uri="{FF2B5EF4-FFF2-40B4-BE49-F238E27FC236}">
                <a16:creationId xmlns:a16="http://schemas.microsoft.com/office/drawing/2014/main" id="{67DD784E-BBD2-A993-06DE-DBBB535FE671}"/>
              </a:ext>
            </a:extLst>
          </p:cNvPr>
          <p:cNvSpPr>
            <a:spLocks noGrp="1"/>
          </p:cNvSpPr>
          <p:nvPr>
            <p:ph type="body" idx="1"/>
          </p:nvPr>
        </p:nvSpPr>
        <p:spPr/>
        <p:txBody>
          <a:bodyPr/>
          <a:lstStyle/>
          <a:p>
            <a:r>
              <a:rPr kumimoji="0" lang="ja-JP" altLang="ja-JP" sz="2000" b="1" i="0" u="none" strike="noStrike" cap="none" normalizeH="0" baseline="0" dirty="0">
                <a:ln>
                  <a:noFill/>
                </a:ln>
                <a:solidFill>
                  <a:srgbClr val="000033"/>
                </a:solidFill>
                <a:effectLst/>
                <a:latin typeface="メイリオ" panose="020B0604030504040204" pitchFamily="50" charset="-128"/>
                <a:ea typeface="メイリオ" panose="020B0604030504040204" pitchFamily="50" charset="-128"/>
              </a:rPr>
              <a:t>Itsuko FUJIMURA，</a:t>
            </a:r>
            <a:r>
              <a:rPr kumimoji="0" lang="ja-JP" altLang="ja-JP" sz="2000" b="1" i="1" u="none" strike="noStrike" cap="none" normalizeH="0" baseline="0" dirty="0">
                <a:ln>
                  <a:noFill/>
                </a:ln>
                <a:solidFill>
                  <a:srgbClr val="000033"/>
                </a:solidFill>
                <a:effectLst/>
                <a:latin typeface="メイリオ" panose="020B0604030504040204" pitchFamily="50" charset="-128"/>
                <a:ea typeface="メイリオ" panose="020B0604030504040204" pitchFamily="50" charset="-128"/>
                <a:hlinkClick r:id="rId2"/>
              </a:rPr>
              <a:t> Politique de la langue: La féminisation des noms de métiers et de titres dans la presse française (1988 - 2001)</a:t>
            </a:r>
            <a:r>
              <a:rPr kumimoji="0" lang="ja-JP" altLang="ja-JP" sz="2000" b="1" i="0" u="none" strike="noStrike" cap="none" normalizeH="0" baseline="0" dirty="0">
                <a:ln>
                  <a:noFill/>
                </a:ln>
                <a:solidFill>
                  <a:srgbClr val="000033"/>
                </a:solidFill>
                <a:effectLst/>
                <a:latin typeface="メイリオ" panose="020B0604030504040204" pitchFamily="50" charset="-128"/>
                <a:ea typeface="メイリオ" panose="020B0604030504040204" pitchFamily="50" charset="-128"/>
              </a:rPr>
              <a:t>, 2005, "Mots" 78, p.37-52.</a:t>
            </a:r>
          </a:p>
          <a:p>
            <a:endParaRPr kumimoji="1" lang="ja-JP" altLang="en-US" dirty="0"/>
          </a:p>
        </p:txBody>
      </p:sp>
    </p:spTree>
    <p:extLst>
      <p:ext uri="{BB962C8B-B14F-4D97-AF65-F5344CB8AC3E}">
        <p14:creationId xmlns:p14="http://schemas.microsoft.com/office/powerpoint/2010/main" val="7543778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AA5CA-1225-E6D2-09E2-7CFD5033670D}"/>
              </a:ext>
            </a:extLst>
          </p:cNvPr>
          <p:cNvSpPr>
            <a:spLocks noGrp="1"/>
          </p:cNvSpPr>
          <p:nvPr>
            <p:ph type="title"/>
          </p:nvPr>
        </p:nvSpPr>
        <p:spPr/>
        <p:txBody>
          <a:bodyPr/>
          <a:lstStyle/>
          <a:p>
            <a:r>
              <a:rPr kumimoji="1" lang="en-US" altLang="ja-JP" dirty="0"/>
              <a:t>6/5 </a:t>
            </a:r>
            <a:r>
              <a:rPr kumimoji="1" lang="fr-CA" altLang="ja-JP" dirty="0"/>
              <a:t>académie Française</a:t>
            </a:r>
            <a:endParaRPr kumimoji="1" lang="ja-JP" altLang="en-US" dirty="0"/>
          </a:p>
        </p:txBody>
      </p:sp>
      <p:sp>
        <p:nvSpPr>
          <p:cNvPr id="3" name="テキスト プレースホルダー 2">
            <a:extLst>
              <a:ext uri="{FF2B5EF4-FFF2-40B4-BE49-F238E27FC236}">
                <a16:creationId xmlns:a16="http://schemas.microsoft.com/office/drawing/2014/main" id="{701AA06D-D978-5A76-6A26-50B1F26FBC41}"/>
              </a:ext>
            </a:extLst>
          </p:cNvPr>
          <p:cNvSpPr>
            <a:spLocks noGrp="1"/>
          </p:cNvSpPr>
          <p:nvPr>
            <p:ph type="body" idx="1"/>
          </p:nvPr>
        </p:nvSpPr>
        <p:spPr/>
        <p:txBody>
          <a:bodyPr/>
          <a:lstStyle/>
          <a:p>
            <a:r>
              <a:rPr kumimoji="1" lang="fr-FR" altLang="ja-JP" dirty="0">
                <a:hlinkClick r:id="rId2"/>
              </a:rPr>
              <a:t>https://www.lemonde.fr/societe/article/2019/02/28/l-academie-francaise-se-resout-a-la-feminisation-des-noms-de-metiers_5429632_3224.html</a:t>
            </a:r>
            <a:endParaRPr kumimoji="1" lang="fr-FR" altLang="ja-JP" dirty="0"/>
          </a:p>
          <a:p>
            <a:endParaRPr kumimoji="1" lang="ja-JP" altLang="en-US" dirty="0"/>
          </a:p>
        </p:txBody>
      </p:sp>
    </p:spTree>
    <p:extLst>
      <p:ext uri="{BB962C8B-B14F-4D97-AF65-F5344CB8AC3E}">
        <p14:creationId xmlns:p14="http://schemas.microsoft.com/office/powerpoint/2010/main" val="151753261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460CD-59E0-FDC1-0F21-ED1BE18ADBB2}"/>
            </a:ext>
          </a:extLst>
        </p:cNvPr>
        <p:cNvGrpSpPr/>
        <p:nvPr/>
      </p:nvGrpSpPr>
      <p:grpSpPr>
        <a:xfrm>
          <a:off x="0" y="0"/>
          <a:ext cx="0" cy="0"/>
          <a:chOff x="0" y="0"/>
          <a:chExt cx="0" cy="0"/>
        </a:xfrm>
      </p:grpSpPr>
      <p:sp>
        <p:nvSpPr>
          <p:cNvPr id="392" name="タイトル 1">
            <a:extLst>
              <a:ext uri="{FF2B5EF4-FFF2-40B4-BE49-F238E27FC236}">
                <a16:creationId xmlns:a16="http://schemas.microsoft.com/office/drawing/2014/main" id="{07F5538A-F679-E558-8823-A8A6786555C9}"/>
              </a:ext>
            </a:extLst>
          </p:cNvPr>
          <p:cNvSpPr txBox="1">
            <a:spLocks noGrp="1"/>
          </p:cNvSpPr>
          <p:nvPr>
            <p:ph type="title"/>
          </p:nvPr>
        </p:nvSpPr>
        <p:spPr>
          <a:xfrm>
            <a:off x="1251677" y="382384"/>
            <a:ext cx="10387046" cy="1492133"/>
          </a:xfrm>
          <a:prstGeom prst="rect">
            <a:avLst/>
          </a:prstGeom>
        </p:spPr>
        <p:txBody>
          <a:bodyPr>
            <a:normAutofit fontScale="90000"/>
          </a:bodyPr>
          <a:lstStyle/>
          <a:p>
            <a:pPr defTabSz="886968">
              <a:defRPr sz="3104" spc="194">
                <a:latin typeface="+mn-lt"/>
                <a:ea typeface="+mn-ea"/>
                <a:cs typeface="+mn-cs"/>
                <a:sym typeface="Helvetica"/>
              </a:defRPr>
            </a:pPr>
            <a:r>
              <a:rPr lang="fr-CA" dirty="0"/>
              <a:t>6</a:t>
            </a:r>
            <a:r>
              <a:rPr lang="en-GB" dirty="0"/>
              <a:t>/5 </a:t>
            </a:r>
            <a:r>
              <a:rPr dirty="0" err="1"/>
              <a:t>G.Dumézil</a:t>
            </a:r>
            <a:r>
              <a:rPr dirty="0"/>
              <a:t> &amp; C</a:t>
            </a:r>
            <a:r>
              <a:rPr cap="none" dirty="0"/>
              <a:t>l</a:t>
            </a:r>
            <a:r>
              <a:rPr dirty="0"/>
              <a:t>. Lévi-Strauss, </a:t>
            </a:r>
            <a:r>
              <a:rPr cap="none" dirty="0" err="1"/>
              <a:t>Déclaration</a:t>
            </a:r>
            <a:r>
              <a:rPr cap="none" dirty="0"/>
              <a:t> </a:t>
            </a:r>
            <a:r>
              <a:rPr cap="none" dirty="0" err="1"/>
              <a:t>faite</a:t>
            </a:r>
            <a:r>
              <a:rPr cap="none" dirty="0"/>
              <a:t> par </a:t>
            </a:r>
            <a:r>
              <a:rPr cap="none" dirty="0" err="1"/>
              <a:t>l’Académie</a:t>
            </a:r>
            <a:r>
              <a:rPr cap="none" dirty="0"/>
              <a:t> française </a:t>
            </a:r>
            <a:r>
              <a:rPr cap="none" dirty="0" err="1"/>
              <a:t>en</a:t>
            </a:r>
            <a:r>
              <a:rPr cap="none" dirty="0"/>
              <a:t> séance du 14 </a:t>
            </a:r>
            <a:r>
              <a:rPr cap="none" dirty="0" err="1"/>
              <a:t>juin</a:t>
            </a:r>
            <a:r>
              <a:rPr cap="none" dirty="0"/>
              <a:t> 1984</a:t>
            </a:r>
            <a:br>
              <a:rPr cap="none" dirty="0"/>
            </a:br>
            <a:endParaRPr cap="none" dirty="0"/>
          </a:p>
        </p:txBody>
      </p:sp>
      <p:sp>
        <p:nvSpPr>
          <p:cNvPr id="393" name="コンテンツ プレースホルダー 2">
            <a:extLst>
              <a:ext uri="{FF2B5EF4-FFF2-40B4-BE49-F238E27FC236}">
                <a16:creationId xmlns:a16="http://schemas.microsoft.com/office/drawing/2014/main" id="{ABC0BA1B-8704-0F5A-F2F0-08AECB63C2BE}"/>
              </a:ext>
            </a:extLst>
          </p:cNvPr>
          <p:cNvSpPr txBox="1">
            <a:spLocks noGrp="1"/>
          </p:cNvSpPr>
          <p:nvPr>
            <p:ph type="body" sz="half" idx="1"/>
          </p:nvPr>
        </p:nvSpPr>
        <p:spPr>
          <a:xfrm>
            <a:off x="1431234" y="1854116"/>
            <a:ext cx="9998765" cy="2986242"/>
          </a:xfrm>
          <a:prstGeom prst="rect">
            <a:avLst/>
          </a:prstGeom>
        </p:spPr>
        <p:txBody>
          <a:bodyPr/>
          <a:lstStyle>
            <a:lvl1pPr>
              <a:lnSpc>
                <a:spcPct val="88000"/>
              </a:lnSpc>
              <a:defRPr sz="1800"/>
            </a:lvl1pPr>
          </a:lstStyle>
          <a:p>
            <a:r>
              <a:t>« En français, la marque du féminin ne sert qu’accessoirement à rendre la distinction entre mâle et femelle. La distribution des substantifs en deux genres institue, dans la totalité du lexique, un principe de classification permettant éventuellement de distinguer des homonymes, de souligner des orthographes différentes, de classer des suffixes, d’indiquer des grandeurs relatives, des rapports de dérivation, et favorisant, par le jeu de l’accord des adjectifs, la variété des constructions nominales… Tous ces emplois du genre grammatical constituent un réseau complexe où la désignation contrastée des sexes ne joue qu’un rôle mineur. Des changements, faits de propos délibéré dans un secteur, peuvent avoir sur les autres des répercussions insoupçonnées. Ils risquent de mettre la confusion et le désordre dans un équilibre subtil né de l’usage, et qu’il paraîtrait mieux avisé de laisser à l’usage le soin de modifier »</a:t>
            </a:r>
          </a:p>
        </p:txBody>
      </p:sp>
      <p:sp>
        <p:nvSpPr>
          <p:cNvPr id="394" name="テキスト ボックス 3">
            <a:extLst>
              <a:ext uri="{FF2B5EF4-FFF2-40B4-BE49-F238E27FC236}">
                <a16:creationId xmlns:a16="http://schemas.microsoft.com/office/drawing/2014/main" id="{2F0401DD-3AD8-3645-804D-F49B9C86E579}"/>
              </a:ext>
            </a:extLst>
          </p:cNvPr>
          <p:cNvSpPr txBox="1"/>
          <p:nvPr/>
        </p:nvSpPr>
        <p:spPr>
          <a:xfrm>
            <a:off x="4576643" y="4798817"/>
            <a:ext cx="4100220" cy="399416"/>
          </a:xfrm>
          <a:prstGeom prst="rect">
            <a:avLst/>
          </a:prstGeom>
          <a:ln w="28575">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Genre féminin 　　⇔　 Sexe　féminin</a:t>
            </a:r>
          </a:p>
        </p:txBody>
      </p:sp>
      <p:sp>
        <p:nvSpPr>
          <p:cNvPr id="395" name="テキスト ボックス 6">
            <a:extLst>
              <a:ext uri="{FF2B5EF4-FFF2-40B4-BE49-F238E27FC236}">
                <a16:creationId xmlns:a16="http://schemas.microsoft.com/office/drawing/2014/main" id="{4B0021D3-B42C-D816-6E5B-A4F28D7B3005}"/>
              </a:ext>
            </a:extLst>
          </p:cNvPr>
          <p:cNvSpPr txBox="1"/>
          <p:nvPr/>
        </p:nvSpPr>
        <p:spPr>
          <a:xfrm>
            <a:off x="5630352" y="5298009"/>
            <a:ext cx="2523712"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形　      ⇔　  意味</a:t>
            </a:r>
          </a:p>
          <a:p>
            <a:r>
              <a:t>signifiant ⇔　  signifié</a:t>
            </a:r>
          </a:p>
        </p:txBody>
      </p:sp>
      <p:sp>
        <p:nvSpPr>
          <p:cNvPr id="396" name="テキスト ボックス 7">
            <a:extLst>
              <a:ext uri="{FF2B5EF4-FFF2-40B4-BE49-F238E27FC236}">
                <a16:creationId xmlns:a16="http://schemas.microsoft.com/office/drawing/2014/main" id="{1E7D45FA-9C91-1497-4DA0-E102761E25FF}"/>
              </a:ext>
            </a:extLst>
          </p:cNvPr>
          <p:cNvSpPr txBox="1"/>
          <p:nvPr/>
        </p:nvSpPr>
        <p:spPr>
          <a:xfrm>
            <a:off x="4748920" y="6094727"/>
            <a:ext cx="4100221" cy="399416"/>
          </a:xfrm>
          <a:prstGeom prst="rect">
            <a:avLst/>
          </a:prstGeom>
          <a:ln w="28575">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Construction Schematique </a:t>
            </a:r>
          </a:p>
        </p:txBody>
      </p:sp>
    </p:spTree>
    <p:extLst>
      <p:ext uri="{BB962C8B-B14F-4D97-AF65-F5344CB8AC3E}">
        <p14:creationId xmlns:p14="http://schemas.microsoft.com/office/powerpoint/2010/main" val="21976521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743299-9BCA-95E2-F56D-EBDF304E8927}"/>
              </a:ext>
            </a:extLst>
          </p:cNvPr>
          <p:cNvSpPr>
            <a:spLocks noGrp="1"/>
          </p:cNvSpPr>
          <p:nvPr>
            <p:ph type="title"/>
          </p:nvPr>
        </p:nvSpPr>
        <p:spPr/>
        <p:txBody>
          <a:bodyPr/>
          <a:lstStyle/>
          <a:p>
            <a:r>
              <a:rPr kumimoji="1" lang="en-GB" altLang="ja-JP" dirty="0"/>
              <a:t>6/12</a:t>
            </a:r>
            <a:r>
              <a:rPr kumimoji="1" lang="ja-JP" altLang="en-US" dirty="0"/>
              <a:t> 種々のフランス語の</a:t>
            </a:r>
            <a:r>
              <a:rPr kumimoji="1" lang="fr-CA" altLang="ja-JP" dirty="0"/>
              <a:t>féminisation</a:t>
            </a:r>
            <a:endParaRPr kumimoji="1" lang="ja-JP" altLang="en-US" dirty="0"/>
          </a:p>
        </p:txBody>
      </p:sp>
      <p:sp>
        <p:nvSpPr>
          <p:cNvPr id="3" name="テキスト プレースホルダー 2">
            <a:extLst>
              <a:ext uri="{FF2B5EF4-FFF2-40B4-BE49-F238E27FC236}">
                <a16:creationId xmlns:a16="http://schemas.microsoft.com/office/drawing/2014/main" id="{8FFE7034-7384-2580-2C3B-CB8742F7E435}"/>
              </a:ext>
            </a:extLst>
          </p:cNvPr>
          <p:cNvSpPr>
            <a:spLocks noGrp="1"/>
          </p:cNvSpPr>
          <p:nvPr>
            <p:ph type="body" idx="1"/>
          </p:nvPr>
        </p:nvSpPr>
        <p:spPr/>
        <p:txBody>
          <a:bodyPr/>
          <a:lstStyle/>
          <a:p>
            <a:r>
              <a:rPr lang="fr-FR" altLang="ja-JP" dirty="0" err="1">
                <a:effectLst/>
              </a:rPr>
              <a:t>Haden</a:t>
            </a:r>
            <a:r>
              <a:rPr lang="fr-FR" altLang="ja-JP" dirty="0">
                <a:effectLst/>
              </a:rPr>
              <a:t>, Ernest F., et Eugene A. </a:t>
            </a:r>
            <a:r>
              <a:rPr lang="fr-FR" altLang="ja-JP" dirty="0" err="1">
                <a:effectLst/>
              </a:rPr>
              <a:t>Joliat</a:t>
            </a:r>
            <a:r>
              <a:rPr lang="fr-FR" altLang="ja-JP" dirty="0">
                <a:effectLst/>
              </a:rPr>
              <a:t>. « Le Genre Grammatical des Substantifs en Franco-Canadien Empruntes A L’anglais ». </a:t>
            </a:r>
            <a:r>
              <a:rPr lang="fr-FR" altLang="ja-JP" i="1" dirty="0">
                <a:effectLst/>
              </a:rPr>
              <a:t>PMLA</a:t>
            </a:r>
            <a:r>
              <a:rPr lang="fr-FR" altLang="ja-JP" dirty="0">
                <a:effectLst/>
              </a:rPr>
              <a:t>, vol. 55, n</a:t>
            </a:r>
            <a:r>
              <a:rPr lang="fr-FR" altLang="ja-JP" baseline="30000" dirty="0">
                <a:effectLst/>
              </a:rPr>
              <a:t>o</a:t>
            </a:r>
            <a:r>
              <a:rPr lang="fr-FR" altLang="ja-JP" dirty="0">
                <a:effectLst/>
              </a:rPr>
              <a:t> 3, 2014, p. 839. </a:t>
            </a:r>
            <a:r>
              <a:rPr lang="fr-FR" altLang="ja-JP" i="1" dirty="0" err="1">
                <a:effectLst/>
              </a:rPr>
              <a:t>Crossref</a:t>
            </a:r>
            <a:r>
              <a:rPr lang="fr-FR" altLang="ja-JP" dirty="0">
                <a:effectLst/>
              </a:rPr>
              <a:t>, </a:t>
            </a:r>
            <a:r>
              <a:rPr lang="fr-FR" altLang="ja-JP" dirty="0">
                <a:effectLst/>
                <a:hlinkClick r:id="rId2"/>
              </a:rPr>
              <a:t>https://doi.org/10.2307/458745</a:t>
            </a:r>
            <a:r>
              <a:rPr lang="fr-FR" altLang="ja-JP" dirty="0">
                <a:effectLst/>
              </a:rPr>
              <a:t>.</a:t>
            </a:r>
          </a:p>
          <a:p>
            <a:endParaRPr lang="fr-FR" altLang="ja-JP" dirty="0"/>
          </a:p>
          <a:p>
            <a:r>
              <a:rPr lang="ja-JP" altLang="en-US" dirty="0">
                <a:effectLst/>
              </a:rPr>
              <a:t>スイス、ベルギー、ケベック</a:t>
            </a:r>
            <a:endParaRPr lang="en-GB" altLang="ja-JP" dirty="0">
              <a:effectLst/>
            </a:endParaRPr>
          </a:p>
          <a:p>
            <a:endParaRPr lang="en-GB" altLang="ja-JP" dirty="0"/>
          </a:p>
          <a:p>
            <a:r>
              <a:rPr lang="ja-JP" altLang="en-US" dirty="0">
                <a:effectLst/>
              </a:rPr>
              <a:t>各国に、非性差別的な言語使用のための文書、サイトがある。</a:t>
            </a:r>
            <a:endParaRPr lang="fr-FR" altLang="ja-JP" dirty="0">
              <a:effectLst/>
            </a:endParaRPr>
          </a:p>
          <a:p>
            <a:endParaRPr kumimoji="1" lang="ja-JP" altLang="en-US" dirty="0"/>
          </a:p>
        </p:txBody>
      </p:sp>
    </p:spTree>
    <p:extLst>
      <p:ext uri="{BB962C8B-B14F-4D97-AF65-F5344CB8AC3E}">
        <p14:creationId xmlns:p14="http://schemas.microsoft.com/office/powerpoint/2010/main" val="409553209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5BD34B-8DB9-B8B9-3933-FA8BF8EDE04F}"/>
              </a:ext>
            </a:extLst>
          </p:cNvPr>
          <p:cNvSpPr>
            <a:spLocks noGrp="1"/>
          </p:cNvSpPr>
          <p:nvPr>
            <p:ph type="title"/>
          </p:nvPr>
        </p:nvSpPr>
        <p:spPr/>
        <p:txBody>
          <a:bodyPr/>
          <a:lstStyle/>
          <a:p>
            <a:r>
              <a:rPr kumimoji="1" lang="en-GB" altLang="ja-JP" dirty="0"/>
              <a:t>6/19</a:t>
            </a:r>
            <a:r>
              <a:rPr kumimoji="1" lang="ja-JP" altLang="en-US" dirty="0"/>
              <a:t>　</a:t>
            </a:r>
            <a:r>
              <a:rPr kumimoji="1" lang="fr-CA" altLang="ja-JP" dirty="0"/>
              <a:t>écriture</a:t>
            </a:r>
            <a:r>
              <a:rPr kumimoji="1" lang="en-US" altLang="ja-JP" dirty="0"/>
              <a:t> inclusive</a:t>
            </a:r>
            <a:endParaRPr kumimoji="1" lang="ja-JP" altLang="en-US" dirty="0"/>
          </a:p>
        </p:txBody>
      </p:sp>
      <p:sp>
        <p:nvSpPr>
          <p:cNvPr id="3" name="テキスト プレースホルダー 2">
            <a:extLst>
              <a:ext uri="{FF2B5EF4-FFF2-40B4-BE49-F238E27FC236}">
                <a16:creationId xmlns:a16="http://schemas.microsoft.com/office/drawing/2014/main" id="{8A2B23C3-0EEC-D2F0-6C6D-8A945E016104}"/>
              </a:ext>
            </a:extLst>
          </p:cNvPr>
          <p:cNvSpPr>
            <a:spLocks noGrp="1"/>
          </p:cNvSpPr>
          <p:nvPr>
            <p:ph type="body" idx="1"/>
          </p:nvPr>
        </p:nvSpPr>
        <p:spPr/>
        <p:txBody>
          <a:bodyPr/>
          <a:lstStyle/>
          <a:p>
            <a:pPr marL="0" indent="0">
              <a:buNone/>
            </a:pPr>
            <a:r>
              <a:rPr kumimoji="1" lang="fr-CA" altLang="ja-JP" dirty="0"/>
              <a:t>Toutes et tous</a:t>
            </a:r>
          </a:p>
          <a:p>
            <a:pPr marL="0" indent="0">
              <a:buNone/>
            </a:pPr>
            <a:r>
              <a:rPr kumimoji="1" lang="fr-CA" altLang="ja-JP" dirty="0"/>
              <a:t>Candidates et candidats</a:t>
            </a:r>
          </a:p>
          <a:p>
            <a:pPr marL="0" indent="0">
              <a:buNone/>
            </a:pPr>
            <a:endParaRPr kumimoji="1" lang="fr-CA" altLang="ja-JP" dirty="0"/>
          </a:p>
          <a:p>
            <a:pPr marL="0" indent="0">
              <a:buNone/>
            </a:pPr>
            <a:r>
              <a:rPr lang="fr-FR" altLang="ja-JP" dirty="0" err="1">
                <a:effectLst/>
              </a:rPr>
              <a:t>Giot</a:t>
            </a:r>
            <a:r>
              <a:rPr lang="fr-FR" altLang="ja-JP" dirty="0">
                <a:effectLst/>
              </a:rPr>
              <a:t>, Jean. « Aspects problématiques de l’écriture inclusive pour l’épistémologie linguistique ». </a:t>
            </a:r>
            <a:r>
              <a:rPr lang="fr-FR" altLang="ja-JP" i="1" dirty="0">
                <a:effectLst/>
              </a:rPr>
              <a:t>Texto! Textes et cultures</a:t>
            </a:r>
            <a:r>
              <a:rPr lang="fr-FR" altLang="ja-JP" dirty="0">
                <a:effectLst/>
              </a:rPr>
              <a:t>, vol. XXVII, n</a:t>
            </a:r>
            <a:r>
              <a:rPr lang="fr-FR" altLang="ja-JP" baseline="30000" dirty="0">
                <a:effectLst/>
              </a:rPr>
              <a:t>o</a:t>
            </a:r>
            <a:r>
              <a:rPr lang="fr-FR" altLang="ja-JP" dirty="0">
                <a:effectLst/>
              </a:rPr>
              <a:t> 1‑2, 2022, p. 22.</a:t>
            </a:r>
          </a:p>
          <a:p>
            <a:pPr marL="0" indent="0">
              <a:buNone/>
            </a:pPr>
            <a:endParaRPr kumimoji="1" lang="ja-JP" altLang="en-US" dirty="0"/>
          </a:p>
        </p:txBody>
      </p:sp>
    </p:spTree>
    <p:extLst>
      <p:ext uri="{BB962C8B-B14F-4D97-AF65-F5344CB8AC3E}">
        <p14:creationId xmlns:p14="http://schemas.microsoft.com/office/powerpoint/2010/main" val="41244792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86B5F-FA9D-6281-2707-298973AF1E10}"/>
              </a:ext>
            </a:extLst>
          </p:cNvPr>
          <p:cNvSpPr>
            <a:spLocks noGrp="1"/>
          </p:cNvSpPr>
          <p:nvPr>
            <p:ph type="title"/>
          </p:nvPr>
        </p:nvSpPr>
        <p:spPr/>
        <p:txBody>
          <a:bodyPr/>
          <a:lstStyle/>
          <a:p>
            <a:r>
              <a:rPr kumimoji="1" lang="en-GB" altLang="ja-JP" dirty="0"/>
              <a:t>6/26 femme /homme</a:t>
            </a:r>
            <a:endParaRPr kumimoji="1" lang="ja-JP" altLang="en-US" dirty="0"/>
          </a:p>
        </p:txBody>
      </p:sp>
      <p:sp>
        <p:nvSpPr>
          <p:cNvPr id="3" name="テキスト プレースホルダー 2">
            <a:extLst>
              <a:ext uri="{FF2B5EF4-FFF2-40B4-BE49-F238E27FC236}">
                <a16:creationId xmlns:a16="http://schemas.microsoft.com/office/drawing/2014/main" id="{6FF8EAC8-89A5-F5E0-277B-F69F38FBE33B}"/>
              </a:ext>
            </a:extLst>
          </p:cNvPr>
          <p:cNvSpPr>
            <a:spLocks noGrp="1"/>
          </p:cNvSpPr>
          <p:nvPr>
            <p:ph type="body" idx="1"/>
          </p:nvPr>
        </p:nvSpPr>
        <p:spPr/>
        <p:txBody>
          <a:bodyPr/>
          <a:lstStyle/>
          <a:p>
            <a:r>
              <a:rPr kumimoji="1" lang="fr-CA" altLang="ja-JP" dirty="0"/>
              <a:t>Pays frère</a:t>
            </a:r>
          </a:p>
          <a:p>
            <a:r>
              <a:rPr kumimoji="1" lang="fr-CA" altLang="ja-JP" dirty="0"/>
              <a:t>Argent roi</a:t>
            </a:r>
          </a:p>
          <a:p>
            <a:r>
              <a:rPr kumimoji="1" lang="fr-CA" altLang="ja-JP" dirty="0"/>
              <a:t>Mot clé</a:t>
            </a:r>
            <a:endParaRPr kumimoji="1" lang="ja-JP" altLang="en-US" dirty="0"/>
          </a:p>
        </p:txBody>
      </p:sp>
    </p:spTree>
    <p:extLst>
      <p:ext uri="{BB962C8B-B14F-4D97-AF65-F5344CB8AC3E}">
        <p14:creationId xmlns:p14="http://schemas.microsoft.com/office/powerpoint/2010/main" val="201981967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5F4A0C-6F76-B2EA-F862-3DF96C064A2B}"/>
              </a:ext>
            </a:extLst>
          </p:cNvPr>
          <p:cNvSpPr>
            <a:spLocks noGrp="1"/>
          </p:cNvSpPr>
          <p:nvPr>
            <p:ph type="title"/>
          </p:nvPr>
        </p:nvSpPr>
        <p:spPr/>
        <p:txBody>
          <a:bodyPr/>
          <a:lstStyle/>
          <a:p>
            <a:r>
              <a:rPr kumimoji="1" lang="en-GB" altLang="ja-JP" dirty="0"/>
              <a:t>7/3 </a:t>
            </a:r>
            <a:r>
              <a:rPr kumimoji="1" lang="ja-JP" altLang="en-US" dirty="0"/>
              <a:t>無生物名詞と</a:t>
            </a:r>
            <a:r>
              <a:rPr kumimoji="1" lang="fr-CA" altLang="ja-JP" dirty="0"/>
              <a:t>sexe</a:t>
            </a:r>
            <a:endParaRPr kumimoji="1" lang="ja-JP" altLang="en-US" dirty="0"/>
          </a:p>
        </p:txBody>
      </p:sp>
      <p:sp>
        <p:nvSpPr>
          <p:cNvPr id="3" name="テキスト プレースホルダー 2">
            <a:extLst>
              <a:ext uri="{FF2B5EF4-FFF2-40B4-BE49-F238E27FC236}">
                <a16:creationId xmlns:a16="http://schemas.microsoft.com/office/drawing/2014/main" id="{F180FCDD-5DC5-37C6-45E1-2B4658D452B2}"/>
              </a:ext>
            </a:extLst>
          </p:cNvPr>
          <p:cNvSpPr>
            <a:spLocks noGrp="1"/>
          </p:cNvSpPr>
          <p:nvPr>
            <p:ph type="body" idx="1"/>
          </p:nvPr>
        </p:nvSpPr>
        <p:spPr/>
        <p:txBody>
          <a:bodyPr/>
          <a:lstStyle/>
          <a:p>
            <a:r>
              <a:rPr kumimoji="1" lang="en-US" altLang="ja-JP" dirty="0"/>
              <a:t>Pays frère</a:t>
            </a:r>
          </a:p>
          <a:p>
            <a:r>
              <a:rPr kumimoji="1" lang="en-US" altLang="ja-JP" dirty="0"/>
              <a:t>Argent </a:t>
            </a:r>
            <a:r>
              <a:rPr kumimoji="1" lang="en-US" altLang="ja-JP" dirty="0" err="1"/>
              <a:t>roi</a:t>
            </a:r>
            <a:endParaRPr kumimoji="1" lang="en-US" altLang="ja-JP" dirty="0"/>
          </a:p>
          <a:p>
            <a:r>
              <a:rPr kumimoji="1" lang="en-US" altLang="ja-JP" dirty="0"/>
              <a:t>Mot </a:t>
            </a:r>
            <a:r>
              <a:rPr kumimoji="1" lang="en-US" altLang="ja-JP" dirty="0" err="1"/>
              <a:t>clé</a:t>
            </a:r>
            <a:endParaRPr kumimoji="1" lang="en-US" altLang="ja-JP" dirty="0"/>
          </a:p>
          <a:p>
            <a:r>
              <a:rPr kumimoji="1" lang="en-US" altLang="ja-JP" dirty="0"/>
              <a:t>Femme </a:t>
            </a:r>
            <a:r>
              <a:rPr kumimoji="1" lang="en-US" altLang="ja-JP" dirty="0" err="1"/>
              <a:t>médecin</a:t>
            </a:r>
            <a:endParaRPr kumimoji="1" lang="en-US" altLang="ja-JP" dirty="0"/>
          </a:p>
          <a:p>
            <a:endParaRPr kumimoji="1" lang="en-US" altLang="ja-JP" dirty="0"/>
          </a:p>
          <a:p>
            <a:r>
              <a:rPr kumimoji="1" lang="en-US" altLang="ja-JP" dirty="0"/>
              <a:t>Genre grammatical</a:t>
            </a:r>
            <a:r>
              <a:rPr kumimoji="1" lang="ja-JP" altLang="en-US" dirty="0"/>
              <a:t>は単なる文法的役割を果たしているのではない。</a:t>
            </a:r>
          </a:p>
        </p:txBody>
      </p:sp>
    </p:spTree>
    <p:extLst>
      <p:ext uri="{BB962C8B-B14F-4D97-AF65-F5344CB8AC3E}">
        <p14:creationId xmlns:p14="http://schemas.microsoft.com/office/powerpoint/2010/main" val="34994758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631583-52B5-5D42-D383-397E6646CB86}"/>
              </a:ext>
            </a:extLst>
          </p:cNvPr>
          <p:cNvSpPr>
            <a:spLocks noGrp="1"/>
          </p:cNvSpPr>
          <p:nvPr>
            <p:ph type="title"/>
          </p:nvPr>
        </p:nvSpPr>
        <p:spPr/>
        <p:txBody>
          <a:bodyPr/>
          <a:lstStyle/>
          <a:p>
            <a:r>
              <a:rPr kumimoji="1" lang="en-GB" altLang="ja-JP" dirty="0"/>
              <a:t>7/10</a:t>
            </a:r>
            <a:endParaRPr kumimoji="1" lang="ja-JP" altLang="en-US" dirty="0"/>
          </a:p>
        </p:txBody>
      </p:sp>
      <p:sp>
        <p:nvSpPr>
          <p:cNvPr id="3" name="テキスト プレースホルダー 2">
            <a:extLst>
              <a:ext uri="{FF2B5EF4-FFF2-40B4-BE49-F238E27FC236}">
                <a16:creationId xmlns:a16="http://schemas.microsoft.com/office/drawing/2014/main" id="{E4FC8DFE-C5EB-6216-C006-358362917DD2}"/>
              </a:ext>
            </a:extLst>
          </p:cNvPr>
          <p:cNvSpPr>
            <a:spLocks noGrp="1"/>
          </p:cNvSpPr>
          <p:nvPr>
            <p:ph type="body" idx="1"/>
          </p:nvPr>
        </p:nvSpPr>
        <p:spPr/>
        <p:txBody>
          <a:bodyPr/>
          <a:lstStyle/>
          <a:p>
            <a:r>
              <a:rPr kumimoji="1" lang="ja-JP" altLang="en-US" dirty="0"/>
              <a:t>まとめ</a:t>
            </a:r>
          </a:p>
        </p:txBody>
      </p:sp>
    </p:spTree>
    <p:extLst>
      <p:ext uri="{BB962C8B-B14F-4D97-AF65-F5344CB8AC3E}">
        <p14:creationId xmlns:p14="http://schemas.microsoft.com/office/powerpoint/2010/main" val="333978408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タイトル 1"/>
          <p:cNvSpPr txBox="1">
            <a:spLocks noGrp="1"/>
          </p:cNvSpPr>
          <p:nvPr>
            <p:ph type="title"/>
          </p:nvPr>
        </p:nvSpPr>
        <p:spPr>
          <a:xfrm>
            <a:off x="1251677" y="357332"/>
            <a:ext cx="10258333" cy="2374437"/>
          </a:xfrm>
          <a:prstGeom prst="rect">
            <a:avLst/>
          </a:prstGeom>
        </p:spPr>
        <p:txBody>
          <a:bodyPr>
            <a:normAutofit/>
          </a:bodyPr>
          <a:lstStyle/>
          <a:p>
            <a:pPr defTabSz="850391">
              <a:defRPr sz="4185" spc="186"/>
            </a:pPr>
            <a:r>
              <a:rPr dirty="0" err="1"/>
              <a:t>Nom+NOM</a:t>
            </a:r>
            <a:r>
              <a:rPr dirty="0" err="1">
                <a:latin typeface="+mn-lt"/>
                <a:ea typeface="+mn-ea"/>
                <a:cs typeface="+mn-cs"/>
                <a:sym typeface="Helvetica"/>
              </a:rPr>
              <a:t>の研究</a:t>
            </a:r>
            <a:r>
              <a:rPr lang="en-US" altLang="ja-JP" dirty="0">
                <a:latin typeface="+mn-lt"/>
                <a:ea typeface="+mn-ea"/>
                <a:cs typeface="+mn-cs"/>
                <a:sym typeface="Helvetica"/>
              </a:rPr>
              <a:t> 3</a:t>
            </a:r>
            <a:r>
              <a:rPr dirty="0"/>
              <a:t>   </a:t>
            </a:r>
            <a:r>
              <a:rPr dirty="0" err="1">
                <a:latin typeface="+mn-lt"/>
                <a:ea typeface="+mn-ea"/>
                <a:cs typeface="+mn-cs"/>
                <a:sym typeface="Helvetica"/>
              </a:rPr>
              <a:t>言語の比較</a:t>
            </a:r>
            <a:br>
              <a:rPr dirty="0">
                <a:latin typeface="+mn-lt"/>
                <a:ea typeface="+mn-ea"/>
                <a:cs typeface="+mn-cs"/>
                <a:sym typeface="Helvetica"/>
              </a:rPr>
            </a:br>
            <a:r>
              <a:rPr dirty="0">
                <a:latin typeface="+mn-lt"/>
                <a:ea typeface="+mn-ea"/>
                <a:cs typeface="+mn-cs"/>
                <a:sym typeface="Helvetica"/>
              </a:rPr>
              <a:t>　</a:t>
            </a:r>
          </a:p>
        </p:txBody>
      </p:sp>
      <p:sp>
        <p:nvSpPr>
          <p:cNvPr id="171" name="コンテンツ プレースホルダー 2"/>
          <p:cNvSpPr txBox="1">
            <a:spLocks noGrp="1"/>
          </p:cNvSpPr>
          <p:nvPr>
            <p:ph type="body" idx="1"/>
          </p:nvPr>
        </p:nvSpPr>
        <p:spPr>
          <a:xfrm>
            <a:off x="1171667" y="1749277"/>
            <a:ext cx="10178323" cy="3634253"/>
          </a:xfrm>
          <a:prstGeom prst="rect">
            <a:avLst/>
          </a:prstGeom>
        </p:spPr>
        <p:txBody>
          <a:bodyPr>
            <a:normAutofit fontScale="25000" lnSpcReduction="20000"/>
          </a:bodyPr>
          <a:lstStyle/>
          <a:p>
            <a:pPr>
              <a:buFont typeface="Wingdings" panose="05000000000000000000" pitchFamily="2" charset="2"/>
              <a:buChar char="Ø"/>
              <a:defRPr sz="2400"/>
            </a:pPr>
            <a:r>
              <a:rPr lang="en-US" altLang="ja-JP" sz="8000" b="1" dirty="0">
                <a:latin typeface="ＭＳ Ｐゴシック" panose="020B0600070205080204" pitchFamily="50" charset="-128"/>
                <a:ea typeface="ＭＳ Ｐゴシック" panose="020B0600070205080204" pitchFamily="50" charset="-128"/>
              </a:rPr>
              <a:t>Construction</a:t>
            </a:r>
            <a:r>
              <a:rPr lang="en-US" altLang="ja-JP" sz="8000" dirty="0">
                <a:latin typeface="ＭＳ Ｐゴシック" panose="020B0600070205080204" pitchFamily="50" charset="-128"/>
                <a:ea typeface="ＭＳ Ｐゴシック" panose="020B0600070205080204" pitchFamily="50" charset="-128"/>
              </a:rPr>
              <a:t> Grammar   (Goldberg:  2006, 2013,  Croft 2001</a:t>
            </a:r>
            <a:r>
              <a:rPr lang="ja-JP" altLang="en-US" sz="8000" dirty="0">
                <a:latin typeface="ＭＳ Ｐゴシック" panose="020B0600070205080204" pitchFamily="50" charset="-128"/>
                <a:ea typeface="ＭＳ Ｐゴシック" panose="020B0600070205080204" pitchFamily="50" charset="-128"/>
              </a:rPr>
              <a:t>　など</a:t>
            </a:r>
            <a:r>
              <a:rPr lang="en-US" altLang="ja-JP" sz="8000" dirty="0">
                <a:latin typeface="ＭＳ Ｐゴシック" panose="020B0600070205080204" pitchFamily="50" charset="-128"/>
                <a:ea typeface="ＭＳ Ｐゴシック" panose="020B0600070205080204" pitchFamily="50" charset="-128"/>
              </a:rPr>
              <a:t>)</a:t>
            </a:r>
            <a:endParaRPr lang="fr-CA" altLang="ja-JP" sz="8000" dirty="0">
              <a:latin typeface="ＭＳ Ｐゴシック" panose="020B0600070205080204" pitchFamily="50" charset="-128"/>
              <a:ea typeface="ＭＳ Ｐゴシック" panose="020B0600070205080204" pitchFamily="50" charset="-128"/>
            </a:endParaRPr>
          </a:p>
          <a:p>
            <a:pPr lvl="1">
              <a:defRPr sz="2400"/>
            </a:pPr>
            <a:r>
              <a:rPr sz="8000" dirty="0" err="1">
                <a:latin typeface="ＭＳ Ｐゴシック" panose="020B0600070205080204" pitchFamily="50" charset="-128"/>
                <a:ea typeface="ＭＳ Ｐゴシック" panose="020B0600070205080204" pitchFamily="50" charset="-128"/>
              </a:rPr>
              <a:t>文法カテゴリーの連続性</a:t>
            </a:r>
            <a:r>
              <a:rPr sz="8000" dirty="0">
                <a:latin typeface="ＭＳ Ｐゴシック" panose="020B0600070205080204" pitchFamily="50" charset="-128"/>
                <a:ea typeface="ＭＳ Ｐゴシック" panose="020B0600070205080204" pitchFamily="50" charset="-128"/>
              </a:rPr>
              <a:t>：</a:t>
            </a:r>
            <a:endParaRPr lang="en-US" altLang="ja-JP" sz="8000" dirty="0">
              <a:latin typeface="ＭＳ Ｐゴシック" panose="020B0600070205080204" pitchFamily="50" charset="-128"/>
              <a:ea typeface="ＭＳ Ｐゴシック" panose="020B0600070205080204" pitchFamily="50" charset="-128"/>
            </a:endParaRPr>
          </a:p>
          <a:p>
            <a:pPr marL="1444171" lvl="3" indent="0">
              <a:buNone/>
              <a:defRPr sz="2400"/>
            </a:pPr>
            <a:r>
              <a:rPr lang="ja-JP" altLang="en-US" sz="8000" dirty="0">
                <a:latin typeface="ＭＳ Ｐゴシック" panose="020B0600070205080204" pitchFamily="50" charset="-128"/>
                <a:ea typeface="ＭＳ Ｐゴシック" panose="020B0600070205080204" pitchFamily="50" charset="-128"/>
              </a:rPr>
              <a:t>屈折接辞⇔派生</a:t>
            </a:r>
            <a:r>
              <a:rPr sz="8000" dirty="0" err="1">
                <a:latin typeface="ＭＳ Ｐゴシック" panose="020B0600070205080204" pitchFamily="50" charset="-128"/>
                <a:ea typeface="ＭＳ Ｐゴシック" panose="020B0600070205080204" pitchFamily="50" charset="-128"/>
              </a:rPr>
              <a:t>接辞⇔名詞⇔形容詞</a:t>
            </a:r>
            <a:endParaRPr sz="8000" dirty="0">
              <a:latin typeface="ＭＳ Ｐゴシック" panose="020B0600070205080204" pitchFamily="50" charset="-128"/>
              <a:ea typeface="ＭＳ Ｐゴシック" panose="020B0600070205080204" pitchFamily="50" charset="-128"/>
            </a:endParaRPr>
          </a:p>
          <a:p>
            <a:pPr marL="0" lvl="2" indent="914400">
              <a:buSzTx/>
              <a:buNone/>
              <a:defRPr sz="2400" b="1"/>
            </a:pPr>
            <a:r>
              <a:rPr sz="8000" dirty="0">
                <a:latin typeface="ＭＳ Ｐゴシック" panose="020B0600070205080204" pitchFamily="50" charset="-128"/>
                <a:ea typeface="ＭＳ Ｐゴシック" panose="020B0600070205080204" pitchFamily="50" charset="-128"/>
              </a:rPr>
              <a:t>（</a:t>
            </a:r>
            <a:r>
              <a:rPr sz="8000" b="0" dirty="0" err="1">
                <a:latin typeface="ＭＳ Ｐゴシック" panose="020B0600070205080204" pitchFamily="50" charset="-128"/>
                <a:ea typeface="ＭＳ Ｐゴシック" panose="020B0600070205080204" pitchFamily="50" charset="-128"/>
              </a:rPr>
              <a:t>Croft</a:t>
            </a:r>
            <a:r>
              <a:rPr sz="8000" dirty="0" err="1">
                <a:latin typeface="ＭＳ Ｐゴシック" panose="020B0600070205080204" pitchFamily="50" charset="-128"/>
                <a:ea typeface="ＭＳ Ｐゴシック" panose="020B0600070205080204" pitchFamily="50" charset="-128"/>
              </a:rPr>
              <a:t>（</a:t>
            </a:r>
            <a:r>
              <a:rPr sz="8000" b="0" dirty="0" err="1">
                <a:latin typeface="ＭＳ Ｐゴシック" panose="020B0600070205080204" pitchFamily="50" charset="-128"/>
                <a:ea typeface="ＭＳ Ｐゴシック" panose="020B0600070205080204" pitchFamily="50" charset="-128"/>
              </a:rPr>
              <a:t>2001</a:t>
            </a:r>
            <a:r>
              <a:rPr sz="8000" b="0" dirty="0">
                <a:latin typeface="ＭＳ Ｐゴシック" panose="020B0600070205080204" pitchFamily="50" charset="-128"/>
                <a:ea typeface="ＭＳ Ｐゴシック" panose="020B0600070205080204" pitchFamily="50" charset="-128"/>
              </a:rPr>
              <a:t> : 63-107</a:t>
            </a:r>
            <a:r>
              <a:rPr sz="8000" dirty="0">
                <a:latin typeface="ＭＳ Ｐゴシック" panose="020B0600070205080204" pitchFamily="50" charset="-128"/>
                <a:ea typeface="ＭＳ Ｐゴシック" panose="020B0600070205080204" pitchFamily="50" charset="-128"/>
              </a:rPr>
              <a:t>））</a:t>
            </a:r>
          </a:p>
          <a:p>
            <a:pPr lvl="1">
              <a:defRPr sz="2400"/>
            </a:pPr>
            <a:r>
              <a:rPr sz="8000" dirty="0" err="1">
                <a:latin typeface="ＭＳ Ｐゴシック" panose="020B0600070205080204" pitchFamily="50" charset="-128"/>
                <a:ea typeface="ＭＳ Ｐゴシック" panose="020B0600070205080204" pitchFamily="50" charset="-128"/>
              </a:rPr>
              <a:t>語と句の連続性</a:t>
            </a:r>
            <a:endParaRPr sz="8000" dirty="0">
              <a:latin typeface="ＭＳ Ｐゴシック" panose="020B0600070205080204" pitchFamily="50" charset="-128"/>
              <a:ea typeface="ＭＳ Ｐゴシック" panose="020B0600070205080204" pitchFamily="50" charset="-128"/>
            </a:endParaRPr>
          </a:p>
          <a:p>
            <a:pPr marL="0" lvl="2" indent="914400">
              <a:buSzTx/>
              <a:buNone/>
              <a:defRPr sz="2400" b="1"/>
            </a:pPr>
            <a:r>
              <a:rPr sz="8000" dirty="0">
                <a:latin typeface="ＭＳ Ｐゴシック" panose="020B0600070205080204" pitchFamily="50" charset="-128"/>
                <a:ea typeface="ＭＳ Ｐゴシック" panose="020B0600070205080204" pitchFamily="50" charset="-128"/>
              </a:rPr>
              <a:t>（</a:t>
            </a:r>
            <a:r>
              <a:rPr sz="8000" b="0" dirty="0" err="1">
                <a:latin typeface="ＭＳ Ｐゴシック" panose="020B0600070205080204" pitchFamily="50" charset="-128"/>
                <a:ea typeface="ＭＳ Ｐゴシック" panose="020B0600070205080204" pitchFamily="50" charset="-128"/>
              </a:rPr>
              <a:t>BOOIJ</a:t>
            </a:r>
            <a:r>
              <a:rPr sz="8000" b="0" dirty="0">
                <a:latin typeface="ＭＳ Ｐゴシック" panose="020B0600070205080204" pitchFamily="50" charset="-128"/>
                <a:ea typeface="ＭＳ Ｐゴシック" panose="020B0600070205080204" pitchFamily="50" charset="-128"/>
              </a:rPr>
              <a:t> </a:t>
            </a:r>
            <a:r>
              <a:rPr sz="8000" dirty="0">
                <a:latin typeface="ＭＳ Ｐゴシック" panose="020B0600070205080204" pitchFamily="50" charset="-128"/>
                <a:ea typeface="ＭＳ Ｐゴシック" panose="020B0600070205080204" pitchFamily="50" charset="-128"/>
              </a:rPr>
              <a:t>（</a:t>
            </a:r>
            <a:r>
              <a:rPr sz="8000" b="0" dirty="0">
                <a:latin typeface="ＭＳ Ｐゴシック" panose="020B0600070205080204" pitchFamily="50" charset="-128"/>
                <a:ea typeface="ＭＳ Ｐゴシック" panose="020B0600070205080204" pitchFamily="50" charset="-128"/>
              </a:rPr>
              <a:t>2010 : 19</a:t>
            </a:r>
            <a:r>
              <a:rPr sz="8000" dirty="0">
                <a:latin typeface="ＭＳ Ｐゴシック" panose="020B0600070205080204" pitchFamily="50" charset="-128"/>
                <a:ea typeface="ＭＳ Ｐゴシック" panose="020B0600070205080204" pitchFamily="50" charset="-128"/>
              </a:rPr>
              <a:t>）</a:t>
            </a:r>
            <a:r>
              <a:rPr sz="8000" b="0" dirty="0">
                <a:latin typeface="ＭＳ Ｐゴシック" panose="020B0600070205080204" pitchFamily="50" charset="-128"/>
                <a:ea typeface="ＭＳ Ｐゴシック" panose="020B0600070205080204" pitchFamily="50" charset="-128"/>
              </a:rPr>
              <a:t>, </a:t>
            </a:r>
            <a:r>
              <a:rPr sz="8000" b="0" dirty="0" err="1">
                <a:latin typeface="ＭＳ Ｐゴシック" panose="020B0600070205080204" pitchFamily="50" charset="-128"/>
                <a:ea typeface="ＭＳ Ｐゴシック" panose="020B0600070205080204" pitchFamily="50" charset="-128"/>
              </a:rPr>
              <a:t>Croft</a:t>
            </a:r>
            <a:r>
              <a:rPr sz="8000" dirty="0" err="1">
                <a:latin typeface="ＭＳ Ｐゴシック" panose="020B0600070205080204" pitchFamily="50" charset="-128"/>
                <a:ea typeface="ＭＳ Ｐゴシック" panose="020B0600070205080204" pitchFamily="50" charset="-128"/>
              </a:rPr>
              <a:t>（</a:t>
            </a:r>
            <a:r>
              <a:rPr sz="8000" b="0" dirty="0" err="1">
                <a:latin typeface="ＭＳ Ｐゴシック" panose="020B0600070205080204" pitchFamily="50" charset="-128"/>
                <a:ea typeface="ＭＳ Ｐゴシック" panose="020B0600070205080204" pitchFamily="50" charset="-128"/>
              </a:rPr>
              <a:t>2001</a:t>
            </a:r>
            <a:r>
              <a:rPr sz="8000" b="0" dirty="0">
                <a:latin typeface="ＭＳ Ｐゴシック" panose="020B0600070205080204" pitchFamily="50" charset="-128"/>
                <a:ea typeface="ＭＳ Ｐゴシック" panose="020B0600070205080204" pitchFamily="50" charset="-128"/>
              </a:rPr>
              <a:t> : 16-17</a:t>
            </a:r>
            <a:r>
              <a:rPr sz="8000" dirty="0">
                <a:latin typeface="ＭＳ Ｐゴシック" panose="020B0600070205080204" pitchFamily="50" charset="-128"/>
                <a:ea typeface="ＭＳ Ｐゴシック" panose="020B0600070205080204" pitchFamily="50" charset="-128"/>
              </a:rPr>
              <a:t>）</a:t>
            </a:r>
            <a:endParaRPr lang="fr-CA" altLang="ja-JP" sz="8000" dirty="0">
              <a:latin typeface="ＭＳ Ｐゴシック" panose="020B0600070205080204" pitchFamily="50" charset="-128"/>
              <a:ea typeface="ＭＳ Ｐゴシック" panose="020B0600070205080204" pitchFamily="50" charset="-128"/>
            </a:endParaRPr>
          </a:p>
          <a:p>
            <a:pPr marL="0" lvl="2" indent="914400">
              <a:buSzTx/>
              <a:buNone/>
              <a:defRPr sz="2400" b="1"/>
            </a:pPr>
            <a:endParaRPr lang="fr-CA" altLang="ja-JP" sz="8000" dirty="0">
              <a:latin typeface="ＭＳ Ｐゴシック" panose="020B0600070205080204" pitchFamily="50" charset="-128"/>
              <a:ea typeface="ＭＳ Ｐゴシック" panose="020B0600070205080204" pitchFamily="50" charset="-128"/>
            </a:endParaRPr>
          </a:p>
          <a:p>
            <a:pPr>
              <a:buSzTx/>
              <a:buFont typeface="Wingdings" panose="05000000000000000000" pitchFamily="2" charset="2"/>
              <a:buChar char="Ø"/>
              <a:defRPr sz="2400" b="1"/>
            </a:pPr>
            <a:r>
              <a:rPr lang="fr-CA" altLang="ja-JP" sz="8000" dirty="0">
                <a:latin typeface="ＭＳ Ｐゴシック" panose="020B0600070205080204" pitchFamily="50" charset="-128"/>
                <a:ea typeface="ＭＳ Ｐゴシック" panose="020B0600070205080204" pitchFamily="50" charset="-128"/>
              </a:rPr>
              <a:t>Comparative </a:t>
            </a:r>
            <a:r>
              <a:rPr lang="fr-CA" altLang="ja-JP" sz="8000" dirty="0" err="1">
                <a:latin typeface="ＭＳ Ｐゴシック" panose="020B0600070205080204" pitchFamily="50" charset="-128"/>
                <a:ea typeface="ＭＳ Ｐゴシック" panose="020B0600070205080204" pitchFamily="50" charset="-128"/>
              </a:rPr>
              <a:t>Category</a:t>
            </a:r>
            <a:r>
              <a:rPr lang="fr-CA" altLang="ja-JP" sz="8000" dirty="0">
                <a:latin typeface="ＭＳ Ｐゴシック" panose="020B0600070205080204" pitchFamily="50" charset="-128"/>
                <a:ea typeface="ＭＳ Ｐゴシック" panose="020B0600070205080204" pitchFamily="50" charset="-128"/>
              </a:rPr>
              <a:t> (</a:t>
            </a:r>
            <a:r>
              <a:rPr lang="fr-CA" altLang="ja-JP" sz="8000" dirty="0" err="1">
                <a:latin typeface="ＭＳ Ｐゴシック" panose="020B0600070205080204" pitchFamily="50" charset="-128"/>
                <a:ea typeface="ＭＳ Ｐゴシック" panose="020B0600070205080204" pitchFamily="50" charset="-128"/>
              </a:rPr>
              <a:t>Haspelmath</a:t>
            </a:r>
            <a:r>
              <a:rPr lang="fr-CA" altLang="ja-JP" sz="8000" dirty="0">
                <a:latin typeface="ＭＳ Ｐゴシック" panose="020B0600070205080204" pitchFamily="50" charset="-128"/>
                <a:ea typeface="ＭＳ Ｐゴシック" panose="020B0600070205080204" pitchFamily="50" charset="-128"/>
              </a:rPr>
              <a:t> </a:t>
            </a:r>
            <a:r>
              <a:rPr lang="ja-JP" altLang="fr-CA" sz="8000" dirty="0">
                <a:latin typeface="ＭＳ Ｐゴシック" panose="020B0600070205080204" pitchFamily="50" charset="-128"/>
                <a:ea typeface="ＭＳ Ｐゴシック" panose="020B0600070205080204" pitchFamily="50" charset="-128"/>
              </a:rPr>
              <a:t>：</a:t>
            </a:r>
            <a:r>
              <a:rPr lang="fr-CA" altLang="ja-JP" sz="8000" dirty="0">
                <a:latin typeface="ＭＳ Ｐゴシック" panose="020B0600070205080204" pitchFamily="50" charset="-128"/>
                <a:ea typeface="ＭＳ Ｐゴシック" panose="020B0600070205080204" pitchFamily="50" charset="-128"/>
              </a:rPr>
              <a:t>2010)</a:t>
            </a:r>
            <a:endParaRPr lang="en-US" altLang="ja-JP" sz="8000" dirty="0">
              <a:latin typeface="ＭＳ Ｐゴシック" panose="020B0600070205080204" pitchFamily="50" charset="-128"/>
              <a:ea typeface="ＭＳ Ｐゴシック" panose="020B0600070205080204" pitchFamily="50" charset="-128"/>
            </a:endParaRPr>
          </a:p>
          <a:p>
            <a:pPr marL="768350" lvl="1" indent="-342900">
              <a:buSzTx/>
              <a:defRPr sz="2400" b="1"/>
            </a:pPr>
            <a:r>
              <a:rPr lang="ja-JP" altLang="en-US" sz="8000" dirty="0">
                <a:latin typeface="ＭＳ Ｐゴシック" panose="020B0600070205080204" pitchFamily="50" charset="-128"/>
                <a:ea typeface="ＭＳ Ｐゴシック" panose="020B0600070205080204" pitchFamily="50" charset="-128"/>
              </a:rPr>
              <a:t>各言語の文法から独立的に、比較のためのカテゴリーを、研究者が目的に応じて設定</a:t>
            </a:r>
            <a:r>
              <a:rPr lang="ja-JP" altLang="fr-FR" sz="8000" dirty="0">
                <a:latin typeface="ＭＳ Ｐゴシック" panose="020B0600070205080204" pitchFamily="50" charset="-128"/>
                <a:ea typeface="ＭＳ Ｐゴシック" panose="020B0600070205080204" pitchFamily="50" charset="-128"/>
              </a:rPr>
              <a:t>できる</a:t>
            </a:r>
            <a:r>
              <a:rPr lang="ja-JP" altLang="en-US" sz="8000" dirty="0">
                <a:latin typeface="ＭＳ Ｐゴシック" panose="020B0600070205080204" pitchFamily="50" charset="-128"/>
                <a:ea typeface="ＭＳ Ｐゴシック" panose="020B0600070205080204" pitchFamily="50" charset="-128"/>
              </a:rPr>
              <a:t>。</a:t>
            </a:r>
            <a:endParaRPr lang="fr-FR" altLang="ja-JP" sz="8000" dirty="0">
              <a:latin typeface="ＭＳ Ｐゴシック" panose="020B0600070205080204" pitchFamily="50" charset="-128"/>
              <a:ea typeface="ＭＳ Ｐゴシック" panose="020B0600070205080204" pitchFamily="50" charset="-128"/>
            </a:endParaRPr>
          </a:p>
          <a:p>
            <a:pPr marL="768350" lvl="1" indent="-342900">
              <a:buSzTx/>
              <a:defRPr sz="2400" b="1"/>
            </a:pPr>
            <a:r>
              <a:rPr lang="fr-FR" altLang="ja-JP" sz="8000" dirty="0">
                <a:latin typeface="ＭＳ Ｐゴシック" panose="020B0600070205080204" pitchFamily="50" charset="-128"/>
                <a:ea typeface="ＭＳ Ｐゴシック" panose="020B0600070205080204" pitchFamily="50" charset="-128"/>
              </a:rPr>
              <a:t>Descriptive </a:t>
            </a:r>
            <a:r>
              <a:rPr lang="fr-FR" altLang="ja-JP" sz="8000" dirty="0" err="1">
                <a:latin typeface="ＭＳ Ｐゴシック" panose="020B0600070205080204" pitchFamily="50" charset="-128"/>
                <a:ea typeface="ＭＳ Ｐゴシック" panose="020B0600070205080204" pitchFamily="50" charset="-128"/>
              </a:rPr>
              <a:t>Category</a:t>
            </a:r>
            <a:r>
              <a:rPr lang="fr-FR" altLang="ja-JP" sz="8000" dirty="0">
                <a:latin typeface="ＭＳ Ｐゴシック" panose="020B0600070205080204" pitchFamily="50" charset="-128"/>
                <a:ea typeface="ＭＳ Ｐゴシック" panose="020B0600070205080204" pitchFamily="50" charset="-128"/>
              </a:rPr>
              <a:t> </a:t>
            </a:r>
            <a:r>
              <a:rPr lang="ja-JP" altLang="fr-FR" sz="8000" dirty="0">
                <a:latin typeface="ＭＳ Ｐゴシック" panose="020B0600070205080204" pitchFamily="50" charset="-128"/>
                <a:ea typeface="ＭＳ Ｐゴシック" panose="020B0600070205080204" pitchFamily="50" charset="-128"/>
              </a:rPr>
              <a:t>　（個別言語の文法カテゴリー）</a:t>
            </a:r>
            <a:endParaRPr lang="fr-CA" altLang="ja-JP" sz="8000" dirty="0">
              <a:latin typeface="ＭＳ Ｐゴシック" panose="020B0600070205080204" pitchFamily="50" charset="-128"/>
              <a:ea typeface="ＭＳ Ｐゴシック" panose="020B0600070205080204" pitchFamily="50" charset="-128"/>
            </a:endParaRPr>
          </a:p>
          <a:p>
            <a:pPr marL="482600" lvl="1" indent="0">
              <a:buSzTx/>
              <a:buNone/>
              <a:defRPr sz="2400" b="1"/>
            </a:pPr>
            <a:endParaRPr lang="fr-CA" altLang="ja-JP" sz="4100" dirty="0">
              <a:latin typeface="ＭＳ Ｐゴシック" panose="020B0600070205080204" pitchFamily="50" charset="-128"/>
              <a:ea typeface="ＭＳ Ｐゴシック" panose="020B0600070205080204" pitchFamily="50" charset="-128"/>
            </a:endParaRPr>
          </a:p>
          <a:p>
            <a:pPr marL="0" lvl="2" indent="914400">
              <a:buSzTx/>
              <a:buNone/>
              <a:defRPr sz="2400" b="1"/>
            </a:pPr>
            <a:endParaRPr lang="fr-CA" altLang="ja-JP" dirty="0"/>
          </a:p>
          <a:p>
            <a:pPr marL="0" lvl="2" indent="914400">
              <a:buSzTx/>
              <a:buNone/>
              <a:defRPr sz="2400" b="1"/>
            </a:pP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86DC92-8616-D7A7-F627-9CD2CB6D9278}"/>
              </a:ext>
            </a:extLst>
          </p:cNvPr>
          <p:cNvSpPr>
            <a:spLocks noGrp="1"/>
          </p:cNvSpPr>
          <p:nvPr>
            <p:ph type="title"/>
          </p:nvPr>
        </p:nvSpPr>
        <p:spPr/>
        <p:txBody>
          <a:bodyPr/>
          <a:lstStyle/>
          <a:p>
            <a:r>
              <a:rPr kumimoji="1" lang="en-GB" altLang="ja-JP" dirty="0"/>
              <a:t>4/17</a:t>
            </a:r>
            <a:r>
              <a:rPr kumimoji="1" lang="ja-JP" altLang="en-US" dirty="0"/>
              <a:t>　文法上の性の話</a:t>
            </a:r>
          </a:p>
        </p:txBody>
      </p:sp>
      <p:sp>
        <p:nvSpPr>
          <p:cNvPr id="3" name="テキスト プレースホルダー 2">
            <a:extLst>
              <a:ext uri="{FF2B5EF4-FFF2-40B4-BE49-F238E27FC236}">
                <a16:creationId xmlns:a16="http://schemas.microsoft.com/office/drawing/2014/main" id="{08F06ADA-96AB-1328-F61A-4284C0D32984}"/>
              </a:ext>
            </a:extLst>
          </p:cNvPr>
          <p:cNvSpPr>
            <a:spLocks noGrp="1"/>
          </p:cNvSpPr>
          <p:nvPr>
            <p:ph type="body" idx="1"/>
          </p:nvPr>
        </p:nvSpPr>
        <p:spPr>
          <a:xfrm>
            <a:off x="1251677" y="1874517"/>
            <a:ext cx="10178324" cy="3593593"/>
          </a:xfrm>
        </p:spPr>
        <p:txBody>
          <a:bodyPr>
            <a:normAutofit fontScale="92500" lnSpcReduction="20000"/>
          </a:bodyPr>
          <a:lstStyle/>
          <a:p>
            <a:pPr marL="0" indent="0">
              <a:buNone/>
            </a:pPr>
            <a:r>
              <a:rPr kumimoji="1" lang="ja-JP" altLang="en-US" dirty="0"/>
              <a:t>文法上の性の話</a:t>
            </a:r>
            <a:endParaRPr kumimoji="1" lang="en-US" altLang="ja-JP" dirty="0"/>
          </a:p>
          <a:p>
            <a:pPr marL="0" indent="0">
              <a:buNone/>
            </a:pPr>
            <a:r>
              <a:rPr kumimoji="1" lang="ja-JP" altLang="en-US" dirty="0"/>
              <a:t>キーワード：　社会、政治、アカデミーフランセーズ、名詞、習得、指示対象、恣意性、規則と例外、使用頻度、言語の問題と社会の問題、歴史、他の言語との比較、音声による動機付け、スペイン語、言語機能としての性能、言語の保守性、言語の変化、擬人化、</a:t>
            </a:r>
            <a:r>
              <a:rPr kumimoji="1" lang="fr-CA" altLang="ja-JP" dirty="0"/>
              <a:t>pays frère, ville sœur, </a:t>
            </a:r>
            <a:r>
              <a:rPr kumimoji="1" lang="ja-JP" altLang="en-US" dirty="0"/>
              <a:t>有標・無標</a:t>
            </a:r>
            <a:endParaRPr kumimoji="1" lang="fr-CA" altLang="ja-JP" dirty="0"/>
          </a:p>
          <a:p>
            <a:pPr marL="0" indent="0">
              <a:buNone/>
            </a:pPr>
            <a:endParaRPr kumimoji="1" lang="fr-CA" altLang="ja-JP" dirty="0"/>
          </a:p>
          <a:p>
            <a:pPr marL="0" indent="0">
              <a:buNone/>
            </a:pPr>
            <a:r>
              <a:rPr kumimoji="1" lang="fr-CA" altLang="ja-JP" dirty="0"/>
              <a:t>La France est une vieille dame qui …</a:t>
            </a:r>
          </a:p>
          <a:p>
            <a:pPr marL="0" indent="0">
              <a:buNone/>
            </a:pPr>
            <a:r>
              <a:rPr kumimoji="1" lang="fr-CA" altLang="ja-JP" dirty="0"/>
              <a:t>https://gallica.bnf.fr/essentiels/anthologie/declaration-droits-femme-citoyenne-0</a:t>
            </a:r>
          </a:p>
          <a:p>
            <a:pPr marL="0" indent="0">
              <a:buNone/>
            </a:pPr>
            <a:endParaRPr kumimoji="1" lang="fr-CA" altLang="ja-JP" dirty="0"/>
          </a:p>
          <a:p>
            <a:pPr marL="0" indent="0">
              <a:buNone/>
            </a:pPr>
            <a:r>
              <a:rPr kumimoji="1" lang="fr-FR" altLang="ja-JP" dirty="0"/>
              <a:t>https://www.radiofrance.fr/franceculture/podcasts/les-nuits-de-france-culture/grand-angle-portrait-de-l-academie-francaise-1ere-diffusion-31-10-1987-7281456</a:t>
            </a:r>
            <a:endParaRPr kumimoji="1" lang="ja-JP" altLang="en-US" dirty="0"/>
          </a:p>
        </p:txBody>
      </p:sp>
    </p:spTree>
    <p:extLst>
      <p:ext uri="{BB962C8B-B14F-4D97-AF65-F5344CB8AC3E}">
        <p14:creationId xmlns:p14="http://schemas.microsoft.com/office/powerpoint/2010/main" val="375260886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タイトル 1"/>
          <p:cNvSpPr txBox="1">
            <a:spLocks noGrp="1"/>
          </p:cNvSpPr>
          <p:nvPr>
            <p:ph type="title"/>
          </p:nvPr>
        </p:nvSpPr>
        <p:spPr>
          <a:xfrm>
            <a:off x="1251677" y="382384"/>
            <a:ext cx="10178323" cy="1492133"/>
          </a:xfrm>
          <a:prstGeom prst="rect">
            <a:avLst/>
          </a:prstGeom>
        </p:spPr>
        <p:txBody>
          <a:bodyPr/>
          <a:lstStyle/>
          <a:p>
            <a:r>
              <a:rPr lang="en-GB" dirty="0"/>
              <a:t> </a:t>
            </a:r>
            <a:r>
              <a:rPr dirty="0"/>
              <a:t>introduction</a:t>
            </a:r>
          </a:p>
        </p:txBody>
      </p:sp>
      <p:sp>
        <p:nvSpPr>
          <p:cNvPr id="132" name="コンテンツ プレースホルダー 2"/>
          <p:cNvSpPr txBox="1">
            <a:spLocks noGrp="1"/>
          </p:cNvSpPr>
          <p:nvPr>
            <p:ph type="body" idx="1"/>
          </p:nvPr>
        </p:nvSpPr>
        <p:spPr>
          <a:xfrm>
            <a:off x="1126417" y="1632204"/>
            <a:ext cx="10178324" cy="3991982"/>
          </a:xfrm>
          <a:prstGeom prst="rect">
            <a:avLst/>
          </a:prstGeom>
        </p:spPr>
        <p:txBody>
          <a:bodyPr/>
          <a:lstStyle/>
          <a:p>
            <a:pPr marL="0" indent="0" defTabSz="868680">
              <a:spcBef>
                <a:spcPts val="600"/>
              </a:spcBef>
              <a:buSzTx/>
              <a:buNone/>
              <a:defRPr sz="1900"/>
            </a:pPr>
            <a:r>
              <a:rPr dirty="0"/>
              <a:t> </a:t>
            </a:r>
            <a:r>
              <a:rPr dirty="0" err="1"/>
              <a:t>NN複合語の日仏語の比較</a:t>
            </a:r>
            <a:endParaRPr dirty="0"/>
          </a:p>
          <a:p>
            <a:pPr marL="217170" indent="-217170" defTabSz="868680">
              <a:spcBef>
                <a:spcPts val="600"/>
              </a:spcBef>
              <a:defRPr sz="1900"/>
            </a:pPr>
            <a:r>
              <a:rPr dirty="0" err="1"/>
              <a:t>語順の問題</a:t>
            </a:r>
            <a:r>
              <a:rPr dirty="0"/>
              <a:t>　</a:t>
            </a:r>
          </a:p>
          <a:p>
            <a:pPr marL="651509" lvl="1" indent="-217170" defTabSz="868680">
              <a:spcBef>
                <a:spcPts val="600"/>
              </a:spcBef>
              <a:buFont typeface="Helvetica"/>
              <a:defRPr sz="1710"/>
            </a:pPr>
            <a:r>
              <a:rPr dirty="0" err="1"/>
              <a:t>女性医師、femme</a:t>
            </a:r>
            <a:r>
              <a:rPr dirty="0"/>
              <a:t> </a:t>
            </a:r>
            <a:r>
              <a:rPr dirty="0" err="1"/>
              <a:t>mèdecin</a:t>
            </a:r>
            <a:r>
              <a:rPr dirty="0"/>
              <a:t>  (</a:t>
            </a:r>
            <a:r>
              <a:rPr dirty="0" err="1"/>
              <a:t>女ー医師</a:t>
            </a:r>
            <a:r>
              <a:rPr dirty="0"/>
              <a:t>）</a:t>
            </a:r>
          </a:p>
          <a:p>
            <a:pPr marL="651509" lvl="1" indent="-217170" defTabSz="868680">
              <a:spcBef>
                <a:spcPts val="600"/>
              </a:spcBef>
              <a:buFont typeface="Helvetica"/>
              <a:defRPr sz="1710"/>
            </a:pPr>
            <a:r>
              <a:rPr dirty="0" err="1"/>
              <a:t>なぜ</a:t>
            </a:r>
            <a:r>
              <a:rPr dirty="0"/>
              <a:t> </a:t>
            </a:r>
            <a:r>
              <a:rPr dirty="0" err="1"/>
              <a:t>femmeは前置されるのか</a:t>
            </a:r>
            <a:endParaRPr dirty="0"/>
          </a:p>
          <a:p>
            <a:pPr marL="217170" indent="-217170" defTabSz="868680">
              <a:spcBef>
                <a:spcPts val="600"/>
              </a:spcBef>
              <a:defRPr sz="1900"/>
            </a:pPr>
            <a:r>
              <a:rPr dirty="0" err="1"/>
              <a:t>共起制約の問題</a:t>
            </a:r>
            <a:endParaRPr dirty="0"/>
          </a:p>
          <a:p>
            <a:pPr marL="651509" lvl="1" indent="-217170" defTabSz="868680">
              <a:spcBef>
                <a:spcPts val="600"/>
              </a:spcBef>
              <a:buFont typeface="Helvetica"/>
              <a:defRPr sz="1710"/>
            </a:pPr>
            <a:r>
              <a:rPr dirty="0" err="1"/>
              <a:t>姉妹都市</a:t>
            </a:r>
            <a:r>
              <a:rPr dirty="0"/>
              <a:t>、</a:t>
            </a:r>
            <a:r>
              <a:rPr lang="fr-CA" dirty="0"/>
              <a:t>la </a:t>
            </a:r>
            <a:r>
              <a:rPr dirty="0" err="1"/>
              <a:t>ville</a:t>
            </a:r>
            <a:r>
              <a:rPr dirty="0"/>
              <a:t> </a:t>
            </a:r>
            <a:r>
              <a:rPr dirty="0" err="1"/>
              <a:t>soeur</a:t>
            </a:r>
            <a:r>
              <a:rPr dirty="0"/>
              <a:t>,   </a:t>
            </a:r>
            <a:r>
              <a:rPr dirty="0" err="1"/>
              <a:t>兄弟国</a:t>
            </a:r>
            <a:r>
              <a:rPr dirty="0"/>
              <a:t>、</a:t>
            </a:r>
            <a:r>
              <a:rPr lang="fr-CA" dirty="0"/>
              <a:t>le </a:t>
            </a:r>
            <a:r>
              <a:rPr dirty="0"/>
              <a:t>pays frère,  *</a:t>
            </a:r>
            <a:r>
              <a:rPr lang="fr-CA" dirty="0"/>
              <a:t>la </a:t>
            </a:r>
            <a:r>
              <a:rPr dirty="0"/>
              <a:t>nation frère, </a:t>
            </a:r>
            <a:r>
              <a:rPr lang="fr-CA" dirty="0"/>
              <a:t>la </a:t>
            </a:r>
            <a:r>
              <a:rPr dirty="0"/>
              <a:t>nation </a:t>
            </a:r>
            <a:r>
              <a:rPr dirty="0" err="1"/>
              <a:t>soeur</a:t>
            </a:r>
            <a:endParaRPr dirty="0"/>
          </a:p>
          <a:p>
            <a:pPr marL="0" indent="0" defTabSz="868680">
              <a:spcBef>
                <a:spcPts val="600"/>
              </a:spcBef>
              <a:buSzTx/>
              <a:buNone/>
              <a:defRPr sz="1900"/>
            </a:pPr>
            <a:r>
              <a:rPr dirty="0"/>
              <a:t>　</a:t>
            </a:r>
            <a:r>
              <a:rPr dirty="0" err="1"/>
              <a:t>なぜ</a:t>
            </a:r>
            <a:r>
              <a:rPr dirty="0"/>
              <a:t>、</a:t>
            </a:r>
            <a:r>
              <a:rPr lang="fr-CA" dirty="0"/>
              <a:t>le </a:t>
            </a:r>
            <a:r>
              <a:rPr dirty="0" err="1"/>
              <a:t>ville</a:t>
            </a:r>
            <a:r>
              <a:rPr dirty="0"/>
              <a:t> </a:t>
            </a:r>
            <a:r>
              <a:rPr dirty="0" err="1"/>
              <a:t>frèreとは言わないのか</a:t>
            </a:r>
            <a:r>
              <a:rPr dirty="0"/>
              <a:t>？</a:t>
            </a:r>
            <a:r>
              <a:rPr lang="fr-CA" dirty="0"/>
              <a:t> (cf. le mot-clé)</a:t>
            </a:r>
            <a:endParaRPr dirty="0"/>
          </a:p>
          <a:p>
            <a:pPr marL="217170" indent="-217170" defTabSz="868680">
              <a:spcBef>
                <a:spcPts val="600"/>
              </a:spcBef>
              <a:defRPr sz="1900"/>
            </a:pPr>
            <a:r>
              <a:rPr dirty="0" err="1"/>
              <a:t>使用例に基づき現象を記述</a:t>
            </a:r>
            <a:endParaRPr dirty="0"/>
          </a:p>
          <a:p>
            <a:pPr marL="217170" indent="-217170" defTabSz="868680">
              <a:spcBef>
                <a:spcPts val="600"/>
              </a:spcBef>
              <a:defRPr sz="1900"/>
            </a:pPr>
            <a:r>
              <a:rPr dirty="0" err="1"/>
              <a:t>構文文法と構文化に基づき説明</a:t>
            </a:r>
            <a:endParaRPr lang="en-GB" altLang="ja-JP" dirty="0"/>
          </a:p>
          <a:p>
            <a:pPr marL="0" indent="0" defTabSz="868680">
              <a:spcBef>
                <a:spcPts val="600"/>
              </a:spcBef>
              <a:buNone/>
              <a:defRPr sz="1900"/>
            </a:pPr>
            <a:endParaRPr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タイトル 1"/>
          <p:cNvSpPr txBox="1">
            <a:spLocks noGrp="1"/>
          </p:cNvSpPr>
          <p:nvPr>
            <p:ph type="title"/>
          </p:nvPr>
        </p:nvSpPr>
        <p:spPr>
          <a:xfrm>
            <a:off x="1251677" y="382384"/>
            <a:ext cx="10178323" cy="1492133"/>
          </a:xfrm>
          <a:prstGeom prst="rect">
            <a:avLst/>
          </a:prstGeom>
        </p:spPr>
        <p:txBody>
          <a:bodyPr/>
          <a:lstStyle/>
          <a:p>
            <a:r>
              <a:rPr dirty="0" err="1"/>
              <a:t>NOM+NOM</a:t>
            </a:r>
            <a:r>
              <a:rPr dirty="0" err="1">
                <a:latin typeface="+mn-lt"/>
                <a:ea typeface="+mn-ea"/>
                <a:cs typeface="+mn-cs"/>
                <a:sym typeface="Helvetica"/>
              </a:rPr>
              <a:t>の研究</a:t>
            </a:r>
            <a:r>
              <a:rPr dirty="0">
                <a:latin typeface="+mn-lt"/>
                <a:ea typeface="+mn-ea"/>
                <a:cs typeface="+mn-cs"/>
                <a:sym typeface="Helvetica"/>
              </a:rPr>
              <a:t>　</a:t>
            </a:r>
            <a:r>
              <a:rPr dirty="0" err="1"/>
              <a:t>1</a:t>
            </a:r>
            <a:r>
              <a:rPr dirty="0" err="1">
                <a:latin typeface="+mn-lt"/>
                <a:ea typeface="+mn-ea"/>
                <a:cs typeface="+mn-cs"/>
                <a:sym typeface="Helvetica"/>
              </a:rPr>
              <a:t>（概要</a:t>
            </a:r>
            <a:r>
              <a:rPr dirty="0">
                <a:latin typeface="+mn-lt"/>
                <a:ea typeface="+mn-ea"/>
                <a:cs typeface="+mn-cs"/>
                <a:sym typeface="Helvetica"/>
              </a:rPr>
              <a:t>）</a:t>
            </a:r>
          </a:p>
        </p:txBody>
      </p:sp>
      <p:sp>
        <p:nvSpPr>
          <p:cNvPr id="135" name="コンテンツ プレースホルダー 2"/>
          <p:cNvSpPr txBox="1">
            <a:spLocks noGrp="1"/>
          </p:cNvSpPr>
          <p:nvPr>
            <p:ph type="body" idx="1"/>
          </p:nvPr>
        </p:nvSpPr>
        <p:spPr>
          <a:xfrm>
            <a:off x="964504" y="1603332"/>
            <a:ext cx="10465497" cy="4469810"/>
          </a:xfrm>
          <a:prstGeom prst="rect">
            <a:avLst/>
          </a:prstGeom>
        </p:spPr>
        <p:txBody>
          <a:bodyPr>
            <a:normAutofit/>
          </a:bodyPr>
          <a:lstStyle/>
          <a:p>
            <a:pPr marL="219455" indent="-219455" defTabSz="877823">
              <a:lnSpc>
                <a:spcPct val="99000"/>
              </a:lnSpc>
              <a:spcBef>
                <a:spcPts val="600"/>
              </a:spcBef>
              <a:defRPr sz="1632"/>
            </a:pPr>
            <a:r>
              <a:rPr sz="1800" dirty="0" err="1">
                <a:latin typeface="ＭＳ Ｐゴシック" panose="020B0600070205080204" pitchFamily="50" charset="-128"/>
                <a:ea typeface="ＭＳ Ｐゴシック" panose="020B0600070205080204" pitchFamily="50" charset="-128"/>
              </a:rPr>
              <a:t>言語の比較がしやすい</a:t>
            </a:r>
            <a:r>
              <a:rPr sz="1800" dirty="0">
                <a:latin typeface="ＭＳ Ｐゴシック" panose="020B0600070205080204" pitchFamily="50" charset="-128"/>
                <a:ea typeface="ＭＳ Ｐゴシック" panose="020B0600070205080204" pitchFamily="50" charset="-128"/>
              </a:rPr>
              <a:t>　（</a:t>
            </a:r>
            <a:r>
              <a:rPr sz="1800" dirty="0" err="1">
                <a:latin typeface="ＭＳ Ｐゴシック" panose="020B0600070205080204" pitchFamily="50" charset="-128"/>
                <a:ea typeface="ＭＳ Ｐゴシック" panose="020B0600070205080204" pitchFamily="50" charset="-128"/>
              </a:rPr>
              <a:t>対照言語学、言語類型論に向いている</a:t>
            </a:r>
            <a:r>
              <a:rPr sz="1800" dirty="0">
                <a:latin typeface="ＭＳ Ｐゴシック" panose="020B0600070205080204" pitchFamily="50" charset="-128"/>
                <a:ea typeface="ＭＳ Ｐゴシック" panose="020B0600070205080204" pitchFamily="50" charset="-128"/>
              </a:rPr>
              <a:t>）</a:t>
            </a:r>
          </a:p>
          <a:p>
            <a:pPr marL="219455" indent="-219455" defTabSz="877823">
              <a:lnSpc>
                <a:spcPct val="99000"/>
              </a:lnSpc>
              <a:spcBef>
                <a:spcPts val="600"/>
              </a:spcBef>
              <a:defRPr sz="1632"/>
            </a:pPr>
            <a:r>
              <a:rPr sz="1800" dirty="0" err="1">
                <a:latin typeface="ＭＳ Ｐゴシック" panose="020B0600070205080204" pitchFamily="50" charset="-128"/>
                <a:ea typeface="ＭＳ Ｐゴシック" panose="020B0600070205080204" pitchFamily="50" charset="-128"/>
              </a:rPr>
              <a:t>言語情報処理のテクニックが使える</a:t>
            </a:r>
            <a:r>
              <a:rPr sz="1800" dirty="0">
                <a:latin typeface="ＭＳ Ｐゴシック" panose="020B0600070205080204" pitchFamily="50" charset="-128"/>
                <a:ea typeface="ＭＳ Ｐゴシック" panose="020B0600070205080204" pitchFamily="50" charset="-128"/>
              </a:rPr>
              <a:t>　（</a:t>
            </a:r>
            <a:r>
              <a:rPr sz="1800" dirty="0" err="1">
                <a:latin typeface="ＭＳ Ｐゴシック" panose="020B0600070205080204" pitchFamily="50" charset="-128"/>
                <a:ea typeface="ＭＳ Ｐゴシック" panose="020B0600070205080204" pitchFamily="50" charset="-128"/>
              </a:rPr>
              <a:t>コンピュータ</a:t>
            </a:r>
            <a:r>
              <a:rPr sz="1800" dirty="0">
                <a:latin typeface="ＭＳ Ｐゴシック" panose="020B0600070205080204" pitchFamily="50" charset="-128"/>
                <a:ea typeface="ＭＳ Ｐゴシック" panose="020B0600070205080204" pitchFamily="50" charset="-128"/>
              </a:rPr>
              <a:t>）</a:t>
            </a:r>
            <a:endParaRPr lang="en-US" altLang="ja-JP" sz="1800" dirty="0">
              <a:latin typeface="ＭＳ Ｐゴシック" panose="020B0600070205080204" pitchFamily="50" charset="-128"/>
              <a:ea typeface="ＭＳ Ｐゴシック" panose="020B0600070205080204" pitchFamily="50" charset="-128"/>
            </a:endParaRPr>
          </a:p>
          <a:p>
            <a:pPr marL="219455" indent="-219455" defTabSz="877823">
              <a:lnSpc>
                <a:spcPct val="99000"/>
              </a:lnSpc>
              <a:spcBef>
                <a:spcPts val="600"/>
              </a:spcBef>
              <a:defRPr sz="1632"/>
            </a:pPr>
            <a:endParaRPr dirty="0">
              <a:latin typeface="ＭＳ Ｐゴシック" panose="020B0600070205080204" pitchFamily="50" charset="-128"/>
              <a:ea typeface="ＭＳ Ｐゴシック" panose="020B0600070205080204" pitchFamily="50" charset="-128"/>
            </a:endParaRPr>
          </a:p>
          <a:p>
            <a:pPr marL="0" indent="0" defTabSz="877823">
              <a:lnSpc>
                <a:spcPct val="99000"/>
              </a:lnSpc>
              <a:spcBef>
                <a:spcPts val="600"/>
              </a:spcBef>
              <a:buSzTx/>
              <a:buNone/>
              <a:defRPr sz="1632"/>
            </a:pP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２語連鎖（bigram</a:t>
            </a: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３語連鎖</a:t>
            </a:r>
            <a:r>
              <a:rPr dirty="0">
                <a:latin typeface="ＭＳ Ｐゴシック" panose="020B0600070205080204" pitchFamily="50" charset="-128"/>
                <a:ea typeface="ＭＳ Ｐゴシック" panose="020B0600070205080204" pitchFamily="50" charset="-128"/>
              </a:rPr>
              <a:t>(trigram)</a:t>
            </a:r>
            <a:r>
              <a:rPr dirty="0" err="1">
                <a:latin typeface="ＭＳ Ｐゴシック" panose="020B0600070205080204" pitchFamily="50" charset="-128"/>
                <a:ea typeface="ＭＳ Ｐゴシック" panose="020B0600070205080204" pitchFamily="50" charset="-128"/>
              </a:rPr>
              <a:t>などのリスト</a:t>
            </a:r>
            <a:endParaRPr dirty="0">
              <a:latin typeface="ＭＳ Ｐゴシック" panose="020B0600070205080204" pitchFamily="50" charset="-128"/>
              <a:ea typeface="ＭＳ Ｐゴシック" panose="020B0600070205080204" pitchFamily="50" charset="-128"/>
            </a:endParaRPr>
          </a:p>
          <a:p>
            <a:pPr marL="0" lvl="2" indent="877823" defTabSz="877823">
              <a:lnSpc>
                <a:spcPct val="99000"/>
              </a:lnSpc>
              <a:spcBef>
                <a:spcPts val="600"/>
              </a:spcBef>
              <a:buSzTx/>
              <a:buNone/>
              <a:defRPr sz="1632"/>
            </a:pPr>
            <a:r>
              <a:rPr dirty="0" err="1">
                <a:latin typeface="ＭＳ Ｐゴシック" panose="020B0600070205080204" pitchFamily="50" charset="-128"/>
                <a:ea typeface="ＭＳ Ｐゴシック" panose="020B0600070205080204" pitchFamily="50" charset="-128"/>
              </a:rPr>
              <a:t>形態素解析</a:t>
            </a:r>
            <a:endParaRPr dirty="0">
              <a:latin typeface="ＭＳ Ｐゴシック" panose="020B0600070205080204" pitchFamily="50" charset="-128"/>
              <a:ea typeface="ＭＳ Ｐゴシック" panose="020B0600070205080204" pitchFamily="50" charset="-128"/>
            </a:endParaRPr>
          </a:p>
          <a:p>
            <a:pPr marL="0" lvl="2" indent="877823" defTabSz="877823">
              <a:lnSpc>
                <a:spcPct val="99000"/>
              </a:lnSpc>
              <a:spcBef>
                <a:spcPts val="600"/>
              </a:spcBef>
              <a:buSzTx/>
              <a:buNone/>
              <a:defRPr sz="1632"/>
            </a:pPr>
            <a:r>
              <a:rPr dirty="0" err="1">
                <a:latin typeface="ＭＳ Ｐゴシック" panose="020B0600070205080204" pitchFamily="50" charset="-128"/>
                <a:ea typeface="ＭＳ Ｐゴシック" panose="020B0600070205080204" pitchFamily="50" charset="-128"/>
              </a:rPr>
              <a:t>結合の強度を測る指標の利用</a:t>
            </a:r>
            <a:endParaRPr dirty="0">
              <a:latin typeface="ＭＳ Ｐゴシック" panose="020B0600070205080204" pitchFamily="50" charset="-128"/>
              <a:ea typeface="ＭＳ Ｐゴシック" panose="020B0600070205080204" pitchFamily="50" charset="-128"/>
            </a:endParaRPr>
          </a:p>
          <a:p>
            <a:pPr marL="1097280" lvl="2" indent="-219455" defTabSz="877823">
              <a:lnSpc>
                <a:spcPct val="99000"/>
              </a:lnSpc>
              <a:spcBef>
                <a:spcPts val="600"/>
              </a:spcBef>
              <a:defRPr sz="1440"/>
            </a:pPr>
            <a:r>
              <a:rPr dirty="0" err="1">
                <a:latin typeface="ＭＳ Ｐゴシック" panose="020B0600070205080204" pitchFamily="50" charset="-128"/>
                <a:ea typeface="ＭＳ Ｐゴシック" panose="020B0600070205080204" pitchFamily="50" charset="-128"/>
              </a:rPr>
              <a:t>藤村逸子2009「N-gramの手法によるフランス語の基本的「定型表現」の抽出―Le</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MondeとCorpatextを資料として</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コーパスに基づく言語学教育研究報告3,フィールド調査、言語コーパス、言語情報学</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pp.111</a:t>
            </a:r>
            <a:r>
              <a:rPr dirty="0">
                <a:latin typeface="ＭＳ Ｐゴシック" panose="020B0600070205080204" pitchFamily="50" charset="-128"/>
                <a:ea typeface="ＭＳ Ｐゴシック" panose="020B0600070205080204" pitchFamily="50" charset="-128"/>
              </a:rPr>
              <a:t>-138. </a:t>
            </a:r>
            <a:endParaRPr sz="1727" dirty="0">
              <a:latin typeface="ＭＳ Ｐゴシック" panose="020B0600070205080204" pitchFamily="50" charset="-128"/>
              <a:ea typeface="ＭＳ Ｐゴシック" panose="020B0600070205080204" pitchFamily="50" charset="-128"/>
            </a:endParaRPr>
          </a:p>
          <a:p>
            <a:pPr marL="1097280" lvl="2" indent="-219455" defTabSz="877823">
              <a:lnSpc>
                <a:spcPct val="99000"/>
              </a:lnSpc>
              <a:spcBef>
                <a:spcPts val="600"/>
              </a:spcBef>
              <a:defRPr sz="1440">
                <a:solidFill>
                  <a:srgbClr val="2A1A00"/>
                </a:solidFill>
              </a:defRPr>
            </a:pPr>
            <a:r>
              <a:rPr dirty="0">
                <a:latin typeface="ＭＳ Ｐゴシック" panose="020B0600070205080204" pitchFamily="50" charset="-128"/>
                <a:ea typeface="ＭＳ Ｐゴシック" panose="020B0600070205080204" pitchFamily="50" charset="-128"/>
              </a:rPr>
              <a:t>Fujimura, I. Aoki, S. 2013, Elaboration d'un nouveau </a:t>
            </a:r>
            <a:r>
              <a:rPr dirty="0" err="1">
                <a:latin typeface="ＭＳ Ｐゴシック" panose="020B0600070205080204" pitchFamily="50" charset="-128"/>
                <a:ea typeface="ＭＳ Ｐゴシック" panose="020B0600070205080204" pitchFamily="50" charset="-128"/>
              </a:rPr>
              <a:t>score:Log-r</a:t>
            </a:r>
            <a:r>
              <a:rPr dirty="0">
                <a:latin typeface="ＭＳ Ｐゴシック" panose="020B0600070205080204" pitchFamily="50" charset="-128"/>
                <a:ea typeface="ＭＳ Ｐゴシック" panose="020B0600070205080204" pitchFamily="50" charset="-128"/>
              </a:rPr>
              <a:t> pour </a:t>
            </a:r>
            <a:r>
              <a:rPr dirty="0" err="1">
                <a:latin typeface="ＭＳ Ｐゴシック" panose="020B0600070205080204" pitchFamily="50" charset="-128"/>
                <a:ea typeface="ＭＳ Ｐゴシック" panose="020B0600070205080204" pitchFamily="50" charset="-128"/>
              </a:rPr>
              <a:t>une</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typologie</a:t>
            </a:r>
            <a:r>
              <a:rPr dirty="0">
                <a:latin typeface="ＭＳ Ｐゴシック" panose="020B0600070205080204" pitchFamily="50" charset="-128"/>
                <a:ea typeface="ＭＳ Ｐゴシック" panose="020B0600070205080204" pitchFamily="50" charset="-128"/>
              </a:rPr>
              <a:t> des collocations:  </a:t>
            </a:r>
            <a:r>
              <a:rPr dirty="0" err="1">
                <a:latin typeface="ＭＳ Ｐゴシック" panose="020B0600070205080204" pitchFamily="50" charset="-128"/>
                <a:ea typeface="ＭＳ Ｐゴシック" panose="020B0600070205080204" pitchFamily="50" charset="-128"/>
              </a:rPr>
              <a:t>Comparaison</a:t>
            </a:r>
            <a:r>
              <a:rPr dirty="0">
                <a:latin typeface="ＭＳ Ｐゴシック" panose="020B0600070205080204" pitchFamily="50" charset="-128"/>
                <a:ea typeface="ＭＳ Ｐゴシック" panose="020B0600070205080204" pitchFamily="50" charset="-128"/>
              </a:rPr>
              <a:t> avec </a:t>
            </a:r>
            <a:r>
              <a:rPr dirty="0" err="1">
                <a:latin typeface="ＭＳ Ｐゴシック" panose="020B0600070205080204" pitchFamily="50" charset="-128"/>
                <a:ea typeface="ＭＳ Ｐゴシック" panose="020B0600070205080204" pitchFamily="50" charset="-128"/>
              </a:rPr>
              <a:t>l’Information</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Mutuelle</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JLC7</a:t>
            </a:r>
            <a:endParaRPr sz="1727" dirty="0">
              <a:latin typeface="ＭＳ Ｐゴシック" panose="020B0600070205080204" pitchFamily="50" charset="-128"/>
              <a:ea typeface="ＭＳ Ｐゴシック" panose="020B0600070205080204" pitchFamily="50" charset="-128"/>
            </a:endParaRPr>
          </a:p>
          <a:p>
            <a:pPr marL="1097280" lvl="2" indent="-219455" defTabSz="877823">
              <a:lnSpc>
                <a:spcPct val="99000"/>
              </a:lnSpc>
              <a:spcBef>
                <a:spcPts val="600"/>
              </a:spcBef>
              <a:defRPr sz="1440"/>
            </a:pPr>
            <a:r>
              <a:rPr dirty="0">
                <a:latin typeface="ＭＳ Ｐゴシック" panose="020B0600070205080204" pitchFamily="50" charset="-128"/>
                <a:ea typeface="ＭＳ Ｐゴシック" panose="020B0600070205080204" pitchFamily="50" charset="-128"/>
              </a:rPr>
              <a:t>Fujimura, I. Aoki, S. 2016, A New Score to </a:t>
            </a:r>
            <a:r>
              <a:rPr dirty="0" err="1">
                <a:latin typeface="ＭＳ Ｐゴシック" panose="020B0600070205080204" pitchFamily="50" charset="-128"/>
                <a:ea typeface="ＭＳ Ｐゴシック" panose="020B0600070205080204" pitchFamily="50" charset="-128"/>
              </a:rPr>
              <a:t>Characterise</a:t>
            </a:r>
            <a:r>
              <a:rPr dirty="0">
                <a:latin typeface="ＭＳ Ｐゴシック" panose="020B0600070205080204" pitchFamily="50" charset="-128"/>
                <a:ea typeface="ＭＳ Ｐゴシック" panose="020B0600070205080204" pitchFamily="50" charset="-128"/>
              </a:rPr>
              <a:t> Collocations : log-r in Comparison to Mutual Information , in </a:t>
            </a:r>
            <a:r>
              <a:rPr dirty="0" err="1">
                <a:latin typeface="ＭＳ Ｐゴシック" panose="020B0600070205080204" pitchFamily="50" charset="-128"/>
                <a:ea typeface="ＭＳ Ｐゴシック" panose="020B0600070205080204" pitchFamily="50" charset="-128"/>
              </a:rPr>
              <a:t>Europhras2015</a:t>
            </a:r>
            <a:r>
              <a:rPr dirty="0">
                <a:latin typeface="ＭＳ Ｐゴシック" panose="020B0600070205080204" pitchFamily="50" charset="-128"/>
                <a:ea typeface="ＭＳ Ｐゴシック" panose="020B0600070205080204" pitchFamily="50" charset="-128"/>
              </a:rPr>
              <a:t> </a:t>
            </a:r>
            <a:r>
              <a:rPr dirty="0" err="1">
                <a:latin typeface="ＭＳ Ｐゴシック" panose="020B0600070205080204" pitchFamily="50" charset="-128"/>
                <a:ea typeface="ＭＳ Ｐゴシック" panose="020B0600070205080204" pitchFamily="50" charset="-128"/>
              </a:rPr>
              <a:t>Computerised</a:t>
            </a:r>
            <a:r>
              <a:rPr dirty="0">
                <a:latin typeface="ＭＳ Ｐゴシック" panose="020B0600070205080204" pitchFamily="50" charset="-128"/>
                <a:ea typeface="ＭＳ Ｐゴシック" panose="020B0600070205080204" pitchFamily="50" charset="-128"/>
              </a:rPr>
              <a:t> and Corpus-Based Approaches to Phraseology: Monolingual and Multilingual </a:t>
            </a:r>
            <a:r>
              <a:rPr dirty="0" err="1">
                <a:latin typeface="ＭＳ Ｐゴシック" panose="020B0600070205080204" pitchFamily="50" charset="-128"/>
                <a:ea typeface="ＭＳ Ｐゴシック" panose="020B0600070205080204" pitchFamily="50" charset="-128"/>
              </a:rPr>
              <a:t>Perspectives、pp</a:t>
            </a:r>
            <a:r>
              <a:rPr dirty="0">
                <a:latin typeface="ＭＳ Ｐゴシック" panose="020B0600070205080204" pitchFamily="50" charset="-128"/>
                <a:ea typeface="ＭＳ Ｐゴシック" panose="020B0600070205080204" pitchFamily="50" charset="-128"/>
              </a:rPr>
              <a:t>. 271-282</a:t>
            </a:r>
            <a:endParaRPr sz="1248" dirty="0">
              <a:latin typeface="ＭＳ Ｐゴシック" panose="020B0600070205080204" pitchFamily="50" charset="-128"/>
              <a:ea typeface="ＭＳ Ｐゴシック" panose="020B0600070205080204" pitchFamily="50" charset="-128"/>
            </a:endParaRPr>
          </a:p>
          <a:p>
            <a:pPr marL="1097280" lvl="2" indent="-219455" defTabSz="877823">
              <a:lnSpc>
                <a:spcPct val="99000"/>
              </a:lnSpc>
              <a:spcBef>
                <a:spcPts val="600"/>
              </a:spcBef>
              <a:defRPr sz="1440"/>
            </a:pPr>
            <a:r>
              <a:rPr dirty="0" err="1">
                <a:latin typeface="ＭＳ Ｐゴシック" panose="020B0600070205080204" pitchFamily="50" charset="-128"/>
                <a:ea typeface="ＭＳ Ｐゴシック" panose="020B0600070205080204" pitchFamily="50" charset="-128"/>
              </a:rPr>
              <a:t>藤村逸子、青木繁伸</a:t>
            </a:r>
            <a:r>
              <a:rPr dirty="0">
                <a:latin typeface="ＭＳ Ｐゴシック" panose="020B0600070205080204" pitchFamily="50" charset="-128"/>
                <a:ea typeface="ＭＳ Ｐゴシック" panose="020B0600070205080204" pitchFamily="50" charset="-128"/>
              </a:rPr>
              <a:t>　2017, 「</a:t>
            </a:r>
            <a:r>
              <a:rPr dirty="0" err="1">
                <a:latin typeface="ＭＳ Ｐゴシック" panose="020B0600070205080204" pitchFamily="50" charset="-128"/>
                <a:ea typeface="ＭＳ Ｐゴシック" panose="020B0600070205080204" pitchFamily="50" charset="-128"/>
              </a:rPr>
              <a:t>結合の強度を測る指標としてのLog-rの有用性：日・英語のバイグラムデータに基づくMI,LLRなどとの比較</a:t>
            </a: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資源活用ワークショップ発表論文集１</a:t>
            </a: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pp.365</a:t>
            </a:r>
            <a:r>
              <a:rPr dirty="0">
                <a:latin typeface="ＭＳ Ｐゴシック" panose="020B0600070205080204" pitchFamily="50" charset="-128"/>
                <a:ea typeface="ＭＳ Ｐゴシック" panose="020B0600070205080204" pitchFamily="50" charset="-128"/>
              </a:rPr>
              <a:t>-376.</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4F8C2E-D239-4987-7E32-1A0B70532AB7}"/>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604A597-E303-D321-C448-A59AF444284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4808798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タイトル 1"/>
          <p:cNvSpPr txBox="1">
            <a:spLocks noGrp="1"/>
          </p:cNvSpPr>
          <p:nvPr>
            <p:ph type="title"/>
          </p:nvPr>
        </p:nvSpPr>
        <p:spPr>
          <a:xfrm>
            <a:off x="1251677" y="382384"/>
            <a:ext cx="10178323" cy="1492133"/>
          </a:xfrm>
          <a:prstGeom prst="rect">
            <a:avLst/>
          </a:prstGeom>
        </p:spPr>
        <p:txBody>
          <a:bodyPr>
            <a:normAutofit fontScale="90000"/>
          </a:bodyPr>
          <a:lstStyle/>
          <a:p>
            <a:pPr defTabSz="859536">
              <a:defRPr sz="4794" spc="188"/>
            </a:pPr>
            <a:r>
              <a:rPr lang="ja-JP" altLang="en-US" dirty="0"/>
              <a:t>対照研究の枠組１：</a:t>
            </a:r>
            <a:br>
              <a:rPr lang="en-US" altLang="ja-JP" dirty="0"/>
            </a:br>
            <a:r>
              <a:rPr dirty="0"/>
              <a:t>comparative concept/ descriptive category</a:t>
            </a:r>
          </a:p>
        </p:txBody>
      </p:sp>
      <p:sp>
        <p:nvSpPr>
          <p:cNvPr id="165" name="コンテンツ プレースホルダー 2"/>
          <p:cNvSpPr txBox="1">
            <a:spLocks noGrp="1"/>
          </p:cNvSpPr>
          <p:nvPr>
            <p:ph type="body" idx="1"/>
          </p:nvPr>
        </p:nvSpPr>
        <p:spPr>
          <a:xfrm>
            <a:off x="1251677" y="2286000"/>
            <a:ext cx="10178323" cy="4011930"/>
          </a:xfrm>
          <a:prstGeom prst="rect">
            <a:avLst/>
          </a:prstGeom>
        </p:spPr>
        <p:txBody>
          <a:bodyPr>
            <a:normAutofit/>
          </a:bodyPr>
          <a:lstStyle/>
          <a:p>
            <a:pPr>
              <a:lnSpc>
                <a:spcPct val="88000"/>
              </a:lnSpc>
              <a:defRPr sz="1800"/>
            </a:pPr>
            <a:r>
              <a:rPr dirty="0" err="1"/>
              <a:t>Haspelmath</a:t>
            </a:r>
            <a:r>
              <a:rPr dirty="0"/>
              <a:t> (2010 : 665)</a:t>
            </a:r>
          </a:p>
          <a:p>
            <a:pPr>
              <a:lnSpc>
                <a:spcPct val="88000"/>
              </a:lnSpc>
              <a:defRPr sz="1800"/>
            </a:pPr>
            <a:r>
              <a:rPr dirty="0"/>
              <a:t>« comparative concepts » :  concepts created by comparative linguists for the specific purpose of cross-linguistic comparison </a:t>
            </a:r>
          </a:p>
          <a:p>
            <a:pPr marL="0" indent="0">
              <a:lnSpc>
                <a:spcPct val="88000"/>
              </a:lnSpc>
              <a:buSzTx/>
              <a:buNone/>
              <a:defRPr sz="1800"/>
            </a:pPr>
            <a:r>
              <a:rPr dirty="0"/>
              <a:t>  </a:t>
            </a:r>
          </a:p>
          <a:p>
            <a:pPr marL="0" indent="0">
              <a:lnSpc>
                <a:spcPct val="88000"/>
              </a:lnSpc>
              <a:buSzTx/>
              <a:buNone/>
              <a:defRPr sz="1800"/>
            </a:pPr>
            <a:r>
              <a:rPr dirty="0" err="1"/>
              <a:t>たとえば、フランス語のadjectif</a:t>
            </a:r>
            <a:r>
              <a:rPr dirty="0"/>
              <a:t>(</a:t>
            </a:r>
            <a:r>
              <a:rPr dirty="0" err="1"/>
              <a:t>形容詞）と日本語の形容詞</a:t>
            </a:r>
            <a:r>
              <a:rPr lang="ja-JP" altLang="fr-FR" dirty="0"/>
              <a:t>の</a:t>
            </a:r>
            <a:r>
              <a:rPr dirty="0" err="1"/>
              <a:t>場合、それぞれの言語における形容詞の</a:t>
            </a:r>
            <a:r>
              <a:rPr lang="ja-JP" altLang="fr-FR" dirty="0"/>
              <a:t>範疇</a:t>
            </a:r>
            <a:r>
              <a:rPr dirty="0" err="1"/>
              <a:t>の定義はあまりにも異なる。各言語における範疇</a:t>
            </a:r>
            <a:r>
              <a:rPr lang="ja-JP" altLang="fr-FR" dirty="0"/>
              <a:t>は、</a:t>
            </a:r>
            <a:r>
              <a:rPr dirty="0"/>
              <a:t>descriptive </a:t>
            </a:r>
            <a:r>
              <a:rPr dirty="0" err="1"/>
              <a:t>categoryと呼ばれる</a:t>
            </a:r>
            <a:r>
              <a:rPr dirty="0"/>
              <a:t>。</a:t>
            </a:r>
          </a:p>
          <a:p>
            <a:pPr marL="0" indent="0">
              <a:lnSpc>
                <a:spcPct val="88000"/>
              </a:lnSpc>
              <a:buSzTx/>
              <a:buNone/>
              <a:defRPr sz="1800"/>
            </a:pPr>
            <a:r>
              <a:rPr dirty="0" err="1"/>
              <a:t>一方</a:t>
            </a:r>
            <a:r>
              <a:rPr dirty="0"/>
              <a:t>、’ comparative concept’ </a:t>
            </a:r>
            <a:r>
              <a:rPr dirty="0" err="1"/>
              <a:t>としての『形容詞』は</a:t>
            </a:r>
            <a:r>
              <a:rPr lang="ja-JP" altLang="en-US" dirty="0"/>
              <a:t>、研究の目的に応じて定義しうる。たとえは、</a:t>
            </a:r>
            <a:r>
              <a:rPr dirty="0"/>
              <a:t>「</a:t>
            </a:r>
            <a:r>
              <a:rPr dirty="0" err="1"/>
              <a:t>名詞の</a:t>
            </a:r>
            <a:r>
              <a:rPr lang="ja-JP" altLang="en-US" dirty="0"/>
              <a:t>特徴を</a:t>
            </a:r>
            <a:r>
              <a:rPr dirty="0" err="1"/>
              <a:t>表し、名詞を修飾する語彙的要素」と定義してよい</a:t>
            </a:r>
            <a:r>
              <a:rPr dirty="0"/>
              <a:t>。（</a:t>
            </a:r>
            <a:r>
              <a:rPr dirty="0" err="1"/>
              <a:t>Haspelmath</a:t>
            </a:r>
            <a:r>
              <a:rPr dirty="0"/>
              <a:t> (2010 : 670)</a:t>
            </a:r>
          </a:p>
          <a:p>
            <a:pPr marL="685800" lvl="1" indent="-228600">
              <a:lnSpc>
                <a:spcPct val="88000"/>
              </a:lnSpc>
              <a:buFont typeface="Helvetica"/>
              <a:defRPr sz="1600"/>
            </a:pPr>
            <a:r>
              <a:rPr dirty="0" err="1"/>
              <a:t>フランス語：la</a:t>
            </a:r>
            <a:r>
              <a:rPr dirty="0"/>
              <a:t> vie </a:t>
            </a:r>
            <a:r>
              <a:rPr dirty="0" err="1"/>
              <a:t>étudiante</a:t>
            </a:r>
            <a:r>
              <a:rPr dirty="0"/>
              <a:t>( </a:t>
            </a:r>
            <a:r>
              <a:rPr dirty="0" err="1"/>
              <a:t>学生生活</a:t>
            </a:r>
            <a:r>
              <a:rPr dirty="0"/>
              <a:t>） </a:t>
            </a:r>
            <a:r>
              <a:rPr dirty="0" err="1"/>
              <a:t>におけるétudiante</a:t>
            </a:r>
            <a:r>
              <a:rPr dirty="0"/>
              <a:t>(</a:t>
            </a:r>
            <a:r>
              <a:rPr dirty="0" err="1"/>
              <a:t>学生）は</a:t>
            </a:r>
            <a:r>
              <a:rPr dirty="0"/>
              <a:t>、</a:t>
            </a:r>
            <a:r>
              <a:rPr lang="en-US" altLang="ja-JP" dirty="0"/>
              <a:t>『</a:t>
            </a:r>
            <a:r>
              <a:rPr dirty="0" err="1"/>
              <a:t>形容詞</a:t>
            </a:r>
            <a:r>
              <a:rPr lang="en-US" altLang="ja-JP" dirty="0" err="1"/>
              <a:t>』</a:t>
            </a:r>
            <a:r>
              <a:rPr dirty="0" err="1"/>
              <a:t>ではな</a:t>
            </a:r>
            <a:r>
              <a:rPr lang="ja-JP" altLang="en-US" dirty="0"/>
              <a:t>い</a:t>
            </a:r>
            <a:r>
              <a:rPr dirty="0"/>
              <a:t>。</a:t>
            </a:r>
            <a:r>
              <a:rPr lang="ja-JP" altLang="en-US" dirty="0"/>
              <a:t>（「学生」は「生活」の特徴ではないから。）</a:t>
            </a:r>
          </a:p>
          <a:p>
            <a:pPr marL="685800" lvl="1" indent="-228600">
              <a:lnSpc>
                <a:spcPct val="88000"/>
              </a:lnSpc>
              <a:buFont typeface="Helvetica"/>
              <a:defRPr sz="1600"/>
            </a:pPr>
            <a:r>
              <a:rPr lang="ja-JP" altLang="en-US" dirty="0"/>
              <a:t>日本語：「青インク」における「青」は、</a:t>
            </a:r>
            <a:r>
              <a:rPr lang="en-US" altLang="ja-JP" dirty="0"/>
              <a:t>『</a:t>
            </a:r>
            <a:r>
              <a:rPr lang="ja-JP" altLang="en-US" dirty="0"/>
              <a:t>形容詞</a:t>
            </a:r>
            <a:r>
              <a:rPr lang="en-US" altLang="ja-JP" dirty="0"/>
              <a:t>』</a:t>
            </a:r>
            <a:r>
              <a:rPr lang="ja-JP" altLang="en-US" dirty="0"/>
              <a:t>である。（「青」は「インク」の特徴だから。）</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 name="タイトル 1"/>
          <p:cNvSpPr txBox="1">
            <a:spLocks noGrp="1"/>
          </p:cNvSpPr>
          <p:nvPr>
            <p:ph type="title"/>
          </p:nvPr>
        </p:nvSpPr>
        <p:spPr>
          <a:xfrm>
            <a:off x="1251677" y="357333"/>
            <a:ext cx="10798362" cy="1492132"/>
          </a:xfrm>
          <a:prstGeom prst="rect">
            <a:avLst/>
          </a:prstGeom>
        </p:spPr>
        <p:txBody>
          <a:bodyPr>
            <a:normAutofit fontScale="90000"/>
          </a:bodyPr>
          <a:lstStyle/>
          <a:p>
            <a:pPr defTabSz="850391">
              <a:defRPr sz="4185" spc="186"/>
            </a:pPr>
            <a:r>
              <a:rPr lang="ja-JP" altLang="en-US" dirty="0">
                <a:latin typeface="+mn-lt"/>
                <a:ea typeface="+mn-ea"/>
                <a:cs typeface="+mn-cs"/>
                <a:sym typeface="Helvetica"/>
              </a:rPr>
              <a:t>対照研究の枠組２：</a:t>
            </a:r>
            <a:br>
              <a:rPr lang="en-US" altLang="ja-JP" dirty="0">
                <a:latin typeface="+mn-lt"/>
                <a:ea typeface="+mn-ea"/>
                <a:cs typeface="+mn-cs"/>
                <a:sym typeface="Helvetica"/>
              </a:rPr>
            </a:br>
            <a:r>
              <a:rPr dirty="0" err="1">
                <a:latin typeface="+mn-lt"/>
                <a:ea typeface="+mn-ea"/>
                <a:cs typeface="+mn-cs"/>
                <a:sym typeface="Helvetica"/>
              </a:rPr>
              <a:t>構文文法</a:t>
            </a:r>
            <a:r>
              <a:rPr dirty="0" err="1"/>
              <a:t>Grammaire</a:t>
            </a:r>
            <a:r>
              <a:rPr dirty="0"/>
              <a:t> de </a:t>
            </a:r>
            <a:r>
              <a:rPr dirty="0" err="1"/>
              <a:t>constructions</a:t>
            </a:r>
            <a:r>
              <a:rPr dirty="0" err="1">
                <a:latin typeface="+mn-lt"/>
                <a:ea typeface="+mn-ea"/>
                <a:cs typeface="+mn-cs"/>
                <a:sym typeface="Helvetica"/>
              </a:rPr>
              <a:t>と構文</a:t>
            </a:r>
            <a:r>
              <a:rPr dirty="0" err="1"/>
              <a:t>construction</a:t>
            </a:r>
            <a:r>
              <a:rPr dirty="0"/>
              <a:t>)</a:t>
            </a:r>
            <a:br>
              <a:rPr lang="en-US" altLang="ja-JP" dirty="0"/>
            </a:br>
            <a:br>
              <a:rPr lang="en-US" altLang="ja-JP" dirty="0"/>
            </a:br>
            <a:endParaRPr dirty="0"/>
          </a:p>
        </p:txBody>
      </p:sp>
      <p:sp>
        <p:nvSpPr>
          <p:cNvPr id="153" name="コンテンツ プレースホルダー 5"/>
          <p:cNvSpPr txBox="1">
            <a:spLocks noGrp="1"/>
          </p:cNvSpPr>
          <p:nvPr>
            <p:ph type="body" idx="1"/>
          </p:nvPr>
        </p:nvSpPr>
        <p:spPr>
          <a:xfrm>
            <a:off x="1251677" y="2643275"/>
            <a:ext cx="10178324" cy="4246820"/>
          </a:xfrm>
          <a:prstGeom prst="rect">
            <a:avLst/>
          </a:prstGeom>
        </p:spPr>
        <p:txBody>
          <a:bodyPr/>
          <a:lstStyle/>
          <a:p>
            <a:pPr>
              <a:lnSpc>
                <a:spcPct val="88000"/>
              </a:lnSpc>
              <a:defRPr sz="1800"/>
            </a:pPr>
            <a:r>
              <a:rPr dirty="0"/>
              <a:t>アメリカで盛ん。生成文法のような強固かつ綿密に練り上げられたモデルではなく，基本的枠組（Goldberg：2006，Goldberg：2013）を共有しつつも複数の分派から成るゆるやかなモデル．</a:t>
            </a:r>
          </a:p>
          <a:p>
            <a:pPr>
              <a:lnSpc>
                <a:spcPct val="88000"/>
              </a:lnSpc>
              <a:defRPr sz="1800"/>
            </a:pPr>
            <a:r>
              <a:rPr dirty="0"/>
              <a:t>「構文」は普通の文法ルールでは説明のつかない語または語の連続，および高頻度の語または語の連続が該当する（Goldberg（2006 : 5））．</a:t>
            </a:r>
          </a:p>
          <a:p>
            <a:pPr>
              <a:lnSpc>
                <a:spcPct val="88000"/>
              </a:lnSpc>
              <a:defRPr sz="1800"/>
            </a:pPr>
            <a:r>
              <a:rPr dirty="0"/>
              <a:t>構文文法における「構文」とは，形式と意味とのペアリングからなる記号であると定義され，ソシュールの記号と同等のものであると繰り返し説明されている（Hoffmann &amp; </a:t>
            </a:r>
            <a:r>
              <a:rPr dirty="0" err="1"/>
              <a:t>Trousdale（2013</a:t>
            </a:r>
            <a:r>
              <a:rPr dirty="0"/>
              <a:t> : 1））．</a:t>
            </a:r>
            <a:r>
              <a:rPr dirty="0" err="1"/>
              <a:t>ソシュールの記号は一般に，１語からなる語彙要素</a:t>
            </a:r>
            <a:r>
              <a:rPr dirty="0"/>
              <a:t>（「</a:t>
            </a:r>
            <a:r>
              <a:rPr dirty="0" err="1"/>
              <a:t>犬」など）に対応すると認識されているが</a:t>
            </a:r>
            <a:r>
              <a:rPr dirty="0"/>
              <a:t>，「</a:t>
            </a:r>
            <a:r>
              <a:rPr dirty="0" err="1"/>
              <a:t>構文」は1</a:t>
            </a:r>
            <a:r>
              <a:rPr dirty="0"/>
              <a:t> </a:t>
            </a:r>
            <a:r>
              <a:rPr dirty="0" err="1"/>
              <a:t>語や1</a:t>
            </a:r>
            <a:r>
              <a:rPr dirty="0"/>
              <a:t> 形態素（atomique）のものから，複数の語彙要素や文法要素からなるもの（complexe）までを含む．空の要素（特定の要素ではなく，クラスが指定されている）からなる構文もある（Goldberg （2013 : </a:t>
            </a:r>
            <a:r>
              <a:rPr dirty="0" err="1"/>
              <a:t>17）Legallois（2016</a:t>
            </a:r>
            <a:r>
              <a:rPr dirty="0"/>
              <a:t>））</a:t>
            </a:r>
            <a:endParaRPr lang="en-US" altLang="ja-JP" dirty="0"/>
          </a:p>
          <a:p>
            <a:pPr>
              <a:lnSpc>
                <a:spcPct val="88000"/>
              </a:lnSpc>
              <a:defRPr sz="1800"/>
            </a:pPr>
            <a:endParaRPr lang="en-US" altLang="ja-JP" dirty="0"/>
          </a:p>
          <a:p>
            <a:pPr>
              <a:lnSpc>
                <a:spcPct val="88000"/>
              </a:lnSpc>
              <a:defRPr sz="1800"/>
            </a:pPr>
            <a:endParaRPr dirty="0"/>
          </a:p>
          <a:p>
            <a:pPr>
              <a:lnSpc>
                <a:spcPct val="88000"/>
              </a:lnSpc>
              <a:defRPr sz="1800"/>
            </a:pPr>
            <a:r>
              <a:rPr dirty="0"/>
              <a:t>ex. &lt;début/mi-/fin ＋ </a:t>
            </a:r>
            <a:r>
              <a:rPr dirty="0" err="1"/>
              <a:t>MOIS</a:t>
            </a:r>
            <a:r>
              <a:rPr dirty="0"/>
              <a:t>&gt; </a:t>
            </a:r>
            <a:r>
              <a:rPr dirty="0" err="1"/>
              <a:t>構文</a:t>
            </a:r>
            <a:r>
              <a:rPr dirty="0"/>
              <a:t>  (</a:t>
            </a:r>
            <a:r>
              <a:rPr dirty="0" err="1"/>
              <a:t>MOIS</a:t>
            </a:r>
            <a:r>
              <a:rPr dirty="0"/>
              <a:t> </a:t>
            </a:r>
            <a:r>
              <a:rPr dirty="0" err="1"/>
              <a:t>をさらに</a:t>
            </a:r>
            <a:r>
              <a:rPr dirty="0"/>
              <a:t>，「</a:t>
            </a:r>
            <a:r>
              <a:rPr dirty="0" err="1"/>
              <a:t>年（数字</a:t>
            </a:r>
            <a:r>
              <a:rPr dirty="0"/>
              <a:t>）」，「</a:t>
            </a:r>
            <a:r>
              <a:rPr dirty="0" err="1"/>
              <a:t>季節</a:t>
            </a:r>
            <a:r>
              <a:rPr dirty="0"/>
              <a:t>」，「</a:t>
            </a:r>
            <a:r>
              <a:rPr dirty="0" err="1"/>
              <a:t>世紀」などに拡張が可能</a:t>
            </a:r>
            <a:r>
              <a:rPr dirty="0"/>
              <a:t>)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タイトル 1"/>
          <p:cNvSpPr txBox="1">
            <a:spLocks noGrp="1"/>
          </p:cNvSpPr>
          <p:nvPr>
            <p:ph type="title"/>
          </p:nvPr>
        </p:nvSpPr>
        <p:spPr>
          <a:xfrm>
            <a:off x="1251677" y="357333"/>
            <a:ext cx="10178323" cy="1492132"/>
          </a:xfrm>
          <a:prstGeom prst="rect">
            <a:avLst/>
          </a:prstGeom>
        </p:spPr>
        <p:txBody>
          <a:bodyPr/>
          <a:lstStyle/>
          <a:p>
            <a:r>
              <a:rPr lang="ja-JP" altLang="en-US" dirty="0"/>
              <a:t>対照研究の枠組</a:t>
            </a:r>
            <a:r>
              <a:rPr lang="en-US" altLang="ja-JP" dirty="0"/>
              <a:t>3</a:t>
            </a:r>
            <a:r>
              <a:rPr lang="ja-JP" altLang="en-US" dirty="0"/>
              <a:t>：</a:t>
            </a:r>
            <a:br>
              <a:rPr lang="en-US" altLang="ja-JP" dirty="0"/>
            </a:br>
            <a:r>
              <a:rPr dirty="0" err="1"/>
              <a:t>construction</a:t>
            </a:r>
            <a:r>
              <a:rPr dirty="0" err="1">
                <a:latin typeface="+mn-lt"/>
                <a:ea typeface="+mn-ea"/>
                <a:cs typeface="+mn-cs"/>
                <a:sym typeface="Helvetica"/>
              </a:rPr>
              <a:t>の特徴</a:t>
            </a:r>
            <a:endParaRPr dirty="0">
              <a:latin typeface="+mn-lt"/>
              <a:ea typeface="+mn-ea"/>
              <a:cs typeface="+mn-cs"/>
              <a:sym typeface="Helvetica"/>
            </a:endParaRPr>
          </a:p>
        </p:txBody>
      </p:sp>
      <p:sp>
        <p:nvSpPr>
          <p:cNvPr id="159" name="コンテンツ プレースホルダー 2"/>
          <p:cNvSpPr txBox="1">
            <a:spLocks noGrp="1"/>
          </p:cNvSpPr>
          <p:nvPr>
            <p:ph type="body" idx="1"/>
          </p:nvPr>
        </p:nvSpPr>
        <p:spPr>
          <a:xfrm>
            <a:off x="1251677" y="2192054"/>
            <a:ext cx="10354968" cy="3687538"/>
          </a:xfrm>
          <a:prstGeom prst="rect">
            <a:avLst/>
          </a:prstGeom>
        </p:spPr>
        <p:txBody>
          <a:bodyPr/>
          <a:lstStyle/>
          <a:p>
            <a:pPr marL="434340" indent="-434340" defTabSz="868680">
              <a:lnSpc>
                <a:spcPct val="88000"/>
              </a:lnSpc>
              <a:spcBef>
                <a:spcPts val="600"/>
              </a:spcBef>
              <a:buFontTx/>
              <a:buAutoNum type="arabicPeriod"/>
              <a:defRPr sz="1615"/>
            </a:pPr>
            <a:r>
              <a:rPr dirty="0" err="1"/>
              <a:t>構文は全体を1</a:t>
            </a:r>
            <a:r>
              <a:rPr dirty="0"/>
              <a:t> </a:t>
            </a:r>
            <a:r>
              <a:rPr dirty="0" err="1"/>
              <a:t>つのまとまりと考える。その内部要素の組み合わせからなるとは考えない（Legallois</a:t>
            </a:r>
            <a:r>
              <a:rPr dirty="0"/>
              <a:t> ：2016）</a:t>
            </a:r>
          </a:p>
          <a:p>
            <a:pPr marL="434340" indent="-434340" defTabSz="868680">
              <a:lnSpc>
                <a:spcPct val="88000"/>
              </a:lnSpc>
              <a:spcBef>
                <a:spcPts val="600"/>
              </a:spcBef>
              <a:buFontTx/>
              <a:buAutoNum type="arabicPeriod"/>
              <a:defRPr sz="1615"/>
            </a:pPr>
            <a:r>
              <a:rPr dirty="0"/>
              <a:t>1 </a:t>
            </a:r>
            <a:r>
              <a:rPr dirty="0" err="1"/>
              <a:t>要素からなる構文と複数の要素からなる構文の間は連続的である（すなわち，語と句の間に境界を設けない</a:t>
            </a:r>
            <a:r>
              <a:rPr dirty="0"/>
              <a:t>）（</a:t>
            </a:r>
            <a:r>
              <a:rPr dirty="0" err="1"/>
              <a:t>BOOIJ</a:t>
            </a:r>
            <a:r>
              <a:rPr dirty="0"/>
              <a:t> （2010 : 19）, </a:t>
            </a:r>
            <a:r>
              <a:rPr dirty="0" err="1"/>
              <a:t>Croft（2001</a:t>
            </a:r>
            <a:r>
              <a:rPr dirty="0"/>
              <a:t> : 16-17））</a:t>
            </a:r>
          </a:p>
          <a:p>
            <a:pPr marL="434340" indent="-434340" defTabSz="868680">
              <a:lnSpc>
                <a:spcPct val="88000"/>
              </a:lnSpc>
              <a:spcBef>
                <a:spcPts val="600"/>
              </a:spcBef>
              <a:buFontTx/>
              <a:buAutoNum type="arabicPeriod"/>
              <a:defRPr sz="1615"/>
            </a:pPr>
            <a:r>
              <a:rPr dirty="0" err="1"/>
              <a:t>文法カテゴリ</a:t>
            </a:r>
            <a:r>
              <a:rPr dirty="0"/>
              <a:t>ー（</a:t>
            </a:r>
            <a:r>
              <a:rPr dirty="0" err="1"/>
              <a:t>たとえば，名詞，形容詞，接辞）の間も連続的である（Croft（2001</a:t>
            </a:r>
            <a:r>
              <a:rPr dirty="0"/>
              <a:t> : 63-107））</a:t>
            </a:r>
          </a:p>
          <a:p>
            <a:pPr marL="434340" indent="-434340" defTabSz="868680">
              <a:lnSpc>
                <a:spcPct val="88000"/>
              </a:lnSpc>
              <a:spcBef>
                <a:spcPts val="600"/>
              </a:spcBef>
              <a:buFontTx/>
              <a:buAutoNum type="arabicPeriod"/>
              <a:defRPr sz="1615"/>
            </a:pPr>
            <a:r>
              <a:rPr dirty="0" err="1"/>
              <a:t>語彙的要素と文法的要素の間にも連続性がある</a:t>
            </a:r>
            <a:r>
              <a:rPr dirty="0"/>
              <a:t>．</a:t>
            </a:r>
            <a:r>
              <a:rPr lang="ja-JP" altLang="fr-FR" dirty="0"/>
              <a:t>（</a:t>
            </a:r>
            <a:r>
              <a:rPr lang="fr-FR" altLang="ja-JP" dirty="0" err="1"/>
              <a:t>Traugott</a:t>
            </a:r>
            <a:r>
              <a:rPr lang="fr-FR" altLang="ja-JP" dirty="0"/>
              <a:t> &amp; </a:t>
            </a:r>
            <a:r>
              <a:rPr lang="fr-FR" altLang="ja-JP" dirty="0" err="1"/>
              <a:t>Trousdale</a:t>
            </a:r>
            <a:r>
              <a:rPr lang="ja-JP" altLang="fr-FR" dirty="0"/>
              <a:t>（ </a:t>
            </a:r>
            <a:r>
              <a:rPr lang="fr-FR" altLang="ja-JP" dirty="0"/>
              <a:t>2013 : 27-28</a:t>
            </a:r>
            <a:r>
              <a:rPr lang="ja-JP" altLang="fr-FR" dirty="0"/>
              <a:t>），</a:t>
            </a:r>
            <a:r>
              <a:rPr lang="ja-JP" altLang="en-US" dirty="0"/>
              <a:t>秋元（</a:t>
            </a:r>
            <a:r>
              <a:rPr lang="en-US" altLang="ja-JP" dirty="0"/>
              <a:t>2015</a:t>
            </a:r>
            <a:r>
              <a:rPr lang="ja-JP" altLang="en-US" dirty="0"/>
              <a:t> </a:t>
            </a:r>
            <a:r>
              <a:rPr lang="en-US" altLang="ja-JP" dirty="0"/>
              <a:t>: 23</a:t>
            </a:r>
            <a:r>
              <a:rPr lang="ja-JP" altLang="en-US" dirty="0"/>
              <a:t>））．</a:t>
            </a:r>
            <a:endParaRPr dirty="0"/>
          </a:p>
          <a:p>
            <a:pPr marL="434340" indent="-434340" defTabSz="868680">
              <a:lnSpc>
                <a:spcPct val="88000"/>
              </a:lnSpc>
              <a:spcBef>
                <a:spcPts val="600"/>
              </a:spcBef>
              <a:buFontTx/>
              <a:buAutoNum type="arabicPeriod"/>
              <a:defRPr sz="1615"/>
            </a:pPr>
            <a:r>
              <a:rPr dirty="0"/>
              <a:t>語彙的要素と文法的要素が連続的であるとの認識は，文法化と語彙化が連続的であるという認識に必然的に帰結する構文化モデルにおいて，従来の文法化は「文法的構文化」または「手続き的構文化」と呼ばれる．従来の語彙化は，「</a:t>
            </a:r>
            <a:r>
              <a:rPr dirty="0" err="1"/>
              <a:t>語彙的構文化」または「内容的構文化」と呼ばれる</a:t>
            </a:r>
            <a:r>
              <a:rPr dirty="0"/>
              <a:t>．</a:t>
            </a:r>
          </a:p>
          <a:p>
            <a:pPr marL="434340" indent="-434340" defTabSz="868680">
              <a:lnSpc>
                <a:spcPct val="88000"/>
              </a:lnSpc>
              <a:spcBef>
                <a:spcPts val="600"/>
              </a:spcBef>
              <a:buFontTx/>
              <a:buAutoNum type="arabicPeriod"/>
              <a:defRPr sz="1615"/>
            </a:pPr>
            <a:r>
              <a:rPr dirty="0" err="1">
                <a:highlight>
                  <a:srgbClr val="FFFF00"/>
                </a:highlight>
              </a:rPr>
              <a:t>複数の構文はネットワークを構築し，構文同士は互いに影響しあう（Goldberg（2013</a:t>
            </a:r>
            <a:r>
              <a:rPr dirty="0">
                <a:highlight>
                  <a:srgbClr val="FFFF00"/>
                </a:highlight>
              </a:rPr>
              <a:t>）, </a:t>
            </a:r>
            <a:r>
              <a:rPr dirty="0" err="1">
                <a:highlight>
                  <a:srgbClr val="FFFF00"/>
                </a:highlight>
              </a:rPr>
              <a:t>Legallois（2016</a:t>
            </a:r>
            <a:r>
              <a:rPr dirty="0"/>
              <a: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タイトル 1"/>
          <p:cNvSpPr txBox="1">
            <a:spLocks noGrp="1"/>
          </p:cNvSpPr>
          <p:nvPr>
            <p:ph type="title"/>
          </p:nvPr>
        </p:nvSpPr>
        <p:spPr>
          <a:xfrm>
            <a:off x="1251677" y="382384"/>
            <a:ext cx="10178323" cy="1492133"/>
          </a:xfrm>
          <a:prstGeom prst="rect">
            <a:avLst/>
          </a:prstGeom>
        </p:spPr>
        <p:txBody>
          <a:bodyPr/>
          <a:lstStyle/>
          <a:p>
            <a:pPr>
              <a:defRPr sz="4500"/>
            </a:pPr>
            <a:r>
              <a:rPr lang="ja-JP" altLang="en-US" dirty="0">
                <a:latin typeface="+mn-lt"/>
                <a:ea typeface="+mn-ea"/>
                <a:cs typeface="+mn-cs"/>
                <a:sym typeface="Helvetica"/>
              </a:rPr>
              <a:t>対照研究の枠組３：</a:t>
            </a:r>
            <a:br>
              <a:rPr lang="en-US" altLang="ja-JP" dirty="0">
                <a:latin typeface="+mn-lt"/>
                <a:ea typeface="+mn-ea"/>
                <a:cs typeface="+mn-cs"/>
                <a:sym typeface="Helvetica"/>
              </a:rPr>
            </a:br>
            <a:r>
              <a:rPr dirty="0" err="1">
                <a:latin typeface="+mn-lt"/>
                <a:ea typeface="+mn-ea"/>
                <a:cs typeface="+mn-cs"/>
                <a:sym typeface="Helvetica"/>
              </a:rPr>
              <a:t>構文化（</a:t>
            </a:r>
            <a:r>
              <a:rPr dirty="0" err="1"/>
              <a:t>constructionnalisation</a:t>
            </a:r>
            <a:r>
              <a:rPr dirty="0">
                <a:latin typeface="+mn-lt"/>
                <a:ea typeface="+mn-ea"/>
                <a:cs typeface="+mn-cs"/>
                <a:sym typeface="Helvetica"/>
              </a:rPr>
              <a:t>） </a:t>
            </a:r>
          </a:p>
        </p:txBody>
      </p:sp>
      <p:sp>
        <p:nvSpPr>
          <p:cNvPr id="156" name="コンテンツ プレースホルダー 2"/>
          <p:cNvSpPr txBox="1">
            <a:spLocks noGrp="1"/>
          </p:cNvSpPr>
          <p:nvPr>
            <p:ph type="body" idx="1"/>
          </p:nvPr>
        </p:nvSpPr>
        <p:spPr>
          <a:xfrm>
            <a:off x="1251677" y="2403118"/>
            <a:ext cx="10179051" cy="3594101"/>
          </a:xfrm>
          <a:prstGeom prst="rect">
            <a:avLst/>
          </a:prstGeom>
        </p:spPr>
        <p:txBody>
          <a:bodyPr/>
          <a:lstStyle/>
          <a:p>
            <a:r>
              <a:rPr dirty="0" err="1"/>
              <a:t>構文化は、構文（Construction）の生成を扱う動的・通時的モデル。Traugott</a:t>
            </a:r>
            <a:r>
              <a:rPr dirty="0"/>
              <a:t> &amp; Trousdale(</a:t>
            </a:r>
            <a:r>
              <a:rPr dirty="0" err="1"/>
              <a:t>2013）が主要文献</a:t>
            </a:r>
            <a:r>
              <a:rPr dirty="0"/>
              <a:t>．</a:t>
            </a:r>
          </a:p>
          <a:p>
            <a:pPr marL="685800" lvl="1" indent="-228600">
              <a:buFont typeface="Helvetica"/>
              <a:defRPr sz="1800"/>
            </a:pPr>
            <a:r>
              <a:rPr dirty="0" err="1"/>
              <a:t>構文文法の分派のうちで，言語の変化・生成は言語使用の中で生じるという使用基盤・用例基盤モデル（Bybee：2010）に基づく</a:t>
            </a:r>
            <a:r>
              <a:rPr dirty="0"/>
              <a:t>。</a:t>
            </a:r>
          </a:p>
          <a:p>
            <a:pPr marL="685800" lvl="1" indent="-228600">
              <a:buFont typeface="Helvetica"/>
              <a:defRPr sz="1800"/>
            </a:pPr>
            <a:r>
              <a:rPr dirty="0" err="1"/>
              <a:t>また，言語の多様性を射程に収める（Croft：2001</a:t>
            </a:r>
            <a:r>
              <a:rPr dirty="0"/>
              <a:t>）．→　</a:t>
            </a:r>
            <a:r>
              <a:rPr dirty="0" err="1"/>
              <a:t>対照研究の基礎となる</a:t>
            </a:r>
            <a:endParaRPr lang="en-US" altLang="ja-JP" dirty="0"/>
          </a:p>
          <a:p>
            <a:pPr marL="685800" lvl="1" indent="-228600">
              <a:buFont typeface="Helvetica"/>
              <a:defRPr sz="1800"/>
            </a:pPr>
            <a:endParaRPr lang="en-US" altLang="ja-JP" dirty="0">
              <a:solidFill>
                <a:srgbClr val="FF0000"/>
              </a:solidFill>
              <a:highlight>
                <a:srgbClr val="FFFF00"/>
              </a:highlight>
            </a:endParaRPr>
          </a:p>
          <a:p>
            <a:pPr marL="457200" lvl="1" indent="0">
              <a:buNone/>
              <a:defRPr sz="1800"/>
            </a:pPr>
            <a:r>
              <a:rPr lang="ja-JP" altLang="en-US" b="1" dirty="0">
                <a:solidFill>
                  <a:srgbClr val="FF0000"/>
                </a:solidFill>
                <a:highlight>
                  <a:srgbClr val="FFFF00"/>
                </a:highlight>
                <a:latin typeface="ＭＳ Ｐゴシック" panose="020B0600070205080204" pitchFamily="50" charset="-128"/>
                <a:ea typeface="ＭＳ Ｐゴシック" panose="020B0600070205080204" pitchFamily="50" charset="-128"/>
              </a:rPr>
              <a:t>コーパス言語学、言語類型論（対照言語学）と近い関係</a:t>
            </a:r>
            <a:endParaRPr b="1" dirty="0">
              <a:solidFill>
                <a:srgbClr val="FF0000"/>
              </a:solidFill>
              <a:highlight>
                <a:srgbClr val="FFFF00"/>
              </a:highlight>
              <a:latin typeface="ＭＳ Ｐゴシック" panose="020B0600070205080204" pitchFamily="50" charset="-128"/>
              <a:ea typeface="ＭＳ Ｐゴシック" panose="020B0600070205080204" pitchFamily="50" charset="-128"/>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lang="ja-JP" altLang="en-US" dirty="0">
                <a:latin typeface="+mn-lt"/>
                <a:ea typeface="+mn-ea"/>
                <a:cs typeface="+mn-cs"/>
                <a:sym typeface="Helvetica"/>
              </a:rPr>
              <a:t>対照研究の枠組２：</a:t>
            </a:r>
            <a:br>
              <a:rPr lang="en-US" altLang="ja-JP" dirty="0">
                <a:latin typeface="+mn-lt"/>
                <a:ea typeface="+mn-ea"/>
                <a:cs typeface="+mn-cs"/>
                <a:sym typeface="Helvetica"/>
              </a:rPr>
            </a:br>
            <a:r>
              <a:rPr dirty="0" err="1">
                <a:latin typeface="+mn-lt"/>
                <a:ea typeface="+mn-ea"/>
                <a:cs typeface="+mn-cs"/>
                <a:sym typeface="Helvetica"/>
              </a:rPr>
              <a:t>構文化と構文変化</a:t>
            </a:r>
            <a:endParaRPr dirty="0">
              <a:latin typeface="+mn-lt"/>
              <a:ea typeface="+mn-ea"/>
              <a:cs typeface="+mn-cs"/>
              <a:sym typeface="Helvetica"/>
            </a:endParaRPr>
          </a:p>
        </p:txBody>
      </p:sp>
      <p:sp>
        <p:nvSpPr>
          <p:cNvPr id="162" name="コンテンツ プレースホルダー 2"/>
          <p:cNvSpPr txBox="1">
            <a:spLocks noGrp="1"/>
          </p:cNvSpPr>
          <p:nvPr>
            <p:ph type="body" idx="1"/>
          </p:nvPr>
        </p:nvSpPr>
        <p:spPr>
          <a:xfrm>
            <a:off x="1268914" y="2320290"/>
            <a:ext cx="10178323" cy="3593593"/>
          </a:xfrm>
          <a:prstGeom prst="rect">
            <a:avLst/>
          </a:prstGeom>
        </p:spPr>
        <p:txBody>
          <a:bodyPr>
            <a:normAutofit lnSpcReduction="10000"/>
          </a:bodyPr>
          <a:lstStyle/>
          <a:p>
            <a:pPr marL="0" indent="0" defTabSz="877823">
              <a:lnSpc>
                <a:spcPct val="88000"/>
              </a:lnSpc>
              <a:spcBef>
                <a:spcPts val="600"/>
              </a:spcBef>
              <a:buSzTx/>
              <a:buNone/>
              <a:defRPr sz="1727"/>
            </a:pPr>
            <a:r>
              <a:rPr dirty="0" err="1"/>
              <a:t>構文化（constructionnalisation）と構文変化（changement</a:t>
            </a:r>
            <a:r>
              <a:rPr dirty="0"/>
              <a:t> </a:t>
            </a:r>
            <a:r>
              <a:rPr dirty="0" err="1"/>
              <a:t>constructionnel</a:t>
            </a:r>
            <a:r>
              <a:rPr dirty="0"/>
              <a:t>）</a:t>
            </a:r>
            <a:r>
              <a:rPr lang="ja-JP" altLang="en-US" dirty="0"/>
              <a:t>は別。（</a:t>
            </a:r>
            <a:r>
              <a:rPr lang="fr-CA" altLang="ja-JP" dirty="0" err="1"/>
              <a:t>Traugott</a:t>
            </a:r>
            <a:r>
              <a:rPr lang="fr-CA" altLang="ja-JP" dirty="0"/>
              <a:t> &amp; </a:t>
            </a:r>
            <a:r>
              <a:rPr lang="fr-CA" altLang="ja-JP" dirty="0" err="1"/>
              <a:t>Trousdale</a:t>
            </a:r>
            <a:r>
              <a:rPr lang="ja-JP" altLang="fr-CA" dirty="0"/>
              <a:t>（</a:t>
            </a:r>
            <a:r>
              <a:rPr lang="fr-CA" altLang="ja-JP" dirty="0"/>
              <a:t>2013</a:t>
            </a:r>
            <a:r>
              <a:rPr lang="ja-JP" altLang="fr-CA" dirty="0"/>
              <a:t>）</a:t>
            </a:r>
            <a:r>
              <a:rPr lang="ja-JP" altLang="en-US" dirty="0"/>
              <a:t>）</a:t>
            </a:r>
            <a:endParaRPr lang="en-US" altLang="ja-JP" dirty="0"/>
          </a:p>
          <a:p>
            <a:pPr marL="0" indent="0" defTabSz="877823">
              <a:lnSpc>
                <a:spcPct val="88000"/>
              </a:lnSpc>
              <a:spcBef>
                <a:spcPts val="600"/>
              </a:spcBef>
              <a:buSzTx/>
              <a:buNone/>
              <a:defRPr sz="1727"/>
            </a:pPr>
            <a:endParaRPr lang="fr-CA" altLang="ja-JP" dirty="0"/>
          </a:p>
          <a:p>
            <a:pPr defTabSz="877823">
              <a:lnSpc>
                <a:spcPct val="88000"/>
              </a:lnSpc>
              <a:spcBef>
                <a:spcPts val="600"/>
              </a:spcBef>
              <a:buSzTx/>
              <a:defRPr sz="1727"/>
            </a:pPr>
            <a:r>
              <a:rPr dirty="0" err="1"/>
              <a:t>構文化</a:t>
            </a:r>
            <a:r>
              <a:rPr lang="ja-JP" altLang="en-US" dirty="0"/>
              <a:t>：</a:t>
            </a:r>
            <a:r>
              <a:rPr dirty="0" err="1"/>
              <a:t>形式と意味の新しい結びつきによる新しい構文の生起</a:t>
            </a:r>
            <a:endParaRPr lang="en-US" altLang="ja-JP" dirty="0"/>
          </a:p>
          <a:p>
            <a:pPr marL="482600" lvl="1" indent="0" defTabSz="877823">
              <a:lnSpc>
                <a:spcPct val="88000"/>
              </a:lnSpc>
              <a:spcBef>
                <a:spcPts val="600"/>
              </a:spcBef>
              <a:buSzTx/>
              <a:buNone/>
              <a:defRPr sz="1727"/>
            </a:pPr>
            <a:r>
              <a:rPr dirty="0" err="1"/>
              <a:t>構文化は構文変化が積み重なって起こる</a:t>
            </a:r>
            <a:r>
              <a:rPr dirty="0"/>
              <a:t>．</a:t>
            </a:r>
            <a:endParaRPr lang="en-US" altLang="ja-JP" dirty="0"/>
          </a:p>
          <a:p>
            <a:pPr defTabSz="877823">
              <a:lnSpc>
                <a:spcPct val="88000"/>
              </a:lnSpc>
              <a:spcBef>
                <a:spcPts val="600"/>
              </a:spcBef>
              <a:buSzTx/>
              <a:defRPr sz="1727"/>
            </a:pPr>
            <a:r>
              <a:rPr dirty="0" err="1"/>
              <a:t>構文変化には，意味は変わらず形式だけが変化する場合と，形式は変わらず意味だけが変化する場合とがある</a:t>
            </a:r>
            <a:r>
              <a:rPr dirty="0"/>
              <a:t>．</a:t>
            </a:r>
            <a:endParaRPr lang="en-US" altLang="ja-JP" dirty="0"/>
          </a:p>
          <a:p>
            <a:pPr defTabSz="877823">
              <a:lnSpc>
                <a:spcPct val="88000"/>
              </a:lnSpc>
              <a:spcBef>
                <a:spcPts val="600"/>
              </a:spcBef>
              <a:buSzTx/>
              <a:defRPr sz="1727"/>
            </a:pPr>
            <a:endParaRPr lang="en-US" altLang="ja-JP" dirty="0"/>
          </a:p>
          <a:p>
            <a:pPr defTabSz="877823">
              <a:lnSpc>
                <a:spcPct val="88000"/>
              </a:lnSpc>
              <a:spcBef>
                <a:spcPts val="600"/>
              </a:spcBef>
              <a:buSzTx/>
              <a:defRPr sz="1727"/>
            </a:pPr>
            <a:r>
              <a:rPr dirty="0" err="1"/>
              <a:t>形式と意味は一対一の関係にある</a:t>
            </a:r>
            <a:r>
              <a:rPr lang="ja-JP" altLang="en-US" dirty="0"/>
              <a:t>とは限らない。</a:t>
            </a:r>
            <a:endParaRPr lang="en-US" altLang="ja-JP" dirty="0"/>
          </a:p>
          <a:p>
            <a:pPr defTabSz="877823">
              <a:lnSpc>
                <a:spcPct val="88000"/>
              </a:lnSpc>
              <a:spcBef>
                <a:spcPts val="600"/>
              </a:spcBef>
              <a:buSzTx/>
              <a:defRPr sz="1727"/>
            </a:pPr>
            <a:r>
              <a:rPr dirty="0" err="1"/>
              <a:t>言語は常に変化する</a:t>
            </a:r>
            <a:r>
              <a:rPr lang="ja-JP" altLang="en-US" dirty="0"/>
              <a:t>ものである</a:t>
            </a:r>
            <a:r>
              <a:rPr dirty="0" err="1"/>
              <a:t>以上，共時的な</a:t>
            </a:r>
            <a:r>
              <a:rPr lang="ja-JP" altLang="en-US" dirty="0"/>
              <a:t>ある</a:t>
            </a:r>
            <a:r>
              <a:rPr dirty="0" err="1"/>
              <a:t>時点において種々の構文は常に変化の途上である</a:t>
            </a:r>
            <a:r>
              <a:rPr dirty="0"/>
              <a:t>．</a:t>
            </a:r>
            <a:endParaRPr lang="en-US" altLang="ja-JP" dirty="0"/>
          </a:p>
          <a:p>
            <a:pPr defTabSz="877823">
              <a:lnSpc>
                <a:spcPct val="88000"/>
              </a:lnSpc>
              <a:spcBef>
                <a:spcPts val="600"/>
              </a:spcBef>
              <a:buSzTx/>
              <a:defRPr sz="1727"/>
            </a:pPr>
            <a:r>
              <a:rPr dirty="0"/>
              <a:t>複数の変化途上の形式が同じ意味を表す異形同義表現や，同じ形式が複数の変化途上の意味を表す同形多義表現の入り交じる多様性に満ちた状態が言語状況である．</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タイトル 1"/>
          <p:cNvSpPr txBox="1">
            <a:spLocks noGrp="1"/>
          </p:cNvSpPr>
          <p:nvPr>
            <p:ph type="title"/>
          </p:nvPr>
        </p:nvSpPr>
        <p:spPr>
          <a:xfrm>
            <a:off x="1251677" y="382384"/>
            <a:ext cx="10178323" cy="1492133"/>
          </a:xfrm>
          <a:prstGeom prst="rect">
            <a:avLst/>
          </a:prstGeom>
        </p:spPr>
        <p:txBody>
          <a:bodyPr/>
          <a:lstStyle/>
          <a:p>
            <a:pPr defTabSz="832104">
              <a:defRPr sz="4641" spc="182"/>
            </a:pPr>
            <a:r>
              <a:t>Nom+NOM</a:t>
            </a:r>
            <a:r>
              <a:rPr>
                <a:latin typeface="+mn-lt"/>
                <a:ea typeface="+mn-ea"/>
                <a:cs typeface="+mn-cs"/>
                <a:sym typeface="Helvetica"/>
              </a:rPr>
              <a:t>の研究</a:t>
            </a:r>
            <a:r>
              <a:t>3    </a:t>
            </a:r>
            <a:r>
              <a:rPr>
                <a:latin typeface="+mn-lt"/>
                <a:ea typeface="+mn-ea"/>
                <a:cs typeface="+mn-cs"/>
                <a:sym typeface="Helvetica"/>
              </a:rPr>
              <a:t>言語の比較</a:t>
            </a:r>
            <a:br>
              <a:rPr>
                <a:latin typeface="+mn-lt"/>
                <a:ea typeface="+mn-ea"/>
                <a:cs typeface="+mn-cs"/>
                <a:sym typeface="Helvetica"/>
              </a:rPr>
            </a:br>
            <a:r>
              <a:rPr sz="3640">
                <a:latin typeface="+mn-lt"/>
                <a:ea typeface="+mn-ea"/>
                <a:cs typeface="+mn-cs"/>
                <a:sym typeface="Helvetica"/>
              </a:rPr>
              <a:t>人間名詞（C</a:t>
            </a:r>
            <a:r>
              <a:rPr sz="3640" cap="none">
                <a:latin typeface="+mn-lt"/>
                <a:ea typeface="+mn-ea"/>
                <a:cs typeface="+mn-cs"/>
                <a:sym typeface="Helvetica"/>
              </a:rPr>
              <a:t>omparability</a:t>
            </a:r>
            <a:r>
              <a:rPr sz="3640">
                <a:latin typeface="+mn-lt"/>
                <a:ea typeface="+mn-ea"/>
                <a:cs typeface="+mn-cs"/>
                <a:sym typeface="Helvetica"/>
              </a:rPr>
              <a:t>)</a:t>
            </a:r>
          </a:p>
        </p:txBody>
      </p:sp>
      <p:sp>
        <p:nvSpPr>
          <p:cNvPr id="168" name="コンテンツ プレースホルダー 2"/>
          <p:cNvSpPr txBox="1">
            <a:spLocks noGrp="1"/>
          </p:cNvSpPr>
          <p:nvPr>
            <p:ph type="body" idx="1"/>
          </p:nvPr>
        </p:nvSpPr>
        <p:spPr>
          <a:xfrm>
            <a:off x="1251677" y="1760707"/>
            <a:ext cx="10178323" cy="4118887"/>
          </a:xfrm>
          <a:prstGeom prst="rect">
            <a:avLst/>
          </a:prstGeom>
        </p:spPr>
        <p:txBody>
          <a:bodyPr/>
          <a:lstStyle/>
          <a:p>
            <a:r>
              <a:t>典型的な「N(名詞)」　（cf. </a:t>
            </a:r>
            <a:r>
              <a:rPr cap="small"/>
              <a:t>Haspelmath</a:t>
            </a:r>
            <a:r>
              <a:t>, M. (2010), “Comparative concepts and descriptive categories in crosslinguistic studies”,</a:t>
            </a:r>
            <a:r>
              <a:rPr i="1"/>
              <a:t> Language</a:t>
            </a:r>
            <a:r>
              <a:t>, 86:3, 663‑687.) </a:t>
            </a:r>
          </a:p>
          <a:p>
            <a:r>
              <a:t>典型的なNは定義可能　（「飛行機」、「家」、「石」など）</a:t>
            </a:r>
          </a:p>
          <a:p>
            <a:r>
              <a:t>従って、NNも定義可能</a:t>
            </a:r>
          </a:p>
          <a:p>
            <a:r>
              <a:t>人間名詞　？</a:t>
            </a:r>
          </a:p>
          <a:p>
            <a:pPr marL="685800" lvl="1" indent="-228600">
              <a:buFont typeface="Helvetica"/>
              <a:defRPr sz="1800"/>
            </a:pPr>
            <a:r>
              <a:t>日本語では、直感的に「人」「男」「女」「教師」「看護師」などの人間名詞は典型的なNと考えられる。</a:t>
            </a:r>
          </a:p>
          <a:p>
            <a:pPr marL="685800" lvl="1" indent="-228600">
              <a:buFont typeface="Helvetica"/>
              <a:defRPr sz="1800"/>
            </a:pPr>
            <a:r>
              <a:t>フランス語ではそうではない。　人間名詞は、形容詞に近い、または、形容詞と名詞の中間的存在と考えられている（Noailly 1990)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タイトル 1"/>
          <p:cNvSpPr txBox="1">
            <a:spLocks noGrp="1"/>
          </p:cNvSpPr>
          <p:nvPr>
            <p:ph type="title"/>
          </p:nvPr>
        </p:nvSpPr>
        <p:spPr>
          <a:xfrm>
            <a:off x="1251677" y="382384"/>
            <a:ext cx="10178323" cy="1492133"/>
          </a:xfrm>
          <a:prstGeom prst="rect">
            <a:avLst/>
          </a:prstGeom>
        </p:spPr>
        <p:txBody>
          <a:bodyPr/>
          <a:lstStyle/>
          <a:p>
            <a:r>
              <a:t>Nom+NOM</a:t>
            </a:r>
            <a:r>
              <a:rPr>
                <a:latin typeface="+mn-lt"/>
                <a:ea typeface="+mn-ea"/>
                <a:cs typeface="+mn-cs"/>
                <a:sym typeface="Helvetica"/>
              </a:rPr>
              <a:t>の研究４　発表論文</a:t>
            </a:r>
          </a:p>
        </p:txBody>
      </p:sp>
      <p:sp>
        <p:nvSpPr>
          <p:cNvPr id="174" name="コンテンツ プレースホルダー 2"/>
          <p:cNvSpPr txBox="1">
            <a:spLocks noGrp="1"/>
          </p:cNvSpPr>
          <p:nvPr>
            <p:ph type="body" idx="1"/>
          </p:nvPr>
        </p:nvSpPr>
        <p:spPr>
          <a:xfrm>
            <a:off x="1251677" y="2286000"/>
            <a:ext cx="10178323" cy="3593593"/>
          </a:xfrm>
          <a:prstGeom prst="rect">
            <a:avLst/>
          </a:prstGeom>
        </p:spPr>
        <p:txBody>
          <a:bodyPr/>
          <a:lstStyle/>
          <a:p>
            <a:pPr>
              <a:lnSpc>
                <a:spcPct val="88000"/>
              </a:lnSpc>
              <a:defRPr sz="1800">
                <a:solidFill>
                  <a:srgbClr val="000000"/>
                </a:solidFill>
              </a:defRPr>
            </a:pPr>
            <a:r>
              <a:rPr dirty="0"/>
              <a:t>藤村逸子　2017 「</a:t>
            </a:r>
            <a:r>
              <a:rPr dirty="0">
                <a:solidFill>
                  <a:srgbClr val="595959"/>
                </a:solidFill>
              </a:rPr>
              <a:t>femme </a:t>
            </a:r>
            <a:r>
              <a:rPr dirty="0" err="1">
                <a:solidFill>
                  <a:srgbClr val="595959"/>
                </a:solidFill>
              </a:rPr>
              <a:t>médecinの語順の不思議</a:t>
            </a:r>
            <a:r>
              <a:rPr dirty="0">
                <a:solidFill>
                  <a:srgbClr val="595959"/>
                </a:solidFill>
              </a:rPr>
              <a:t> </a:t>
            </a:r>
            <a:r>
              <a:rPr dirty="0" err="1">
                <a:solidFill>
                  <a:srgbClr val="595959"/>
                </a:solidFill>
              </a:rPr>
              <a:t>複合語＜femme</a:t>
            </a:r>
            <a:r>
              <a:rPr dirty="0">
                <a:solidFill>
                  <a:srgbClr val="595959"/>
                </a:solidFill>
              </a:rPr>
              <a:t> + </a:t>
            </a:r>
            <a:r>
              <a:rPr dirty="0" err="1">
                <a:solidFill>
                  <a:srgbClr val="595959"/>
                </a:solidFill>
              </a:rPr>
              <a:t>N＞の構造に関する日仏語対照</a:t>
            </a:r>
            <a:r>
              <a:rPr dirty="0">
                <a:solidFill>
                  <a:srgbClr val="595959"/>
                </a:solidFill>
              </a:rPr>
              <a:t> 」</a:t>
            </a:r>
            <a:r>
              <a:rPr dirty="0" err="1">
                <a:solidFill>
                  <a:srgbClr val="595959"/>
                </a:solidFill>
              </a:rPr>
              <a:t>青木三郎編『フランス語学の最前線５』ひつじ書房</a:t>
            </a:r>
            <a:endParaRPr dirty="0">
              <a:solidFill>
                <a:srgbClr val="595959"/>
              </a:solidFill>
            </a:endParaRPr>
          </a:p>
          <a:p>
            <a:pPr>
              <a:lnSpc>
                <a:spcPct val="88000"/>
              </a:lnSpc>
              <a:defRPr sz="1800">
                <a:solidFill>
                  <a:srgbClr val="000000"/>
                </a:solidFill>
              </a:defRPr>
            </a:pPr>
            <a:r>
              <a:rPr dirty="0"/>
              <a:t>Fujimura Itsuko, 2018,  </a:t>
            </a:r>
            <a:r>
              <a:rPr dirty="0" err="1"/>
              <a:t>L’enigme</a:t>
            </a:r>
            <a:r>
              <a:rPr dirty="0"/>
              <a:t> de </a:t>
            </a:r>
            <a:r>
              <a:rPr dirty="0" err="1"/>
              <a:t>l’ordre</a:t>
            </a:r>
            <a:r>
              <a:rPr dirty="0"/>
              <a:t> des mots : ≪</a:t>
            </a:r>
            <a:r>
              <a:rPr i="1" dirty="0"/>
              <a:t> femme </a:t>
            </a:r>
            <a:r>
              <a:rPr dirty="0"/>
              <a:t>+ </a:t>
            </a:r>
            <a:r>
              <a:rPr dirty="0" err="1"/>
              <a:t>noms</a:t>
            </a:r>
            <a:r>
              <a:rPr dirty="0"/>
              <a:t>　</a:t>
            </a:r>
            <a:r>
              <a:rPr dirty="0" err="1"/>
              <a:t>d’humains</a:t>
            </a:r>
            <a:r>
              <a:rPr dirty="0"/>
              <a:t> 　</a:t>
            </a:r>
            <a:r>
              <a:rPr i="1" dirty="0" err="1"/>
              <a:t>Linx</a:t>
            </a:r>
            <a:r>
              <a:rPr dirty="0"/>
              <a:t> 76</a:t>
            </a:r>
          </a:p>
          <a:p>
            <a:pPr>
              <a:lnSpc>
                <a:spcPct val="88000"/>
              </a:lnSpc>
              <a:defRPr sz="1800">
                <a:solidFill>
                  <a:srgbClr val="000000"/>
                </a:solidFill>
              </a:defRPr>
            </a:pPr>
            <a:r>
              <a:rPr dirty="0" err="1"/>
              <a:t>藤村逸子、2019</a:t>
            </a:r>
            <a:r>
              <a:rPr dirty="0"/>
              <a:t>  「＜début / mi- / fin + </a:t>
            </a:r>
            <a:r>
              <a:rPr dirty="0" err="1"/>
              <a:t>MOIS＞の生成：構文化の観点から</a:t>
            </a:r>
            <a:r>
              <a:rPr dirty="0"/>
              <a:t>」『</a:t>
            </a:r>
            <a:r>
              <a:rPr dirty="0" err="1"/>
              <a:t>フランス語学研究』53</a:t>
            </a:r>
            <a:r>
              <a:rPr dirty="0"/>
              <a:t>, 1-22</a:t>
            </a:r>
          </a:p>
          <a:p>
            <a:pPr>
              <a:lnSpc>
                <a:spcPct val="88000"/>
              </a:lnSpc>
              <a:defRPr sz="1800"/>
            </a:pPr>
            <a:r>
              <a:rPr dirty="0"/>
              <a:t>Fujimura Itsuko, 2020</a:t>
            </a:r>
            <a:r>
              <a:rPr lang="fr-CA" dirty="0"/>
              <a:t> à paraître</a:t>
            </a:r>
            <a:r>
              <a:rPr dirty="0"/>
              <a:t>, </a:t>
            </a:r>
            <a:r>
              <a:rPr i="1" dirty="0"/>
              <a:t> </a:t>
            </a:r>
            <a:r>
              <a:rPr i="1" dirty="0" err="1"/>
              <a:t>Villes</a:t>
            </a:r>
            <a:r>
              <a:rPr i="1" dirty="0"/>
              <a:t> </a:t>
            </a:r>
            <a:r>
              <a:rPr i="1" dirty="0" err="1"/>
              <a:t>sœurs</a:t>
            </a:r>
            <a:r>
              <a:rPr dirty="0"/>
              <a:t> et </a:t>
            </a:r>
            <a:r>
              <a:rPr i="1" dirty="0"/>
              <a:t>pays frères </a:t>
            </a:r>
            <a:r>
              <a:rPr dirty="0"/>
              <a:t>: le « </a:t>
            </a:r>
            <a:r>
              <a:rPr dirty="0" err="1"/>
              <a:t>sexe</a:t>
            </a:r>
            <a:r>
              <a:rPr dirty="0"/>
              <a:t> » des </a:t>
            </a:r>
            <a:r>
              <a:rPr dirty="0" err="1"/>
              <a:t>substantifs</a:t>
            </a:r>
            <a:r>
              <a:rPr dirty="0"/>
              <a:t> </a:t>
            </a:r>
            <a:r>
              <a:rPr dirty="0" err="1"/>
              <a:t>transféré</a:t>
            </a:r>
            <a:r>
              <a:rPr dirty="0"/>
              <a:t> </a:t>
            </a:r>
            <a:r>
              <a:rPr dirty="0" err="1"/>
              <a:t>en</a:t>
            </a:r>
            <a:r>
              <a:rPr dirty="0"/>
              <a:t> genre grammatical par </a:t>
            </a:r>
            <a:r>
              <a:rPr dirty="0" err="1"/>
              <a:t>adjectivation</a:t>
            </a:r>
            <a:r>
              <a:rPr dirty="0"/>
              <a:t>, </a:t>
            </a:r>
            <a:r>
              <a:rPr i="1" dirty="0"/>
              <a:t>Travaux de </a:t>
            </a:r>
            <a:r>
              <a:rPr i="1" dirty="0" err="1"/>
              <a:t>linguistique</a:t>
            </a:r>
            <a:r>
              <a:rPr i="1" dirty="0"/>
              <a:t> </a:t>
            </a:r>
          </a:p>
          <a:p>
            <a:pPr>
              <a:lnSpc>
                <a:spcPct val="88000"/>
              </a:lnSpc>
              <a:defRPr sz="1800"/>
            </a:pPr>
            <a:r>
              <a:rPr dirty="0"/>
              <a:t>Fujimura, Itsuko </a:t>
            </a:r>
            <a:r>
              <a:rPr dirty="0" err="1"/>
              <a:t>準備中、Genre</a:t>
            </a:r>
            <a:r>
              <a:rPr dirty="0"/>
              <a:t>/</a:t>
            </a:r>
            <a:r>
              <a:rPr dirty="0" err="1"/>
              <a:t>Sexe</a:t>
            </a:r>
            <a:r>
              <a:rPr dirty="0"/>
              <a:t> dans la </a:t>
            </a:r>
            <a:r>
              <a:rPr dirty="0" err="1"/>
              <a:t>constructionnalisation</a:t>
            </a:r>
            <a:r>
              <a:rPr dirty="0"/>
              <a:t> du </a:t>
            </a:r>
            <a:r>
              <a:rPr dirty="0" err="1"/>
              <a:t>syntagme</a:t>
            </a:r>
            <a:r>
              <a:rPr dirty="0"/>
              <a:t> Nom (Hum) + Nom Hum </a:t>
            </a:r>
            <a:r>
              <a:rPr dirty="0" err="1"/>
              <a:t>en</a:t>
            </a:r>
            <a:r>
              <a:rPr dirty="0"/>
              <a:t> </a:t>
            </a:r>
            <a:r>
              <a:rPr dirty="0" err="1"/>
              <a:t>français</a:t>
            </a:r>
            <a:r>
              <a:rPr dirty="0"/>
              <a:t> : étude contrastive avec le </a:t>
            </a:r>
            <a:r>
              <a:rPr dirty="0" err="1"/>
              <a:t>japonais</a:t>
            </a:r>
            <a:r>
              <a:rPr dirty="0"/>
              <a:t>, </a:t>
            </a:r>
            <a:r>
              <a:rPr i="1" dirty="0"/>
              <a:t>　</a:t>
            </a:r>
            <a:r>
              <a:rPr i="1" dirty="0" err="1"/>
              <a:t>Langages</a:t>
            </a:r>
            <a:endParaRPr i="1"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5752E7-631F-386E-E49B-430C4D17FD7A}"/>
              </a:ext>
            </a:extLst>
          </p:cNvPr>
          <p:cNvSpPr>
            <a:spLocks noGrp="1"/>
          </p:cNvSpPr>
          <p:nvPr>
            <p:ph type="title"/>
          </p:nvPr>
        </p:nvSpPr>
        <p:spPr/>
        <p:txBody>
          <a:bodyPr/>
          <a:lstStyle/>
          <a:p>
            <a:r>
              <a:rPr kumimoji="1" lang="fr-CA" altLang="ja-JP" dirty="0"/>
              <a:t>4</a:t>
            </a:r>
            <a:r>
              <a:rPr kumimoji="1" lang="en-GB" altLang="ja-JP" dirty="0"/>
              <a:t>/17 </a:t>
            </a:r>
            <a:r>
              <a:rPr kumimoji="1" lang="en-GB" altLang="ja-JP" dirty="0" err="1"/>
              <a:t>Lyster</a:t>
            </a:r>
            <a:r>
              <a:rPr kumimoji="1" lang="en-GB" altLang="ja-JP" dirty="0"/>
              <a:t> </a:t>
            </a:r>
            <a:endParaRPr kumimoji="1" lang="ja-JP" altLang="en-US" dirty="0"/>
          </a:p>
        </p:txBody>
      </p:sp>
      <p:sp>
        <p:nvSpPr>
          <p:cNvPr id="3" name="テキスト プレースホルダー 2">
            <a:extLst>
              <a:ext uri="{FF2B5EF4-FFF2-40B4-BE49-F238E27FC236}">
                <a16:creationId xmlns:a16="http://schemas.microsoft.com/office/drawing/2014/main" id="{F28239EC-076C-6A56-743C-C5CEE43B25B4}"/>
              </a:ext>
            </a:extLst>
          </p:cNvPr>
          <p:cNvSpPr>
            <a:spLocks noGrp="1"/>
          </p:cNvSpPr>
          <p:nvPr>
            <p:ph type="body" idx="1"/>
          </p:nvPr>
        </p:nvSpPr>
        <p:spPr/>
        <p:txBody>
          <a:bodyPr>
            <a:normAutofit fontScale="55000" lnSpcReduction="20000"/>
          </a:bodyPr>
          <a:lstStyle/>
          <a:p>
            <a:r>
              <a:rPr lang="en-US" altLang="ja-JP" dirty="0" err="1">
                <a:effectLst/>
              </a:rPr>
              <a:t>Lyster</a:t>
            </a:r>
            <a:r>
              <a:rPr lang="en-US" altLang="ja-JP" dirty="0">
                <a:effectLst/>
              </a:rPr>
              <a:t>, Roy. « Predictability in French Gender Attribution: A Corpus Analysis ». </a:t>
            </a:r>
            <a:r>
              <a:rPr lang="en-US" altLang="ja-JP" i="1" dirty="0">
                <a:effectLst/>
              </a:rPr>
              <a:t>Journal of French Language Studies</a:t>
            </a:r>
            <a:r>
              <a:rPr lang="en-US" altLang="ja-JP" dirty="0">
                <a:effectLst/>
              </a:rPr>
              <a:t>, vol. 16, n</a:t>
            </a:r>
            <a:r>
              <a:rPr lang="en-US" altLang="ja-JP" baseline="30000" dirty="0">
                <a:effectLst/>
              </a:rPr>
              <a:t>o</a:t>
            </a:r>
            <a:r>
              <a:rPr lang="en-US" altLang="ja-JP" dirty="0">
                <a:effectLst/>
              </a:rPr>
              <a:t> 01, mars 2006, p. 69. </a:t>
            </a:r>
            <a:r>
              <a:rPr lang="en-US" altLang="ja-JP" i="1" dirty="0" err="1">
                <a:effectLst/>
              </a:rPr>
              <a:t>Crossref</a:t>
            </a:r>
            <a:r>
              <a:rPr lang="en-US" altLang="ja-JP" dirty="0">
                <a:effectLst/>
              </a:rPr>
              <a:t>, </a:t>
            </a:r>
            <a:r>
              <a:rPr lang="en-US" altLang="ja-JP" dirty="0">
                <a:effectLst/>
                <a:hlinkClick r:id="rId2"/>
              </a:rPr>
              <a:t>https://doi.org/10.1017/S0959269506002304</a:t>
            </a:r>
            <a:r>
              <a:rPr lang="en-US" altLang="ja-JP" dirty="0">
                <a:effectLst/>
              </a:rPr>
              <a:t>.</a:t>
            </a:r>
          </a:p>
          <a:p>
            <a:endParaRPr kumimoji="1" lang="en-US" altLang="ja-JP" dirty="0"/>
          </a:p>
          <a:p>
            <a:endParaRPr kumimoji="1" lang="en-US" altLang="ja-JP" dirty="0"/>
          </a:p>
          <a:p>
            <a:r>
              <a:rPr kumimoji="1" lang="en-US" altLang="ja-JP" dirty="0"/>
              <a:t>This article presents a corpus analysis designed to determine the extent to which noun endings in French are reliable predictors of grammatical gender. A corpus of 9,961 nouns appearing in Le Robert Junior </a:t>
            </a:r>
            <a:r>
              <a:rPr kumimoji="1" lang="en-US" altLang="ja-JP" dirty="0" err="1"/>
              <a:t>Illustr</a:t>
            </a:r>
            <a:r>
              <a:rPr kumimoji="1" lang="en-US" altLang="ja-JP" dirty="0"/>
              <a:t> ́ e was </a:t>
            </a:r>
            <a:r>
              <a:rPr kumimoji="1" lang="en-US" altLang="ja-JP" dirty="0" err="1"/>
              <a:t>analysed</a:t>
            </a:r>
            <a:r>
              <a:rPr kumimoji="1" lang="en-US" altLang="ja-JP" dirty="0"/>
              <a:t> according to noun endings, which were </a:t>
            </a:r>
            <a:r>
              <a:rPr kumimoji="1" lang="en-US" altLang="ja-JP" dirty="0" err="1"/>
              <a:t>operationalised</a:t>
            </a:r>
            <a:r>
              <a:rPr kumimoji="1" lang="en-US" altLang="ja-JP" dirty="0"/>
              <a:t> as orthographic representations of rhymes, which consist of either a vowel sound (i.e., a nucleus) in the case of vocalic endings or a vowel-plus-consonant blend (i.e., a nucleus and a coda) in the case of consonantal endings. The analysis classified noun endings as reliably masculine, reliably feminine, or ambiguous, by considering as reliable predictors of grammatical gender any noun ending that predicts the gender of least 90 per cent of all nouns in the corpus with that ending. Results reveal that 81 per cent of all feminine nouns and 80 per cent of all masculine nouns in the corpus are rule governed, having endings that systematically predict their gender. These findings, at odds with traditional grammars, are discussed in terms of their pedagogical implications.</a:t>
            </a:r>
          </a:p>
          <a:p>
            <a:endParaRPr kumimoji="1" lang="en-US" altLang="ja-JP" dirty="0"/>
          </a:p>
          <a:p>
            <a:br>
              <a:rPr lang="ja-JP" altLang="en-US" dirty="0"/>
            </a:br>
            <a:r>
              <a:rPr lang="ja-JP" altLang="en-US" b="0" i="0" dirty="0">
                <a:solidFill>
                  <a:srgbClr val="0D0D0D"/>
                </a:solidFill>
                <a:effectLst/>
                <a:latin typeface="Söhne"/>
              </a:rPr>
              <a:t>この</a:t>
            </a:r>
            <a:r>
              <a:rPr lang="ja-JP" altLang="en-US" dirty="0">
                <a:solidFill>
                  <a:srgbClr val="0D0D0D"/>
                </a:solidFill>
                <a:latin typeface="Söhne"/>
              </a:rPr>
              <a:t>論文</a:t>
            </a:r>
            <a:r>
              <a:rPr lang="ja-JP" altLang="en-US" b="0" i="0" dirty="0">
                <a:solidFill>
                  <a:srgbClr val="0D0D0D"/>
                </a:solidFill>
                <a:effectLst/>
                <a:latin typeface="Söhne"/>
              </a:rPr>
              <a:t>は、フランス語における名詞の語尾が文法的性別の信頼できる予測因子である程度を決定するために行われたコーパス分析を紹介しています。</a:t>
            </a:r>
            <a:r>
              <a:rPr lang="en-US" altLang="ja-JP" b="0" i="0" dirty="0">
                <a:solidFill>
                  <a:srgbClr val="0D0D0D"/>
                </a:solidFill>
                <a:effectLst/>
                <a:latin typeface="Söhne"/>
              </a:rPr>
              <a:t>Le Robert Junior </a:t>
            </a:r>
            <a:r>
              <a:rPr lang="en-US" altLang="ja-JP" b="0" i="0" dirty="0" err="1">
                <a:solidFill>
                  <a:srgbClr val="0D0D0D"/>
                </a:solidFill>
                <a:effectLst/>
                <a:latin typeface="Söhne"/>
              </a:rPr>
              <a:t>Illustré</a:t>
            </a:r>
            <a:r>
              <a:rPr lang="ja-JP" altLang="en-US" b="0" i="0" dirty="0">
                <a:solidFill>
                  <a:srgbClr val="0D0D0D"/>
                </a:solidFill>
                <a:effectLst/>
                <a:latin typeface="Söhne"/>
              </a:rPr>
              <a:t>に掲載された</a:t>
            </a:r>
            <a:r>
              <a:rPr lang="en-US" altLang="ja-JP" b="0" i="0" dirty="0">
                <a:solidFill>
                  <a:srgbClr val="0D0D0D"/>
                </a:solidFill>
                <a:effectLst/>
                <a:latin typeface="Söhne"/>
              </a:rPr>
              <a:t>9,961</a:t>
            </a:r>
            <a:r>
              <a:rPr lang="ja-JP" altLang="en-US" b="0" i="0" dirty="0">
                <a:solidFill>
                  <a:srgbClr val="0D0D0D"/>
                </a:solidFill>
                <a:effectLst/>
                <a:latin typeface="Söhne"/>
              </a:rPr>
              <a:t>の名詞のコーパスが、名詞の語尾に基づいて分析されました。名詞の語尾は、母音の音（すなわち核）である場合の母音的な語尾、または母音と子音のブレンド（すなわち核とコーダ）である場合の子音的な語尾として操作されました。この分析では、名詞の語尾を信頼できる男性、信頼できる女性、または曖昧として分類しました。それは、その語尾を持つすべての名詞のうち少なくとも</a:t>
            </a:r>
            <a:r>
              <a:rPr lang="en-US" altLang="ja-JP" b="0" i="0" dirty="0">
                <a:solidFill>
                  <a:srgbClr val="0D0D0D"/>
                </a:solidFill>
                <a:effectLst/>
                <a:latin typeface="Söhne"/>
              </a:rPr>
              <a:t>90</a:t>
            </a:r>
            <a:r>
              <a:rPr lang="ja-JP" altLang="en-US" b="0" i="0" dirty="0">
                <a:solidFill>
                  <a:srgbClr val="0D0D0D"/>
                </a:solidFill>
                <a:effectLst/>
                <a:latin typeface="Söhne"/>
              </a:rPr>
              <a:t>％の名詞の文法的性別を予測する信頼できる予測因子として考慮されました。結果は、コーパス内のすべての女性名詞のうち</a:t>
            </a:r>
            <a:r>
              <a:rPr lang="en-US" altLang="ja-JP" b="0" i="0" dirty="0">
                <a:solidFill>
                  <a:srgbClr val="0D0D0D"/>
                </a:solidFill>
                <a:effectLst/>
                <a:latin typeface="Söhne"/>
              </a:rPr>
              <a:t>81</a:t>
            </a:r>
            <a:r>
              <a:rPr lang="ja-JP" altLang="en-US" b="0" i="0" dirty="0">
                <a:solidFill>
                  <a:srgbClr val="0D0D0D"/>
                </a:solidFill>
                <a:effectLst/>
                <a:latin typeface="Söhne"/>
              </a:rPr>
              <a:t>％、すべての男性名詞のうち</a:t>
            </a:r>
            <a:r>
              <a:rPr lang="en-US" altLang="ja-JP" b="0" i="0" dirty="0">
                <a:solidFill>
                  <a:srgbClr val="0D0D0D"/>
                </a:solidFill>
                <a:effectLst/>
                <a:latin typeface="Söhne"/>
              </a:rPr>
              <a:t>80</a:t>
            </a:r>
            <a:r>
              <a:rPr lang="ja-JP" altLang="en-US" b="0" i="0" dirty="0">
                <a:solidFill>
                  <a:srgbClr val="0D0D0D"/>
                </a:solidFill>
                <a:effectLst/>
                <a:latin typeface="Söhne"/>
              </a:rPr>
              <a:t>％が規則に従っており、その性別をシステマティックに予測する語尾を持っていることを示しています。これらの結果は、伝統的な文法とは異なりますが、その教育的な意義について議論されています。</a:t>
            </a:r>
            <a:endParaRPr kumimoji="1" lang="ja-JP" altLang="en-US" dirty="0"/>
          </a:p>
        </p:txBody>
      </p:sp>
    </p:spTree>
    <p:extLst>
      <p:ext uri="{BB962C8B-B14F-4D97-AF65-F5344CB8AC3E}">
        <p14:creationId xmlns:p14="http://schemas.microsoft.com/office/powerpoint/2010/main" val="364531220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タイトル 1"/>
          <p:cNvSpPr txBox="1">
            <a:spLocks noGrp="1"/>
          </p:cNvSpPr>
          <p:nvPr>
            <p:ph type="title"/>
          </p:nvPr>
        </p:nvSpPr>
        <p:spPr>
          <a:xfrm>
            <a:off x="1251677" y="382384"/>
            <a:ext cx="10178323" cy="1492133"/>
          </a:xfrm>
          <a:prstGeom prst="rect">
            <a:avLst/>
          </a:prstGeom>
        </p:spPr>
        <p:txBody>
          <a:bodyPr/>
          <a:lstStyle/>
          <a:p>
            <a:pPr>
              <a:defRPr sz="4800" cap="none">
                <a:solidFill>
                  <a:srgbClr val="000000"/>
                </a:solidFill>
                <a:latin typeface="ＭＳ 明朝"/>
                <a:ea typeface="ＭＳ 明朝"/>
                <a:cs typeface="ＭＳ 明朝"/>
                <a:sym typeface="ＭＳ 明朝"/>
              </a:defRPr>
            </a:pPr>
            <a:r>
              <a:t>フランス語のNNの分類</a:t>
            </a:r>
            <a:br/>
            <a:r>
              <a:rPr sz="2400"/>
              <a:t>(</a:t>
            </a:r>
            <a:r>
              <a:rPr sz="1900"/>
              <a:t>Arnaud 2010, Noailly 1990, Fradin, 2010)</a:t>
            </a:r>
            <a:br>
              <a:rPr sz="1900"/>
            </a:br>
            <a:endParaRPr sz="1900"/>
          </a:p>
        </p:txBody>
      </p:sp>
      <p:graphicFrame>
        <p:nvGraphicFramePr>
          <p:cNvPr id="179" name="表 2"/>
          <p:cNvGraphicFramePr/>
          <p:nvPr>
            <p:extLst>
              <p:ext uri="{D42A27DB-BD31-4B8C-83A1-F6EECF244321}">
                <p14:modId xmlns:p14="http://schemas.microsoft.com/office/powerpoint/2010/main" val="2142769922"/>
              </p:ext>
            </p:extLst>
          </p:nvPr>
        </p:nvGraphicFramePr>
        <p:xfrm>
          <a:off x="1143000" y="1974088"/>
          <a:ext cx="9732263" cy="4211237"/>
        </p:xfrm>
        <a:graphic>
          <a:graphicData uri="http://schemas.openxmlformats.org/drawingml/2006/table">
            <a:tbl>
              <a:tblPr firstRow="1" firstCol="1">
                <a:tableStyleId>{4C3C2611-4C71-4FC5-86AE-919BDF0F9419}</a:tableStyleId>
              </a:tblPr>
              <a:tblGrid>
                <a:gridCol w="2478973">
                  <a:extLst>
                    <a:ext uri="{9D8B030D-6E8A-4147-A177-3AD203B41FA5}">
                      <a16:colId xmlns:a16="http://schemas.microsoft.com/office/drawing/2014/main" val="20000"/>
                    </a:ext>
                  </a:extLst>
                </a:gridCol>
                <a:gridCol w="3968396">
                  <a:extLst>
                    <a:ext uri="{9D8B030D-6E8A-4147-A177-3AD203B41FA5}">
                      <a16:colId xmlns:a16="http://schemas.microsoft.com/office/drawing/2014/main" val="20001"/>
                    </a:ext>
                  </a:extLst>
                </a:gridCol>
                <a:gridCol w="1305797">
                  <a:extLst>
                    <a:ext uri="{9D8B030D-6E8A-4147-A177-3AD203B41FA5}">
                      <a16:colId xmlns:a16="http://schemas.microsoft.com/office/drawing/2014/main" val="20002"/>
                    </a:ext>
                  </a:extLst>
                </a:gridCol>
                <a:gridCol w="1979097">
                  <a:extLst>
                    <a:ext uri="{9D8B030D-6E8A-4147-A177-3AD203B41FA5}">
                      <a16:colId xmlns:a16="http://schemas.microsoft.com/office/drawing/2014/main" val="20003"/>
                    </a:ext>
                  </a:extLst>
                </a:gridCol>
              </a:tblGrid>
              <a:tr h="391922">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構造</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例</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指示対象数</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特徴</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1143885">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dirty="0" err="1">
                          <a:latin typeface="ＭＳ 明朝"/>
                          <a:ea typeface="ＭＳ 明朝"/>
                          <a:cs typeface="ＭＳ 明朝"/>
                          <a:sym typeface="ＭＳ 明朝"/>
                        </a:rPr>
                        <a:t>修飾</a:t>
                      </a:r>
                      <a:r>
                        <a:rPr dirty="0"/>
                        <a:t> Qualification</a:t>
                      </a:r>
                    </a:p>
                    <a:p>
                      <a:pPr algn="just" defTabSz="914400">
                        <a:lnSpc>
                          <a:spcPct val="107000"/>
                        </a:lnSpc>
                        <a:defRPr sz="1600" b="0">
                          <a:solidFill>
                            <a:srgbClr val="000000"/>
                          </a:solidFill>
                          <a:latin typeface="Times New Roman"/>
                          <a:ea typeface="Times New Roman"/>
                          <a:cs typeface="Times New Roman"/>
                          <a:sym typeface="Times New Roman"/>
                        </a:defRPr>
                      </a:pPr>
                      <a:r>
                        <a:rPr dirty="0"/>
                        <a:t>(</a:t>
                      </a:r>
                      <a:r>
                        <a:rPr dirty="0" err="1">
                          <a:latin typeface="ＭＳ 明朝"/>
                          <a:ea typeface="ＭＳ 明朝"/>
                          <a:cs typeface="ＭＳ 明朝"/>
                          <a:sym typeface="ＭＳ 明朝"/>
                        </a:rPr>
                        <a:t>類似、比喩</a:t>
                      </a:r>
                      <a:r>
                        <a:rPr dirty="0"/>
                        <a:t>)</a:t>
                      </a:r>
                      <a:endParaRPr lang="en-US" altLang="ja-JP" dirty="0"/>
                    </a:p>
                    <a:p>
                      <a:pPr algn="just" defTabSz="914400">
                        <a:lnSpc>
                          <a:spcPct val="107000"/>
                        </a:lnSpc>
                        <a:defRPr sz="1600" b="0">
                          <a:solidFill>
                            <a:srgbClr val="000000"/>
                          </a:solidFill>
                          <a:latin typeface="Times New Roman"/>
                          <a:ea typeface="Times New Roman"/>
                          <a:cs typeface="Times New Roman"/>
                          <a:sym typeface="Times New Roman"/>
                        </a:defRPr>
                      </a:pPr>
                      <a:r>
                        <a:rPr lang="ja-JP" altLang="en-US" dirty="0"/>
                        <a:t>（</a:t>
                      </a:r>
                      <a:r>
                        <a:rPr lang="fr-CA" altLang="ja-JP" dirty="0"/>
                        <a:t>analogique, qualificatif)</a:t>
                      </a:r>
                      <a:endParaRPr lang="en-US" altLang="ja-JP" dirty="0"/>
                    </a:p>
                    <a:p>
                      <a:pPr algn="just" defTabSz="914400">
                        <a:lnSpc>
                          <a:spcPct val="107000"/>
                        </a:lnSpc>
                        <a:defRPr sz="1600" b="0">
                          <a:solidFill>
                            <a:srgbClr val="000000"/>
                          </a:solidFill>
                          <a:latin typeface="Times New Roman"/>
                          <a:ea typeface="Times New Roman"/>
                          <a:cs typeface="Times New Roman"/>
                          <a:sym typeface="Times New Roman"/>
                        </a:defRPr>
                      </a:pPr>
                      <a:endParaRPr dirty="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t>l’homme clé </a:t>
                      </a:r>
                      <a:r>
                        <a:rPr>
                          <a:latin typeface="ＭＳ 明朝"/>
                          <a:ea typeface="ＭＳ 明朝"/>
                          <a:cs typeface="ＭＳ 明朝"/>
                          <a:sym typeface="ＭＳ 明朝"/>
                        </a:rPr>
                        <a:t>（キーパーソン）</a:t>
                      </a:r>
                      <a:r>
                        <a:t>une femme enfant(</a:t>
                      </a:r>
                      <a:r>
                        <a:rPr>
                          <a:latin typeface="ＭＳ 明朝"/>
                          <a:ea typeface="ＭＳ 明朝"/>
                          <a:cs typeface="ＭＳ 明朝"/>
                          <a:sym typeface="ＭＳ 明朝"/>
                        </a:rPr>
                        <a:t>子供のような女）</a:t>
                      </a:r>
                      <a:r>
                        <a:t>les langues cousines</a:t>
                      </a:r>
                      <a:r>
                        <a:rPr>
                          <a:latin typeface="ＭＳ 明朝"/>
                          <a:ea typeface="ＭＳ 明朝"/>
                          <a:cs typeface="ＭＳ 明朝"/>
                          <a:sym typeface="ＭＳ 明朝"/>
                        </a:rPr>
                        <a:t>（従兄関係の言語）</a:t>
                      </a:r>
                      <a:r>
                        <a:t>, l’enfant roi</a:t>
                      </a:r>
                      <a:r>
                        <a:rPr>
                          <a:latin typeface="ＭＳ 明朝"/>
                          <a:ea typeface="ＭＳ 明朝"/>
                          <a:cs typeface="ＭＳ 明朝"/>
                          <a:sym typeface="ＭＳ 明朝"/>
                        </a:rPr>
                        <a:t>（王のような子供）</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dirty="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t>N2</a:t>
                      </a:r>
                      <a:r>
                        <a:rPr>
                          <a:latin typeface="ＭＳ 明朝"/>
                          <a:ea typeface="ＭＳ 明朝"/>
                          <a:cs typeface="ＭＳ 明朝"/>
                          <a:sym typeface="ＭＳ 明朝"/>
                        </a:rPr>
                        <a:t>のような</a:t>
                      </a:r>
                      <a:r>
                        <a:t>N1</a:t>
                      </a:r>
                      <a:r>
                        <a:rPr>
                          <a:latin typeface="ＭＳ 明朝"/>
                          <a:ea typeface="ＭＳ 明朝"/>
                          <a:cs typeface="ＭＳ 明朝"/>
                          <a:sym typeface="ＭＳ 明朝"/>
                        </a:rPr>
                        <a:t>、</a:t>
                      </a:r>
                      <a:r>
                        <a:t>N2</a:t>
                      </a:r>
                      <a:r>
                        <a:rPr>
                          <a:latin typeface="ＭＳ 明朝"/>
                          <a:ea typeface="ＭＳ 明朝"/>
                          <a:cs typeface="ＭＳ 明朝"/>
                          <a:sym typeface="ＭＳ 明朝"/>
                        </a:rPr>
                        <a:t>の特性を持った</a:t>
                      </a:r>
                      <a:r>
                        <a:t>N1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1141123">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dirty="0" err="1">
                          <a:latin typeface="ＭＳ 明朝"/>
                          <a:ea typeface="ＭＳ 明朝"/>
                          <a:cs typeface="ＭＳ 明朝"/>
                          <a:sym typeface="ＭＳ 明朝"/>
                        </a:rPr>
                        <a:t>併置</a:t>
                      </a:r>
                      <a:r>
                        <a:rPr dirty="0"/>
                        <a:t>  Coordination</a:t>
                      </a:r>
                    </a:p>
                    <a:p>
                      <a:pPr algn="just" defTabSz="914400">
                        <a:lnSpc>
                          <a:spcPct val="107000"/>
                        </a:lnSpc>
                        <a:defRPr sz="1600" b="0">
                          <a:solidFill>
                            <a:srgbClr val="000000"/>
                          </a:solidFill>
                          <a:latin typeface="Times New Roman"/>
                          <a:ea typeface="Times New Roman"/>
                          <a:cs typeface="Times New Roman"/>
                          <a:sym typeface="Times New Roman"/>
                        </a:defRPr>
                      </a:pPr>
                      <a:r>
                        <a:rPr dirty="0"/>
                        <a:t>(</a:t>
                      </a:r>
                      <a:r>
                        <a:rPr dirty="0" err="1">
                          <a:latin typeface="ＭＳ 明朝"/>
                          <a:ea typeface="ＭＳ 明朝"/>
                          <a:cs typeface="ＭＳ 明朝"/>
                          <a:sym typeface="ＭＳ 明朝"/>
                        </a:rPr>
                        <a:t>多機能</a:t>
                      </a:r>
                      <a:r>
                        <a:rPr dirty="0"/>
                        <a:t>, </a:t>
                      </a:r>
                      <a:r>
                        <a:rPr dirty="0" err="1">
                          <a:latin typeface="ＭＳ 明朝"/>
                          <a:ea typeface="ＭＳ 明朝"/>
                          <a:cs typeface="ＭＳ 明朝"/>
                          <a:sym typeface="ＭＳ 明朝"/>
                        </a:rPr>
                        <a:t>等位</a:t>
                      </a:r>
                      <a:r>
                        <a:rPr dirty="0"/>
                        <a:t>)</a:t>
                      </a:r>
                      <a:endParaRPr lang="fr-CA" altLang="ja-JP" dirty="0"/>
                    </a:p>
                    <a:p>
                      <a:pPr algn="just" defTabSz="914400">
                        <a:lnSpc>
                          <a:spcPct val="107000"/>
                        </a:lnSpc>
                        <a:defRPr sz="1600" b="0">
                          <a:solidFill>
                            <a:srgbClr val="000000"/>
                          </a:solidFill>
                          <a:latin typeface="Times New Roman"/>
                          <a:ea typeface="Times New Roman"/>
                          <a:cs typeface="Times New Roman"/>
                          <a:sym typeface="Times New Roman"/>
                        </a:defRPr>
                      </a:pPr>
                      <a:r>
                        <a:rPr lang="fr-CA" altLang="ja-JP" dirty="0"/>
                        <a:t>*(multifonctionnel, équatif, </a:t>
                      </a:r>
                      <a:r>
                        <a:rPr lang="fr-CA" altLang="ja-JP" dirty="0" err="1"/>
                        <a:t>coordinatif</a:t>
                      </a:r>
                      <a:r>
                        <a:rPr lang="fr-CA" altLang="ja-JP" dirty="0"/>
                        <a:t>)</a:t>
                      </a:r>
                      <a:endParaRPr dirty="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t>hôtel-restaurant</a:t>
                      </a:r>
                      <a:r>
                        <a:rPr>
                          <a:latin typeface="ＭＳ 明朝"/>
                          <a:ea typeface="ＭＳ 明朝"/>
                          <a:cs typeface="ＭＳ 明朝"/>
                          <a:sym typeface="ＭＳ 明朝"/>
                        </a:rPr>
                        <a:t>　（ホテル兼レストラン）、</a:t>
                      </a:r>
                      <a:r>
                        <a:t>l’enseignant-chercheur (</a:t>
                      </a:r>
                      <a:r>
                        <a:rPr>
                          <a:latin typeface="ＭＳ 明朝"/>
                          <a:ea typeface="ＭＳ 明朝"/>
                          <a:cs typeface="ＭＳ 明朝"/>
                          <a:sym typeface="ＭＳ 明朝"/>
                        </a:rPr>
                        <a:t>教員兼研究者）</a:t>
                      </a:r>
                      <a:r>
                        <a:t>la reine mère</a:t>
                      </a:r>
                      <a:r>
                        <a:rPr>
                          <a:latin typeface="ＭＳ 明朝"/>
                          <a:ea typeface="ＭＳ 明朝"/>
                          <a:cs typeface="ＭＳ 明朝"/>
                          <a:sym typeface="ＭＳ 明朝"/>
                        </a:rPr>
                        <a:t>　（母である女王）</a:t>
                      </a:r>
                      <a:r>
                        <a:t>, l’enfant reine</a:t>
                      </a:r>
                      <a:r>
                        <a:rPr>
                          <a:latin typeface="ＭＳ 明朝"/>
                          <a:ea typeface="ＭＳ 明朝"/>
                          <a:cs typeface="ＭＳ 明朝"/>
                          <a:sym typeface="ＭＳ 明朝"/>
                        </a:rPr>
                        <a:t>　（女王である子供）</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と</a:t>
                      </a:r>
                      <a:r>
                        <a:rPr dirty="0" err="1"/>
                        <a:t>N2</a:t>
                      </a:r>
                      <a:r>
                        <a:rPr dirty="0" err="1">
                          <a:latin typeface="ＭＳ 明朝"/>
                          <a:ea typeface="ＭＳ 明朝"/>
                          <a:cs typeface="ＭＳ 明朝"/>
                          <a:sym typeface="ＭＳ 明朝"/>
                        </a:rPr>
                        <a:t>は対等</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681296">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同一</a:t>
                      </a:r>
                      <a:r>
                        <a:t>Identification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t>le président Mitterrand</a:t>
                      </a:r>
                    </a:p>
                    <a:p>
                      <a:pPr algn="just" defTabSz="914400">
                        <a:lnSpc>
                          <a:spcPct val="107000"/>
                        </a:lnSpc>
                        <a:defRPr sz="1600">
                          <a:latin typeface="Times New Roman"/>
                          <a:ea typeface="Times New Roman"/>
                          <a:cs typeface="Times New Roman"/>
                          <a:sym typeface="Times New Roman"/>
                        </a:defRPr>
                      </a:pPr>
                      <a:r>
                        <a:rPr>
                          <a:latin typeface="ＭＳ 明朝"/>
                          <a:ea typeface="ＭＳ 明朝"/>
                          <a:cs typeface="ＭＳ 明朝"/>
                          <a:sym typeface="ＭＳ 明朝"/>
                        </a:rPr>
                        <a:t>（ミッテラン大統領）</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dirty="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は</a:t>
                      </a:r>
                      <a:r>
                        <a:rPr dirty="0" err="1"/>
                        <a:t>N2</a:t>
                      </a:r>
                      <a:r>
                        <a:rPr dirty="0" err="1">
                          <a:latin typeface="ＭＳ 明朝"/>
                          <a:ea typeface="ＭＳ 明朝"/>
                          <a:cs typeface="ＭＳ 明朝"/>
                          <a:sym typeface="ＭＳ 明朝"/>
                        </a:rPr>
                        <a:t>の上位語</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853011">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dirty="0" err="1">
                          <a:latin typeface="ＭＳ 明朝"/>
                          <a:ea typeface="ＭＳ 明朝"/>
                          <a:cs typeface="ＭＳ 明朝"/>
                          <a:sym typeface="ＭＳ 明朝"/>
                        </a:rPr>
                        <a:t>補足</a:t>
                      </a:r>
                      <a:r>
                        <a:rPr dirty="0" err="1"/>
                        <a:t>Complémentation</a:t>
                      </a:r>
                      <a:endParaRPr dirty="0"/>
                    </a:p>
                    <a:p>
                      <a:pPr algn="just" defTabSz="914400">
                        <a:lnSpc>
                          <a:spcPct val="107000"/>
                        </a:lnSpc>
                        <a:defRPr sz="1600" b="0">
                          <a:solidFill>
                            <a:srgbClr val="000000"/>
                          </a:solidFill>
                          <a:latin typeface="Times New Roman"/>
                          <a:ea typeface="Times New Roman"/>
                          <a:cs typeface="Times New Roman"/>
                          <a:sym typeface="Times New Roman"/>
                        </a:defRPr>
                      </a:pPr>
                      <a:r>
                        <a:rPr dirty="0"/>
                        <a:t>(</a:t>
                      </a:r>
                      <a:r>
                        <a:rPr dirty="0" err="1">
                          <a:latin typeface="ＭＳ 明朝"/>
                          <a:ea typeface="ＭＳ 明朝"/>
                          <a:cs typeface="ＭＳ 明朝"/>
                          <a:sym typeface="ＭＳ 明朝"/>
                        </a:rPr>
                        <a:t>関係的</a:t>
                      </a:r>
                      <a:r>
                        <a:rPr dirty="0">
                          <a:latin typeface="ＭＳ 明朝"/>
                          <a:ea typeface="ＭＳ 明朝"/>
                          <a:cs typeface="ＭＳ 明朝"/>
                          <a:sym typeface="ＭＳ 明朝"/>
                        </a:rPr>
                        <a:t>）</a:t>
                      </a:r>
                      <a:endParaRPr lang="fr-CA" altLang="ja-JP" dirty="0">
                        <a:latin typeface="ＭＳ 明朝"/>
                        <a:ea typeface="ＭＳ 明朝"/>
                        <a:cs typeface="ＭＳ 明朝"/>
                        <a:sym typeface="ＭＳ 明朝"/>
                      </a:endParaRPr>
                    </a:p>
                    <a:p>
                      <a:pPr algn="just" defTabSz="914400">
                        <a:lnSpc>
                          <a:spcPct val="107000"/>
                        </a:lnSpc>
                        <a:defRPr sz="1600" b="0">
                          <a:solidFill>
                            <a:srgbClr val="000000"/>
                          </a:solidFill>
                          <a:latin typeface="Times New Roman"/>
                          <a:ea typeface="Times New Roman"/>
                          <a:cs typeface="Times New Roman"/>
                          <a:sym typeface="Times New Roman"/>
                        </a:defRPr>
                      </a:pPr>
                      <a:r>
                        <a:rPr lang="fr-CA" altLang="ja-JP" dirty="0">
                          <a:latin typeface="ＭＳ 明朝"/>
                          <a:ea typeface="ＭＳ 明朝"/>
                          <a:cs typeface="ＭＳ 明朝"/>
                          <a:sym typeface="ＭＳ 明朝"/>
                        </a:rPr>
                        <a:t>(</a:t>
                      </a:r>
                      <a:r>
                        <a:rPr lang="fr-CA" altLang="ja-JP" dirty="0" err="1">
                          <a:latin typeface="ＭＳ 明朝"/>
                          <a:ea typeface="ＭＳ 明朝"/>
                          <a:cs typeface="ＭＳ 明朝"/>
                          <a:sym typeface="ＭＳ 明朝"/>
                        </a:rPr>
                        <a:t>complétif,relationnel</a:t>
                      </a:r>
                      <a:r>
                        <a:rPr lang="fr-CA" altLang="ja-JP" dirty="0">
                          <a:latin typeface="ＭＳ 明朝"/>
                          <a:ea typeface="ＭＳ 明朝"/>
                          <a:cs typeface="ＭＳ 明朝"/>
                          <a:sym typeface="ＭＳ 明朝"/>
                        </a:rPr>
                        <a:t>)</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a:t>les </a:t>
                      </a:r>
                      <a:r>
                        <a:rPr dirty="0" err="1"/>
                        <a:t>tarifs</a:t>
                      </a:r>
                      <a:r>
                        <a:rPr dirty="0"/>
                        <a:t> voyageurs</a:t>
                      </a:r>
                      <a:r>
                        <a:rPr dirty="0">
                          <a:latin typeface="ＭＳ 明朝"/>
                          <a:ea typeface="ＭＳ 明朝"/>
                          <a:cs typeface="ＭＳ 明朝"/>
                          <a:sym typeface="ＭＳ 明朝"/>
                        </a:rPr>
                        <a:t>　（</a:t>
                      </a:r>
                      <a:r>
                        <a:rPr dirty="0" err="1">
                          <a:latin typeface="ＭＳ 明朝"/>
                          <a:ea typeface="ＭＳ 明朝"/>
                          <a:cs typeface="ＭＳ 明朝"/>
                          <a:sym typeface="ＭＳ 明朝"/>
                        </a:rPr>
                        <a:t>旅客運賃</a:t>
                      </a:r>
                      <a:r>
                        <a:rPr dirty="0">
                          <a:latin typeface="ＭＳ 明朝"/>
                          <a:ea typeface="ＭＳ 明朝"/>
                          <a:cs typeface="ＭＳ 明朝"/>
                          <a:sym typeface="ＭＳ 明朝"/>
                        </a:rPr>
                        <a:t>）</a:t>
                      </a:r>
                      <a:r>
                        <a:rPr dirty="0"/>
                        <a:t>, les </a:t>
                      </a:r>
                      <a:r>
                        <a:rPr dirty="0" err="1"/>
                        <a:t>soins</a:t>
                      </a:r>
                      <a:r>
                        <a:rPr dirty="0"/>
                        <a:t> </a:t>
                      </a:r>
                      <a:r>
                        <a:rPr dirty="0" err="1"/>
                        <a:t>infirmiers</a:t>
                      </a:r>
                      <a:r>
                        <a:rPr dirty="0">
                          <a:latin typeface="ＭＳ 明朝"/>
                          <a:ea typeface="ＭＳ 明朝"/>
                          <a:cs typeface="ＭＳ 明朝"/>
                          <a:sym typeface="ＭＳ 明朝"/>
                        </a:rPr>
                        <a:t>　（</a:t>
                      </a:r>
                      <a:r>
                        <a:rPr dirty="0" err="1">
                          <a:latin typeface="ＭＳ 明朝"/>
                          <a:ea typeface="ＭＳ 明朝"/>
                          <a:cs typeface="ＭＳ 明朝"/>
                          <a:sym typeface="ＭＳ 明朝"/>
                        </a:rPr>
                        <a:t>看護師によるケア</a:t>
                      </a:r>
                      <a:r>
                        <a:rPr dirty="0"/>
                        <a:t>), le </a:t>
                      </a:r>
                      <a:r>
                        <a:rPr dirty="0" err="1"/>
                        <a:t>bébé</a:t>
                      </a:r>
                      <a:r>
                        <a:rPr dirty="0"/>
                        <a:t> </a:t>
                      </a:r>
                      <a:r>
                        <a:rPr dirty="0" err="1"/>
                        <a:t>épouvrette</a:t>
                      </a:r>
                      <a:r>
                        <a:rPr dirty="0"/>
                        <a:t> (</a:t>
                      </a:r>
                      <a:r>
                        <a:rPr dirty="0" err="1">
                          <a:latin typeface="ＭＳ 明朝"/>
                          <a:ea typeface="ＭＳ 明朝"/>
                          <a:cs typeface="ＭＳ 明朝"/>
                          <a:sym typeface="ＭＳ 明朝"/>
                        </a:rPr>
                        <a:t>試験管ベイビ</a:t>
                      </a:r>
                      <a:r>
                        <a:rPr dirty="0">
                          <a:latin typeface="ＭＳ 明朝"/>
                          <a:ea typeface="ＭＳ 明朝"/>
                          <a:cs typeface="ＭＳ 明朝"/>
                          <a:sym typeface="ＭＳ 明朝"/>
                        </a:rPr>
                        <a:t>ー）</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dirty="0">
                          <a:latin typeface="Times New Roman"/>
                          <a:ea typeface="Times New Roman"/>
                          <a:cs typeface="Times New Roman"/>
                          <a:sym typeface="Times New Roman"/>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と</a:t>
                      </a:r>
                      <a:r>
                        <a:rPr dirty="0" err="1"/>
                        <a:t>N2</a:t>
                      </a:r>
                      <a:r>
                        <a:rPr dirty="0" err="1">
                          <a:latin typeface="ＭＳ 明朝"/>
                          <a:ea typeface="ＭＳ 明朝"/>
                          <a:cs typeface="ＭＳ 明朝"/>
                          <a:sym typeface="ＭＳ 明朝"/>
                        </a:rPr>
                        <a:t>の指示対象は別</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bl>
          </a:graphicData>
        </a:graphic>
      </p:graphicFrame>
      <p:sp>
        <p:nvSpPr>
          <p:cNvPr id="180" name="直線矢印コネクタ 15"/>
          <p:cNvSpPr/>
          <p:nvPr/>
        </p:nvSpPr>
        <p:spPr>
          <a:xfrm>
            <a:off x="1393332" y="4675887"/>
            <a:ext cx="9481931" cy="585087"/>
          </a:xfrm>
          <a:prstGeom prst="line">
            <a:avLst/>
          </a:prstGeom>
          <a:ln w="6350">
            <a:solidFill>
              <a:srgbClr val="000000"/>
            </a:solidFill>
            <a:tailEnd type="triangle"/>
          </a:ln>
        </p:spPr>
        <p:txBody>
          <a:bodyPr lIns="45719" rIns="45719"/>
          <a:lstStyle/>
          <a:p>
            <a:endParaRPr/>
          </a:p>
        </p:txBody>
      </p:sp>
      <p:sp>
        <p:nvSpPr>
          <p:cNvPr id="181" name="直線コネクタ 17"/>
          <p:cNvSpPr/>
          <p:nvPr/>
        </p:nvSpPr>
        <p:spPr>
          <a:xfrm flipV="1">
            <a:off x="1143000" y="4640010"/>
            <a:ext cx="9481931" cy="614907"/>
          </a:xfrm>
          <a:prstGeom prst="line">
            <a:avLst/>
          </a:prstGeom>
          <a:ln w="6350">
            <a:solidFill>
              <a:srgbClr val="000000"/>
            </a:solidFill>
          </a:ln>
        </p:spPr>
        <p:txBody>
          <a:bodyPr lIns="45719" rIns="45719"/>
          <a:lstStyle/>
          <a:p>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タイトル 1"/>
          <p:cNvSpPr txBox="1">
            <a:spLocks noGrp="1"/>
          </p:cNvSpPr>
          <p:nvPr>
            <p:ph type="title"/>
          </p:nvPr>
        </p:nvSpPr>
        <p:spPr>
          <a:xfrm>
            <a:off x="1251677" y="382384"/>
            <a:ext cx="10178323" cy="1492133"/>
          </a:xfrm>
          <a:prstGeom prst="rect">
            <a:avLst/>
          </a:prstGeom>
        </p:spPr>
        <p:txBody>
          <a:bodyPr/>
          <a:lstStyle/>
          <a:p>
            <a:pPr>
              <a:defRPr sz="4800" cap="none">
                <a:solidFill>
                  <a:srgbClr val="000000"/>
                </a:solidFill>
                <a:latin typeface="ＭＳ 明朝"/>
                <a:ea typeface="ＭＳ 明朝"/>
                <a:cs typeface="ＭＳ 明朝"/>
                <a:sym typeface="ＭＳ 明朝"/>
              </a:defRPr>
            </a:pPr>
            <a:r>
              <a:t>日本語のNN複合語の分類</a:t>
            </a:r>
            <a:br/>
            <a:r>
              <a:rPr sz="2400"/>
              <a:t>(Kageyama, </a:t>
            </a:r>
            <a:r>
              <a:rPr sz="1900"/>
              <a:t>2010)</a:t>
            </a:r>
            <a:br>
              <a:rPr sz="1900"/>
            </a:br>
            <a:endParaRPr sz="1900"/>
          </a:p>
        </p:txBody>
      </p:sp>
      <p:graphicFrame>
        <p:nvGraphicFramePr>
          <p:cNvPr id="186" name="表 2"/>
          <p:cNvGraphicFramePr/>
          <p:nvPr>
            <p:extLst>
              <p:ext uri="{D42A27DB-BD31-4B8C-83A1-F6EECF244321}">
                <p14:modId xmlns:p14="http://schemas.microsoft.com/office/powerpoint/2010/main" val="1642176714"/>
              </p:ext>
            </p:extLst>
          </p:nvPr>
        </p:nvGraphicFramePr>
        <p:xfrm>
          <a:off x="1143000" y="1974088"/>
          <a:ext cx="9481930" cy="3900933"/>
        </p:xfrm>
        <a:graphic>
          <a:graphicData uri="http://schemas.openxmlformats.org/drawingml/2006/table">
            <a:tbl>
              <a:tblPr firstRow="1" firstCol="1">
                <a:tableStyleId>{4C3C2611-4C71-4FC5-86AE-919BDF0F9419}</a:tableStyleId>
              </a:tblPr>
              <a:tblGrid>
                <a:gridCol w="2405270">
                  <a:extLst>
                    <a:ext uri="{9D8B030D-6E8A-4147-A177-3AD203B41FA5}">
                      <a16:colId xmlns:a16="http://schemas.microsoft.com/office/drawing/2014/main" val="20000"/>
                    </a:ext>
                  </a:extLst>
                </a:gridCol>
                <a:gridCol w="3128275">
                  <a:extLst>
                    <a:ext uri="{9D8B030D-6E8A-4147-A177-3AD203B41FA5}">
                      <a16:colId xmlns:a16="http://schemas.microsoft.com/office/drawing/2014/main" val="20001"/>
                    </a:ext>
                  </a:extLst>
                </a:gridCol>
                <a:gridCol w="1581810">
                  <a:extLst>
                    <a:ext uri="{9D8B030D-6E8A-4147-A177-3AD203B41FA5}">
                      <a16:colId xmlns:a16="http://schemas.microsoft.com/office/drawing/2014/main" val="20002"/>
                    </a:ext>
                  </a:extLst>
                </a:gridCol>
                <a:gridCol w="2366575">
                  <a:extLst>
                    <a:ext uri="{9D8B030D-6E8A-4147-A177-3AD203B41FA5}">
                      <a16:colId xmlns:a16="http://schemas.microsoft.com/office/drawing/2014/main" val="20003"/>
                    </a:ext>
                  </a:extLst>
                </a:gridCol>
              </a:tblGrid>
              <a:tr h="422639">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構造</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例</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指示対象数</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特徴</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880610">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修飾</a:t>
                      </a:r>
                      <a:r>
                        <a:t> Qualification</a:t>
                      </a:r>
                    </a:p>
                    <a:p>
                      <a:pPr algn="just" defTabSz="914400">
                        <a:lnSpc>
                          <a:spcPct val="107000"/>
                        </a:lnSpc>
                        <a:defRPr sz="1600" b="0">
                          <a:solidFill>
                            <a:srgbClr val="000000"/>
                          </a:solidFill>
                          <a:latin typeface="Times New Roman"/>
                          <a:ea typeface="Times New Roman"/>
                          <a:cs typeface="Times New Roman"/>
                          <a:sym typeface="Times New Roman"/>
                        </a:defRPr>
                      </a:pPr>
                      <a:r>
                        <a:t>(</a:t>
                      </a:r>
                      <a:r>
                        <a:rPr>
                          <a:latin typeface="ＭＳ 明朝"/>
                          <a:ea typeface="ＭＳ 明朝"/>
                          <a:cs typeface="ＭＳ 明朝"/>
                          <a:sym typeface="ＭＳ 明朝"/>
                        </a:rPr>
                        <a:t>類似、</a:t>
                      </a:r>
                      <a:r>
                        <a:t> </a:t>
                      </a:r>
                      <a:r>
                        <a:rPr>
                          <a:latin typeface="ＭＳ 明朝"/>
                          <a:ea typeface="ＭＳ 明朝"/>
                          <a:cs typeface="ＭＳ 明朝"/>
                          <a:sym typeface="ＭＳ 明朝"/>
                        </a:rPr>
                        <a:t>比喩</a:t>
                      </a:r>
                      <a:r>
                        <a: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latin typeface="ＭＳ 明朝"/>
                          <a:ea typeface="ＭＳ 明朝"/>
                          <a:cs typeface="ＭＳ 明朝"/>
                          <a:sym typeface="ＭＳ 明朝"/>
                        </a:rPr>
                        <a:t>親指、子会社、姫百合、鬼百合、姉妹都市、母細胞</a:t>
                      </a:r>
                      <a:r>
                        <a:rPr dirty="0">
                          <a:latin typeface="ＭＳ 明朝"/>
                          <a:ea typeface="ＭＳ 明朝"/>
                          <a:cs typeface="ＭＳ 明朝"/>
                          <a:sym typeface="ＭＳ 明朝"/>
                        </a:rPr>
                        <a: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dirty="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のような</a:t>
                      </a:r>
                      <a:r>
                        <a:rPr dirty="0" err="1"/>
                        <a:t>N2</a:t>
                      </a:r>
                      <a:r>
                        <a:rPr dirty="0"/>
                        <a:t>, </a:t>
                      </a:r>
                      <a:r>
                        <a:rPr dirty="0" err="1"/>
                        <a:t>N1</a:t>
                      </a:r>
                      <a:r>
                        <a:rPr dirty="0" err="1">
                          <a:latin typeface="ＭＳ 明朝"/>
                          <a:ea typeface="ＭＳ 明朝"/>
                          <a:cs typeface="ＭＳ 明朝"/>
                          <a:sym typeface="ＭＳ 明朝"/>
                        </a:rPr>
                        <a:t>の特性を持った</a:t>
                      </a:r>
                      <a:r>
                        <a:rPr dirty="0" err="1"/>
                        <a:t>N2</a:t>
                      </a:r>
                      <a:endParaRPr dirty="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880610">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併置</a:t>
                      </a:r>
                      <a:r>
                        <a:t>Coordination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a:latin typeface="ＭＳ 明朝"/>
                          <a:ea typeface="ＭＳ 明朝"/>
                          <a:cs typeface="ＭＳ 明朝"/>
                          <a:sym typeface="ＭＳ 明朝"/>
                        </a:rPr>
                        <a:t>親子、兄弟姉妹、松竹梅、男女</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a:latin typeface="Times New Roman"/>
                          <a:ea typeface="Times New Roman"/>
                          <a:cs typeface="Times New Roman"/>
                          <a:sym typeface="Times New Roman"/>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と</a:t>
                      </a:r>
                      <a:r>
                        <a:rPr dirty="0" err="1"/>
                        <a:t>N2</a:t>
                      </a:r>
                      <a:r>
                        <a:rPr dirty="0" err="1">
                          <a:latin typeface="ＭＳ 明朝"/>
                          <a:ea typeface="ＭＳ 明朝"/>
                          <a:cs typeface="ＭＳ 明朝"/>
                          <a:sym typeface="ＭＳ 明朝"/>
                        </a:rPr>
                        <a:t>は対等</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880610">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同一</a:t>
                      </a:r>
                      <a:r>
                        <a:t>Identification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a:latin typeface="ＭＳ 明朝"/>
                          <a:ea typeface="ＭＳ 明朝"/>
                          <a:cs typeface="ＭＳ 明朝"/>
                          <a:sym typeface="ＭＳ 明朝"/>
                        </a:rPr>
                        <a:t>ミッテラン大統領、安倍首相</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dirty="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は</a:t>
                      </a:r>
                      <a:r>
                        <a:rPr dirty="0" err="1"/>
                        <a:t>N2</a:t>
                      </a:r>
                      <a:r>
                        <a:rPr dirty="0" err="1">
                          <a:latin typeface="ＭＳ 明朝"/>
                          <a:ea typeface="ＭＳ 明朝"/>
                          <a:cs typeface="ＭＳ 明朝"/>
                          <a:sym typeface="ＭＳ 明朝"/>
                        </a:rPr>
                        <a:t>の上位語</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836464">
                <a:tc>
                  <a:txBody>
                    <a:bodyPr/>
                    <a:lstStyle/>
                    <a:p>
                      <a:pPr algn="just" defTabSz="914400">
                        <a:lnSpc>
                          <a:spcPct val="107000"/>
                        </a:lnSpc>
                        <a:defRPr sz="1600" b="0">
                          <a:solidFill>
                            <a:srgbClr val="000000"/>
                          </a:solidFill>
                          <a:latin typeface="Times New Roman"/>
                          <a:ea typeface="Times New Roman"/>
                          <a:cs typeface="Times New Roman"/>
                          <a:sym typeface="Times New Roman"/>
                        </a:defRPr>
                      </a:pPr>
                      <a:r>
                        <a:rPr>
                          <a:latin typeface="ＭＳ 明朝"/>
                          <a:ea typeface="ＭＳ 明朝"/>
                          <a:cs typeface="ＭＳ 明朝"/>
                          <a:sym typeface="ＭＳ 明朝"/>
                        </a:rPr>
                        <a:t>補足</a:t>
                      </a:r>
                      <a:r>
                        <a:t>Complémentation</a:t>
                      </a:r>
                    </a:p>
                    <a:p>
                      <a:pPr algn="just" defTabSz="914400">
                        <a:lnSpc>
                          <a:spcPct val="107000"/>
                        </a:lnSpc>
                        <a:defRPr sz="1600" b="0">
                          <a:solidFill>
                            <a:srgbClr val="000000"/>
                          </a:solidFill>
                          <a:latin typeface="Times New Roman"/>
                          <a:ea typeface="Times New Roman"/>
                          <a:cs typeface="Times New Roman"/>
                          <a:sym typeface="Times New Roman"/>
                        </a:defRPr>
                      </a:pPr>
                      <a:r>
                        <a:t>(</a:t>
                      </a:r>
                      <a:r>
                        <a:rPr>
                          <a:latin typeface="ＭＳ 明朝"/>
                          <a:ea typeface="ＭＳ 明朝"/>
                          <a:cs typeface="ＭＳ 明朝"/>
                          <a:sym typeface="ＭＳ 明朝"/>
                        </a:rPr>
                        <a:t>関係的</a:t>
                      </a:r>
                      <a:r>
                        <a: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latin typeface="ＭＳ 明朝"/>
                          <a:ea typeface="ＭＳ 明朝"/>
                          <a:cs typeface="ＭＳ 明朝"/>
                          <a:sym typeface="ＭＳ 明朝"/>
                        </a:rPr>
                        <a:t>旅客運賃</a:t>
                      </a:r>
                      <a:r>
                        <a:rPr dirty="0"/>
                        <a:t>, </a:t>
                      </a:r>
                      <a:r>
                        <a:rPr dirty="0">
                          <a:latin typeface="ＭＳ 明朝"/>
                          <a:ea typeface="ＭＳ 明朝"/>
                          <a:cs typeface="ＭＳ 明朝"/>
                          <a:sym typeface="ＭＳ 明朝"/>
                        </a:rPr>
                        <a:t>　</a:t>
                      </a:r>
                      <a:r>
                        <a:rPr dirty="0" err="1">
                          <a:latin typeface="ＭＳ 明朝"/>
                          <a:ea typeface="ＭＳ 明朝"/>
                          <a:cs typeface="ＭＳ 明朝"/>
                          <a:sym typeface="ＭＳ 明朝"/>
                        </a:rPr>
                        <a:t>試験管ベイビ</a:t>
                      </a:r>
                      <a:r>
                        <a:rPr dirty="0">
                          <a:latin typeface="ＭＳ 明朝"/>
                          <a:ea typeface="ＭＳ 明朝"/>
                          <a:cs typeface="ＭＳ 明朝"/>
                          <a:sym typeface="ＭＳ 明朝"/>
                        </a:rPr>
                        <a:t>ー、</a:t>
                      </a:r>
                      <a:r>
                        <a:rPr dirty="0" err="1">
                          <a:latin typeface="ＭＳ 明朝"/>
                          <a:ea typeface="ＭＳ 明朝"/>
                          <a:cs typeface="ＭＳ 明朝"/>
                          <a:sym typeface="ＭＳ 明朝"/>
                        </a:rPr>
                        <a:t>ケアマネージャ</a:t>
                      </a:r>
                      <a:r>
                        <a:rPr dirty="0">
                          <a:latin typeface="ＭＳ 明朝"/>
                          <a:ea typeface="ＭＳ 明朝"/>
                          <a:cs typeface="ＭＳ 明朝"/>
                          <a:sym typeface="ＭＳ 明朝"/>
                        </a:rPr>
                        <a:t>ー</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07000"/>
                        </a:lnSpc>
                        <a:defRPr sz="1800"/>
                      </a:pPr>
                      <a:r>
                        <a:rPr sz="1600" dirty="0">
                          <a:latin typeface="Times New Roman"/>
                          <a:ea typeface="Times New Roman"/>
                          <a:cs typeface="Times New Roman"/>
                          <a:sym typeface="Times New Roman"/>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914400">
                        <a:lnSpc>
                          <a:spcPct val="107000"/>
                        </a:lnSpc>
                        <a:defRPr sz="1600">
                          <a:latin typeface="Times New Roman"/>
                          <a:ea typeface="Times New Roman"/>
                          <a:cs typeface="Times New Roman"/>
                          <a:sym typeface="Times New Roman"/>
                        </a:defRPr>
                      </a:pPr>
                      <a:r>
                        <a:rPr dirty="0" err="1"/>
                        <a:t>N1</a:t>
                      </a:r>
                      <a:r>
                        <a:rPr dirty="0" err="1">
                          <a:latin typeface="ＭＳ 明朝"/>
                          <a:ea typeface="ＭＳ 明朝"/>
                          <a:cs typeface="ＭＳ 明朝"/>
                          <a:sym typeface="ＭＳ 明朝"/>
                        </a:rPr>
                        <a:t>と</a:t>
                      </a:r>
                      <a:r>
                        <a:rPr dirty="0" err="1"/>
                        <a:t>N2</a:t>
                      </a:r>
                      <a:r>
                        <a:rPr dirty="0" err="1">
                          <a:latin typeface="ＭＳ 明朝"/>
                          <a:ea typeface="ＭＳ 明朝"/>
                          <a:cs typeface="ＭＳ 明朝"/>
                          <a:sym typeface="ＭＳ 明朝"/>
                        </a:rPr>
                        <a:t>の指示対象は別</a:t>
                      </a:r>
                      <a:endParaRPr dirty="0">
                        <a:latin typeface="ＭＳ 明朝"/>
                        <a:ea typeface="ＭＳ 明朝"/>
                        <a:cs typeface="ＭＳ 明朝"/>
                        <a:sym typeface="ＭＳ 明朝"/>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bl>
          </a:graphicData>
        </a:graphic>
      </p:graphicFrame>
      <p:sp>
        <p:nvSpPr>
          <p:cNvPr id="187" name="直線矢印コネクタ 15"/>
          <p:cNvSpPr/>
          <p:nvPr/>
        </p:nvSpPr>
        <p:spPr>
          <a:xfrm>
            <a:off x="1142998" y="4269007"/>
            <a:ext cx="9481931" cy="585086"/>
          </a:xfrm>
          <a:prstGeom prst="line">
            <a:avLst/>
          </a:prstGeom>
          <a:ln w="6350">
            <a:solidFill>
              <a:srgbClr val="000000"/>
            </a:solidFill>
            <a:tailEnd type="triangle"/>
          </a:ln>
        </p:spPr>
        <p:txBody>
          <a:bodyPr lIns="45719" rIns="45719"/>
          <a:lstStyle/>
          <a:p>
            <a:endParaRPr/>
          </a:p>
        </p:txBody>
      </p:sp>
      <p:sp>
        <p:nvSpPr>
          <p:cNvPr id="188" name="直線コネクタ 17"/>
          <p:cNvSpPr/>
          <p:nvPr/>
        </p:nvSpPr>
        <p:spPr>
          <a:xfrm flipV="1">
            <a:off x="1142998" y="4239187"/>
            <a:ext cx="9481931" cy="614906"/>
          </a:xfrm>
          <a:prstGeom prst="line">
            <a:avLst/>
          </a:prstGeom>
          <a:ln w="6350">
            <a:solidFill>
              <a:srgbClr val="000000"/>
            </a:solidFill>
          </a:ln>
        </p:spPr>
        <p:txBody>
          <a:bodyPr lIns="45719" rIns="45719"/>
          <a:lstStyle/>
          <a:p>
            <a:endParaRPr/>
          </a:p>
        </p:txBody>
      </p:sp>
      <p:sp>
        <p:nvSpPr>
          <p:cNvPr id="2" name="テキスト ボックス 1">
            <a:extLst>
              <a:ext uri="{FF2B5EF4-FFF2-40B4-BE49-F238E27FC236}">
                <a16:creationId xmlns:a16="http://schemas.microsoft.com/office/drawing/2014/main" id="{A77147CF-4A04-49DB-B4EB-DCD5CCF739EE}"/>
              </a:ext>
            </a:extLst>
          </p:cNvPr>
          <p:cNvSpPr txBox="1"/>
          <p:nvPr/>
        </p:nvSpPr>
        <p:spPr>
          <a:xfrm>
            <a:off x="1596188" y="6160168"/>
            <a:ext cx="859856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dirty="0"/>
              <a:t>既婚女性、入れ墨男、日本人女性、女性医師、女やくざ、女友達などは？</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942F2-5D53-4AE5-B176-05993253284C}"/>
              </a:ext>
            </a:extLst>
          </p:cNvPr>
          <p:cNvSpPr>
            <a:spLocks noGrp="1"/>
          </p:cNvSpPr>
          <p:nvPr>
            <p:ph type="title"/>
          </p:nvPr>
        </p:nvSpPr>
        <p:spPr>
          <a:xfrm>
            <a:off x="1251676" y="382384"/>
            <a:ext cx="10531249" cy="1492133"/>
          </a:xfrm>
        </p:spPr>
        <p:txBody>
          <a:bodyPr>
            <a:normAutofit fontScale="90000"/>
          </a:bodyPr>
          <a:lstStyle/>
          <a:p>
            <a:r>
              <a:rPr kumimoji="1" lang="fr-CA" altLang="ja-JP" dirty="0" err="1"/>
              <a:t>NN</a:t>
            </a:r>
            <a:r>
              <a:rPr kumimoji="1" lang="ja-JP" altLang="en-US" dirty="0"/>
              <a:t>の分類</a:t>
            </a:r>
            <a:r>
              <a:rPr kumimoji="1" lang="fr-CA" altLang="ja-JP" dirty="0"/>
              <a:t> Arnaud</a:t>
            </a:r>
            <a:r>
              <a:rPr kumimoji="1" lang="en-US" altLang="ja-JP" dirty="0"/>
              <a:t>&amp;Renner</a:t>
            </a:r>
            <a:r>
              <a:rPr kumimoji="1" lang="fr-CA" altLang="ja-JP" dirty="0"/>
              <a:t> 2015, Arnaud 2015, Noailly 1990, </a:t>
            </a:r>
            <a:r>
              <a:rPr kumimoji="1" lang="fr-CA" altLang="ja-JP" dirty="0" err="1"/>
              <a:t>Fradin</a:t>
            </a:r>
            <a:r>
              <a:rPr kumimoji="1" lang="fr-CA" altLang="ja-JP" dirty="0"/>
              <a:t> </a:t>
            </a:r>
            <a:r>
              <a:rPr kumimoji="1" lang="en-GB" altLang="ja-JP" dirty="0"/>
              <a:t>2009</a:t>
            </a:r>
            <a:endParaRPr kumimoji="1" lang="ja-JP" altLang="en-US" dirty="0"/>
          </a:p>
        </p:txBody>
      </p:sp>
      <p:pic>
        <p:nvPicPr>
          <p:cNvPr id="4" name="図 3">
            <a:extLst>
              <a:ext uri="{FF2B5EF4-FFF2-40B4-BE49-F238E27FC236}">
                <a16:creationId xmlns:a16="http://schemas.microsoft.com/office/drawing/2014/main" id="{6E974DD9-19A3-4838-93AB-474478E38D91}"/>
              </a:ext>
            </a:extLst>
          </p:cNvPr>
          <p:cNvPicPr>
            <a:picLocks noChangeAspect="1"/>
          </p:cNvPicPr>
          <p:nvPr/>
        </p:nvPicPr>
        <p:blipFill>
          <a:blip r:embed="rId2"/>
          <a:stretch>
            <a:fillRect/>
          </a:stretch>
        </p:blipFill>
        <p:spPr>
          <a:xfrm>
            <a:off x="1816793" y="2276503"/>
            <a:ext cx="6950803" cy="3081060"/>
          </a:xfrm>
          <a:prstGeom prst="rect">
            <a:avLst/>
          </a:prstGeom>
        </p:spPr>
      </p:pic>
      <p:sp>
        <p:nvSpPr>
          <p:cNvPr id="6" name="テキスト ボックス 5">
            <a:extLst>
              <a:ext uri="{FF2B5EF4-FFF2-40B4-BE49-F238E27FC236}">
                <a16:creationId xmlns:a16="http://schemas.microsoft.com/office/drawing/2014/main" id="{4F52BF9F-32C5-4FC7-AB2F-A31EAF5FB81B}"/>
              </a:ext>
            </a:extLst>
          </p:cNvPr>
          <p:cNvSpPr txBox="1"/>
          <p:nvPr/>
        </p:nvSpPr>
        <p:spPr>
          <a:xfrm>
            <a:off x="7434732" y="1953338"/>
            <a:ext cx="434819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800" b="0" i="0" u="none" strike="noStrike" cap="none" spc="0" normalizeH="0" baseline="0" dirty="0">
                <a:ln>
                  <a:noFill/>
                </a:ln>
                <a:solidFill>
                  <a:srgbClr val="000000"/>
                </a:solidFill>
                <a:effectLst/>
                <a:uFillTx/>
                <a:latin typeface="Gill Sans MT"/>
                <a:ea typeface="Gill Sans MT"/>
                <a:cs typeface="Gill Sans MT"/>
                <a:sym typeface="Gill Sans MT"/>
              </a:rPr>
              <a:t>Arnaud</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&amp;</a:t>
            </a:r>
            <a:r>
              <a:rPr lang="fr-CA" altLang="ja-JP" dirty="0"/>
              <a:t>Renner </a:t>
            </a:r>
            <a:r>
              <a:rPr kumimoji="0" lang="en-US" altLang="ja-JP" sz="1800" b="0" i="0" u="none" strike="noStrike" cap="none" spc="0" normalizeH="0" baseline="0" dirty="0">
                <a:ln>
                  <a:noFill/>
                </a:ln>
                <a:solidFill>
                  <a:srgbClr val="000000"/>
                </a:solidFill>
                <a:effectLst/>
                <a:uFillTx/>
                <a:latin typeface="Gill Sans MT"/>
                <a:ea typeface="Gill Sans MT"/>
                <a:cs typeface="Gill Sans MT"/>
                <a:sym typeface="Gill Sans MT"/>
              </a:rPr>
              <a:t>2015</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:15, </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Fig1</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 Categories of NN composite lexical units</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7" name="テキスト ボックス 6">
            <a:extLst>
              <a:ext uri="{FF2B5EF4-FFF2-40B4-BE49-F238E27FC236}">
                <a16:creationId xmlns:a16="http://schemas.microsoft.com/office/drawing/2014/main" id="{A8775BA1-45C7-4DDE-B583-05EC42D512D7}"/>
              </a:ext>
            </a:extLst>
          </p:cNvPr>
          <p:cNvSpPr txBox="1"/>
          <p:nvPr/>
        </p:nvSpPr>
        <p:spPr>
          <a:xfrm>
            <a:off x="1771649" y="5649685"/>
            <a:ext cx="53405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Noilly</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 1990, </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Relationnel</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Qualificati</a:t>
            </a:r>
            <a:r>
              <a:rPr lang="en-GB" altLang="ja-JP" dirty="0" err="1"/>
              <a:t>f</a:t>
            </a:r>
            <a:r>
              <a:rPr lang="en-GB" altLang="ja-JP" dirty="0"/>
              <a:t>, </a:t>
            </a:r>
            <a:r>
              <a:rPr lang="en-GB" altLang="ja-JP" dirty="0" err="1"/>
              <a:t>Coordinatif</a:t>
            </a:r>
            <a:r>
              <a:rPr lang="ja-JP" altLang="en-US" dirty="0"/>
              <a:t>に相当</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258086055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タイトル 1"/>
          <p:cNvSpPr txBox="1">
            <a:spLocks noGrp="1"/>
          </p:cNvSpPr>
          <p:nvPr>
            <p:ph type="title"/>
          </p:nvPr>
        </p:nvSpPr>
        <p:spPr>
          <a:xfrm>
            <a:off x="1251677" y="382384"/>
            <a:ext cx="10178323" cy="1492133"/>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dirty="0" err="1">
                <a:latin typeface="+mn-lt"/>
                <a:ea typeface="+mn-ea"/>
                <a:cs typeface="+mn-cs"/>
                <a:sym typeface="Helvetica"/>
              </a:rPr>
              <a:t>日仏語</a:t>
            </a:r>
            <a:r>
              <a:rPr lang="ja-JP" altLang="en-US" dirty="0">
                <a:latin typeface="+mn-lt"/>
                <a:ea typeface="+mn-ea"/>
                <a:cs typeface="+mn-cs"/>
                <a:sym typeface="Helvetica"/>
              </a:rPr>
              <a:t>間の大きな相違点</a:t>
            </a:r>
            <a:endParaRPr dirty="0">
              <a:latin typeface="+mn-lt"/>
              <a:ea typeface="+mn-ea"/>
              <a:cs typeface="+mn-cs"/>
              <a:sym typeface="Helvetica"/>
            </a:endParaRPr>
          </a:p>
        </p:txBody>
      </p:sp>
      <p:sp>
        <p:nvSpPr>
          <p:cNvPr id="193" name="コンテンツ プレースホルダー 2"/>
          <p:cNvSpPr txBox="1">
            <a:spLocks noGrp="1"/>
          </p:cNvSpPr>
          <p:nvPr>
            <p:ph type="body" idx="1"/>
          </p:nvPr>
        </p:nvSpPr>
        <p:spPr>
          <a:xfrm>
            <a:off x="1006838" y="1437894"/>
            <a:ext cx="10178324" cy="4659267"/>
          </a:xfrm>
          <a:prstGeom prst="rect">
            <a:avLst/>
          </a:prstGeom>
        </p:spPr>
        <p:txBody>
          <a:bodyPr>
            <a:noAutofit/>
          </a:bodyPr>
          <a:lstStyle/>
          <a:p>
            <a:pPr marL="443484" indent="-443484" defTabSz="886968">
              <a:lnSpc>
                <a:spcPct val="88000"/>
              </a:lnSpc>
              <a:spcBef>
                <a:spcPts val="600"/>
              </a:spcBef>
              <a:buFontTx/>
              <a:buAutoNum type="arabicPeriod"/>
              <a:defRPr sz="1358"/>
            </a:pPr>
            <a:r>
              <a:rPr sz="2400" dirty="0" err="1">
                <a:latin typeface="ＭＳ Ｐゴシック" panose="020B0600070205080204" pitchFamily="50" charset="-128"/>
                <a:ea typeface="ＭＳ Ｐゴシック" panose="020B0600070205080204" pitchFamily="50" charset="-128"/>
              </a:rPr>
              <a:t>中心語が一つの場合の語順</a:t>
            </a:r>
            <a:r>
              <a:rPr sz="1600" dirty="0">
                <a:latin typeface="ＭＳ Ｐゴシック" panose="020B0600070205080204" pitchFamily="50" charset="-128"/>
                <a:ea typeface="ＭＳ Ｐゴシック" panose="020B0600070205080204" pitchFamily="50" charset="-128"/>
              </a:rPr>
              <a:t> </a:t>
            </a:r>
          </a:p>
          <a:p>
            <a:pPr marL="729234" lvl="1" indent="-285750" defTabSz="886968">
              <a:lnSpc>
                <a:spcPct val="88000"/>
              </a:lnSpc>
              <a:spcBef>
                <a:spcPts val="600"/>
              </a:spcBef>
              <a:defRPr sz="1261"/>
            </a:pPr>
            <a:r>
              <a:rPr sz="1600" dirty="0" err="1">
                <a:highlight>
                  <a:srgbClr val="FFFF00"/>
                </a:highlight>
                <a:latin typeface="ＭＳ Ｐゴシック" panose="020B0600070205080204" pitchFamily="50" charset="-128"/>
                <a:ea typeface="ＭＳ Ｐゴシック" panose="020B0600070205080204" pitchFamily="50" charset="-128"/>
              </a:rPr>
              <a:t>日本語：中心語</a:t>
            </a:r>
            <a:r>
              <a:rPr sz="1600" dirty="0">
                <a:highlight>
                  <a:srgbClr val="FFFF00"/>
                </a:highlight>
                <a:latin typeface="ＭＳ Ｐゴシック" panose="020B0600070205080204" pitchFamily="50" charset="-128"/>
                <a:ea typeface="ＭＳ Ｐゴシック" panose="020B0600070205080204" pitchFamily="50" charset="-128"/>
              </a:rPr>
              <a:t> </a:t>
            </a:r>
            <a:r>
              <a:rPr sz="1600" dirty="0" err="1">
                <a:highlight>
                  <a:srgbClr val="FFFF00"/>
                </a:highlight>
                <a:latin typeface="ＭＳ Ｐゴシック" panose="020B0600070205080204" pitchFamily="50" charset="-128"/>
                <a:ea typeface="ＭＳ Ｐゴシック" panose="020B0600070205080204" pitchFamily="50" charset="-128"/>
              </a:rPr>
              <a:t>後置</a:t>
            </a:r>
            <a:r>
              <a:rPr sz="1600" dirty="0">
                <a:highlight>
                  <a:srgbClr val="FFFF00"/>
                </a:highlight>
                <a:latin typeface="ＭＳ Ｐゴシック" panose="020B0600070205080204" pitchFamily="50" charset="-128"/>
                <a:ea typeface="ＭＳ Ｐゴシック" panose="020B0600070205080204" pitchFamily="50" charset="-128"/>
              </a:rPr>
              <a:t>　（</a:t>
            </a:r>
            <a:r>
              <a:rPr sz="1600" dirty="0" err="1">
                <a:highlight>
                  <a:srgbClr val="FFFF00"/>
                </a:highlight>
                <a:latin typeface="ＭＳ Ｐゴシック" panose="020B0600070205080204" pitchFamily="50" charset="-128"/>
                <a:ea typeface="ＭＳ Ｐゴシック" panose="020B0600070205080204" pitchFamily="50" charset="-128"/>
              </a:rPr>
              <a:t>強い制約</a:t>
            </a:r>
            <a:r>
              <a:rPr sz="1600" dirty="0">
                <a:latin typeface="ＭＳ Ｐゴシック" panose="020B0600070205080204" pitchFamily="50" charset="-128"/>
                <a:ea typeface="ＭＳ Ｐゴシック" panose="020B0600070205080204" pitchFamily="50" charset="-128"/>
              </a:rPr>
              <a:t>）</a:t>
            </a:r>
          </a:p>
          <a:p>
            <a:pPr marL="0" lvl="1" indent="443484" defTabSz="886968">
              <a:lnSpc>
                <a:spcPct val="88000"/>
              </a:lnSpc>
              <a:spcBef>
                <a:spcPts val="600"/>
              </a:spcBef>
              <a:buSzTx/>
              <a:buNone/>
              <a:defRPr sz="1358"/>
            </a:pPr>
            <a:r>
              <a:rPr lang="ja-JP" altLang="en-US" sz="1600" dirty="0">
                <a:latin typeface="ＭＳ Ｐゴシック" panose="020B0600070205080204" pitchFamily="50" charset="-128"/>
                <a:ea typeface="ＭＳ Ｐゴシック" panose="020B0600070205080204" pitchFamily="50" charset="-128"/>
              </a:rPr>
              <a:t>　　</a:t>
            </a:r>
            <a:r>
              <a:rPr sz="1600" dirty="0">
                <a:latin typeface="ＭＳ Ｐゴシック" panose="020B0600070205080204" pitchFamily="50" charset="-128"/>
                <a:ea typeface="ＭＳ Ｐゴシック" panose="020B0600070205080204" pitchFamily="50" charset="-128"/>
              </a:rPr>
              <a:t>ex. </a:t>
            </a:r>
            <a:r>
              <a:rPr sz="1600" dirty="0" err="1">
                <a:latin typeface="ＭＳ Ｐゴシック" panose="020B0600070205080204" pitchFamily="50" charset="-128"/>
                <a:ea typeface="ＭＳ Ｐゴシック" panose="020B0600070205080204" pitchFamily="50" charset="-128"/>
              </a:rPr>
              <a:t>自動車学校、試験管ベイビ</a:t>
            </a:r>
            <a:r>
              <a:rPr sz="1600" dirty="0">
                <a:latin typeface="ＭＳ Ｐゴシック" panose="020B0600070205080204" pitchFamily="50" charset="-128"/>
                <a:ea typeface="ＭＳ Ｐゴシック" panose="020B0600070205080204" pitchFamily="50" charset="-128"/>
              </a:rPr>
              <a:t>ー、</a:t>
            </a:r>
            <a:r>
              <a:rPr sz="1600" dirty="0" err="1">
                <a:latin typeface="ＭＳ Ｐゴシック" panose="020B0600070205080204" pitchFamily="50" charset="-128"/>
                <a:ea typeface="ＭＳ Ｐゴシック" panose="020B0600070205080204" pitchFamily="50" charset="-128"/>
              </a:rPr>
              <a:t>親会社、朝ご飯</a:t>
            </a:r>
            <a:endParaRPr sz="1600" dirty="0">
              <a:latin typeface="ＭＳ Ｐゴシック" panose="020B0600070205080204" pitchFamily="50" charset="-128"/>
              <a:ea typeface="ＭＳ Ｐゴシック" panose="020B0600070205080204" pitchFamily="50" charset="-128"/>
            </a:endParaRPr>
          </a:p>
          <a:p>
            <a:pPr marL="719995" lvl="1" indent="-285750" defTabSz="886968">
              <a:lnSpc>
                <a:spcPct val="88000"/>
              </a:lnSpc>
              <a:spcBef>
                <a:spcPts val="600"/>
              </a:spcBef>
              <a:defRPr sz="1358"/>
            </a:pPr>
            <a:r>
              <a:rPr sz="1600" dirty="0" err="1">
                <a:highlight>
                  <a:srgbClr val="FFFF00"/>
                </a:highlight>
                <a:latin typeface="ＭＳ Ｐゴシック" panose="020B0600070205080204" pitchFamily="50" charset="-128"/>
                <a:ea typeface="ＭＳ Ｐゴシック" panose="020B0600070205080204" pitchFamily="50" charset="-128"/>
              </a:rPr>
              <a:t>フランス語：中心語</a:t>
            </a:r>
            <a:r>
              <a:rPr sz="1600" dirty="0">
                <a:highlight>
                  <a:srgbClr val="FFFF00"/>
                </a:highlight>
                <a:latin typeface="ＭＳ Ｐゴシック" panose="020B0600070205080204" pitchFamily="50" charset="-128"/>
                <a:ea typeface="ＭＳ Ｐゴシック" panose="020B0600070205080204" pitchFamily="50" charset="-128"/>
              </a:rPr>
              <a:t>　</a:t>
            </a:r>
            <a:r>
              <a:rPr sz="1600" dirty="0" err="1">
                <a:highlight>
                  <a:srgbClr val="FFFF00"/>
                </a:highlight>
                <a:latin typeface="ＭＳ Ｐゴシック" panose="020B0600070205080204" pitchFamily="50" charset="-128"/>
                <a:ea typeface="ＭＳ Ｐゴシック" panose="020B0600070205080204" pitchFamily="50" charset="-128"/>
              </a:rPr>
              <a:t>前置</a:t>
            </a:r>
            <a:r>
              <a:rPr sz="1600" dirty="0">
                <a:highlight>
                  <a:srgbClr val="FFFF00"/>
                </a:highlight>
                <a:latin typeface="ＭＳ Ｐゴシック" panose="020B0600070205080204" pitchFamily="50" charset="-128"/>
                <a:ea typeface="ＭＳ Ｐゴシック" panose="020B0600070205080204" pitchFamily="50" charset="-128"/>
              </a:rPr>
              <a:t>　（</a:t>
            </a:r>
            <a:r>
              <a:rPr sz="1600" dirty="0" err="1">
                <a:highlight>
                  <a:srgbClr val="FFFF00"/>
                </a:highlight>
                <a:latin typeface="ＭＳ Ｐゴシック" panose="020B0600070205080204" pitchFamily="50" charset="-128"/>
                <a:ea typeface="ＭＳ Ｐゴシック" panose="020B0600070205080204" pitchFamily="50" charset="-128"/>
              </a:rPr>
              <a:t>日本語より弱い制約</a:t>
            </a:r>
            <a:r>
              <a:rPr sz="1600" dirty="0">
                <a:highlight>
                  <a:srgbClr val="FFFF00"/>
                </a:highlight>
                <a:latin typeface="ＭＳ Ｐゴシック" panose="020B0600070205080204" pitchFamily="50" charset="-128"/>
                <a:ea typeface="ＭＳ Ｐゴシック" panose="020B0600070205080204" pitchFamily="50" charset="-128"/>
              </a:rPr>
              <a:t>）</a:t>
            </a:r>
          </a:p>
          <a:p>
            <a:pPr marL="0" indent="434244" defTabSz="886968">
              <a:lnSpc>
                <a:spcPct val="88000"/>
              </a:lnSpc>
              <a:spcBef>
                <a:spcPts val="600"/>
              </a:spcBef>
              <a:buSzTx/>
              <a:buNone/>
              <a:defRPr sz="1358"/>
            </a:pPr>
            <a:r>
              <a:rPr sz="1600" dirty="0">
                <a:latin typeface="ＭＳ Ｐゴシック" panose="020B0600070205080204" pitchFamily="50" charset="-128"/>
                <a:ea typeface="ＭＳ Ｐゴシック" panose="020B0600070205080204" pitchFamily="50" charset="-128"/>
              </a:rPr>
              <a:t>      ex. le site Internet (</a:t>
            </a:r>
            <a:r>
              <a:rPr sz="1600" dirty="0" err="1">
                <a:latin typeface="ＭＳ Ｐゴシック" panose="020B0600070205080204" pitchFamily="50" charset="-128"/>
                <a:ea typeface="ＭＳ Ｐゴシック" panose="020B0600070205080204" pitchFamily="50" charset="-128"/>
              </a:rPr>
              <a:t>インターネットサイト</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l’assurance</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maladie（疾病保険</a:t>
            </a:r>
            <a:r>
              <a:rPr sz="1600" dirty="0">
                <a:latin typeface="ＭＳ Ｐゴシック" panose="020B0600070205080204" pitchFamily="50" charset="-128"/>
                <a:ea typeface="ＭＳ Ｐゴシック" panose="020B0600070205080204" pitchFamily="50" charset="-128"/>
              </a:rPr>
              <a:t>）, </a:t>
            </a:r>
            <a:endParaRPr lang="en-US" altLang="ja-JP" sz="1600" dirty="0">
              <a:latin typeface="ＭＳ Ｐゴシック" panose="020B0600070205080204" pitchFamily="50" charset="-128"/>
              <a:ea typeface="ＭＳ Ｐゴシック" panose="020B0600070205080204" pitchFamily="50" charset="-128"/>
            </a:endParaRPr>
          </a:p>
          <a:p>
            <a:pPr marL="0" indent="434244" defTabSz="886968">
              <a:lnSpc>
                <a:spcPct val="88000"/>
              </a:lnSpc>
              <a:spcBef>
                <a:spcPts val="600"/>
              </a:spcBef>
              <a:buSzTx/>
              <a:buNone/>
              <a:defRPr sz="1358"/>
            </a:pPr>
            <a:r>
              <a:rPr lang="ja-JP" altLang="en-US" sz="1600" dirty="0">
                <a:latin typeface="ＭＳ Ｐゴシック" panose="020B0600070205080204" pitchFamily="50" charset="-128"/>
                <a:ea typeface="ＭＳ Ｐゴシック" panose="020B0600070205080204" pitchFamily="50" charset="-128"/>
              </a:rPr>
              <a:t>　　　　　</a:t>
            </a:r>
            <a:r>
              <a:rPr sz="1600" dirty="0">
                <a:latin typeface="ＭＳ Ｐゴシック" panose="020B0600070205080204" pitchFamily="50" charset="-128"/>
                <a:ea typeface="ＭＳ Ｐゴシック" panose="020B0600070205080204" pitchFamily="50" charset="-128"/>
              </a:rPr>
              <a:t>les pays </a:t>
            </a:r>
            <a:r>
              <a:rPr sz="1600" dirty="0" err="1">
                <a:latin typeface="ＭＳ Ｐゴシック" panose="020B0600070205080204" pitchFamily="50" charset="-128"/>
                <a:ea typeface="ＭＳ Ｐゴシック" panose="020B0600070205080204" pitchFamily="50" charset="-128"/>
              </a:rPr>
              <a:t>membres</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メンバー国）de</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l’UE</a:t>
            </a:r>
            <a:endParaRPr sz="1600" dirty="0">
              <a:latin typeface="ＭＳ Ｐゴシック" panose="020B0600070205080204" pitchFamily="50" charset="-128"/>
              <a:ea typeface="ＭＳ Ｐゴシック" panose="020B0600070205080204" pitchFamily="50" charset="-128"/>
            </a:endParaRPr>
          </a:p>
          <a:p>
            <a:pPr marL="606710" indent="-606710" defTabSz="886968">
              <a:lnSpc>
                <a:spcPct val="88000"/>
              </a:lnSpc>
              <a:spcBef>
                <a:spcPts val="600"/>
              </a:spcBef>
              <a:buSzTx/>
              <a:buNone/>
              <a:defRPr sz="1358"/>
            </a:pP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反対の場合：l’auto-école</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自動車学校</a:t>
            </a:r>
            <a:r>
              <a:rPr sz="1600" dirty="0">
                <a:latin typeface="ＭＳ Ｐゴシック" panose="020B0600070205080204" pitchFamily="50" charset="-128"/>
                <a:ea typeface="ＭＳ Ｐゴシック" panose="020B0600070205080204" pitchFamily="50" charset="-128"/>
              </a:rPr>
              <a:t>）, le </a:t>
            </a:r>
            <a:r>
              <a:rPr sz="1600" dirty="0" err="1">
                <a:latin typeface="ＭＳ Ｐゴシック" panose="020B0600070205080204" pitchFamily="50" charset="-128"/>
                <a:ea typeface="ＭＳ Ｐゴシック" panose="020B0600070205080204" pitchFamily="50" charset="-128"/>
              </a:rPr>
              <a:t>bateau-école（船舶免許学校</a:t>
            </a:r>
            <a:r>
              <a:rPr sz="1600" dirty="0">
                <a:latin typeface="ＭＳ Ｐゴシック" panose="020B0600070205080204" pitchFamily="50" charset="-128"/>
                <a:ea typeface="ＭＳ Ｐゴシック" panose="020B0600070205080204" pitchFamily="50" charset="-128"/>
              </a:rPr>
              <a:t>）, la science-fiction （</a:t>
            </a:r>
            <a:r>
              <a:rPr sz="1600" dirty="0" err="1">
                <a:latin typeface="ＭＳ Ｐゴシック" panose="020B0600070205080204" pitchFamily="50" charset="-128"/>
                <a:ea typeface="ＭＳ Ｐゴシック" panose="020B0600070205080204" pitchFamily="50" charset="-128"/>
              </a:rPr>
              <a:t>SF小説</a:t>
            </a:r>
            <a:r>
              <a:rPr sz="1600" dirty="0">
                <a:latin typeface="ＭＳ Ｐゴシック" panose="020B0600070205080204" pitchFamily="50" charset="-128"/>
                <a:ea typeface="ＭＳ Ｐゴシック" panose="020B0600070205080204" pitchFamily="50" charset="-128"/>
              </a:rPr>
              <a:t>）</a:t>
            </a:r>
          </a:p>
          <a:p>
            <a:pPr marL="443484" indent="-443484" defTabSz="886968">
              <a:lnSpc>
                <a:spcPct val="88000"/>
              </a:lnSpc>
              <a:spcBef>
                <a:spcPts val="600"/>
              </a:spcBef>
              <a:buFontTx/>
              <a:buAutoNum type="arabicPeriod" startAt="2"/>
              <a:defRPr sz="1358">
                <a:latin typeface="Times New Roman"/>
                <a:ea typeface="Times New Roman"/>
                <a:cs typeface="Times New Roman"/>
                <a:sym typeface="Times New Roman"/>
              </a:defRPr>
            </a:pPr>
            <a:r>
              <a:rPr sz="2400" dirty="0" err="1">
                <a:latin typeface="ＭＳ Ｐゴシック" panose="020B0600070205080204" pitchFamily="50" charset="-128"/>
                <a:ea typeface="ＭＳ Ｐゴシック" panose="020B0600070205080204" pitchFamily="50" charset="-128"/>
                <a:cs typeface="ＭＳ 明朝"/>
                <a:sym typeface="ＭＳ 明朝"/>
              </a:rPr>
              <a:t>中心語が一つの場合の意味</a:t>
            </a:r>
            <a:endParaRPr sz="2400" dirty="0">
              <a:latin typeface="ＭＳ Ｐゴシック" panose="020B0600070205080204" pitchFamily="50" charset="-128"/>
              <a:ea typeface="ＭＳ Ｐゴシック" panose="020B0600070205080204" pitchFamily="50" charset="-128"/>
            </a:endParaRPr>
          </a:p>
          <a:p>
            <a:pPr marL="729234" lvl="1" indent="-285750" defTabSz="886968">
              <a:lnSpc>
                <a:spcPct val="88000"/>
              </a:lnSpc>
              <a:spcBef>
                <a:spcPts val="600"/>
              </a:spcBef>
              <a:defRPr sz="1358"/>
            </a:pPr>
            <a:r>
              <a:rPr sz="1600" dirty="0" err="1">
                <a:latin typeface="ＭＳ Ｐゴシック" panose="020B0600070205080204" pitchFamily="50" charset="-128"/>
                <a:ea typeface="ＭＳ Ｐゴシック" panose="020B0600070205080204" pitchFamily="50" charset="-128"/>
              </a:rPr>
              <a:t>日本語：補足関係（</a:t>
            </a:r>
            <a:r>
              <a:rPr sz="1600" dirty="0" err="1">
                <a:highlight>
                  <a:srgbClr val="FFFF00"/>
                </a:highlight>
                <a:latin typeface="ＭＳ Ｐゴシック" panose="020B0600070205080204" pitchFamily="50" charset="-128"/>
                <a:ea typeface="ＭＳ Ｐゴシック" panose="020B0600070205080204" pitchFamily="50" charset="-128"/>
              </a:rPr>
              <a:t>complémentation</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が多い（ゲルマン系言語も同様）library</a:t>
            </a:r>
            <a:r>
              <a:rPr sz="1600" dirty="0">
                <a:latin typeface="ＭＳ Ｐゴシック" panose="020B0600070205080204" pitchFamily="50" charset="-128"/>
                <a:ea typeface="ＭＳ Ｐゴシック" panose="020B0600070205080204" pitchFamily="50" charset="-128"/>
              </a:rPr>
              <a:t> door, a horse doctor</a:t>
            </a:r>
            <a:r>
              <a:rPr lang="ja-JP" altLang="en-US" sz="1600" dirty="0">
                <a:latin typeface="ＭＳ Ｐゴシック" panose="020B0600070205080204" pitchFamily="50" charset="-128"/>
                <a:ea typeface="ＭＳ Ｐゴシック" panose="020B0600070205080204" pitchFamily="50" charset="-128"/>
              </a:rPr>
              <a:t>　図書館ドア、馬医者</a:t>
            </a:r>
            <a:endParaRPr sz="1600" dirty="0">
              <a:latin typeface="ＭＳ Ｐゴシック" panose="020B0600070205080204" pitchFamily="50" charset="-128"/>
              <a:ea typeface="ＭＳ Ｐゴシック" panose="020B0600070205080204" pitchFamily="50" charset="-128"/>
            </a:endParaRPr>
          </a:p>
          <a:p>
            <a:pPr marL="729234" lvl="1" indent="-285750" defTabSz="886968">
              <a:lnSpc>
                <a:spcPct val="88000"/>
              </a:lnSpc>
              <a:spcBef>
                <a:spcPts val="600"/>
              </a:spcBef>
              <a:defRPr sz="1358"/>
            </a:pPr>
            <a:r>
              <a:rPr sz="1600" dirty="0" err="1">
                <a:latin typeface="ＭＳ Ｐゴシック" panose="020B0600070205080204" pitchFamily="50" charset="-128"/>
                <a:ea typeface="ＭＳ Ｐゴシック" panose="020B0600070205080204" pitchFamily="50" charset="-128"/>
              </a:rPr>
              <a:t>フランス語：</a:t>
            </a:r>
            <a:r>
              <a:rPr sz="1600" dirty="0" err="1">
                <a:highlight>
                  <a:srgbClr val="FFFF00"/>
                </a:highlight>
                <a:latin typeface="ＭＳ Ｐゴシック" panose="020B0600070205080204" pitchFamily="50" charset="-128"/>
                <a:ea typeface="ＭＳ Ｐゴシック" panose="020B0600070205080204" pitchFamily="50" charset="-128"/>
              </a:rPr>
              <a:t>修飾（比喩的）関係がメイン</a:t>
            </a:r>
            <a:r>
              <a:rPr sz="1600" dirty="0" err="1">
                <a:latin typeface="ＭＳ Ｐゴシック" panose="020B0600070205080204" pitchFamily="50" charset="-128"/>
                <a:ea typeface="ＭＳ Ｐゴシック" panose="020B0600070205080204" pitchFamily="50" charset="-128"/>
              </a:rPr>
              <a:t>（ロマンス系言語の特徴）la</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porte</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bibliothèque</a:t>
            </a:r>
            <a:r>
              <a:rPr lang="ja-JP" altLang="en-US" sz="1600" dirty="0">
                <a:latin typeface="ＭＳ Ｐゴシック" panose="020B0600070205080204" pitchFamily="50" charset="-128"/>
                <a:ea typeface="ＭＳ Ｐゴシック" panose="020B0600070205080204" pitchFamily="50" charset="-128"/>
              </a:rPr>
              <a:t>（図書館のドアのようなドア）</a:t>
            </a:r>
            <a:r>
              <a:rPr sz="1600" dirty="0">
                <a:latin typeface="ＭＳ Ｐゴシック" panose="020B0600070205080204" pitchFamily="50" charset="-128"/>
                <a:ea typeface="ＭＳ Ｐゴシック" panose="020B0600070205080204" pitchFamily="50" charset="-128"/>
              </a:rPr>
              <a:t>, un </a:t>
            </a:r>
            <a:r>
              <a:rPr sz="1600" dirty="0" err="1">
                <a:latin typeface="ＭＳ Ｐゴシック" panose="020B0600070205080204" pitchFamily="50" charset="-128"/>
                <a:ea typeface="ＭＳ Ｐゴシック" panose="020B0600070205080204" pitchFamily="50" charset="-128"/>
              </a:rPr>
              <a:t>docteur</a:t>
            </a:r>
            <a:r>
              <a:rPr sz="1600" dirty="0">
                <a:latin typeface="ＭＳ Ｐゴシック" panose="020B0600070205080204" pitchFamily="50" charset="-128"/>
                <a:ea typeface="ＭＳ Ｐゴシック" panose="020B0600070205080204" pitchFamily="50" charset="-128"/>
              </a:rPr>
              <a:t> cheval</a:t>
            </a:r>
            <a:r>
              <a:rPr lang="ja-JP" altLang="en-US" sz="1600" dirty="0">
                <a:latin typeface="ＭＳ Ｐゴシック" panose="020B0600070205080204" pitchFamily="50" charset="-128"/>
                <a:ea typeface="ＭＳ Ｐゴシック" panose="020B0600070205080204" pitchFamily="50" charset="-128"/>
              </a:rPr>
              <a:t>（馬のような医者）</a:t>
            </a:r>
            <a:endParaRPr sz="1600" dirty="0">
              <a:latin typeface="ＭＳ Ｐゴシック" panose="020B0600070205080204" pitchFamily="50" charset="-128"/>
              <a:ea typeface="ＭＳ Ｐゴシック" panose="020B0600070205080204" pitchFamily="50" charset="-128"/>
            </a:endParaRPr>
          </a:p>
          <a:p>
            <a:pPr marL="443484" indent="-443484" defTabSz="886968">
              <a:lnSpc>
                <a:spcPct val="88000"/>
              </a:lnSpc>
              <a:spcBef>
                <a:spcPts val="600"/>
              </a:spcBef>
              <a:buFontTx/>
              <a:buAutoNum type="arabicPeriod" startAt="2"/>
              <a:defRPr sz="1358"/>
            </a:pPr>
            <a:r>
              <a:rPr sz="2400" dirty="0" err="1">
                <a:latin typeface="ＭＳ Ｐゴシック" panose="020B0600070205080204" pitchFamily="50" charset="-128"/>
                <a:ea typeface="ＭＳ Ｐゴシック" panose="020B0600070205080204" pitchFamily="50" charset="-128"/>
              </a:rPr>
              <a:t>併置の場合の意味の違い</a:t>
            </a:r>
            <a:endParaRPr sz="2400" dirty="0">
              <a:latin typeface="ＭＳ Ｐゴシック" panose="020B0600070205080204" pitchFamily="50" charset="-128"/>
              <a:ea typeface="ＭＳ Ｐゴシック" panose="020B0600070205080204" pitchFamily="50" charset="-128"/>
            </a:endParaRPr>
          </a:p>
          <a:p>
            <a:pPr marL="729234" lvl="1" indent="-285750" defTabSz="886968">
              <a:lnSpc>
                <a:spcPct val="88000"/>
              </a:lnSpc>
              <a:spcBef>
                <a:spcPts val="600"/>
              </a:spcBef>
              <a:defRPr sz="1358"/>
            </a:pPr>
            <a:r>
              <a:rPr sz="1600" dirty="0" err="1">
                <a:latin typeface="ＭＳ Ｐゴシック" panose="020B0600070205080204" pitchFamily="50" charset="-128"/>
                <a:ea typeface="ＭＳ Ｐゴシック" panose="020B0600070205080204" pitchFamily="50" charset="-128"/>
              </a:rPr>
              <a:t>日本語：</a:t>
            </a:r>
            <a:r>
              <a:rPr sz="1600" dirty="0" err="1">
                <a:latin typeface="ＭＳ Ｐゴシック" panose="020B0600070205080204" pitchFamily="50" charset="-128"/>
                <a:ea typeface="ＭＳ Ｐゴシック" panose="020B0600070205080204" pitchFamily="50" charset="-128"/>
                <a:cs typeface="ＭＳ 明朝"/>
                <a:sym typeface="ＭＳ 明朝"/>
              </a:rPr>
              <a:t>親子、田畑、兄弟姉妹、松竹梅、男女（</a:t>
            </a:r>
            <a:r>
              <a:rPr sz="1600" dirty="0" err="1">
                <a:highlight>
                  <a:srgbClr val="FFFF00"/>
                </a:highlight>
                <a:latin typeface="ＭＳ Ｐゴシック" panose="020B0600070205080204" pitchFamily="50" charset="-128"/>
                <a:ea typeface="ＭＳ Ｐゴシック" panose="020B0600070205080204" pitchFamily="50" charset="-128"/>
                <a:cs typeface="ＭＳ 明朝"/>
                <a:sym typeface="ＭＳ 明朝"/>
              </a:rPr>
              <a:t>並列関係、</a:t>
            </a:r>
            <a:r>
              <a:rPr sz="1600" dirty="0" err="1">
                <a:highlight>
                  <a:srgbClr val="FFFF00"/>
                </a:highlight>
                <a:latin typeface="ＭＳ Ｐゴシック" panose="020B0600070205080204" pitchFamily="50" charset="-128"/>
                <a:ea typeface="ＭＳ Ｐゴシック" panose="020B0600070205080204" pitchFamily="50" charset="-128"/>
                <a:cs typeface="Times New Roman"/>
                <a:sym typeface="Times New Roman"/>
              </a:rPr>
              <a:t>dvandva</a:t>
            </a:r>
            <a:r>
              <a:rPr sz="1600" dirty="0">
                <a:latin typeface="ＭＳ Ｐゴシック" panose="020B0600070205080204" pitchFamily="50" charset="-128"/>
                <a:ea typeface="ＭＳ Ｐゴシック" panose="020B0600070205080204" pitchFamily="50" charset="-128"/>
                <a:cs typeface="Times New Roman"/>
                <a:sym typeface="Times New Roman"/>
              </a:rPr>
              <a:t>) </a:t>
            </a:r>
            <a:endParaRPr sz="1600" dirty="0">
              <a:latin typeface="ＭＳ Ｐゴシック" panose="020B0600070205080204" pitchFamily="50" charset="-128"/>
              <a:ea typeface="ＭＳ Ｐゴシック" panose="020B0600070205080204" pitchFamily="50" charset="-128"/>
            </a:endParaRPr>
          </a:p>
          <a:p>
            <a:pPr marL="729234" lvl="1" indent="-285750" defTabSz="886968">
              <a:lnSpc>
                <a:spcPct val="88000"/>
              </a:lnSpc>
              <a:spcBef>
                <a:spcPts val="600"/>
              </a:spcBef>
              <a:defRPr sz="1358">
                <a:latin typeface="Times New Roman"/>
                <a:ea typeface="Times New Roman"/>
                <a:cs typeface="Times New Roman"/>
                <a:sym typeface="Times New Roman"/>
              </a:defRPr>
            </a:pPr>
            <a:r>
              <a:rPr sz="1600" dirty="0" err="1">
                <a:latin typeface="ＭＳ Ｐゴシック" panose="020B0600070205080204" pitchFamily="50" charset="-128"/>
                <a:ea typeface="ＭＳ Ｐゴシック" panose="020B0600070205080204" pitchFamily="50" charset="-128"/>
                <a:cs typeface="ＭＳ 明朝"/>
                <a:sym typeface="ＭＳ 明朝"/>
              </a:rPr>
              <a:t>フランス語：</a:t>
            </a:r>
            <a:r>
              <a:rPr sz="1600" dirty="0" err="1">
                <a:latin typeface="ＭＳ Ｐゴシック" panose="020B0600070205080204" pitchFamily="50" charset="-128"/>
                <a:ea typeface="ＭＳ Ｐゴシック" panose="020B0600070205080204" pitchFamily="50" charset="-128"/>
              </a:rPr>
              <a:t>l’enseignant-chercheur</a:t>
            </a:r>
            <a:r>
              <a:rPr sz="1600" dirty="0" err="1">
                <a:latin typeface="ＭＳ Ｐゴシック" panose="020B0600070205080204" pitchFamily="50" charset="-128"/>
                <a:ea typeface="ＭＳ Ｐゴシック" panose="020B0600070205080204" pitchFamily="50" charset="-128"/>
                <a:cs typeface="ＭＳ 明朝"/>
                <a:sym typeface="ＭＳ 明朝"/>
              </a:rPr>
              <a:t>（教員</a:t>
            </a:r>
            <a:r>
              <a:rPr sz="1600" dirty="0" err="1">
                <a:latin typeface="ＭＳ Ｐゴシック" panose="020B0600070205080204" pitchFamily="50" charset="-128"/>
                <a:ea typeface="ＭＳ Ｐゴシック" panose="020B0600070205080204" pitchFamily="50" charset="-128"/>
              </a:rPr>
              <a:t>-</a:t>
            </a:r>
            <a:r>
              <a:rPr sz="1600" dirty="0" err="1">
                <a:latin typeface="ＭＳ Ｐゴシック" panose="020B0600070205080204" pitchFamily="50" charset="-128"/>
                <a:ea typeface="ＭＳ Ｐゴシック" panose="020B0600070205080204" pitchFamily="50" charset="-128"/>
                <a:cs typeface="ＭＳ 明朝"/>
                <a:sym typeface="ＭＳ 明朝"/>
              </a:rPr>
              <a:t>研究者</a:t>
            </a:r>
            <a:r>
              <a:rPr sz="1600" dirty="0">
                <a:latin typeface="ＭＳ Ｐゴシック" panose="020B0600070205080204" pitchFamily="50" charset="-128"/>
                <a:ea typeface="ＭＳ Ｐゴシック" panose="020B0600070205080204" pitchFamily="50" charset="-128"/>
                <a:cs typeface="ＭＳ 明朝"/>
                <a:sym typeface="ＭＳ 明朝"/>
              </a:rPr>
              <a:t>）</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une</a:t>
            </a:r>
            <a:r>
              <a:rPr sz="1600" dirty="0">
                <a:latin typeface="ＭＳ Ｐゴシック" panose="020B0600070205080204" pitchFamily="50" charset="-128"/>
                <a:ea typeface="ＭＳ Ｐゴシック" panose="020B0600070205080204" pitchFamily="50" charset="-128"/>
              </a:rPr>
              <a:t> </a:t>
            </a:r>
            <a:r>
              <a:rPr sz="1600" dirty="0" err="1">
                <a:latin typeface="ＭＳ Ｐゴシック" panose="020B0600070205080204" pitchFamily="50" charset="-128"/>
                <a:ea typeface="ＭＳ Ｐゴシック" panose="020B0600070205080204" pitchFamily="50" charset="-128"/>
              </a:rPr>
              <a:t>boulangerie-pâtisserie</a:t>
            </a:r>
            <a:r>
              <a:rPr sz="1600" dirty="0" err="1">
                <a:latin typeface="ＭＳ Ｐゴシック" panose="020B0600070205080204" pitchFamily="50" charset="-128"/>
                <a:ea typeface="ＭＳ Ｐゴシック" panose="020B0600070205080204" pitchFamily="50" charset="-128"/>
                <a:cs typeface="ＭＳ 明朝"/>
                <a:sym typeface="ＭＳ 明朝"/>
              </a:rPr>
              <a:t>（パン屋</a:t>
            </a:r>
            <a:r>
              <a:rPr sz="1600" dirty="0" err="1">
                <a:latin typeface="ＭＳ Ｐゴシック" panose="020B0600070205080204" pitchFamily="50" charset="-128"/>
                <a:ea typeface="ＭＳ Ｐゴシック" panose="020B0600070205080204" pitchFamily="50" charset="-128"/>
              </a:rPr>
              <a:t>-</a:t>
            </a:r>
            <a:r>
              <a:rPr sz="1600" dirty="0" err="1">
                <a:latin typeface="ＭＳ Ｐゴシック" panose="020B0600070205080204" pitchFamily="50" charset="-128"/>
                <a:ea typeface="ＭＳ Ｐゴシック" panose="020B0600070205080204" pitchFamily="50" charset="-128"/>
                <a:cs typeface="ＭＳ 明朝"/>
                <a:sym typeface="ＭＳ 明朝"/>
              </a:rPr>
              <a:t>ケーキ屋</a:t>
            </a:r>
            <a:r>
              <a:rPr sz="1600" dirty="0">
                <a:latin typeface="ＭＳ Ｐゴシック" panose="020B0600070205080204" pitchFamily="50" charset="-128"/>
                <a:ea typeface="ＭＳ Ｐゴシック" panose="020B0600070205080204" pitchFamily="50" charset="-128"/>
                <a:cs typeface="ＭＳ 明朝"/>
                <a:sym typeface="ＭＳ 明朝"/>
              </a:rPr>
              <a:t>）</a:t>
            </a:r>
            <a:r>
              <a:rPr sz="1600" dirty="0">
                <a:latin typeface="ＭＳ Ｐゴシック" panose="020B0600070205080204" pitchFamily="50" charset="-128"/>
                <a:ea typeface="ＭＳ Ｐゴシック" panose="020B0600070205080204" pitchFamily="50" charset="-128"/>
              </a:rPr>
              <a:t>, un </a:t>
            </a:r>
            <a:r>
              <a:rPr sz="1600" dirty="0" err="1">
                <a:latin typeface="ＭＳ Ｐゴシック" panose="020B0600070205080204" pitchFamily="50" charset="-128"/>
                <a:ea typeface="ＭＳ Ｐゴシック" panose="020B0600070205080204" pitchFamily="50" charset="-128"/>
              </a:rPr>
              <a:t>hôtel</a:t>
            </a:r>
            <a:r>
              <a:rPr sz="1600" dirty="0">
                <a:latin typeface="ＭＳ Ｐゴシック" panose="020B0600070205080204" pitchFamily="50" charset="-128"/>
                <a:ea typeface="ＭＳ Ｐゴシック" panose="020B0600070205080204" pitchFamily="50" charset="-128"/>
              </a:rPr>
              <a:t>-restaurant </a:t>
            </a:r>
            <a:r>
              <a:rPr sz="1600" dirty="0">
                <a:latin typeface="ＭＳ Ｐゴシック" panose="020B0600070205080204" pitchFamily="50" charset="-128"/>
                <a:ea typeface="ＭＳ Ｐゴシック" panose="020B0600070205080204" pitchFamily="50" charset="-128"/>
                <a:cs typeface="ＭＳ 明朝"/>
                <a:sym typeface="ＭＳ 明朝"/>
              </a:rPr>
              <a:t>（</a:t>
            </a:r>
            <a:r>
              <a:rPr sz="1600" dirty="0" err="1">
                <a:latin typeface="ＭＳ Ｐゴシック" panose="020B0600070205080204" pitchFamily="50" charset="-128"/>
                <a:ea typeface="ＭＳ Ｐゴシック" panose="020B0600070205080204" pitchFamily="50" charset="-128"/>
                <a:cs typeface="ＭＳ 明朝"/>
                <a:sym typeface="ＭＳ 明朝"/>
              </a:rPr>
              <a:t>ホテル</a:t>
            </a:r>
            <a:r>
              <a:rPr sz="1600" dirty="0" err="1">
                <a:latin typeface="ＭＳ Ｐゴシック" panose="020B0600070205080204" pitchFamily="50" charset="-128"/>
                <a:ea typeface="ＭＳ Ｐゴシック" panose="020B0600070205080204" pitchFamily="50" charset="-128"/>
              </a:rPr>
              <a:t>-</a:t>
            </a:r>
            <a:r>
              <a:rPr sz="1600" dirty="0" err="1">
                <a:latin typeface="ＭＳ Ｐゴシック" panose="020B0600070205080204" pitchFamily="50" charset="-128"/>
                <a:ea typeface="ＭＳ Ｐゴシック" panose="020B0600070205080204" pitchFamily="50" charset="-128"/>
                <a:cs typeface="ＭＳ 明朝"/>
                <a:sym typeface="ＭＳ 明朝"/>
              </a:rPr>
              <a:t>レストラン</a:t>
            </a:r>
            <a:r>
              <a:rPr sz="1600" dirty="0">
                <a:latin typeface="ＭＳ Ｐゴシック" panose="020B0600070205080204" pitchFamily="50" charset="-128"/>
                <a:ea typeface="ＭＳ Ｐゴシック" panose="020B0600070205080204" pitchFamily="50" charset="-128"/>
                <a:cs typeface="ＭＳ 明朝"/>
                <a:sym typeface="ＭＳ 明朝"/>
              </a:rPr>
              <a:t>）（</a:t>
            </a:r>
            <a:r>
              <a:rPr sz="1600" dirty="0" err="1">
                <a:highlight>
                  <a:srgbClr val="FFFF00"/>
                </a:highlight>
                <a:latin typeface="ＭＳ Ｐゴシック" panose="020B0600070205080204" pitchFamily="50" charset="-128"/>
                <a:ea typeface="ＭＳ Ｐゴシック" panose="020B0600070205080204" pitchFamily="50" charset="-128"/>
                <a:cs typeface="ＭＳ 明朝"/>
                <a:sym typeface="ＭＳ 明朝"/>
              </a:rPr>
              <a:t>兼務関係</a:t>
            </a:r>
            <a:r>
              <a:rPr sz="1600" dirty="0">
                <a:latin typeface="ＭＳ Ｐゴシック" panose="020B0600070205080204" pitchFamily="50" charset="-128"/>
                <a:ea typeface="ＭＳ Ｐゴシック" panose="020B0600070205080204" pitchFamily="50" charset="-128"/>
                <a:cs typeface="ＭＳ 明朝"/>
                <a:sym typeface="ＭＳ 明朝"/>
              </a:rPr>
              <a: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タイトル 1"/>
          <p:cNvSpPr txBox="1">
            <a:spLocks noGrp="1"/>
          </p:cNvSpPr>
          <p:nvPr>
            <p:ph type="title"/>
          </p:nvPr>
        </p:nvSpPr>
        <p:spPr>
          <a:xfrm>
            <a:off x="1251677" y="382384"/>
            <a:ext cx="10178323" cy="1492133"/>
          </a:xfrm>
          <a:prstGeom prst="rect">
            <a:avLst/>
          </a:prstGeom>
        </p:spPr>
        <p:txBody>
          <a:bodyPr/>
          <a:lstStyle/>
          <a:p>
            <a:pPr defTabSz="640079">
              <a:defRPr sz="3150" spc="140"/>
            </a:pPr>
            <a:r>
              <a:rPr dirty="0" err="1">
                <a:latin typeface="+mn-lt"/>
                <a:ea typeface="+mn-ea"/>
                <a:cs typeface="+mn-cs"/>
                <a:sym typeface="Helvetica"/>
              </a:rPr>
              <a:t>人間名詞を含む</a:t>
            </a:r>
            <a:r>
              <a:rPr dirty="0" err="1"/>
              <a:t>NN</a:t>
            </a:r>
            <a:r>
              <a:rPr dirty="0" err="1">
                <a:latin typeface="+mn-lt"/>
                <a:ea typeface="+mn-ea"/>
                <a:cs typeface="+mn-cs"/>
                <a:sym typeface="Helvetica"/>
              </a:rPr>
              <a:t>の日仏語の比較</a:t>
            </a:r>
            <a:r>
              <a:rPr lang="ja-JP" altLang="en-US" dirty="0">
                <a:latin typeface="+mn-lt"/>
                <a:ea typeface="+mn-ea"/>
                <a:cs typeface="+mn-cs"/>
                <a:sym typeface="Helvetica"/>
              </a:rPr>
              <a:t>１：</a:t>
            </a:r>
            <a:r>
              <a:rPr lang="fr-CA" altLang="ja-JP" dirty="0">
                <a:latin typeface="+mn-lt"/>
                <a:ea typeface="+mn-ea"/>
                <a:cs typeface="+mn-cs"/>
                <a:sym typeface="Helvetica"/>
              </a:rPr>
              <a:t>questions</a:t>
            </a:r>
            <a:br>
              <a:rPr dirty="0">
                <a:latin typeface="+mn-lt"/>
                <a:ea typeface="+mn-ea"/>
                <a:cs typeface="+mn-cs"/>
                <a:sym typeface="Helvetica"/>
              </a:rPr>
            </a:br>
            <a:br>
              <a:rPr dirty="0">
                <a:latin typeface="+mn-lt"/>
                <a:ea typeface="+mn-ea"/>
                <a:cs typeface="+mn-cs"/>
                <a:sym typeface="Helvetica"/>
              </a:rPr>
            </a:br>
            <a:endParaRPr dirty="0">
              <a:latin typeface="+mn-lt"/>
              <a:ea typeface="+mn-ea"/>
              <a:cs typeface="+mn-cs"/>
              <a:sym typeface="Helvetica"/>
            </a:endParaRPr>
          </a:p>
        </p:txBody>
      </p:sp>
      <p:sp>
        <p:nvSpPr>
          <p:cNvPr id="198" name="コンテンツ プレースホルダー 2"/>
          <p:cNvSpPr txBox="1">
            <a:spLocks noGrp="1"/>
          </p:cNvSpPr>
          <p:nvPr>
            <p:ph type="body" idx="1"/>
          </p:nvPr>
        </p:nvSpPr>
        <p:spPr>
          <a:xfrm>
            <a:off x="1251677" y="1517515"/>
            <a:ext cx="10178323" cy="4958101"/>
          </a:xfrm>
          <a:prstGeom prst="rect">
            <a:avLst/>
          </a:prstGeom>
        </p:spPr>
        <p:txBody>
          <a:bodyPr/>
          <a:lstStyle/>
          <a:p>
            <a:pPr marL="379475" indent="-379475" defTabSz="758951">
              <a:lnSpc>
                <a:spcPct val="88000"/>
              </a:lnSpc>
              <a:spcBef>
                <a:spcPts val="500"/>
              </a:spcBef>
              <a:buFontTx/>
              <a:buAutoNum type="arabicPeriod"/>
              <a:defRPr sz="1245"/>
            </a:pPr>
            <a:r>
              <a:rPr sz="2400" dirty="0" err="1"/>
              <a:t>語順</a:t>
            </a:r>
            <a:endParaRPr sz="2400" dirty="0"/>
          </a:p>
          <a:p>
            <a:pPr marL="0" indent="0" defTabSz="758951">
              <a:lnSpc>
                <a:spcPct val="88000"/>
              </a:lnSpc>
              <a:spcBef>
                <a:spcPts val="500"/>
              </a:spcBef>
              <a:buSzTx/>
              <a:buNone/>
              <a:defRPr sz="1245"/>
            </a:pPr>
            <a:r>
              <a:rPr sz="2400" dirty="0"/>
              <a:t>　　</a:t>
            </a:r>
            <a:r>
              <a:rPr sz="2400" dirty="0" err="1"/>
              <a:t>日本語</a:t>
            </a:r>
            <a:r>
              <a:rPr sz="2400" dirty="0">
                <a:latin typeface="ＭＳ Ｐゴシック" panose="020B0600070205080204" pitchFamily="50" charset="-128"/>
                <a:ea typeface="ＭＳ Ｐゴシック" panose="020B0600070205080204" pitchFamily="50" charset="-128"/>
              </a:rPr>
              <a:t>：«</a:t>
            </a:r>
            <a:r>
              <a:rPr sz="2400" dirty="0" err="1"/>
              <a:t>男女（性</a:t>
            </a:r>
            <a:r>
              <a:rPr sz="2400" dirty="0"/>
              <a:t>）＋N » 、　 « </a:t>
            </a:r>
            <a:r>
              <a:rPr sz="2400" dirty="0" err="1"/>
              <a:t>N＋男女（性</a:t>
            </a:r>
            <a:r>
              <a:rPr sz="2400" dirty="0"/>
              <a:t>） » 　 </a:t>
            </a:r>
          </a:p>
          <a:p>
            <a:pPr marL="0" indent="0" defTabSz="758951">
              <a:lnSpc>
                <a:spcPct val="88000"/>
              </a:lnSpc>
              <a:spcBef>
                <a:spcPts val="500"/>
              </a:spcBef>
              <a:buSzTx/>
              <a:buNone/>
              <a:defRPr sz="1245"/>
            </a:pPr>
            <a:r>
              <a:rPr sz="2400" dirty="0"/>
              <a:t>　　</a:t>
            </a:r>
            <a:r>
              <a:rPr sz="2400" dirty="0" err="1"/>
              <a:t>フランス語</a:t>
            </a:r>
            <a:r>
              <a:rPr sz="2400" dirty="0"/>
              <a:t>：　« FEMME, HOMME ＋N »,  « N + FEMME, HOMME » 　</a:t>
            </a:r>
          </a:p>
          <a:p>
            <a:pPr marL="0" indent="0" defTabSz="758951">
              <a:lnSpc>
                <a:spcPct val="88000"/>
              </a:lnSpc>
              <a:spcBef>
                <a:spcPts val="500"/>
              </a:spcBef>
              <a:buSzTx/>
              <a:buNone/>
              <a:defRPr sz="1245"/>
            </a:pPr>
            <a:r>
              <a:rPr sz="2400" dirty="0"/>
              <a:t>　　　</a:t>
            </a:r>
            <a:r>
              <a:rPr sz="2400" dirty="0" err="1"/>
              <a:t>性別表示（属性表示機能）の場合の語順</a:t>
            </a:r>
            <a:r>
              <a:rPr sz="2400" dirty="0"/>
              <a:t>　→　</a:t>
            </a:r>
          </a:p>
          <a:p>
            <a:pPr marL="0" indent="0" defTabSz="758951">
              <a:lnSpc>
                <a:spcPct val="88000"/>
              </a:lnSpc>
              <a:spcBef>
                <a:spcPts val="500"/>
              </a:spcBef>
              <a:buSzTx/>
              <a:buNone/>
              <a:defRPr sz="1245"/>
            </a:pPr>
            <a:r>
              <a:rPr sz="2400" dirty="0"/>
              <a:t>　　　</a:t>
            </a:r>
            <a:r>
              <a:rPr lang="ja-JP" altLang="en-US" sz="2400" dirty="0"/>
              <a:t>★なぜ、</a:t>
            </a:r>
            <a:r>
              <a:rPr sz="2400" dirty="0">
                <a:highlight>
                  <a:srgbClr val="FFFF00"/>
                </a:highlight>
              </a:rPr>
              <a:t>femme </a:t>
            </a:r>
            <a:r>
              <a:rPr sz="2400" dirty="0" err="1">
                <a:highlight>
                  <a:srgbClr val="FFFF00"/>
                </a:highlight>
              </a:rPr>
              <a:t>médecin</a:t>
            </a:r>
            <a:r>
              <a:rPr sz="2400" dirty="0">
                <a:highlight>
                  <a:srgbClr val="FFFF00"/>
                </a:highlight>
              </a:rPr>
              <a:t> ：</a:t>
            </a:r>
            <a:r>
              <a:rPr sz="2400" dirty="0" err="1">
                <a:highlight>
                  <a:srgbClr val="FFFF00"/>
                </a:highlight>
              </a:rPr>
              <a:t>女性医師</a:t>
            </a:r>
            <a:r>
              <a:rPr sz="2400" dirty="0">
                <a:highlight>
                  <a:srgbClr val="FFFF00"/>
                </a:highlight>
              </a:rPr>
              <a:t>　</a:t>
            </a:r>
            <a:r>
              <a:rPr sz="2400" dirty="0"/>
              <a:t>？</a:t>
            </a:r>
          </a:p>
          <a:p>
            <a:pPr marL="0" indent="0" defTabSz="758951">
              <a:lnSpc>
                <a:spcPct val="88000"/>
              </a:lnSpc>
              <a:spcBef>
                <a:spcPts val="500"/>
              </a:spcBef>
              <a:buSzTx/>
              <a:buNone/>
              <a:defRPr sz="1245"/>
            </a:pPr>
            <a:r>
              <a:rPr lang="ja-JP" altLang="en-US" sz="2400" dirty="0"/>
              <a:t>　　　★日本語の</a:t>
            </a:r>
            <a:r>
              <a:rPr sz="2400" dirty="0" err="1">
                <a:highlight>
                  <a:srgbClr val="FFFF00"/>
                </a:highlight>
              </a:rPr>
              <a:t>日本人女性</a:t>
            </a:r>
            <a:r>
              <a:rPr sz="2400" dirty="0">
                <a:highlight>
                  <a:srgbClr val="FFFF00"/>
                </a:highlight>
              </a:rPr>
              <a:t>　vs. </a:t>
            </a:r>
            <a:r>
              <a:rPr sz="2400" dirty="0" err="1">
                <a:highlight>
                  <a:srgbClr val="FFFF00"/>
                </a:highlight>
              </a:rPr>
              <a:t>女性医師</a:t>
            </a:r>
            <a:r>
              <a:rPr sz="2400" dirty="0">
                <a:highlight>
                  <a:srgbClr val="FFFF00"/>
                </a:highlight>
              </a:rPr>
              <a:t>　</a:t>
            </a:r>
            <a:r>
              <a:rPr sz="2400" dirty="0" err="1"/>
              <a:t>の語順の使い分け</a:t>
            </a:r>
            <a:r>
              <a:rPr lang="ja-JP" altLang="en-US" sz="2400" dirty="0"/>
              <a:t>の由来</a:t>
            </a:r>
            <a:r>
              <a:rPr sz="2400" dirty="0"/>
              <a:t>？</a:t>
            </a:r>
          </a:p>
          <a:p>
            <a:pPr marL="379475" indent="-379475" defTabSz="758951">
              <a:lnSpc>
                <a:spcPct val="88000"/>
              </a:lnSpc>
              <a:spcBef>
                <a:spcPts val="500"/>
              </a:spcBef>
              <a:buFontTx/>
              <a:buAutoNum type="arabicPeriod" startAt="2"/>
              <a:defRPr sz="1245"/>
            </a:pPr>
            <a:r>
              <a:rPr sz="2400" dirty="0" err="1"/>
              <a:t>共起関係</a:t>
            </a:r>
            <a:r>
              <a:rPr lang="ja-JP" altLang="en-US" sz="2400" dirty="0"/>
              <a:t>の性の制約</a:t>
            </a:r>
            <a:endParaRPr sz="2400" dirty="0"/>
          </a:p>
          <a:p>
            <a:pPr marL="0" indent="0" defTabSz="758951">
              <a:lnSpc>
                <a:spcPct val="88000"/>
              </a:lnSpc>
              <a:spcBef>
                <a:spcPts val="500"/>
              </a:spcBef>
              <a:buSzTx/>
              <a:buNone/>
              <a:defRPr sz="1245"/>
            </a:pPr>
            <a:r>
              <a:rPr sz="2400" dirty="0"/>
              <a:t>　　</a:t>
            </a:r>
            <a:r>
              <a:rPr sz="2400" dirty="0" err="1"/>
              <a:t>日本語</a:t>
            </a:r>
            <a:r>
              <a:rPr sz="2400" dirty="0"/>
              <a:t>：« </a:t>
            </a:r>
            <a:r>
              <a:rPr sz="2400" dirty="0" err="1"/>
              <a:t>親族名称、姫、鬼など＋N</a:t>
            </a:r>
            <a:r>
              <a:rPr sz="2400" dirty="0"/>
              <a:t>　»　　</a:t>
            </a:r>
            <a:r>
              <a:rPr sz="2400" dirty="0" err="1"/>
              <a:t>親会社、姫百合、母音</a:t>
            </a:r>
            <a:endParaRPr sz="2400" dirty="0"/>
          </a:p>
          <a:p>
            <a:pPr marL="0" indent="0" defTabSz="758951">
              <a:lnSpc>
                <a:spcPct val="88000"/>
              </a:lnSpc>
              <a:spcBef>
                <a:spcPts val="500"/>
              </a:spcBef>
              <a:buSzTx/>
              <a:buNone/>
              <a:defRPr sz="1245"/>
            </a:pPr>
            <a:r>
              <a:rPr sz="2400" dirty="0"/>
              <a:t>　　</a:t>
            </a:r>
            <a:r>
              <a:rPr sz="2400" dirty="0" err="1"/>
              <a:t>フランス語</a:t>
            </a:r>
            <a:r>
              <a:rPr sz="2400" dirty="0"/>
              <a:t>：« N+　</a:t>
            </a:r>
            <a:r>
              <a:rPr sz="2400" dirty="0" err="1"/>
              <a:t>親族名称</a:t>
            </a:r>
            <a:r>
              <a:rPr sz="2400" dirty="0"/>
              <a:t>、</a:t>
            </a:r>
            <a:r>
              <a:rPr lang="ja-JP" altLang="en-US" sz="2400" dirty="0"/>
              <a:t>王族名詞</a:t>
            </a:r>
            <a:r>
              <a:rPr sz="2400" dirty="0"/>
              <a:t>：</a:t>
            </a:r>
            <a:r>
              <a:rPr sz="2400" dirty="0" err="1"/>
              <a:t>mère母</a:t>
            </a:r>
            <a:r>
              <a:rPr sz="2400" dirty="0"/>
              <a:t>, </a:t>
            </a:r>
            <a:r>
              <a:rPr sz="2400" dirty="0" err="1"/>
              <a:t>père父</a:t>
            </a:r>
            <a:r>
              <a:rPr sz="2400" dirty="0"/>
              <a:t>, </a:t>
            </a:r>
            <a:r>
              <a:rPr sz="2400" dirty="0" err="1"/>
              <a:t>frère兄弟</a:t>
            </a:r>
            <a:r>
              <a:rPr sz="2400" dirty="0"/>
              <a:t>, </a:t>
            </a:r>
            <a:r>
              <a:rPr sz="2400" dirty="0" err="1"/>
              <a:t>soeur姉妹</a:t>
            </a:r>
            <a:r>
              <a:rPr sz="2400" dirty="0"/>
              <a:t>, </a:t>
            </a:r>
            <a:r>
              <a:rPr sz="2400" dirty="0" err="1"/>
              <a:t>roi王</a:t>
            </a:r>
            <a:r>
              <a:rPr sz="2400" dirty="0"/>
              <a:t>, </a:t>
            </a:r>
            <a:r>
              <a:rPr sz="2400" dirty="0" err="1"/>
              <a:t>reine女王</a:t>
            </a:r>
            <a:r>
              <a:rPr sz="2400" dirty="0"/>
              <a:t>»</a:t>
            </a:r>
          </a:p>
          <a:p>
            <a:pPr marL="0" indent="0" defTabSz="758951">
              <a:lnSpc>
                <a:spcPct val="88000"/>
              </a:lnSpc>
              <a:spcBef>
                <a:spcPts val="500"/>
              </a:spcBef>
              <a:buSzTx/>
              <a:buNone/>
              <a:defRPr sz="1245"/>
            </a:pPr>
            <a:r>
              <a:rPr sz="2400" dirty="0"/>
              <a:t>　　　　ex. la </a:t>
            </a:r>
            <a:r>
              <a:rPr sz="2400" dirty="0" err="1"/>
              <a:t>maison</a:t>
            </a:r>
            <a:r>
              <a:rPr sz="2400" dirty="0"/>
              <a:t> </a:t>
            </a:r>
            <a:r>
              <a:rPr sz="2400" dirty="0" err="1"/>
              <a:t>mère</a:t>
            </a:r>
            <a:r>
              <a:rPr sz="2400" dirty="0"/>
              <a:t>, la </a:t>
            </a:r>
            <a:r>
              <a:rPr sz="2400" dirty="0" err="1"/>
              <a:t>ville</a:t>
            </a:r>
            <a:r>
              <a:rPr sz="2400" dirty="0"/>
              <a:t> </a:t>
            </a:r>
            <a:r>
              <a:rPr sz="2400" dirty="0" err="1"/>
              <a:t>soeur</a:t>
            </a:r>
            <a:r>
              <a:rPr sz="2400" dirty="0"/>
              <a:t>,  le pays frère, </a:t>
            </a:r>
            <a:r>
              <a:rPr sz="2400" dirty="0" err="1"/>
              <a:t>l’argent</a:t>
            </a:r>
            <a:r>
              <a:rPr sz="2400" dirty="0"/>
              <a:t> </a:t>
            </a:r>
            <a:r>
              <a:rPr sz="2400" dirty="0" err="1"/>
              <a:t>roi</a:t>
            </a:r>
            <a:r>
              <a:rPr sz="2400" dirty="0"/>
              <a:t>, la science </a:t>
            </a:r>
            <a:r>
              <a:rPr sz="2400" dirty="0" err="1"/>
              <a:t>reine</a:t>
            </a:r>
            <a:endParaRPr sz="2400" dirty="0"/>
          </a:p>
          <a:p>
            <a:pPr marL="0" indent="0" defTabSz="758951">
              <a:lnSpc>
                <a:spcPct val="88000"/>
              </a:lnSpc>
              <a:spcBef>
                <a:spcPts val="500"/>
              </a:spcBef>
              <a:buSzTx/>
              <a:buNone/>
              <a:defRPr sz="4980"/>
            </a:pPr>
            <a:endParaRPr lang="en-US" altLang="ja-JP" sz="415" dirty="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タイトル 1"/>
          <p:cNvSpPr txBox="1">
            <a:spLocks noGrp="1"/>
          </p:cNvSpPr>
          <p:nvPr>
            <p:ph type="title"/>
          </p:nvPr>
        </p:nvSpPr>
        <p:spPr>
          <a:xfrm>
            <a:off x="1251677" y="325234"/>
            <a:ext cx="10178323" cy="1492133"/>
          </a:xfrm>
          <a:prstGeom prst="rect">
            <a:avLst/>
          </a:prstGeom>
        </p:spPr>
        <p:txBody>
          <a:bodyPr>
            <a:normAutofit fontScale="90000"/>
          </a:bodyPr>
          <a:lstStyle/>
          <a:p>
            <a:pPr defTabSz="640079">
              <a:defRPr sz="3150" spc="140"/>
            </a:pPr>
            <a:r>
              <a:rPr sz="4000" dirty="0" err="1">
                <a:latin typeface="ＭＳ Ｐゴシック" panose="020B0600070205080204" pitchFamily="50" charset="-128"/>
                <a:ea typeface="ＭＳ Ｐゴシック" panose="020B0600070205080204" pitchFamily="50" charset="-128"/>
                <a:cs typeface="+mn-cs"/>
                <a:sym typeface="Helvetica"/>
              </a:rPr>
              <a:t>人間名詞を含む</a:t>
            </a:r>
            <a:r>
              <a:rPr sz="4000" dirty="0" err="1">
                <a:latin typeface="ＭＳ Ｐゴシック" panose="020B0600070205080204" pitchFamily="50" charset="-128"/>
                <a:ea typeface="ＭＳ Ｐゴシック" panose="020B0600070205080204" pitchFamily="50" charset="-128"/>
              </a:rPr>
              <a:t>NN</a:t>
            </a:r>
            <a:r>
              <a:rPr sz="4000" dirty="0" err="1">
                <a:latin typeface="ＭＳ Ｐゴシック" panose="020B0600070205080204" pitchFamily="50" charset="-128"/>
                <a:ea typeface="ＭＳ Ｐゴシック" panose="020B0600070205080204" pitchFamily="50" charset="-128"/>
                <a:cs typeface="+mn-cs"/>
                <a:sym typeface="Helvetica"/>
              </a:rPr>
              <a:t>の日仏語の比較</a:t>
            </a:r>
            <a:r>
              <a:rPr lang="ja-JP" altLang="en-US" sz="4000" dirty="0">
                <a:latin typeface="ＭＳ Ｐゴシック" panose="020B0600070205080204" pitchFamily="50" charset="-128"/>
                <a:ea typeface="ＭＳ Ｐゴシック" panose="020B0600070205080204" pitchFamily="50" charset="-128"/>
                <a:cs typeface="+mn-cs"/>
                <a:sym typeface="Helvetica"/>
              </a:rPr>
              <a:t>２：目的</a:t>
            </a:r>
            <a:br>
              <a:rPr dirty="0">
                <a:latin typeface="+mn-lt"/>
                <a:ea typeface="+mn-ea"/>
                <a:cs typeface="+mn-cs"/>
                <a:sym typeface="Helvetica"/>
              </a:rPr>
            </a:br>
            <a:br>
              <a:rPr dirty="0">
                <a:latin typeface="+mn-lt"/>
                <a:ea typeface="+mn-ea"/>
                <a:cs typeface="+mn-cs"/>
                <a:sym typeface="Helvetica"/>
              </a:rPr>
            </a:br>
            <a:endParaRPr dirty="0">
              <a:latin typeface="+mn-lt"/>
              <a:ea typeface="+mn-ea"/>
              <a:cs typeface="+mn-cs"/>
              <a:sym typeface="Helvetica"/>
            </a:endParaRPr>
          </a:p>
        </p:txBody>
      </p:sp>
      <p:sp>
        <p:nvSpPr>
          <p:cNvPr id="198" name="コンテンツ プレースホルダー 2"/>
          <p:cNvSpPr txBox="1">
            <a:spLocks noGrp="1"/>
          </p:cNvSpPr>
          <p:nvPr>
            <p:ph type="body" idx="1"/>
          </p:nvPr>
        </p:nvSpPr>
        <p:spPr>
          <a:xfrm>
            <a:off x="1251677" y="1517515"/>
            <a:ext cx="10178323" cy="4958101"/>
          </a:xfrm>
          <a:prstGeom prst="rect">
            <a:avLst/>
          </a:prstGeom>
        </p:spPr>
        <p:txBody>
          <a:bodyPr/>
          <a:lstStyle/>
          <a:p>
            <a:pPr marL="0" indent="0" defTabSz="758951">
              <a:lnSpc>
                <a:spcPct val="88000"/>
              </a:lnSpc>
              <a:spcBef>
                <a:spcPts val="500"/>
              </a:spcBef>
              <a:buSzTx/>
              <a:buNone/>
              <a:defRPr sz="1162"/>
            </a:pPr>
            <a:endParaRPr lang="ja-JP" altLang="en-US" sz="2800" dirty="0"/>
          </a:p>
          <a:p>
            <a:pPr marL="742950" indent="-742950" defTabSz="758951">
              <a:lnSpc>
                <a:spcPct val="88000"/>
              </a:lnSpc>
              <a:spcBef>
                <a:spcPts val="500"/>
              </a:spcBef>
              <a:buSzTx/>
              <a:buFont typeface="+mj-lt"/>
              <a:buAutoNum type="arabicPeriod"/>
              <a:defRPr sz="1162"/>
            </a:pPr>
            <a:r>
              <a:rPr lang="en-US" altLang="ja-JP" sz="3600" dirty="0"/>
              <a:t>NN</a:t>
            </a:r>
            <a:r>
              <a:rPr lang="ja-JP" altLang="en-US" sz="3600" dirty="0"/>
              <a:t> </a:t>
            </a:r>
            <a:r>
              <a:rPr lang="en-US" altLang="ja-JP" sz="3600" dirty="0"/>
              <a:t>Construction</a:t>
            </a:r>
            <a:r>
              <a:rPr lang="ja-JP" altLang="en-US" sz="3600" dirty="0"/>
              <a:t> に関する日仏語の差異をデータに基づき記述する。</a:t>
            </a:r>
            <a:endParaRPr lang="en-US" altLang="ja-JP" sz="3600" dirty="0"/>
          </a:p>
          <a:p>
            <a:pPr marL="742950" indent="-742950" defTabSz="758951">
              <a:lnSpc>
                <a:spcPct val="88000"/>
              </a:lnSpc>
              <a:spcBef>
                <a:spcPts val="500"/>
              </a:spcBef>
              <a:buSzTx/>
              <a:buFont typeface="+mj-lt"/>
              <a:buAutoNum type="arabicPeriod"/>
              <a:defRPr sz="1162"/>
            </a:pPr>
            <a:r>
              <a:rPr lang="ja-JP" altLang="en-US" sz="3600" dirty="0"/>
              <a:t>フランス語の不透明性を明らかにする。</a:t>
            </a:r>
            <a:endParaRPr lang="en-US" altLang="ja-JP" sz="3600" dirty="0"/>
          </a:p>
          <a:p>
            <a:pPr marL="742950" indent="-742950" defTabSz="758951">
              <a:lnSpc>
                <a:spcPct val="88000"/>
              </a:lnSpc>
              <a:spcBef>
                <a:spcPts val="500"/>
              </a:spcBef>
              <a:buSzTx/>
              <a:buFont typeface="+mj-lt"/>
              <a:buAutoNum type="arabicPeriod"/>
              <a:defRPr sz="1162"/>
            </a:pPr>
            <a:r>
              <a:rPr lang="ja-JP" altLang="en-US" sz="3600" dirty="0"/>
              <a:t>フランス語の不透明性は、＜人間の性別</a:t>
            </a:r>
            <a:r>
              <a:rPr lang="fr-CA" altLang="ja-JP" sz="3600" dirty="0"/>
              <a:t>m/</a:t>
            </a:r>
            <a:r>
              <a:rPr lang="en-GB" altLang="ja-JP" sz="3600" dirty="0"/>
              <a:t>f</a:t>
            </a:r>
            <a:r>
              <a:rPr lang="ja-JP" altLang="en-US" sz="3600" dirty="0"/>
              <a:t>＝名詞の文法上の性</a:t>
            </a:r>
            <a:r>
              <a:rPr lang="en-GB" altLang="ja-JP" sz="3600" dirty="0"/>
              <a:t>m/f</a:t>
            </a:r>
            <a:r>
              <a:rPr lang="ja-JP" altLang="en-US" sz="3600" dirty="0"/>
              <a:t>＞という形式と意味のペアリングからなる、スキーマ型の</a:t>
            </a:r>
            <a:r>
              <a:rPr lang="en-US" altLang="ja-JP" sz="3600" dirty="0"/>
              <a:t>Construction</a:t>
            </a:r>
            <a:r>
              <a:rPr lang="ja-JP" altLang="en-US" sz="3600" dirty="0"/>
              <a:t>が作用しているからであることを主張する。</a:t>
            </a:r>
          </a:p>
          <a:p>
            <a:pPr marL="0" indent="0" defTabSz="758951">
              <a:lnSpc>
                <a:spcPct val="88000"/>
              </a:lnSpc>
              <a:spcBef>
                <a:spcPts val="500"/>
              </a:spcBef>
              <a:buSzTx/>
              <a:buNone/>
              <a:defRPr sz="4980"/>
            </a:pPr>
            <a:endParaRPr lang="en-US" altLang="ja-JP" sz="415" dirty="0"/>
          </a:p>
        </p:txBody>
      </p:sp>
    </p:spTree>
    <p:extLst>
      <p:ext uri="{BB962C8B-B14F-4D97-AF65-F5344CB8AC3E}">
        <p14:creationId xmlns:p14="http://schemas.microsoft.com/office/powerpoint/2010/main" val="369680066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タイトル 1"/>
          <p:cNvSpPr txBox="1">
            <a:spLocks noGrp="1"/>
          </p:cNvSpPr>
          <p:nvPr>
            <p:ph type="title"/>
          </p:nvPr>
        </p:nvSpPr>
        <p:spPr>
          <a:xfrm>
            <a:off x="1251677" y="382385"/>
            <a:ext cx="10178323" cy="954926"/>
          </a:xfrm>
          <a:prstGeom prst="rect">
            <a:avLst/>
          </a:prstGeom>
        </p:spPr>
        <p:txBody>
          <a:bodyPr/>
          <a:lstStyle>
            <a:lvl1pPr>
              <a:defRPr>
                <a:latin typeface="+mn-lt"/>
                <a:ea typeface="+mn-ea"/>
                <a:cs typeface="+mn-cs"/>
                <a:sym typeface="Helvetica"/>
              </a:defRPr>
            </a:lvl1pPr>
          </a:lstStyle>
          <a:p>
            <a:pPr>
              <a:defRPr>
                <a:latin typeface="Impact"/>
                <a:ea typeface="Impact"/>
                <a:cs typeface="Impact"/>
                <a:sym typeface="Impact"/>
              </a:defRPr>
            </a:pPr>
            <a:r>
              <a:rPr dirty="0" err="1">
                <a:latin typeface="+mn-lt"/>
                <a:ea typeface="+mn-ea"/>
                <a:cs typeface="+mn-cs"/>
                <a:sym typeface="Helvetica"/>
              </a:rPr>
              <a:t>方法とコーパス</a:t>
            </a:r>
            <a:endParaRPr dirty="0">
              <a:latin typeface="+mn-lt"/>
              <a:ea typeface="+mn-ea"/>
              <a:cs typeface="+mn-cs"/>
              <a:sym typeface="Helvetica"/>
            </a:endParaRPr>
          </a:p>
        </p:txBody>
      </p:sp>
      <p:sp>
        <p:nvSpPr>
          <p:cNvPr id="203" name="コンテンツ プレースホルダー 2"/>
          <p:cNvSpPr txBox="1">
            <a:spLocks noGrp="1"/>
          </p:cNvSpPr>
          <p:nvPr>
            <p:ph type="body" idx="1"/>
          </p:nvPr>
        </p:nvSpPr>
        <p:spPr>
          <a:xfrm>
            <a:off x="1251677" y="2286000"/>
            <a:ext cx="10178323" cy="3593593"/>
          </a:xfrm>
          <a:prstGeom prst="rect">
            <a:avLst/>
          </a:prstGeom>
        </p:spPr>
        <p:txBody>
          <a:bodyPr>
            <a:normAutofit fontScale="77500" lnSpcReduction="20000"/>
          </a:bodyPr>
          <a:lstStyle/>
          <a:p>
            <a:pPr marL="0" indent="0" defTabSz="905255">
              <a:spcBef>
                <a:spcPts val="600"/>
              </a:spcBef>
              <a:buSzTx/>
              <a:buNone/>
              <a:defRPr sz="1979"/>
            </a:pPr>
            <a:r>
              <a:rPr dirty="0" err="1"/>
              <a:t>フランス語</a:t>
            </a:r>
            <a:endParaRPr dirty="0"/>
          </a:p>
          <a:p>
            <a:pPr marL="226313" indent="-226313" defTabSz="905255">
              <a:spcBef>
                <a:spcPts val="600"/>
              </a:spcBef>
              <a:defRPr sz="1979"/>
            </a:pPr>
            <a:r>
              <a:rPr dirty="0"/>
              <a:t>　</a:t>
            </a:r>
            <a:r>
              <a:rPr dirty="0" err="1"/>
              <a:t>コーパス：Frantext</a:t>
            </a:r>
            <a:r>
              <a:rPr dirty="0"/>
              <a:t>(</a:t>
            </a:r>
            <a:r>
              <a:rPr dirty="0" err="1"/>
              <a:t>1950年以降）と</a:t>
            </a:r>
            <a:r>
              <a:rPr i="1" dirty="0" err="1"/>
              <a:t>Le</a:t>
            </a:r>
            <a:r>
              <a:rPr i="1" dirty="0"/>
              <a:t> Monde </a:t>
            </a:r>
            <a:r>
              <a:rPr dirty="0"/>
              <a:t>(1988, 1994, 1996, 1999, 2000, 2006, 2012)</a:t>
            </a:r>
            <a:endParaRPr lang="en-US" altLang="ja-JP" dirty="0"/>
          </a:p>
          <a:p>
            <a:pPr marL="226313" indent="-226313" defTabSz="905255">
              <a:spcBef>
                <a:spcPts val="600"/>
              </a:spcBef>
              <a:defRPr sz="1979"/>
            </a:pPr>
            <a:r>
              <a:rPr lang="ja-JP" altLang="en-US" dirty="0"/>
              <a:t>　</a:t>
            </a:r>
            <a:r>
              <a:rPr lang="en-US" altLang="ja-JP" dirty="0"/>
              <a:t>Le</a:t>
            </a:r>
            <a:r>
              <a:rPr lang="ja-JP" altLang="en-US" dirty="0"/>
              <a:t> </a:t>
            </a:r>
            <a:r>
              <a:rPr lang="en-US" altLang="ja-JP" dirty="0"/>
              <a:t>Monde</a:t>
            </a:r>
            <a:r>
              <a:rPr lang="ja-JP" altLang="en-US" dirty="0"/>
              <a:t>からのデータはハイフン削除、</a:t>
            </a:r>
            <a:r>
              <a:rPr lang="en-US" altLang="ja-JP" dirty="0"/>
              <a:t>Tree </a:t>
            </a:r>
            <a:r>
              <a:rPr lang="en-US" altLang="ja-JP" dirty="0" err="1"/>
              <a:t>Tagge</a:t>
            </a:r>
            <a:r>
              <a:rPr lang="ja-JP" altLang="en-US" dirty="0"/>
              <a:t>による解析後、品詞情報付きの</a:t>
            </a:r>
            <a:r>
              <a:rPr lang="en-US" altLang="ja-JP" dirty="0" err="1"/>
              <a:t>2gram</a:t>
            </a:r>
            <a:r>
              <a:rPr lang="ja-JP" altLang="en-US" dirty="0"/>
              <a:t>リストを作成。</a:t>
            </a:r>
            <a:r>
              <a:rPr lang="en-US" altLang="ja-JP" dirty="0"/>
              <a:t>Noun</a:t>
            </a:r>
            <a:r>
              <a:rPr lang="ja-JP" altLang="en-US" dirty="0"/>
              <a:t>＋</a:t>
            </a:r>
            <a:r>
              <a:rPr lang="en-US" altLang="ja-JP" dirty="0"/>
              <a:t>Noun</a:t>
            </a:r>
            <a:r>
              <a:rPr lang="ja-JP" altLang="en-US" dirty="0"/>
              <a:t>のリストを得る。</a:t>
            </a:r>
            <a:r>
              <a:rPr lang="fr-CA" altLang="ja-JP" dirty="0"/>
              <a:t>Frantext catégorisé</a:t>
            </a:r>
            <a:r>
              <a:rPr lang="ja-JP" altLang="en-US" dirty="0"/>
              <a:t>（形態素解析付き）はオンラインのデータベース利用。</a:t>
            </a:r>
          </a:p>
          <a:p>
            <a:pPr marL="226313" indent="-226313" defTabSz="905255">
              <a:spcBef>
                <a:spcPts val="600"/>
              </a:spcBef>
              <a:defRPr sz="1979"/>
            </a:pPr>
            <a:r>
              <a:rPr lang="ja-JP" altLang="en-US" dirty="0"/>
              <a:t>例文の観察：</a:t>
            </a:r>
            <a:r>
              <a:rPr lang="en-US" altLang="ja-JP" dirty="0"/>
              <a:t>1666</a:t>
            </a:r>
            <a:r>
              <a:rPr lang="ja-JP" altLang="en-US" dirty="0"/>
              <a:t>例 </a:t>
            </a:r>
            <a:r>
              <a:rPr lang="en-US" altLang="ja-JP" dirty="0"/>
              <a:t>(</a:t>
            </a:r>
            <a:r>
              <a:rPr lang="fr-FR" altLang="ja-JP" dirty="0" err="1"/>
              <a:t>Question1</a:t>
            </a:r>
            <a:r>
              <a:rPr lang="fr-FR" altLang="ja-JP" dirty="0"/>
              <a:t>, LM</a:t>
            </a:r>
            <a:r>
              <a:rPr lang="ja-JP" altLang="en-US" dirty="0"/>
              <a:t>のみ</a:t>
            </a:r>
            <a:r>
              <a:rPr lang="en-US" altLang="ja-JP" dirty="0"/>
              <a:t>)</a:t>
            </a:r>
            <a:r>
              <a:rPr lang="ja-JP" altLang="en-US" dirty="0"/>
              <a:t>、親族王族</a:t>
            </a:r>
            <a:r>
              <a:rPr lang="en-US" altLang="ja-JP" dirty="0"/>
              <a:t>: 3100</a:t>
            </a:r>
            <a:r>
              <a:rPr lang="ja-JP" altLang="en-US" dirty="0"/>
              <a:t>例、＋その他（比較項目）　合計</a:t>
            </a:r>
            <a:r>
              <a:rPr lang="en-US" altLang="ja-JP" dirty="0"/>
              <a:t>6500</a:t>
            </a:r>
            <a:r>
              <a:rPr lang="ja-JP" altLang="en-US" dirty="0"/>
              <a:t>例 </a:t>
            </a:r>
            <a:r>
              <a:rPr lang="en-US" altLang="ja-JP" dirty="0"/>
              <a:t>(</a:t>
            </a:r>
            <a:r>
              <a:rPr lang="fr-FR" altLang="ja-JP" dirty="0" err="1"/>
              <a:t>Question2</a:t>
            </a:r>
            <a:r>
              <a:rPr lang="fr-FR" altLang="ja-JP" dirty="0"/>
              <a:t>) </a:t>
            </a:r>
            <a:endParaRPr dirty="0"/>
          </a:p>
          <a:p>
            <a:pPr marL="0" indent="0" defTabSz="905255">
              <a:spcBef>
                <a:spcPts val="600"/>
              </a:spcBef>
              <a:buSzTx/>
              <a:buNone/>
              <a:defRPr sz="1979"/>
            </a:pPr>
            <a:endParaRPr dirty="0"/>
          </a:p>
          <a:p>
            <a:pPr marL="0" indent="0" defTabSz="905255">
              <a:spcBef>
                <a:spcPts val="600"/>
              </a:spcBef>
              <a:buSzTx/>
              <a:buNone/>
              <a:defRPr sz="1979"/>
            </a:pPr>
            <a:r>
              <a:rPr dirty="0" err="1"/>
              <a:t>日本語</a:t>
            </a:r>
            <a:endParaRPr dirty="0"/>
          </a:p>
          <a:p>
            <a:pPr marL="226313" indent="-226313" defTabSz="905255">
              <a:spcBef>
                <a:spcPts val="600"/>
              </a:spcBef>
              <a:defRPr sz="1979"/>
            </a:pPr>
            <a:r>
              <a:rPr dirty="0"/>
              <a:t>　</a:t>
            </a:r>
            <a:r>
              <a:rPr dirty="0" err="1"/>
              <a:t>コーパス</a:t>
            </a:r>
            <a:r>
              <a:rPr dirty="0"/>
              <a:t>： </a:t>
            </a:r>
            <a:r>
              <a:rPr dirty="0" err="1"/>
              <a:t>BCCWJ</a:t>
            </a:r>
            <a:r>
              <a:rPr dirty="0"/>
              <a:t> (The Balanced Corpus of Contemporary Written Japanese) </a:t>
            </a:r>
            <a:endParaRPr lang="en-US" altLang="ja-JP" dirty="0"/>
          </a:p>
          <a:p>
            <a:pPr marL="226313" indent="-226313" defTabSz="905255">
              <a:spcBef>
                <a:spcPts val="600"/>
              </a:spcBef>
              <a:defRPr sz="1979"/>
            </a:pPr>
            <a:r>
              <a:rPr lang="ja-JP" altLang="en-US" dirty="0"/>
              <a:t>　品詞解析の問題を最小化するために、名詞だけでなく、接尾辞、接頭辞なども検索。</a:t>
            </a:r>
            <a:endParaRPr dirty="0"/>
          </a:p>
          <a:p>
            <a:pPr marL="226313" indent="-226313" defTabSz="905255">
              <a:spcBef>
                <a:spcPts val="600"/>
              </a:spcBef>
              <a:defRPr sz="1979"/>
            </a:pPr>
            <a:r>
              <a:rPr dirty="0"/>
              <a:t>　</a:t>
            </a:r>
            <a:r>
              <a:rPr dirty="0" err="1"/>
              <a:t>例文の観察：7500</a:t>
            </a:r>
            <a:r>
              <a:rPr dirty="0"/>
              <a:t> </a:t>
            </a:r>
            <a:r>
              <a:rPr dirty="0" err="1"/>
              <a:t>例（Question1</a:t>
            </a:r>
            <a:r>
              <a:rPr dirty="0"/>
              <a:t>)、 </a:t>
            </a:r>
            <a:r>
              <a:rPr lang="en-US" altLang="ja-JP" dirty="0"/>
              <a:t>6432</a:t>
            </a:r>
            <a:r>
              <a:rPr lang="ja-JP" altLang="en-US" dirty="0"/>
              <a:t>例（親族）＋</a:t>
            </a:r>
            <a:r>
              <a:rPr lang="en-US" altLang="ja-JP" dirty="0"/>
              <a:t>5041</a:t>
            </a:r>
            <a:r>
              <a:rPr lang="ja-JP" altLang="en-US" dirty="0"/>
              <a:t>例（姫鬼）</a:t>
            </a:r>
            <a:r>
              <a:rPr dirty="0"/>
              <a:t>（Question 2）</a:t>
            </a:r>
            <a:endParaRPr lang="en-US" altLang="ja-JP" dirty="0"/>
          </a:p>
          <a:p>
            <a:pPr marL="226313" indent="-226313" defTabSz="905255">
              <a:spcBef>
                <a:spcPts val="600"/>
              </a:spcBef>
              <a:defRPr sz="1979"/>
            </a:pPr>
            <a:endParaRPr lang="en-US" altLang="ja-JP" dirty="0"/>
          </a:p>
          <a:p>
            <a:pPr marL="0" indent="0" defTabSz="905255">
              <a:spcBef>
                <a:spcPts val="600"/>
              </a:spcBef>
              <a:buNone/>
              <a:defRPr sz="1979"/>
            </a:pPr>
            <a:r>
              <a:rPr lang="ja-JP" altLang="en-US" dirty="0"/>
              <a:t>例文は手作業により検証済み。不要例は削除済み。</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タイトル 1"/>
          <p:cNvSpPr txBox="1">
            <a:spLocks noGrp="1"/>
          </p:cNvSpPr>
          <p:nvPr>
            <p:ph type="title"/>
          </p:nvPr>
        </p:nvSpPr>
        <p:spPr>
          <a:xfrm>
            <a:off x="1251677" y="57486"/>
            <a:ext cx="10178323" cy="1492132"/>
          </a:xfrm>
          <a:prstGeom prst="rect">
            <a:avLst/>
          </a:prstGeom>
        </p:spPr>
        <p:txBody>
          <a:bodyPr/>
          <a:lstStyle/>
          <a:p>
            <a:pPr defTabSz="685800">
              <a:defRPr sz="3375" spc="150"/>
            </a:pPr>
            <a:r>
              <a:rPr dirty="0" err="1"/>
              <a:t>Nom+NOM</a:t>
            </a:r>
            <a:r>
              <a:rPr dirty="0" err="1">
                <a:latin typeface="+mn-lt"/>
                <a:ea typeface="+mn-ea"/>
                <a:cs typeface="+mn-cs"/>
                <a:sym typeface="Helvetica"/>
              </a:rPr>
              <a:t>の研究２</a:t>
            </a:r>
            <a:br>
              <a:rPr dirty="0">
                <a:latin typeface="+mn-lt"/>
                <a:ea typeface="+mn-ea"/>
                <a:cs typeface="+mn-cs"/>
                <a:sym typeface="Helvetica"/>
              </a:rPr>
            </a:br>
            <a:r>
              <a:rPr sz="2400" dirty="0" err="1">
                <a:latin typeface="+mn-lt"/>
                <a:ea typeface="+mn-ea"/>
                <a:cs typeface="+mn-cs"/>
                <a:sym typeface="Helvetica"/>
              </a:rPr>
              <a:t>フランス語データ（</a:t>
            </a:r>
            <a:r>
              <a:rPr sz="2400" i="1" dirty="0" err="1">
                <a:latin typeface="+mn-lt"/>
                <a:ea typeface="+mn-ea"/>
                <a:cs typeface="+mn-cs"/>
                <a:sym typeface="Helvetica"/>
              </a:rPr>
              <a:t>Le</a:t>
            </a:r>
            <a:r>
              <a:rPr sz="2400" i="1" dirty="0">
                <a:latin typeface="+mn-lt"/>
                <a:ea typeface="+mn-ea"/>
                <a:cs typeface="+mn-cs"/>
                <a:sym typeface="Helvetica"/>
              </a:rPr>
              <a:t> Monde</a:t>
            </a:r>
            <a:r>
              <a:rPr lang="fr-CA" altLang="ja-JP" sz="2400" i="1" dirty="0">
                <a:latin typeface="+mn-lt"/>
                <a:ea typeface="+mn-ea"/>
                <a:cs typeface="+mn-cs"/>
                <a:sym typeface="Helvetica"/>
              </a:rPr>
              <a:t>7</a:t>
            </a:r>
            <a:r>
              <a:rPr sz="2400" dirty="0" err="1">
                <a:latin typeface="+mn-lt"/>
                <a:ea typeface="+mn-ea"/>
                <a:cs typeface="+mn-cs"/>
                <a:sym typeface="Helvetica"/>
              </a:rPr>
              <a:t>年分：1988-2012</a:t>
            </a:r>
            <a:r>
              <a:rPr lang="fr-CA" altLang="ja-JP" sz="2400" dirty="0">
                <a:latin typeface="+mn-lt"/>
                <a:ea typeface="+mn-ea"/>
                <a:cs typeface="+mn-cs"/>
                <a:sym typeface="Helvetica"/>
              </a:rPr>
              <a:t>)</a:t>
            </a:r>
            <a:r>
              <a:rPr sz="2400" dirty="0">
                <a:solidFill>
                  <a:srgbClr val="000000"/>
                </a:solidFill>
                <a:latin typeface="Calibri Light"/>
                <a:ea typeface="Calibri Light"/>
                <a:cs typeface="Calibri Light"/>
                <a:sym typeface="Calibri Light"/>
              </a:rPr>
              <a:t> </a:t>
            </a:r>
          </a:p>
        </p:txBody>
      </p:sp>
      <p:graphicFrame>
        <p:nvGraphicFramePr>
          <p:cNvPr id="143" name="コンテンツ プレースホルダー 10"/>
          <p:cNvGraphicFramePr/>
          <p:nvPr>
            <p:extLst>
              <p:ext uri="{D42A27DB-BD31-4B8C-83A1-F6EECF244321}">
                <p14:modId xmlns:p14="http://schemas.microsoft.com/office/powerpoint/2010/main" val="2957066532"/>
              </p:ext>
            </p:extLst>
          </p:nvPr>
        </p:nvGraphicFramePr>
        <p:xfrm>
          <a:off x="1001684" y="1532217"/>
          <a:ext cx="5153025" cy="2382743"/>
        </p:xfrm>
        <a:graphic>
          <a:graphicData uri="http://schemas.openxmlformats.org/drawingml/2006/table">
            <a:tbl>
              <a:tblPr firstRow="1" firstCol="1">
                <a:tableStyleId>{4C3C2611-4C71-4FC5-86AE-919BDF0F9419}</a:tableStyleId>
              </a:tblPr>
              <a:tblGrid>
                <a:gridCol w="990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2790825">
                  <a:extLst>
                    <a:ext uri="{9D8B030D-6E8A-4147-A177-3AD203B41FA5}">
                      <a16:colId xmlns:a16="http://schemas.microsoft.com/office/drawing/2014/main" val="20003"/>
                    </a:ext>
                  </a:extLst>
                </a:gridCol>
              </a:tblGrid>
              <a:tr h="191993">
                <a:tc>
                  <a:txBody>
                    <a:bodyPr/>
                    <a:lstStyle/>
                    <a:p>
                      <a:pPr algn="l" defTabSz="914400">
                        <a:defRPr sz="1000" b="0">
                          <a:solidFill>
                            <a:srgbClr val="000000"/>
                          </a:solidFill>
                          <a:latin typeface="Calibri Light"/>
                          <a:ea typeface="Calibri Light"/>
                          <a:cs typeface="Calibri Light"/>
                          <a:sym typeface="Calibri Light"/>
                        </a:defRPr>
                      </a:pPr>
                      <a:r>
                        <a:rPr>
                          <a:latin typeface="ＭＳ 明朝"/>
                          <a:ea typeface="ＭＳ 明朝"/>
                          <a:cs typeface="ＭＳ 明朝"/>
                          <a:sym typeface="ＭＳ 明朝"/>
                        </a:rPr>
                        <a:t>　</a:t>
                      </a:r>
                      <a:r>
                        <a:t>N1 +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b="0">
                          <a:solidFill>
                            <a:srgbClr val="000000"/>
                          </a:solidFill>
                        </a:defRPr>
                      </a:pPr>
                      <a:r>
                        <a:rPr sz="1000">
                          <a:latin typeface="Calibri Light"/>
                          <a:ea typeface="Calibri Light"/>
                          <a:cs typeface="Calibri Light"/>
                          <a:sym typeface="Calibri Light"/>
                        </a:rPr>
                        <a:t>token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b="0">
                          <a:solidFill>
                            <a:srgbClr val="000000"/>
                          </a:solidFill>
                        </a:defRPr>
                      </a:pPr>
                      <a:r>
                        <a:rPr sz="1000">
                          <a:latin typeface="Calibri Light"/>
                          <a:ea typeface="Calibri Light"/>
                          <a:cs typeface="Calibri Light"/>
                          <a:sym typeface="Calibri Light"/>
                        </a:rPr>
                        <a:t>type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b="0">
                          <a:solidFill>
                            <a:srgbClr val="000000"/>
                          </a:solidFill>
                        </a:defRPr>
                      </a:pPr>
                      <a:r>
                        <a:rPr sz="1000">
                          <a:latin typeface="Calibri Light"/>
                          <a:ea typeface="Calibri Light"/>
                          <a:cs typeface="Calibri Light"/>
                          <a:sym typeface="Calibri Light"/>
                        </a:rPr>
                        <a:t>exemples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171450">
                <a:tc>
                  <a:txBody>
                    <a:bodyPr/>
                    <a:lstStyle/>
                    <a:p>
                      <a:pPr algn="l" defTabSz="914400">
                        <a:defRPr sz="1000" b="0">
                          <a:solidFill>
                            <a:srgbClr val="000000"/>
                          </a:solidFill>
                          <a:latin typeface="Calibri Light"/>
                          <a:ea typeface="Calibri Light"/>
                          <a:cs typeface="Calibri Light"/>
                          <a:sym typeface="Calibri Light"/>
                        </a:defRPr>
                      </a:pPr>
                      <a:r>
                        <a:t>N1</a:t>
                      </a:r>
                      <a:r>
                        <a:rPr i="1">
                          <a:latin typeface="+mn-lt"/>
                          <a:ea typeface="+mn-ea"/>
                          <a:cs typeface="+mn-cs"/>
                          <a:sym typeface="Helvetica"/>
                        </a:rPr>
                        <a:t>de</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1 307 812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76 075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chiffre d'affaire, point de vue, taux d’intérêt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146050">
                <a:tc>
                  <a:txBody>
                    <a:bodyPr/>
                    <a:lstStyle/>
                    <a:p>
                      <a:pPr algn="l" defTabSz="914400">
                        <a:defRPr sz="1000" b="0">
                          <a:solidFill>
                            <a:srgbClr val="000000"/>
                          </a:solidFill>
                          <a:latin typeface="Calibri Light"/>
                          <a:ea typeface="Calibri Light"/>
                          <a:cs typeface="Calibri Light"/>
                          <a:sym typeface="Calibri Light"/>
                        </a:defRPr>
                      </a:pPr>
                      <a:r>
                        <a:t>N1</a:t>
                      </a:r>
                      <a:r>
                        <a:rPr i="1">
                          <a:latin typeface="+mn-lt"/>
                          <a:ea typeface="+mn-ea"/>
                          <a:cs typeface="+mn-cs"/>
                          <a:sym typeface="Helvetica"/>
                        </a:rPr>
                        <a:t>de le</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1 183 350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95 047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Président de la République, droit de l’homme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171450">
                <a:tc>
                  <a:txBody>
                    <a:bodyPr/>
                    <a:lstStyle/>
                    <a:p>
                      <a:pPr algn="l" defTabSz="914400">
                        <a:defRPr sz="1000" b="0">
                          <a:solidFill>
                            <a:srgbClr val="000000"/>
                          </a:solidFill>
                          <a:latin typeface="Calibri Light"/>
                          <a:ea typeface="Calibri Light"/>
                          <a:cs typeface="Calibri Light"/>
                          <a:sym typeface="Calibri Light"/>
                        </a:defRPr>
                      </a:pPr>
                      <a:r>
                        <a:rPr dirty="0"/>
                        <a:t>N1 </a:t>
                      </a:r>
                      <a:r>
                        <a:rPr i="1" dirty="0">
                          <a:latin typeface="+mn-lt"/>
                          <a:ea typeface="+mn-ea"/>
                          <a:cs typeface="+mn-cs"/>
                          <a:sym typeface="Helvetica"/>
                        </a:rPr>
                        <a:t>à le</a:t>
                      </a:r>
                      <a:r>
                        <a:rPr dirty="0"/>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157 510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16 429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mise au point, candidat à l’élection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171450">
                <a:tc>
                  <a:txBody>
                    <a:bodyPr/>
                    <a:lstStyle/>
                    <a:p>
                      <a:pPr algn="l" defTabSz="914400">
                        <a:defRPr sz="1800" b="0">
                          <a:solidFill>
                            <a:srgbClr val="000000"/>
                          </a:solidFill>
                        </a:defRPr>
                      </a:pPr>
                      <a:r>
                        <a:rPr sz="1000">
                          <a:latin typeface="Calibri Light"/>
                          <a:ea typeface="Calibri Light"/>
                          <a:cs typeface="Calibri Light"/>
                          <a:sym typeface="Calibri Light"/>
                        </a:rPr>
                        <a:t>N1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105 092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13 225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site Internet, dimanche soir, assurance vie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sur le</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41 039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5 499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impôt sur le revenue, embargo sur l’arme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en</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24 906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1 600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mise en place, temps en temps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pour le</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14 190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2 198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partenariat pour le paix</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à </a:t>
                      </a:r>
                      <a:r>
                        <a:t>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10 541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689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accès à Internet, sac à dos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8"/>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contre</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10 041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793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crime contre humanité</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9"/>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par</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9 011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319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télévision par satellite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0"/>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par le</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7 744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1 360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infection par le virus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1"/>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sur</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1 663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128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a:latin typeface="Calibri Light"/>
                          <a:ea typeface="Calibri Light"/>
                          <a:cs typeface="Calibri Light"/>
                          <a:sym typeface="Calibri Light"/>
                        </a:rPr>
                        <a:t>pignon sur rue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2"/>
                  </a:ext>
                </a:extLst>
              </a:tr>
              <a:tr h="171450">
                <a:tc>
                  <a:txBody>
                    <a:bodyPr/>
                    <a:lstStyle/>
                    <a:p>
                      <a:pPr algn="l" defTabSz="914400">
                        <a:defRPr sz="1000" b="0">
                          <a:solidFill>
                            <a:srgbClr val="000000"/>
                          </a:solidFill>
                          <a:latin typeface="Calibri Light"/>
                          <a:ea typeface="Calibri Light"/>
                          <a:cs typeface="Calibri Light"/>
                          <a:sym typeface="Calibri Light"/>
                        </a:defRPr>
                      </a:pPr>
                      <a:r>
                        <a:t>N1 </a:t>
                      </a:r>
                      <a:r>
                        <a:rPr i="1">
                          <a:latin typeface="+mn-lt"/>
                          <a:ea typeface="+mn-ea"/>
                          <a:cs typeface="+mn-cs"/>
                          <a:sym typeface="Helvetica"/>
                        </a:rPr>
                        <a:t>pour</a:t>
                      </a:r>
                      <a:r>
                        <a:t>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a:latin typeface="Calibri Light"/>
                          <a:ea typeface="Calibri Light"/>
                          <a:cs typeface="Calibri Light"/>
                          <a:sym typeface="Calibri Light"/>
                        </a:rPr>
                        <a:t>1 178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defRPr sz="1800"/>
                      </a:pPr>
                      <a:r>
                        <a:rPr sz="1000" dirty="0">
                          <a:latin typeface="Calibri Light"/>
                          <a:ea typeface="Calibri Light"/>
                          <a:cs typeface="Calibri Light"/>
                          <a:sym typeface="Calibri Light"/>
                        </a:rPr>
                        <a:t>143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000" dirty="0">
                          <a:latin typeface="Calibri Light"/>
                          <a:ea typeface="Calibri Light"/>
                          <a:cs typeface="Calibri Light"/>
                          <a:sym typeface="Calibri Light"/>
                        </a:rPr>
                        <a:t>livre pour </a:t>
                      </a:r>
                      <a:r>
                        <a:rPr sz="1000" dirty="0" err="1">
                          <a:latin typeface="Calibri Light"/>
                          <a:ea typeface="Calibri Light"/>
                          <a:cs typeface="Calibri Light"/>
                          <a:sym typeface="Calibri Light"/>
                        </a:rPr>
                        <a:t>l'enfant</a:t>
                      </a:r>
                      <a:endParaRPr sz="1000" dirty="0">
                        <a:latin typeface="Calibri Light"/>
                        <a:ea typeface="Calibri Light"/>
                        <a:cs typeface="Calibri Light"/>
                        <a:sym typeface="Calibri Light"/>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3"/>
                  </a:ext>
                </a:extLst>
              </a:tr>
            </a:tbl>
          </a:graphicData>
        </a:graphic>
      </p:graphicFrame>
      <p:sp>
        <p:nvSpPr>
          <p:cNvPr id="144" name="正方形/長方形 12"/>
          <p:cNvSpPr txBox="1"/>
          <p:nvPr/>
        </p:nvSpPr>
        <p:spPr>
          <a:xfrm>
            <a:off x="1060393" y="4025322"/>
            <a:ext cx="5463540"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Calibri Light"/>
                <a:ea typeface="Calibri Light"/>
                <a:cs typeface="Calibri Light"/>
                <a:sym typeface="Calibri Light"/>
              </a:defRPr>
            </a:pPr>
            <a:r>
              <a:rPr dirty="0"/>
              <a:t> </a:t>
            </a:r>
            <a:r>
              <a:rPr sz="1800" dirty="0" err="1">
                <a:latin typeface="ＭＳ 明朝"/>
                <a:ea typeface="ＭＳ 明朝"/>
                <a:cs typeface="ＭＳ 明朝"/>
                <a:sym typeface="ＭＳ 明朝"/>
              </a:rPr>
              <a:t>表１：</a:t>
            </a:r>
            <a:r>
              <a:rPr sz="1800" dirty="0" err="1"/>
              <a:t>N1</a:t>
            </a:r>
            <a:r>
              <a:rPr sz="1800" dirty="0"/>
              <a:t> N2 </a:t>
            </a:r>
            <a:r>
              <a:rPr sz="1800" dirty="0">
                <a:latin typeface="ＭＳ 明朝"/>
                <a:ea typeface="ＭＳ 明朝"/>
                <a:cs typeface="ＭＳ 明朝"/>
                <a:sym typeface="ＭＳ 明朝"/>
              </a:rPr>
              <a:t>　</a:t>
            </a:r>
            <a:r>
              <a:rPr sz="1800" dirty="0"/>
              <a:t>vs</a:t>
            </a:r>
            <a:r>
              <a:rPr sz="1800" dirty="0">
                <a:latin typeface="ＭＳ 明朝"/>
                <a:ea typeface="ＭＳ 明朝"/>
                <a:cs typeface="ＭＳ 明朝"/>
                <a:sym typeface="ＭＳ 明朝"/>
              </a:rPr>
              <a:t>　</a:t>
            </a:r>
            <a:r>
              <a:rPr sz="1800" dirty="0"/>
              <a:t>N1 </a:t>
            </a:r>
            <a:r>
              <a:rPr sz="1800" dirty="0">
                <a:latin typeface="ＭＳ 明朝"/>
                <a:ea typeface="ＭＳ 明朝"/>
                <a:cs typeface="ＭＳ 明朝"/>
                <a:sym typeface="ＭＳ 明朝"/>
              </a:rPr>
              <a:t>＋</a:t>
            </a:r>
            <a:r>
              <a:rPr sz="1800" dirty="0" err="1">
                <a:latin typeface="ＭＳ 明朝"/>
                <a:ea typeface="ＭＳ 明朝"/>
                <a:cs typeface="ＭＳ 明朝"/>
                <a:sym typeface="ＭＳ 明朝"/>
              </a:rPr>
              <a:t>前置詞</a:t>
            </a:r>
            <a:r>
              <a:rPr sz="1800" dirty="0">
                <a:latin typeface="ＭＳ 明朝"/>
                <a:ea typeface="ＭＳ 明朝"/>
                <a:cs typeface="ＭＳ 明朝"/>
                <a:sym typeface="ＭＳ 明朝"/>
              </a:rPr>
              <a:t>＋</a:t>
            </a:r>
            <a:r>
              <a:rPr sz="1800" dirty="0"/>
              <a:t> (</a:t>
            </a:r>
            <a:r>
              <a:rPr sz="1800" dirty="0" err="1">
                <a:latin typeface="ＭＳ 明朝"/>
                <a:ea typeface="ＭＳ 明朝"/>
                <a:cs typeface="ＭＳ 明朝"/>
                <a:sym typeface="ＭＳ 明朝"/>
              </a:rPr>
              <a:t>定冠詞</a:t>
            </a:r>
            <a:r>
              <a:rPr sz="1800" dirty="0"/>
              <a:t>) </a:t>
            </a:r>
            <a:r>
              <a:rPr sz="1800" dirty="0">
                <a:latin typeface="ＭＳ 明朝"/>
                <a:ea typeface="ＭＳ 明朝"/>
                <a:cs typeface="ＭＳ 明朝"/>
                <a:sym typeface="ＭＳ 明朝"/>
              </a:rPr>
              <a:t>＋</a:t>
            </a:r>
            <a:r>
              <a:rPr sz="1800" dirty="0"/>
              <a:t>N2</a:t>
            </a:r>
            <a:r>
              <a:rPr sz="1800" dirty="0">
                <a:latin typeface="ＭＳ 明朝"/>
                <a:ea typeface="ＭＳ 明朝"/>
                <a:cs typeface="ＭＳ 明朝"/>
                <a:sym typeface="ＭＳ 明朝"/>
              </a:rPr>
              <a:t>　</a:t>
            </a:r>
          </a:p>
        </p:txBody>
      </p:sp>
      <p:sp>
        <p:nvSpPr>
          <p:cNvPr id="145" name="正方形/長方形 13"/>
          <p:cNvSpPr txBox="1"/>
          <p:nvPr/>
        </p:nvSpPr>
        <p:spPr>
          <a:xfrm>
            <a:off x="6889750" y="4300246"/>
            <a:ext cx="60045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Calibri"/>
                <a:ea typeface="Calibri"/>
                <a:cs typeface="Calibri"/>
                <a:sym typeface="Calibri"/>
              </a:defRPr>
            </a:pPr>
            <a:r>
              <a:rPr dirty="0"/>
              <a:t> </a:t>
            </a:r>
            <a:endParaRPr sz="2400" dirty="0"/>
          </a:p>
          <a:p>
            <a:pPr>
              <a:defRPr>
                <a:latin typeface="Calibri"/>
                <a:ea typeface="Calibri"/>
                <a:cs typeface="Calibri"/>
                <a:sym typeface="Calibri"/>
              </a:defRPr>
            </a:pPr>
            <a:r>
              <a:rPr dirty="0" err="1">
                <a:latin typeface="ＭＳ 明朝"/>
                <a:ea typeface="ＭＳ 明朝"/>
                <a:cs typeface="ＭＳ 明朝"/>
                <a:sym typeface="ＭＳ 明朝"/>
              </a:rPr>
              <a:t>表２</a:t>
            </a:r>
            <a:r>
              <a:rPr dirty="0">
                <a:latin typeface="ＭＳ 明朝"/>
                <a:ea typeface="ＭＳ 明朝"/>
                <a:cs typeface="ＭＳ 明朝"/>
                <a:sym typeface="ＭＳ 明朝"/>
              </a:rPr>
              <a:t>：</a:t>
            </a:r>
            <a:r>
              <a:rPr dirty="0"/>
              <a:t> </a:t>
            </a:r>
            <a:r>
              <a:rPr dirty="0" err="1">
                <a:latin typeface="ＭＳ 明朝"/>
                <a:ea typeface="ＭＳ 明朝"/>
                <a:cs typeface="ＭＳ 明朝"/>
                <a:sym typeface="ＭＳ 明朝"/>
              </a:rPr>
              <a:t>最も高頻度の</a:t>
            </a:r>
            <a:r>
              <a:rPr dirty="0" err="1"/>
              <a:t>N1N2</a:t>
            </a:r>
            <a:r>
              <a:rPr lang="fr-CA" altLang="ja-JP" dirty="0"/>
              <a:t> </a:t>
            </a:r>
            <a:r>
              <a:rPr lang="ja-JP" altLang="en-US" dirty="0"/>
              <a:t>（</a:t>
            </a:r>
            <a:r>
              <a:rPr lang="fr-CA" altLang="ja-JP" dirty="0"/>
              <a:t> (</a:t>
            </a:r>
            <a:r>
              <a:rPr lang="fr-CA" altLang="ja-JP" dirty="0" err="1"/>
              <a:t>N1ADJ</a:t>
            </a:r>
            <a:r>
              <a:rPr lang="fr-CA" altLang="ja-JP" dirty="0"/>
              <a:t>)</a:t>
            </a:r>
            <a:r>
              <a:rPr lang="ja-JP" altLang="en-US" dirty="0"/>
              <a:t>も参照した）</a:t>
            </a:r>
            <a:r>
              <a:rPr dirty="0">
                <a:latin typeface="ＭＳ 明朝"/>
                <a:ea typeface="ＭＳ 明朝"/>
                <a:cs typeface="ＭＳ 明朝"/>
                <a:sym typeface="ＭＳ 明朝"/>
              </a:rPr>
              <a:t>　</a:t>
            </a:r>
          </a:p>
        </p:txBody>
      </p:sp>
      <p:sp>
        <p:nvSpPr>
          <p:cNvPr id="146" name="テキスト ボックス 2"/>
          <p:cNvSpPr txBox="1"/>
          <p:nvPr/>
        </p:nvSpPr>
        <p:spPr>
          <a:xfrm>
            <a:off x="1060393" y="4468481"/>
            <a:ext cx="5554981" cy="1053466"/>
          </a:xfrm>
          <a:prstGeom prst="rect">
            <a:avLst/>
          </a:prstGeom>
          <a:ln>
            <a:solidFill>
              <a:srgbClr val="895E0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0000"/>
                </a:solidFill>
              </a:defRPr>
            </a:pPr>
            <a:r>
              <a:t>N1 de(of) N2が最も多い。</a:t>
            </a:r>
          </a:p>
          <a:p>
            <a:pPr>
              <a:defRPr>
                <a:solidFill>
                  <a:srgbClr val="FF0000"/>
                </a:solidFill>
              </a:defRPr>
            </a:pPr>
            <a:r>
              <a:t>N1 N2は４位（N2が無冠詞の場合では２位）</a:t>
            </a:r>
          </a:p>
          <a:p>
            <a:pPr>
              <a:defRPr>
                <a:solidFill>
                  <a:srgbClr val="FF0000"/>
                </a:solidFill>
              </a:defRPr>
            </a:pPr>
            <a:r>
              <a:t>少なくはない。</a:t>
            </a:r>
          </a:p>
        </p:txBody>
      </p:sp>
      <p:sp>
        <p:nvSpPr>
          <p:cNvPr id="147" name="テキスト ボックス 3"/>
          <p:cNvSpPr txBox="1"/>
          <p:nvPr/>
        </p:nvSpPr>
        <p:spPr>
          <a:xfrm>
            <a:off x="1060393" y="5541141"/>
            <a:ext cx="9955484"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err="1"/>
              <a:t>chiffre</a:t>
            </a:r>
            <a:r>
              <a:rPr dirty="0"/>
              <a:t> </a:t>
            </a:r>
            <a:r>
              <a:rPr dirty="0" err="1"/>
              <a:t>d’affaire</a:t>
            </a:r>
            <a:r>
              <a:rPr dirty="0"/>
              <a:t>, </a:t>
            </a:r>
            <a:r>
              <a:rPr dirty="0" err="1"/>
              <a:t>売上高</a:t>
            </a:r>
            <a:r>
              <a:rPr dirty="0"/>
              <a:t>, turnover;  point de </a:t>
            </a:r>
            <a:r>
              <a:rPr dirty="0" err="1"/>
              <a:t>vue</a:t>
            </a:r>
            <a:r>
              <a:rPr dirty="0"/>
              <a:t>, </a:t>
            </a:r>
            <a:r>
              <a:rPr dirty="0" err="1"/>
              <a:t>観点</a:t>
            </a:r>
            <a:r>
              <a:rPr dirty="0"/>
              <a:t>, viewpoint;  </a:t>
            </a:r>
            <a:r>
              <a:rPr dirty="0" err="1"/>
              <a:t>taux</a:t>
            </a:r>
            <a:r>
              <a:rPr dirty="0"/>
              <a:t> </a:t>
            </a:r>
            <a:r>
              <a:rPr dirty="0" err="1"/>
              <a:t>d’intérêt</a:t>
            </a:r>
            <a:r>
              <a:rPr dirty="0"/>
              <a:t>, </a:t>
            </a:r>
            <a:r>
              <a:rPr dirty="0" err="1"/>
              <a:t>金利</a:t>
            </a:r>
            <a:r>
              <a:rPr dirty="0"/>
              <a:t>, interest rate </a:t>
            </a:r>
          </a:p>
        </p:txBody>
      </p:sp>
      <p:sp>
        <p:nvSpPr>
          <p:cNvPr id="148" name="テキスト ボックス 4"/>
          <p:cNvSpPr txBox="1"/>
          <p:nvPr/>
        </p:nvSpPr>
        <p:spPr>
          <a:xfrm>
            <a:off x="1083884" y="5970755"/>
            <a:ext cx="11062980"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site Internet, </a:t>
            </a:r>
            <a:r>
              <a:rPr dirty="0" err="1"/>
              <a:t>ウェブサイト</a:t>
            </a:r>
            <a:r>
              <a:rPr dirty="0"/>
              <a:t>, website: </a:t>
            </a:r>
            <a:r>
              <a:rPr dirty="0" err="1"/>
              <a:t>centre</a:t>
            </a:r>
            <a:r>
              <a:rPr dirty="0"/>
              <a:t> </a:t>
            </a:r>
            <a:r>
              <a:rPr dirty="0" err="1"/>
              <a:t>ville</a:t>
            </a:r>
            <a:r>
              <a:rPr dirty="0"/>
              <a:t>, </a:t>
            </a:r>
            <a:r>
              <a:rPr dirty="0" err="1"/>
              <a:t>町の中心</a:t>
            </a:r>
            <a:r>
              <a:rPr dirty="0"/>
              <a:t>, city center, assurance </a:t>
            </a:r>
            <a:r>
              <a:rPr dirty="0" err="1"/>
              <a:t>maladie</a:t>
            </a:r>
            <a:r>
              <a:rPr dirty="0"/>
              <a:t>, </a:t>
            </a:r>
            <a:r>
              <a:rPr dirty="0" err="1"/>
              <a:t>健康保険</a:t>
            </a:r>
            <a:r>
              <a:rPr dirty="0"/>
              <a:t>, Health Insurance, </a:t>
            </a:r>
            <a:r>
              <a:rPr dirty="0" err="1"/>
              <a:t>dimanche</a:t>
            </a:r>
            <a:r>
              <a:rPr dirty="0"/>
              <a:t> </a:t>
            </a:r>
            <a:r>
              <a:rPr dirty="0" err="1"/>
              <a:t>soir</a:t>
            </a:r>
            <a:r>
              <a:rPr dirty="0"/>
              <a:t>, </a:t>
            </a:r>
            <a:r>
              <a:rPr dirty="0" err="1"/>
              <a:t>日曜の夜,Sunday</a:t>
            </a:r>
            <a:r>
              <a:rPr dirty="0"/>
              <a:t> evening; </a:t>
            </a:r>
          </a:p>
        </p:txBody>
      </p:sp>
      <p:sp>
        <p:nvSpPr>
          <p:cNvPr id="2" name="正方形/長方形 1">
            <a:extLst>
              <a:ext uri="{FF2B5EF4-FFF2-40B4-BE49-F238E27FC236}">
                <a16:creationId xmlns:a16="http://schemas.microsoft.com/office/drawing/2014/main" id="{4B5D4931-84A3-4679-9ACC-267BC3DDA497}"/>
              </a:ext>
            </a:extLst>
          </p:cNvPr>
          <p:cNvSpPr/>
          <p:nvPr/>
        </p:nvSpPr>
        <p:spPr>
          <a:xfrm>
            <a:off x="6096000" y="1435961"/>
            <a:ext cx="5711462" cy="2862322"/>
          </a:xfrm>
          <a:prstGeom prst="rect">
            <a:avLst/>
          </a:prstGeom>
          <a:solidFill>
            <a:schemeClr val="bg1"/>
          </a:solidFill>
          <a:ln>
            <a:solidFill>
              <a:schemeClr val="tx1"/>
            </a:solidFill>
          </a:ln>
        </p:spPr>
        <p:txBody>
          <a:bodyPr wrap="square">
            <a:spAutoFit/>
          </a:bodyPr>
          <a:lstStyle/>
          <a:p>
            <a:r>
              <a:rPr lang="ja-JP" altLang="en-US" dirty="0"/>
              <a:t>  2369 assurance_NOM_assurance maladie_NOM_maladie</a:t>
            </a:r>
          </a:p>
          <a:p>
            <a:r>
              <a:rPr lang="ja-JP" altLang="en-US" dirty="0"/>
              <a:t>   2023 centre_NOM_centre ville_NOM_ville</a:t>
            </a:r>
          </a:p>
          <a:p>
            <a:r>
              <a:rPr lang="ja-JP" altLang="en-US" dirty="0"/>
              <a:t>   1908 main_NOM_main d'oeuvre_NOM_d'oeuvre</a:t>
            </a:r>
          </a:p>
          <a:p>
            <a:r>
              <a:rPr lang="ja-JP" altLang="en-US" dirty="0"/>
              <a:t>   1852 pays_NOM_pays membres_NOM_membre</a:t>
            </a:r>
          </a:p>
          <a:p>
            <a:r>
              <a:rPr lang="ja-JP" altLang="en-US" dirty="0"/>
              <a:t>   1454 dimanche_NOM_dimanche soir_NOM_soir</a:t>
            </a:r>
          </a:p>
          <a:p>
            <a:r>
              <a:rPr lang="ja-JP" altLang="en-US" dirty="0"/>
              <a:t>   1403 site_NOM_site Internet_NOM_Internet</a:t>
            </a:r>
          </a:p>
          <a:p>
            <a:r>
              <a:rPr lang="ja-JP" altLang="en-US" dirty="0"/>
              <a:t>   1338 start_NOM_start up_NOM_up</a:t>
            </a:r>
          </a:p>
          <a:p>
            <a:r>
              <a:rPr lang="ja-JP" altLang="en-US" dirty="0"/>
              <a:t>   1333 assurance_NOM_assurance vie_NOM_vie</a:t>
            </a:r>
          </a:p>
          <a:p>
            <a:r>
              <a:rPr lang="ja-JP" altLang="en-US" dirty="0"/>
              <a:t>   1290 jeudi_NOM_jeudi soir_NOM_soir</a:t>
            </a:r>
          </a:p>
          <a:p>
            <a:r>
              <a:rPr lang="ja-JP" altLang="en-US" dirty="0"/>
              <a:t>   1282 mi_NOM_mi temps_NOM_temps</a:t>
            </a:r>
          </a:p>
        </p:txBody>
      </p:sp>
    </p:spTree>
    <p:extLst>
      <p:ext uri="{BB962C8B-B14F-4D97-AF65-F5344CB8AC3E}">
        <p14:creationId xmlns:p14="http://schemas.microsoft.com/office/powerpoint/2010/main" val="349330461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タイトル 1"/>
          <p:cNvSpPr txBox="1">
            <a:spLocks noGrp="1"/>
          </p:cNvSpPr>
          <p:nvPr>
            <p:ph type="title"/>
          </p:nvPr>
        </p:nvSpPr>
        <p:spPr>
          <a:xfrm>
            <a:off x="1251677" y="382384"/>
            <a:ext cx="10178323" cy="1492133"/>
          </a:xfrm>
          <a:prstGeom prst="rect">
            <a:avLst/>
          </a:prstGeom>
        </p:spPr>
        <p:txBody>
          <a:bodyPr/>
          <a:lstStyle/>
          <a:p>
            <a:r>
              <a:t>Question1 </a:t>
            </a:r>
          </a:p>
        </p:txBody>
      </p:sp>
      <p:sp>
        <p:nvSpPr>
          <p:cNvPr id="206" name="コンテンツ プレースホルダー 2"/>
          <p:cNvSpPr txBox="1">
            <a:spLocks noGrp="1"/>
          </p:cNvSpPr>
          <p:nvPr>
            <p:ph type="body" idx="1"/>
          </p:nvPr>
        </p:nvSpPr>
        <p:spPr>
          <a:xfrm>
            <a:off x="1251677" y="2286000"/>
            <a:ext cx="10178323" cy="3593593"/>
          </a:xfrm>
          <a:prstGeom prst="rect">
            <a:avLst/>
          </a:prstGeom>
        </p:spPr>
        <p:txBody>
          <a:bodyPr/>
          <a:lstStyle/>
          <a:p>
            <a:pPr marL="658368" lvl="1" indent="-219455" algn="just" defTabSz="877823">
              <a:lnSpc>
                <a:spcPct val="99000"/>
              </a:lnSpc>
              <a:spcBef>
                <a:spcPts val="600"/>
              </a:spcBef>
              <a:buFontTx/>
              <a:buChar char="➢"/>
              <a:defRPr sz="1824" i="1"/>
            </a:pPr>
            <a:r>
              <a:rPr dirty="0" err="1"/>
              <a:t>une</a:t>
            </a:r>
            <a:r>
              <a:rPr dirty="0"/>
              <a:t> femme </a:t>
            </a:r>
            <a:r>
              <a:rPr dirty="0" err="1"/>
              <a:t>gouverneur</a:t>
            </a:r>
            <a:r>
              <a:rPr i="0" dirty="0"/>
              <a:t>, </a:t>
            </a:r>
            <a:r>
              <a:rPr dirty="0"/>
              <a:t>un </a:t>
            </a:r>
            <a:r>
              <a:rPr dirty="0" err="1"/>
              <a:t>gouverneur</a:t>
            </a:r>
            <a:r>
              <a:rPr dirty="0"/>
              <a:t> femme</a:t>
            </a:r>
            <a:r>
              <a:rPr i="0" dirty="0"/>
              <a:t>  </a:t>
            </a:r>
            <a:r>
              <a:rPr i="0" dirty="0" err="1"/>
              <a:t>両方可能</a:t>
            </a:r>
            <a:endParaRPr sz="2016" dirty="0"/>
          </a:p>
          <a:p>
            <a:pPr marL="0" lvl="1" indent="438911" algn="just" defTabSz="877823">
              <a:lnSpc>
                <a:spcPct val="99000"/>
              </a:lnSpc>
              <a:spcBef>
                <a:spcPts val="600"/>
              </a:spcBef>
              <a:buSzTx/>
              <a:buNone/>
              <a:defRPr sz="1824"/>
            </a:pPr>
            <a:r>
              <a:rPr dirty="0"/>
              <a:t>vs. </a:t>
            </a:r>
            <a:endParaRPr sz="1536" dirty="0"/>
          </a:p>
          <a:p>
            <a:pPr marL="658368" lvl="1" indent="-219455" algn="just" defTabSz="877823">
              <a:lnSpc>
                <a:spcPct val="99000"/>
              </a:lnSpc>
              <a:spcBef>
                <a:spcPts val="600"/>
              </a:spcBef>
              <a:buFontTx/>
              <a:buChar char="➢"/>
              <a:defRPr sz="1824"/>
            </a:pPr>
            <a:r>
              <a:rPr dirty="0" err="1"/>
              <a:t>女性知事</a:t>
            </a:r>
            <a:r>
              <a:rPr dirty="0"/>
              <a:t>　*</a:t>
            </a:r>
            <a:r>
              <a:rPr dirty="0" err="1"/>
              <a:t>知事女性</a:t>
            </a:r>
            <a:r>
              <a:rPr dirty="0"/>
              <a:t>　</a:t>
            </a:r>
            <a:endParaRPr sz="2016" dirty="0"/>
          </a:p>
          <a:p>
            <a:pPr marL="0" indent="1060703" algn="just" defTabSz="877823">
              <a:lnSpc>
                <a:spcPct val="99000"/>
              </a:lnSpc>
              <a:spcBef>
                <a:spcPts val="600"/>
              </a:spcBef>
              <a:buSzTx/>
              <a:buNone/>
              <a:defRPr sz="1824"/>
            </a:pPr>
            <a:r>
              <a:rPr dirty="0"/>
              <a:t>→  </a:t>
            </a:r>
            <a:r>
              <a:rPr dirty="0" err="1"/>
              <a:t>フランス語では両方の語順が可能</a:t>
            </a:r>
            <a:endParaRPr sz="2016" dirty="0"/>
          </a:p>
          <a:p>
            <a:pPr marL="1280159" indent="-219455" algn="just" defTabSz="877823">
              <a:lnSpc>
                <a:spcPct val="99000"/>
              </a:lnSpc>
              <a:spcBef>
                <a:spcPts val="600"/>
              </a:spcBef>
              <a:defRPr sz="2016"/>
            </a:pPr>
            <a:endParaRPr sz="2016" dirty="0"/>
          </a:p>
          <a:p>
            <a:pPr marL="758951" indent="-329184" algn="just" defTabSz="877823">
              <a:lnSpc>
                <a:spcPct val="99000"/>
              </a:lnSpc>
              <a:spcBef>
                <a:spcPts val="600"/>
              </a:spcBef>
              <a:buFontTx/>
              <a:buChar char="➢"/>
              <a:defRPr sz="1824"/>
            </a:pPr>
            <a:r>
              <a:rPr dirty="0" err="1"/>
              <a:t>日本人男性</a:t>
            </a:r>
            <a:r>
              <a:rPr dirty="0"/>
              <a:t>, </a:t>
            </a:r>
            <a:r>
              <a:rPr dirty="0" err="1"/>
              <a:t>白人女性</a:t>
            </a:r>
            <a:r>
              <a:rPr dirty="0"/>
              <a:t> </a:t>
            </a:r>
            <a:endParaRPr sz="1727" dirty="0"/>
          </a:p>
          <a:p>
            <a:pPr marL="633983" indent="-207263" algn="just" defTabSz="877823">
              <a:lnSpc>
                <a:spcPct val="99000"/>
              </a:lnSpc>
              <a:spcBef>
                <a:spcPts val="600"/>
              </a:spcBef>
              <a:buSzTx/>
              <a:buNone/>
              <a:defRPr sz="1824"/>
            </a:pPr>
            <a:r>
              <a:rPr dirty="0"/>
              <a:t>vs. </a:t>
            </a:r>
            <a:endParaRPr sz="1727" dirty="0"/>
          </a:p>
          <a:p>
            <a:pPr marL="755904" indent="-329184" algn="just" defTabSz="877823">
              <a:lnSpc>
                <a:spcPct val="99000"/>
              </a:lnSpc>
              <a:spcBef>
                <a:spcPts val="600"/>
              </a:spcBef>
              <a:buFontTx/>
              <a:buChar char="➢"/>
              <a:defRPr sz="1824"/>
            </a:pPr>
            <a:r>
              <a:rPr dirty="0" err="1"/>
              <a:t>女性市長、女性知事、女友達</a:t>
            </a:r>
            <a:endParaRPr sz="2016" dirty="0"/>
          </a:p>
          <a:p>
            <a:pPr marL="0" lvl="1" indent="865631" algn="just" defTabSz="877823">
              <a:lnSpc>
                <a:spcPct val="99000"/>
              </a:lnSpc>
              <a:spcBef>
                <a:spcPts val="600"/>
              </a:spcBef>
              <a:buSzTx/>
              <a:buNone/>
              <a:defRPr sz="1824"/>
            </a:pPr>
            <a:r>
              <a:rPr dirty="0"/>
              <a:t> →　</a:t>
            </a:r>
            <a:r>
              <a:rPr dirty="0" err="1"/>
              <a:t>日本語では、意味的要因によって語順が決まる</a:t>
            </a:r>
            <a:endParaRPr dirty="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タイトル 1"/>
          <p:cNvSpPr txBox="1">
            <a:spLocks noGrp="1"/>
          </p:cNvSpPr>
          <p:nvPr>
            <p:ph type="title"/>
          </p:nvPr>
        </p:nvSpPr>
        <p:spPr>
          <a:xfrm>
            <a:off x="1251677" y="210934"/>
            <a:ext cx="10178323" cy="1492133"/>
          </a:xfrm>
          <a:prstGeom prst="rect">
            <a:avLst/>
          </a:prstGeom>
        </p:spPr>
        <p:txBody>
          <a:bodyPr/>
          <a:lstStyle/>
          <a:p>
            <a:pPr defTabSz="850391">
              <a:defRPr sz="4185" spc="186"/>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女性医師と</a:t>
            </a:r>
            <a:r>
              <a:rPr dirty="0" err="1"/>
              <a:t>femme</a:t>
            </a:r>
            <a:r>
              <a:rPr dirty="0"/>
              <a:t> </a:t>
            </a:r>
            <a:r>
              <a:rPr dirty="0" err="1"/>
              <a:t>médecin</a:t>
            </a:r>
            <a:r>
              <a:rPr dirty="0">
                <a:latin typeface="+mn-lt"/>
                <a:ea typeface="+mn-ea"/>
                <a:cs typeface="+mn-cs"/>
                <a:sym typeface="Helvetica"/>
              </a:rPr>
              <a:t>　（</a:t>
            </a:r>
            <a:r>
              <a:rPr dirty="0" err="1">
                <a:latin typeface="+mn-lt"/>
                <a:ea typeface="+mn-ea"/>
                <a:cs typeface="+mn-cs"/>
                <a:sym typeface="Helvetica"/>
              </a:rPr>
              <a:t>フランス語</a:t>
            </a:r>
            <a:r>
              <a:rPr dirty="0">
                <a:latin typeface="+mn-lt"/>
                <a:ea typeface="+mn-ea"/>
                <a:cs typeface="+mn-cs"/>
                <a:sym typeface="Helvetica"/>
              </a:rPr>
              <a:t>）</a:t>
            </a:r>
          </a:p>
        </p:txBody>
      </p:sp>
      <p:sp>
        <p:nvSpPr>
          <p:cNvPr id="211" name="コンテンツ プレースホルダー 2"/>
          <p:cNvSpPr txBox="1">
            <a:spLocks noGrp="1"/>
          </p:cNvSpPr>
          <p:nvPr>
            <p:ph type="body" idx="1"/>
          </p:nvPr>
        </p:nvSpPr>
        <p:spPr>
          <a:xfrm>
            <a:off x="1251677" y="2457450"/>
            <a:ext cx="10189753" cy="3536443"/>
          </a:xfrm>
          <a:prstGeom prst="rect">
            <a:avLst/>
          </a:prstGeom>
        </p:spPr>
        <p:txBody>
          <a:bodyPr/>
          <a:lstStyle/>
          <a:p>
            <a:pPr marL="342900" indent="-342900" algn="just">
              <a:lnSpc>
                <a:spcPct val="88000"/>
              </a:lnSpc>
              <a:buFontTx/>
              <a:buAutoNum type="arabicParenBoth"/>
              <a:defRPr sz="1700">
                <a:latin typeface="Unistra D"/>
                <a:ea typeface="Unistra D"/>
                <a:cs typeface="Unistra D"/>
                <a:sym typeface="Unistra D"/>
              </a:defRPr>
            </a:pPr>
            <a:r>
              <a:rPr dirty="0"/>
              <a:t>La Revue de </a:t>
            </a:r>
            <a:r>
              <a:rPr dirty="0" err="1"/>
              <a:t>l‘OTAN</a:t>
            </a:r>
            <a:r>
              <a:rPr dirty="0"/>
              <a:t> </a:t>
            </a:r>
            <a:r>
              <a:rPr dirty="0" err="1"/>
              <a:t>s’entretient</a:t>
            </a:r>
            <a:r>
              <a:rPr dirty="0"/>
              <a:t> avec la prem</a:t>
            </a:r>
            <a:r>
              <a:rPr dirty="0">
                <a:highlight>
                  <a:srgbClr val="FFFF00"/>
                </a:highlight>
              </a:rPr>
              <a:t>i</a:t>
            </a:r>
            <a:r>
              <a:rPr dirty="0"/>
              <a:t>ère, et la </a:t>
            </a:r>
            <a:r>
              <a:rPr dirty="0" err="1"/>
              <a:t>seule</a:t>
            </a:r>
            <a:r>
              <a:rPr dirty="0"/>
              <a:t>, </a:t>
            </a:r>
            <a:r>
              <a:rPr u="sng" dirty="0"/>
              <a:t>femme </a:t>
            </a:r>
            <a:r>
              <a:rPr u="sng" dirty="0" err="1">
                <a:solidFill>
                  <a:srgbClr val="FF0000"/>
                </a:solidFill>
                <a:highlight>
                  <a:srgbClr val="FFFF00"/>
                </a:highlight>
              </a:rPr>
              <a:t>gouverneur</a:t>
            </a:r>
            <a:r>
              <a:rPr dirty="0"/>
              <a:t> </a:t>
            </a:r>
            <a:r>
              <a:rPr dirty="0" err="1"/>
              <a:t>d‘Afghanistan</a:t>
            </a:r>
            <a:r>
              <a:rPr dirty="0"/>
              <a:t> de la manière </a:t>
            </a:r>
            <a:r>
              <a:rPr dirty="0" err="1"/>
              <a:t>dont</a:t>
            </a:r>
            <a:r>
              <a:rPr dirty="0"/>
              <a:t> le pays </a:t>
            </a:r>
            <a:r>
              <a:rPr dirty="0" err="1"/>
              <a:t>voit</a:t>
            </a:r>
            <a:r>
              <a:rPr dirty="0"/>
              <a:t> (...)</a:t>
            </a:r>
            <a:r>
              <a:rPr dirty="0">
                <a:latin typeface="游明朝"/>
                <a:ea typeface="游明朝"/>
                <a:cs typeface="游明朝"/>
                <a:sym typeface="游明朝"/>
              </a:rPr>
              <a:t>　</a:t>
            </a:r>
            <a:r>
              <a:rPr dirty="0" err="1">
                <a:latin typeface="游明朝"/>
                <a:ea typeface="游明朝"/>
                <a:cs typeface="游明朝"/>
                <a:sym typeface="游明朝"/>
              </a:rPr>
              <a:t>最初で唯一の女の</a:t>
            </a:r>
            <a:r>
              <a:rPr dirty="0" err="1">
                <a:solidFill>
                  <a:srgbClr val="FF0000"/>
                </a:solidFill>
                <a:highlight>
                  <a:srgbClr val="FFFF00"/>
                </a:highlight>
                <a:latin typeface="游明朝"/>
                <a:ea typeface="游明朝"/>
                <a:cs typeface="游明朝"/>
                <a:sym typeface="游明朝"/>
              </a:rPr>
              <a:t>知事</a:t>
            </a:r>
            <a:r>
              <a:rPr dirty="0">
                <a:latin typeface="游明朝"/>
                <a:ea typeface="游明朝"/>
                <a:cs typeface="游明朝"/>
                <a:sym typeface="游明朝"/>
              </a:rPr>
              <a:t>　（</a:t>
            </a:r>
            <a:r>
              <a:rPr dirty="0" err="1">
                <a:latin typeface="游明朝"/>
                <a:ea typeface="游明朝"/>
                <a:cs typeface="游明朝"/>
                <a:sym typeface="游明朝"/>
              </a:rPr>
              <a:t>他の全ては男の知事、男女の対立</a:t>
            </a:r>
            <a:r>
              <a:rPr dirty="0">
                <a:latin typeface="游明朝"/>
                <a:ea typeface="游明朝"/>
                <a:cs typeface="游明朝"/>
                <a:sym typeface="游明朝"/>
              </a:rPr>
              <a:t>）</a:t>
            </a:r>
            <a:endParaRPr sz="3200" dirty="0"/>
          </a:p>
          <a:p>
            <a:pPr marL="0" indent="269875" algn="just">
              <a:lnSpc>
                <a:spcPct val="88000"/>
              </a:lnSpc>
              <a:buSzTx/>
              <a:buNone/>
              <a:defRPr sz="1700">
                <a:latin typeface="Unistra D"/>
                <a:ea typeface="Unistra D"/>
                <a:cs typeface="Unistra D"/>
                <a:sym typeface="Unistra D"/>
              </a:defRPr>
            </a:pPr>
            <a:r>
              <a:rPr dirty="0"/>
              <a:t>NATO Review talks to Afghanistan's first and only </a:t>
            </a:r>
            <a:r>
              <a:rPr u="sng" dirty="0"/>
              <a:t>female Governor</a:t>
            </a:r>
            <a:r>
              <a:rPr dirty="0"/>
              <a:t> about how the country sees women, religion - and tourism.                                                                                                                                                 </a:t>
            </a:r>
            <a:endParaRPr sz="3200" dirty="0"/>
          </a:p>
          <a:p>
            <a:pPr marL="0" indent="0" algn="just">
              <a:lnSpc>
                <a:spcPct val="88000"/>
              </a:lnSpc>
              <a:buSzTx/>
              <a:buNone/>
              <a:defRPr sz="1700">
                <a:latin typeface="Unistra D"/>
                <a:ea typeface="Unistra D"/>
                <a:cs typeface="Unistra D"/>
                <a:sym typeface="Unistra D"/>
              </a:defRPr>
            </a:pPr>
            <a:r>
              <a:rPr dirty="0"/>
              <a:t>(2)    3,3 % des femmes </a:t>
            </a:r>
            <a:r>
              <a:rPr dirty="0" err="1"/>
              <a:t>occupent</a:t>
            </a:r>
            <a:r>
              <a:rPr dirty="0"/>
              <a:t> des </a:t>
            </a:r>
            <a:r>
              <a:rPr dirty="0" err="1"/>
              <a:t>fonctions</a:t>
            </a:r>
            <a:r>
              <a:rPr dirty="0"/>
              <a:t> </a:t>
            </a:r>
            <a:r>
              <a:rPr dirty="0" err="1"/>
              <a:t>municipales</a:t>
            </a:r>
            <a:r>
              <a:rPr dirty="0"/>
              <a:t> </a:t>
            </a:r>
            <a:r>
              <a:rPr dirty="0" err="1"/>
              <a:t>élues</a:t>
            </a:r>
            <a:r>
              <a:rPr dirty="0"/>
              <a:t> (</a:t>
            </a:r>
            <a:r>
              <a:rPr dirty="0" err="1"/>
              <a:t>taux</a:t>
            </a:r>
            <a:r>
              <a:rPr dirty="0"/>
              <a:t> qui </a:t>
            </a:r>
            <a:r>
              <a:rPr dirty="0" err="1"/>
              <a:t>passe</a:t>
            </a:r>
            <a:r>
              <a:rPr dirty="0"/>
              <a:t> à 19,1 % à Nouakchott avec </a:t>
            </a:r>
            <a:r>
              <a:rPr dirty="0" err="1"/>
              <a:t>une</a:t>
            </a:r>
            <a:r>
              <a:rPr u="sng" dirty="0"/>
              <a:t> femme </a:t>
            </a:r>
            <a:r>
              <a:rPr u="sng" dirty="0">
                <a:solidFill>
                  <a:srgbClr val="FF0000"/>
                </a:solidFill>
                <a:highlight>
                  <a:srgbClr val="FFFF00"/>
                </a:highlight>
              </a:rPr>
              <a:t>maire</a:t>
            </a:r>
            <a:r>
              <a:rPr dirty="0"/>
              <a:t> sur 9)</a:t>
            </a:r>
            <a:r>
              <a:rPr dirty="0">
                <a:latin typeface="游明朝"/>
                <a:ea typeface="游明朝"/>
                <a:cs typeface="游明朝"/>
                <a:sym typeface="游明朝"/>
              </a:rPr>
              <a:t>　</a:t>
            </a:r>
            <a:r>
              <a:rPr dirty="0" err="1">
                <a:latin typeface="游明朝"/>
                <a:ea typeface="游明朝"/>
                <a:cs typeface="游明朝"/>
                <a:sym typeface="游明朝"/>
              </a:rPr>
              <a:t>９人中一人の女の</a:t>
            </a:r>
            <a:r>
              <a:rPr lang="ja-JP" altLang="en-US" dirty="0">
                <a:solidFill>
                  <a:srgbClr val="FF0000"/>
                </a:solidFill>
                <a:highlight>
                  <a:srgbClr val="FFFF00"/>
                </a:highlight>
                <a:latin typeface="游明朝"/>
                <a:ea typeface="游明朝"/>
                <a:cs typeface="游明朝"/>
                <a:sym typeface="游明朝"/>
              </a:rPr>
              <a:t>市長</a:t>
            </a:r>
            <a:r>
              <a:rPr dirty="0">
                <a:latin typeface="游明朝"/>
                <a:ea typeface="游明朝"/>
                <a:cs typeface="游明朝"/>
                <a:sym typeface="游明朝"/>
              </a:rPr>
              <a:t>　（</a:t>
            </a:r>
            <a:r>
              <a:rPr dirty="0" err="1">
                <a:latin typeface="游明朝"/>
                <a:ea typeface="游明朝"/>
                <a:cs typeface="游明朝"/>
                <a:sym typeface="游明朝"/>
              </a:rPr>
              <a:t>他の８人は男の知事、男女の対立</a:t>
            </a:r>
            <a:r>
              <a:rPr dirty="0">
                <a:latin typeface="游明朝"/>
                <a:ea typeface="游明朝"/>
                <a:cs typeface="游明朝"/>
                <a:sym typeface="游明朝"/>
              </a:rPr>
              <a:t>）</a:t>
            </a:r>
            <a:endParaRPr sz="3200" dirty="0"/>
          </a:p>
          <a:p>
            <a:pPr marL="0" indent="41275" algn="just">
              <a:lnSpc>
                <a:spcPct val="88000"/>
              </a:lnSpc>
              <a:buSzTx/>
              <a:buNone/>
              <a:defRPr sz="1700">
                <a:latin typeface="Unistra D"/>
                <a:ea typeface="Unistra D"/>
                <a:cs typeface="Unistra D"/>
                <a:sym typeface="Unistra D"/>
              </a:defRPr>
            </a:pPr>
            <a:r>
              <a:rPr dirty="0"/>
              <a:t>        3.3 per cent of elected municipal offices are held by women (a proportion which rises to 19.1 per cent in Nouakchott, with one </a:t>
            </a:r>
            <a:r>
              <a:rPr u="sng" dirty="0"/>
              <a:t>woman mayor </a:t>
            </a:r>
            <a:r>
              <a:rPr dirty="0"/>
              <a:t>out of every nine)                                                      </a:t>
            </a:r>
            <a:endParaRPr sz="3200" dirty="0"/>
          </a:p>
          <a:p>
            <a:pPr marL="0" indent="0" algn="just">
              <a:lnSpc>
                <a:spcPct val="88000"/>
              </a:lnSpc>
              <a:buSzTx/>
              <a:buNone/>
              <a:defRPr sz="1700">
                <a:latin typeface="Unistra D"/>
                <a:ea typeface="Unistra D"/>
                <a:cs typeface="Unistra D"/>
                <a:sym typeface="Unistra D"/>
              </a:defRPr>
            </a:pPr>
            <a:r>
              <a:rPr dirty="0"/>
              <a:t>(3)  </a:t>
            </a:r>
            <a:r>
              <a:rPr dirty="0" err="1"/>
              <a:t>J‘ai</a:t>
            </a:r>
            <a:r>
              <a:rPr dirty="0"/>
              <a:t> </a:t>
            </a:r>
            <a:r>
              <a:rPr dirty="0" err="1"/>
              <a:t>dû</a:t>
            </a:r>
            <a:r>
              <a:rPr dirty="0"/>
              <a:t> me </a:t>
            </a:r>
            <a:r>
              <a:rPr dirty="0" err="1"/>
              <a:t>battre</a:t>
            </a:r>
            <a:r>
              <a:rPr dirty="0"/>
              <a:t> pour </a:t>
            </a:r>
            <a:r>
              <a:rPr dirty="0" err="1"/>
              <a:t>obtenir</a:t>
            </a:r>
            <a:r>
              <a:rPr dirty="0"/>
              <a:t> un </a:t>
            </a:r>
            <a:r>
              <a:rPr u="sng" dirty="0" err="1"/>
              <a:t>médecin</a:t>
            </a:r>
            <a:r>
              <a:rPr u="sng" dirty="0"/>
              <a:t> </a:t>
            </a:r>
            <a:r>
              <a:rPr u="sng" dirty="0">
                <a:solidFill>
                  <a:srgbClr val="FF0000"/>
                </a:solidFill>
                <a:highlight>
                  <a:srgbClr val="FFFF00"/>
                </a:highlight>
              </a:rPr>
              <a:t>femme</a:t>
            </a:r>
            <a:r>
              <a:rPr dirty="0"/>
              <a:t> et un cabinet ambulant sur place, plus </a:t>
            </a:r>
            <a:r>
              <a:rPr dirty="0" err="1"/>
              <a:t>une</a:t>
            </a:r>
            <a:r>
              <a:rPr dirty="0"/>
              <a:t> ambulance pour les </a:t>
            </a:r>
            <a:r>
              <a:rPr dirty="0" err="1"/>
              <a:t>cas</a:t>
            </a:r>
            <a:r>
              <a:rPr dirty="0"/>
              <a:t> </a:t>
            </a:r>
            <a:r>
              <a:rPr dirty="0" err="1"/>
              <a:t>urgents</a:t>
            </a:r>
            <a:r>
              <a:rPr dirty="0"/>
              <a:t>.</a:t>
            </a:r>
            <a:r>
              <a:rPr dirty="0">
                <a:latin typeface="游明朝"/>
                <a:ea typeface="游明朝"/>
                <a:cs typeface="游明朝"/>
                <a:sym typeface="游明朝"/>
              </a:rPr>
              <a:t>　</a:t>
            </a:r>
            <a:r>
              <a:rPr dirty="0" err="1">
                <a:latin typeface="游明朝"/>
                <a:ea typeface="游明朝"/>
                <a:cs typeface="游明朝"/>
                <a:sym typeface="游明朝"/>
              </a:rPr>
              <a:t>一人の女の</a:t>
            </a:r>
            <a:r>
              <a:rPr dirty="0" err="1">
                <a:solidFill>
                  <a:srgbClr val="FF0000"/>
                </a:solidFill>
                <a:highlight>
                  <a:srgbClr val="FFFF00"/>
                </a:highlight>
                <a:latin typeface="游明朝"/>
                <a:ea typeface="游明朝"/>
                <a:cs typeface="游明朝"/>
                <a:sym typeface="游明朝"/>
              </a:rPr>
              <a:t>医者</a:t>
            </a:r>
            <a:r>
              <a:rPr dirty="0">
                <a:latin typeface="游明朝"/>
                <a:ea typeface="游明朝"/>
                <a:cs typeface="游明朝"/>
                <a:sym typeface="游明朝"/>
              </a:rPr>
              <a:t>　（</a:t>
            </a:r>
            <a:r>
              <a:rPr dirty="0" err="1">
                <a:latin typeface="游明朝"/>
                <a:ea typeface="游明朝"/>
                <a:cs typeface="游明朝"/>
                <a:sym typeface="游明朝"/>
              </a:rPr>
              <a:t>男ではない医者</a:t>
            </a:r>
            <a:r>
              <a:rPr dirty="0">
                <a:latin typeface="游明朝"/>
                <a:ea typeface="游明朝"/>
                <a:cs typeface="游明朝"/>
                <a:sym typeface="游明朝"/>
              </a:rPr>
              <a:t>）</a:t>
            </a:r>
            <a:r>
              <a:rPr lang="ja-JP" altLang="en-US" dirty="0">
                <a:latin typeface="游明朝"/>
                <a:ea typeface="游明朝"/>
                <a:cs typeface="游明朝"/>
                <a:sym typeface="游明朝"/>
              </a:rPr>
              <a:t>後置</a:t>
            </a:r>
            <a:endParaRPr sz="3200" dirty="0"/>
          </a:p>
          <a:p>
            <a:pPr marL="0" indent="0">
              <a:lnSpc>
                <a:spcPct val="88000"/>
              </a:lnSpc>
              <a:buSzTx/>
              <a:buNone/>
              <a:defRPr sz="1700">
                <a:latin typeface="Unistra D"/>
                <a:ea typeface="Unistra D"/>
                <a:cs typeface="Unistra D"/>
                <a:sym typeface="Unistra D"/>
              </a:defRPr>
            </a:pPr>
            <a:r>
              <a:rPr dirty="0"/>
              <a:t>       I had to fight to get a </a:t>
            </a:r>
            <a:r>
              <a:rPr u="sng" dirty="0"/>
              <a:t>lady doctor</a:t>
            </a:r>
            <a:r>
              <a:rPr dirty="0"/>
              <a:t> and mobile </a:t>
            </a:r>
            <a:r>
              <a:rPr dirty="0" err="1"/>
              <a:t>labour</a:t>
            </a:r>
            <a:r>
              <a:rPr dirty="0"/>
              <a:t> room on site and an ambulance for emergencies.</a:t>
            </a:r>
          </a:p>
        </p:txBody>
      </p:sp>
      <p:sp>
        <p:nvSpPr>
          <p:cNvPr id="212" name="テキスト ボックス 6"/>
          <p:cNvSpPr txBox="1"/>
          <p:nvPr/>
        </p:nvSpPr>
        <p:spPr>
          <a:xfrm>
            <a:off x="1653755" y="6106283"/>
            <a:ext cx="9603525"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err="1"/>
              <a:t>ffemme</a:t>
            </a:r>
            <a:r>
              <a:rPr dirty="0"/>
              <a:t> + N, N + </a:t>
            </a:r>
            <a:r>
              <a:rPr dirty="0" err="1"/>
              <a:t>femmeの両方の語順が可能。意味の差は大きくない。なぜfemmeの前置が多いのか</a:t>
            </a:r>
            <a:r>
              <a:rPr dirty="0"/>
              <a:t>？</a:t>
            </a:r>
          </a:p>
        </p:txBody>
      </p:sp>
      <p:grpSp>
        <p:nvGrpSpPr>
          <p:cNvPr id="215" name="吹き出し: 円形 4"/>
          <p:cNvGrpSpPr/>
          <p:nvPr/>
        </p:nvGrpSpPr>
        <p:grpSpPr>
          <a:xfrm>
            <a:off x="8110194" y="1310326"/>
            <a:ext cx="2966302" cy="698184"/>
            <a:chOff x="0" y="0"/>
            <a:chExt cx="2966300" cy="698182"/>
          </a:xfrm>
        </p:grpSpPr>
        <p:sp>
          <p:nvSpPr>
            <p:cNvPr id="213" name="Shape 213"/>
            <p:cNvSpPr/>
            <p:nvPr/>
          </p:nvSpPr>
          <p:spPr>
            <a:xfrm>
              <a:off x="0" y="0"/>
              <a:ext cx="2966300" cy="698182"/>
            </a:xfrm>
            <a:prstGeom prst="wedgeEllipseCallout">
              <a:avLst>
                <a:gd name="adj1" fmla="val -43586"/>
                <a:gd name="adj2" fmla="val 98785"/>
              </a:avLst>
            </a:prstGeom>
            <a:solidFill>
              <a:schemeClr val="accent1"/>
            </a:solidFill>
            <a:ln w="12700" cap="flat">
              <a:solidFill>
                <a:srgbClr val="B5831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214" name="Shape 214"/>
            <p:cNvSpPr txBox="1"/>
            <p:nvPr/>
          </p:nvSpPr>
          <p:spPr>
            <a:xfrm>
              <a:off x="480125" y="25927"/>
              <a:ext cx="2006051" cy="646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rPr lang="fr-CA" dirty="0" err="1"/>
                <a:t>gougerneure</a:t>
              </a:r>
              <a:r>
                <a:rPr lang="ja-JP" altLang="en-US" dirty="0"/>
                <a:t>はほとんどない</a:t>
              </a:r>
              <a:endParaRPr dirty="0"/>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5ED209-B1CC-6589-25F1-47CE610D10C8}"/>
              </a:ext>
            </a:extLst>
          </p:cNvPr>
          <p:cNvSpPr>
            <a:spLocks noGrp="1"/>
          </p:cNvSpPr>
          <p:nvPr>
            <p:ph type="title"/>
          </p:nvPr>
        </p:nvSpPr>
        <p:spPr/>
        <p:txBody>
          <a:bodyPr/>
          <a:lstStyle/>
          <a:p>
            <a:r>
              <a:rPr kumimoji="1" lang="en-US" altLang="ja-JP" dirty="0"/>
              <a:t>4/17 </a:t>
            </a:r>
            <a:r>
              <a:rPr kumimoji="1" lang="ja-JP" altLang="en-US" dirty="0"/>
              <a:t>データ</a:t>
            </a:r>
          </a:p>
        </p:txBody>
      </p:sp>
      <p:sp>
        <p:nvSpPr>
          <p:cNvPr id="3" name="テキスト プレースホルダー 2">
            <a:extLst>
              <a:ext uri="{FF2B5EF4-FFF2-40B4-BE49-F238E27FC236}">
                <a16:creationId xmlns:a16="http://schemas.microsoft.com/office/drawing/2014/main" id="{4E438C85-B287-CB84-8F1B-A143871208F2}"/>
              </a:ext>
            </a:extLst>
          </p:cNvPr>
          <p:cNvSpPr>
            <a:spLocks noGrp="1"/>
          </p:cNvSpPr>
          <p:nvPr>
            <p:ph type="body" idx="1"/>
          </p:nvPr>
        </p:nvSpPr>
        <p:spPr/>
        <p:txBody>
          <a:bodyPr/>
          <a:lstStyle/>
          <a:p>
            <a:r>
              <a:rPr kumimoji="1" lang="fr-FR" altLang="ja-JP" dirty="0">
                <a:hlinkClick r:id="rId2" action="ppaction://hlinkfile"/>
              </a:rPr>
              <a:t>corpatext_liste.xlsm</a:t>
            </a:r>
            <a:endParaRPr kumimoji="1" lang="fr-FR" altLang="ja-JP" dirty="0"/>
          </a:p>
          <a:p>
            <a:r>
              <a:rPr kumimoji="1" lang="fr-CA" altLang="ja-JP" dirty="0"/>
              <a:t>CORPATEXT</a:t>
            </a:r>
            <a:r>
              <a:rPr kumimoji="1" lang="ja-JP" altLang="en-US" dirty="0"/>
              <a:t>から採取した名詞リスト頻度順</a:t>
            </a:r>
          </a:p>
        </p:txBody>
      </p:sp>
    </p:spTree>
    <p:extLst>
      <p:ext uri="{BB962C8B-B14F-4D97-AF65-F5344CB8AC3E}">
        <p14:creationId xmlns:p14="http://schemas.microsoft.com/office/powerpoint/2010/main" val="224730682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タイトル 1"/>
          <p:cNvSpPr txBox="1">
            <a:spLocks noGrp="1"/>
          </p:cNvSpPr>
          <p:nvPr>
            <p:ph type="title"/>
          </p:nvPr>
        </p:nvSpPr>
        <p:spPr>
          <a:xfrm>
            <a:off x="1251677" y="382384"/>
            <a:ext cx="10178323" cy="1492133"/>
          </a:xfrm>
          <a:prstGeom prst="rect">
            <a:avLst/>
          </a:prstGeom>
        </p:spPr>
        <p:txBody>
          <a:bodyPr/>
          <a:lstStyle/>
          <a:p>
            <a:pPr defTabSz="850391">
              <a:defRPr sz="4185" spc="186"/>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女性医師と</a:t>
            </a:r>
            <a:r>
              <a:rPr dirty="0" err="1"/>
              <a:t>femme</a:t>
            </a:r>
            <a:r>
              <a:rPr dirty="0"/>
              <a:t> </a:t>
            </a:r>
            <a:r>
              <a:rPr dirty="0" err="1"/>
              <a:t>médecin</a:t>
            </a:r>
            <a:r>
              <a:rPr dirty="0">
                <a:latin typeface="+mn-lt"/>
                <a:ea typeface="+mn-ea"/>
                <a:cs typeface="+mn-cs"/>
                <a:sym typeface="Helvetica"/>
              </a:rPr>
              <a:t>　（</a:t>
            </a:r>
            <a:r>
              <a:rPr dirty="0" err="1">
                <a:latin typeface="+mn-lt"/>
                <a:ea typeface="+mn-ea"/>
                <a:cs typeface="+mn-cs"/>
                <a:sym typeface="Helvetica"/>
              </a:rPr>
              <a:t>フランス語</a:t>
            </a:r>
            <a:r>
              <a:rPr lang="ja-JP" altLang="en-US" dirty="0">
                <a:latin typeface="+mn-lt"/>
                <a:ea typeface="+mn-ea"/>
                <a:cs typeface="+mn-cs"/>
                <a:sym typeface="Helvetica"/>
              </a:rPr>
              <a:t>と日本語）方法</a:t>
            </a:r>
            <a:endParaRPr dirty="0">
              <a:latin typeface="+mn-lt"/>
              <a:ea typeface="+mn-ea"/>
              <a:cs typeface="+mn-cs"/>
              <a:sym typeface="Helvetica"/>
            </a:endParaRPr>
          </a:p>
        </p:txBody>
      </p:sp>
      <p:sp>
        <p:nvSpPr>
          <p:cNvPr id="220" name="コンテンツ プレースホルダー 2"/>
          <p:cNvSpPr txBox="1">
            <a:spLocks noGrp="1"/>
          </p:cNvSpPr>
          <p:nvPr>
            <p:ph type="body" idx="1"/>
          </p:nvPr>
        </p:nvSpPr>
        <p:spPr>
          <a:xfrm>
            <a:off x="1251676" y="1651000"/>
            <a:ext cx="10178323" cy="2565400"/>
          </a:xfrm>
          <a:prstGeom prst="rect">
            <a:avLst/>
          </a:prstGeom>
          <a:ln>
            <a:solidFill>
              <a:srgbClr val="FF0000"/>
            </a:solidFill>
          </a:ln>
        </p:spPr>
        <p:txBody>
          <a:bodyPr>
            <a:normAutofit/>
          </a:bodyPr>
          <a:lstStyle/>
          <a:p>
            <a:pPr marL="342900" indent="-342900" defTabSz="859536">
              <a:lnSpc>
                <a:spcPct val="88000"/>
              </a:lnSpc>
              <a:spcBef>
                <a:spcPts val="600"/>
              </a:spcBef>
              <a:buSzTx/>
              <a:buFont typeface="+mj-lt"/>
              <a:buAutoNum type="arabicPeriod"/>
              <a:defRPr sz="1316"/>
            </a:pPr>
            <a:r>
              <a:rPr lang="fr-CA" altLang="ja-JP" sz="1800" dirty="0"/>
              <a:t>Noun</a:t>
            </a:r>
            <a:r>
              <a:rPr lang="ja-JP" altLang="en-US" sz="1800" dirty="0"/>
              <a:t>＋</a:t>
            </a:r>
            <a:r>
              <a:rPr lang="en-US" altLang="ja-JP" sz="1800" dirty="0"/>
              <a:t>Noun</a:t>
            </a:r>
            <a:r>
              <a:rPr lang="ja-JP" altLang="en-US" sz="1800" dirty="0"/>
              <a:t>のリストをもとに、</a:t>
            </a:r>
            <a:endParaRPr lang="fr-CA" altLang="ja-JP" sz="1800" dirty="0"/>
          </a:p>
          <a:p>
            <a:pPr marL="342900" indent="-342900" defTabSz="859536">
              <a:lnSpc>
                <a:spcPct val="88000"/>
              </a:lnSpc>
              <a:spcBef>
                <a:spcPts val="600"/>
              </a:spcBef>
              <a:buSzTx/>
              <a:buFont typeface="+mj-lt"/>
              <a:buAutoNum type="arabicPeriod"/>
              <a:defRPr sz="1316"/>
            </a:pPr>
            <a:r>
              <a:rPr lang="ja-JP" altLang="en-US" sz="1800" dirty="0"/>
              <a:t>＜</a:t>
            </a:r>
            <a:r>
              <a:rPr lang="en-US" altLang="ja-JP" sz="1800" dirty="0"/>
              <a:t>femme(s)</a:t>
            </a:r>
            <a:r>
              <a:rPr lang="ja-JP" altLang="en-US" sz="1800" dirty="0"/>
              <a:t>＋</a:t>
            </a:r>
            <a:r>
              <a:rPr lang="en-US" altLang="ja-JP" sz="1800" dirty="0"/>
              <a:t>NOM</a:t>
            </a:r>
            <a:r>
              <a:rPr lang="ja-JP" altLang="en-US" sz="1800" dirty="0"/>
              <a:t>＞、および＜</a:t>
            </a:r>
            <a:r>
              <a:rPr lang="en-US" altLang="ja-JP" sz="1800" dirty="0"/>
              <a:t>homme(s) </a:t>
            </a:r>
            <a:r>
              <a:rPr lang="ja-JP" altLang="en-US" sz="1800" dirty="0"/>
              <a:t>＋</a:t>
            </a:r>
            <a:r>
              <a:rPr lang="en-US" altLang="ja-JP" sz="1800" dirty="0"/>
              <a:t>NOM </a:t>
            </a:r>
            <a:r>
              <a:rPr lang="ja-JP" altLang="en-US" sz="1800" dirty="0"/>
              <a:t>＞を取り出し、</a:t>
            </a:r>
            <a:r>
              <a:rPr lang="en-US" altLang="ja-JP" sz="1800" dirty="0"/>
              <a:t>femme</a:t>
            </a:r>
            <a:r>
              <a:rPr lang="ja-JP" altLang="en-US" sz="1800" dirty="0"/>
              <a:t>に後続しうる名詞のリストを作成。代表的な職業名詞のいくつかを追加し、</a:t>
            </a:r>
            <a:r>
              <a:rPr lang="en-US" altLang="ja-JP" sz="1800" dirty="0"/>
              <a:t>147</a:t>
            </a:r>
            <a:r>
              <a:rPr lang="ja-JP" altLang="en-US" sz="1800" dirty="0"/>
              <a:t>種類の「名詞リスト」を作成。</a:t>
            </a:r>
            <a:endParaRPr lang="en-US" altLang="ja-JP" sz="1800" dirty="0"/>
          </a:p>
          <a:p>
            <a:pPr marL="342900" indent="-342900" defTabSz="859536">
              <a:lnSpc>
                <a:spcPct val="88000"/>
              </a:lnSpc>
              <a:spcBef>
                <a:spcPts val="600"/>
              </a:spcBef>
              <a:buSzTx/>
              <a:buFont typeface="+mj-lt"/>
              <a:buAutoNum type="arabicPeriod"/>
              <a:defRPr sz="1316"/>
            </a:pPr>
            <a:r>
              <a:rPr lang="ja-JP" altLang="en-US" sz="1800" dirty="0"/>
              <a:t>＜</a:t>
            </a:r>
            <a:r>
              <a:rPr lang="en-US" altLang="ja-JP" sz="1800" dirty="0"/>
              <a:t>femme(s) + </a:t>
            </a:r>
            <a:r>
              <a:rPr lang="ja-JP" altLang="en-US" sz="1800" dirty="0"/>
              <a:t>名詞リスト＞、＜名詞リスト ＋</a:t>
            </a:r>
            <a:r>
              <a:rPr lang="en-US" altLang="ja-JP" sz="1800" dirty="0"/>
              <a:t>femme(s)</a:t>
            </a:r>
            <a:r>
              <a:rPr lang="ja-JP" altLang="en-US" sz="1800" dirty="0"/>
              <a:t>＞、 ＜</a:t>
            </a:r>
            <a:r>
              <a:rPr lang="en-US" altLang="ja-JP" sz="1800" dirty="0"/>
              <a:t>homme(s) </a:t>
            </a:r>
            <a:r>
              <a:rPr lang="ja-JP" altLang="en-US" sz="1800" dirty="0"/>
              <a:t>＋名詞リスト＞ 、＜名詞リスト＋</a:t>
            </a:r>
            <a:r>
              <a:rPr lang="en-US" altLang="ja-JP" sz="1800" dirty="0"/>
              <a:t>homme(s)</a:t>
            </a:r>
            <a:r>
              <a:rPr lang="ja-JP" altLang="en-US" sz="1800" dirty="0"/>
              <a:t>＞を</a:t>
            </a:r>
            <a:r>
              <a:rPr lang="fr-CA" altLang="ja-JP" sz="1800" dirty="0"/>
              <a:t>Le Monde </a:t>
            </a:r>
            <a:r>
              <a:rPr lang="en-GB" altLang="ja-JP" sz="1800" dirty="0"/>
              <a:t>7</a:t>
            </a:r>
            <a:r>
              <a:rPr lang="ja-JP" altLang="en-US" sz="1800" dirty="0"/>
              <a:t>年分において検索し、</a:t>
            </a:r>
            <a:r>
              <a:rPr lang="en-US" altLang="ja-JP" sz="1800" dirty="0"/>
              <a:t>Kwic (Keyword in Context) </a:t>
            </a:r>
            <a:r>
              <a:rPr lang="ja-JP" altLang="en-US" sz="1800" dirty="0"/>
              <a:t>形式でデータを取得</a:t>
            </a:r>
            <a:endParaRPr lang="fr-CA" altLang="ja-JP" sz="1800" dirty="0"/>
          </a:p>
          <a:p>
            <a:pPr marL="342900" indent="-342900" defTabSz="859536">
              <a:lnSpc>
                <a:spcPct val="88000"/>
              </a:lnSpc>
              <a:spcBef>
                <a:spcPts val="600"/>
              </a:spcBef>
              <a:buSzTx/>
              <a:buFont typeface="+mj-lt"/>
              <a:buAutoNum type="arabicPeriod"/>
              <a:defRPr sz="1316"/>
            </a:pPr>
            <a:r>
              <a:rPr lang="ja-JP" altLang="en-US" sz="1800" dirty="0"/>
              <a:t>手作業により不要例を除去。</a:t>
            </a:r>
            <a:endParaRPr lang="en-US" altLang="ja-JP" sz="1800" dirty="0"/>
          </a:p>
          <a:p>
            <a:pPr marL="342900" indent="-342900" defTabSz="859536">
              <a:lnSpc>
                <a:spcPct val="88000"/>
              </a:lnSpc>
              <a:spcBef>
                <a:spcPts val="600"/>
              </a:spcBef>
              <a:buSzTx/>
              <a:buFont typeface="+mj-lt"/>
              <a:buAutoNum type="arabicPeriod"/>
              <a:defRPr sz="1316"/>
            </a:pPr>
            <a:r>
              <a:rPr lang="ja-JP" altLang="ja-JP" sz="1800" dirty="0"/>
              <a:t>本稿で対象とするデータとして</a:t>
            </a:r>
            <a:r>
              <a:rPr lang="fr-FR" altLang="ja-JP" sz="1800" dirty="0"/>
              <a:t>1678</a:t>
            </a:r>
            <a:r>
              <a:rPr lang="ja-JP" altLang="ja-JP" sz="1800" dirty="0"/>
              <a:t>例を</a:t>
            </a:r>
            <a:r>
              <a:rPr lang="ja-JP" altLang="en-US" sz="1800" dirty="0"/>
              <a:t>観察</a:t>
            </a:r>
            <a:r>
              <a:rPr lang="ja-JP" altLang="ja-JP" sz="1800" dirty="0"/>
              <a:t>。</a:t>
            </a:r>
          </a:p>
          <a:p>
            <a:pPr marL="342900" indent="-342900" defTabSz="859536">
              <a:lnSpc>
                <a:spcPct val="88000"/>
              </a:lnSpc>
              <a:spcBef>
                <a:spcPts val="600"/>
              </a:spcBef>
              <a:buSzTx/>
              <a:buFont typeface="+mj-lt"/>
              <a:buAutoNum type="arabicPeriod"/>
              <a:defRPr sz="1316"/>
            </a:pPr>
            <a:endParaRPr sz="1600" dirty="0"/>
          </a:p>
        </p:txBody>
      </p:sp>
      <p:sp>
        <p:nvSpPr>
          <p:cNvPr id="7" name="コンテンツ プレースホルダー 2">
            <a:extLst>
              <a:ext uri="{FF2B5EF4-FFF2-40B4-BE49-F238E27FC236}">
                <a16:creationId xmlns:a16="http://schemas.microsoft.com/office/drawing/2014/main" id="{EE6485DE-169B-4392-811B-AF16204858EF}"/>
              </a:ext>
            </a:extLst>
          </p:cNvPr>
          <p:cNvSpPr txBox="1">
            <a:spLocks/>
          </p:cNvSpPr>
          <p:nvPr/>
        </p:nvSpPr>
        <p:spPr>
          <a:xfrm>
            <a:off x="1251676" y="4292600"/>
            <a:ext cx="10178323" cy="2565400"/>
          </a:xfrm>
          <a:prstGeom prst="rect">
            <a:avLst/>
          </a:prstGeom>
          <a:ln w="12700">
            <a:solidFill>
              <a:srgbClr val="FF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1pPr>
            <a:lvl2pPr marL="711200" marR="0" indent="-25400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2pPr>
            <a:lvl3pPr marL="1200150" marR="0" indent="-28575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3pPr>
            <a:lvl4pPr marL="16981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4pPr>
            <a:lvl5pPr marL="21553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5pPr>
            <a:lvl6pPr marL="26125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6pPr>
            <a:lvl7pPr marL="30697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7pPr>
            <a:lvl8pPr marL="35269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8pPr>
            <a:lvl9pPr marL="39841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9pPr>
          </a:lstStyle>
          <a:p>
            <a:pPr marL="342900" indent="-342900" defTabSz="859536" hangingPunct="1">
              <a:lnSpc>
                <a:spcPct val="88000"/>
              </a:lnSpc>
              <a:spcBef>
                <a:spcPts val="600"/>
              </a:spcBef>
              <a:buSzTx/>
              <a:buFont typeface="+mj-lt"/>
              <a:buAutoNum type="arabicPeriod"/>
              <a:defRPr sz="1316"/>
            </a:pPr>
            <a:r>
              <a:rPr lang="fr-CA" altLang="ja-JP" sz="1800" dirty="0" err="1"/>
              <a:t>BCCWJ</a:t>
            </a:r>
            <a:r>
              <a:rPr lang="ja-JP" altLang="en-US" sz="1800" dirty="0"/>
              <a:t>を対象に「中納言」を用いて＜「女性男性男女」＋名詞＞</a:t>
            </a:r>
            <a:r>
              <a:rPr lang="ja-JP" altLang="en-US" sz="1600" dirty="0"/>
              <a:t> ＜名詞＋「女性男性男女」＞を検索。（短単位にて）</a:t>
            </a:r>
            <a:endParaRPr lang="fr-CA" altLang="ja-JP" sz="1600" dirty="0"/>
          </a:p>
          <a:p>
            <a:pPr marL="0" indent="0" defTabSz="859536" hangingPunct="1">
              <a:lnSpc>
                <a:spcPct val="88000"/>
              </a:lnSpc>
              <a:spcBef>
                <a:spcPts val="600"/>
              </a:spcBef>
              <a:buSzTx/>
              <a:buNone/>
              <a:defRPr sz="1316"/>
            </a:pPr>
            <a:r>
              <a:rPr lang="ja-JP" altLang="en-US" sz="1600" dirty="0"/>
              <a:t>　　</a:t>
            </a:r>
            <a:r>
              <a:rPr lang="fr-CA" altLang="ja-JP" sz="1600" dirty="0"/>
              <a:t>* </a:t>
            </a:r>
            <a:r>
              <a:rPr lang="ja-JP" altLang="en-US" sz="1600" dirty="0"/>
              <a:t>男（オトコ）</a:t>
            </a:r>
            <a:r>
              <a:rPr lang="fr-CA" altLang="ja-JP" sz="1600" dirty="0"/>
              <a:t>209</a:t>
            </a:r>
            <a:r>
              <a:rPr lang="ja-JP" altLang="en-US" sz="1600" dirty="0"/>
              <a:t>位、女性（ジョセイ）</a:t>
            </a:r>
            <a:r>
              <a:rPr lang="en-US" altLang="ja-JP" sz="1600" dirty="0"/>
              <a:t>264</a:t>
            </a:r>
            <a:r>
              <a:rPr lang="ja-JP" altLang="en-US" sz="1600" dirty="0"/>
              <a:t>位、女（オンナ）</a:t>
            </a:r>
            <a:r>
              <a:rPr lang="fr-CA" altLang="ja-JP" sz="1600" dirty="0"/>
              <a:t>307</a:t>
            </a:r>
            <a:r>
              <a:rPr lang="ja-JP" altLang="en-US" sz="1600" dirty="0"/>
              <a:t>位、男性（ダンセイ）</a:t>
            </a:r>
            <a:r>
              <a:rPr lang="fr-CA" altLang="ja-JP" sz="1600" dirty="0"/>
              <a:t>708</a:t>
            </a:r>
            <a:r>
              <a:rPr lang="ja-JP" altLang="en-US" sz="1600" dirty="0"/>
              <a:t>位（</a:t>
            </a:r>
            <a:r>
              <a:rPr lang="fr-CA" altLang="ja-JP" sz="1600" dirty="0" err="1"/>
              <a:t>BCCWJ</a:t>
            </a:r>
            <a:r>
              <a:rPr lang="ja-JP" altLang="en-US" sz="1600" dirty="0"/>
              <a:t>語彙頻度表）</a:t>
            </a:r>
            <a:endParaRPr lang="en-US" altLang="ja-JP" sz="1600" dirty="0"/>
          </a:p>
          <a:p>
            <a:pPr marL="342900" indent="-342900" defTabSz="859536" hangingPunct="1">
              <a:lnSpc>
                <a:spcPct val="88000"/>
              </a:lnSpc>
              <a:spcBef>
                <a:spcPts val="600"/>
              </a:spcBef>
              <a:buSzTx/>
              <a:buAutoNum type="arabicPeriod" startAt="2"/>
              <a:defRPr sz="1316"/>
            </a:pPr>
            <a:r>
              <a:rPr lang="en-GB" altLang="ja-JP" sz="1600" dirty="0"/>
              <a:t>Kwic</a:t>
            </a:r>
            <a:r>
              <a:rPr lang="ja-JP" altLang="en-US" sz="1600" dirty="0"/>
              <a:t>形式で保存。</a:t>
            </a:r>
            <a:endParaRPr lang="en-US" altLang="ja-JP" sz="1600" dirty="0"/>
          </a:p>
          <a:p>
            <a:pPr marL="342900" indent="-342900" defTabSz="859536" hangingPunct="1">
              <a:lnSpc>
                <a:spcPct val="88000"/>
              </a:lnSpc>
              <a:spcBef>
                <a:spcPts val="600"/>
              </a:spcBef>
              <a:buSzTx/>
              <a:buAutoNum type="arabicPeriod" startAt="2"/>
              <a:defRPr sz="1316"/>
            </a:pPr>
            <a:r>
              <a:rPr lang="ja-JP" altLang="fr-FR" sz="1600" dirty="0"/>
              <a:t>ランダムサンプリングで</a:t>
            </a:r>
            <a:r>
              <a:rPr lang="fr-FR" altLang="ja-JP" sz="1600" dirty="0"/>
              <a:t>3000</a:t>
            </a:r>
            <a:r>
              <a:rPr lang="ja-JP" altLang="fr-FR" sz="1600" dirty="0"/>
              <a:t>例を採取</a:t>
            </a:r>
            <a:endParaRPr lang="fr-FR" altLang="ja-JP" sz="1600" dirty="0"/>
          </a:p>
          <a:p>
            <a:pPr marL="342900" indent="-342900" defTabSz="859536" hangingPunct="1">
              <a:lnSpc>
                <a:spcPct val="88000"/>
              </a:lnSpc>
              <a:spcBef>
                <a:spcPts val="600"/>
              </a:spcBef>
              <a:buSzTx/>
              <a:buAutoNum type="arabicPeriod" startAt="2"/>
              <a:defRPr sz="1316"/>
            </a:pPr>
            <a:r>
              <a:rPr lang="ja-JP" altLang="en-US" sz="1600" dirty="0"/>
              <a:t>手作業で不要例を除去。</a:t>
            </a:r>
            <a:endParaRPr lang="en-US" altLang="ja-JP" sz="1600" dirty="0"/>
          </a:p>
          <a:p>
            <a:pPr marL="342900" indent="-342900" defTabSz="859536" hangingPunct="1">
              <a:lnSpc>
                <a:spcPct val="88000"/>
              </a:lnSpc>
              <a:spcBef>
                <a:spcPts val="600"/>
              </a:spcBef>
              <a:buSzTx/>
              <a:buAutoNum type="arabicPeriod" startAt="2"/>
              <a:defRPr sz="1316"/>
            </a:pPr>
            <a:r>
              <a:rPr lang="en-US" altLang="ja-JP" sz="1600" dirty="0"/>
              <a:t>2500</a:t>
            </a:r>
            <a:r>
              <a:rPr lang="ja-JP" altLang="en-US" sz="1600" dirty="0"/>
              <a:t>例を観察。</a:t>
            </a:r>
            <a:endParaRPr lang="en-US" altLang="ja-JP" sz="1600" dirty="0"/>
          </a:p>
          <a:p>
            <a:pPr marL="0" indent="0" defTabSz="859536" hangingPunct="1">
              <a:lnSpc>
                <a:spcPct val="88000"/>
              </a:lnSpc>
              <a:spcBef>
                <a:spcPts val="600"/>
              </a:spcBef>
              <a:buSzTx/>
              <a:buNone/>
              <a:defRPr sz="1316"/>
            </a:pPr>
            <a:endParaRPr lang="en-US" altLang="ja-JP" sz="1600" dirty="0"/>
          </a:p>
          <a:p>
            <a:pPr marL="342900" indent="-342900" defTabSz="859536" hangingPunct="1">
              <a:lnSpc>
                <a:spcPct val="88000"/>
              </a:lnSpc>
              <a:spcBef>
                <a:spcPts val="600"/>
              </a:spcBef>
              <a:buSzTx/>
              <a:buAutoNum type="arabicPeriod" startAt="2"/>
              <a:defRPr sz="1316"/>
            </a:pPr>
            <a:endParaRPr lang="ja-JP" altLang="en-US" sz="1600" dirty="0"/>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タイトル 1"/>
          <p:cNvSpPr txBox="1">
            <a:spLocks noGrp="1"/>
          </p:cNvSpPr>
          <p:nvPr>
            <p:ph type="title"/>
          </p:nvPr>
        </p:nvSpPr>
        <p:spPr>
          <a:xfrm>
            <a:off x="1251677" y="382384"/>
            <a:ext cx="10178323" cy="1492133"/>
          </a:xfrm>
          <a:prstGeom prst="rect">
            <a:avLst/>
          </a:prstGeom>
        </p:spPr>
        <p:txBody>
          <a:bodyPr/>
          <a:lstStyle/>
          <a:p>
            <a:pPr defTabSz="713231">
              <a:defRPr sz="3509" spc="156"/>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r>
              <a:rPr dirty="0">
                <a:latin typeface="+mn-lt"/>
                <a:ea typeface="+mn-ea"/>
                <a:cs typeface="+mn-cs"/>
                <a:sym typeface="Helvetica"/>
              </a:rPr>
              <a:t>　</a:t>
            </a:r>
            <a:r>
              <a:rPr sz="2496" dirty="0">
                <a:latin typeface="+mn-lt"/>
                <a:ea typeface="+mn-ea"/>
                <a:cs typeface="+mn-cs"/>
                <a:sym typeface="Helvetica"/>
              </a:rPr>
              <a:t>（</a:t>
            </a:r>
            <a:r>
              <a:rPr sz="2496" dirty="0" err="1">
                <a:latin typeface="+mn-lt"/>
                <a:ea typeface="+mn-ea"/>
                <a:cs typeface="+mn-cs"/>
                <a:sym typeface="Helvetica"/>
              </a:rPr>
              <a:t>フランス語</a:t>
            </a:r>
            <a:r>
              <a:rPr sz="2496" dirty="0">
                <a:latin typeface="+mn-lt"/>
                <a:ea typeface="+mn-ea"/>
                <a:cs typeface="+mn-cs"/>
                <a:sym typeface="Helvetica"/>
              </a:rPr>
              <a:t>）</a:t>
            </a:r>
            <a:br>
              <a:rPr sz="2496" dirty="0">
                <a:latin typeface="+mn-lt"/>
                <a:ea typeface="+mn-ea"/>
                <a:cs typeface="+mn-cs"/>
                <a:sym typeface="Helvetica"/>
              </a:rPr>
            </a:br>
            <a:r>
              <a:rPr sz="2807" dirty="0" err="1">
                <a:latin typeface="游明朝"/>
                <a:ea typeface="游明朝"/>
                <a:cs typeface="游明朝"/>
                <a:sym typeface="游明朝"/>
              </a:rPr>
              <a:t>語順と機能別の</a:t>
            </a:r>
            <a:r>
              <a:rPr sz="2807" i="1" dirty="0" err="1">
                <a:latin typeface="Unistra D"/>
                <a:ea typeface="Unistra D"/>
                <a:cs typeface="Unistra D"/>
                <a:sym typeface="Unistra D"/>
              </a:rPr>
              <a:t>femme</a:t>
            </a:r>
            <a:r>
              <a:rPr sz="2807" i="1" dirty="0">
                <a:latin typeface="Unistra D"/>
                <a:ea typeface="Unistra D"/>
                <a:cs typeface="Unistra D"/>
                <a:sym typeface="Unistra D"/>
              </a:rPr>
              <a:t>/</a:t>
            </a:r>
            <a:r>
              <a:rPr sz="2807" i="1" dirty="0" err="1">
                <a:latin typeface="Unistra D"/>
                <a:ea typeface="Unistra D"/>
                <a:cs typeface="Unistra D"/>
                <a:sym typeface="Unistra D"/>
              </a:rPr>
              <a:t>homme</a:t>
            </a:r>
            <a:r>
              <a:rPr sz="2807" dirty="0" err="1">
                <a:latin typeface="游明朝"/>
                <a:ea typeface="游明朝"/>
                <a:cs typeface="游明朝"/>
                <a:sym typeface="游明朝"/>
              </a:rPr>
              <a:t>の生起数</a:t>
            </a:r>
            <a:endParaRPr sz="2807" dirty="0">
              <a:latin typeface="游明朝"/>
              <a:ea typeface="游明朝"/>
              <a:cs typeface="游明朝"/>
              <a:sym typeface="游明朝"/>
            </a:endParaRPr>
          </a:p>
        </p:txBody>
      </p:sp>
      <p:sp>
        <p:nvSpPr>
          <p:cNvPr id="235" name="テキスト ボックス 3"/>
          <p:cNvSpPr txBox="1"/>
          <p:nvPr/>
        </p:nvSpPr>
        <p:spPr>
          <a:xfrm>
            <a:off x="2655204" y="5318465"/>
            <a:ext cx="8381096"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fr-CA" altLang="ja-JP" dirty="0"/>
              <a:t>femme</a:t>
            </a:r>
            <a:r>
              <a:rPr lang="ja-JP" altLang="en-US" dirty="0"/>
              <a:t>も</a:t>
            </a:r>
            <a:r>
              <a:rPr lang="en-GB" altLang="ja-JP" dirty="0"/>
              <a:t>homme</a:t>
            </a:r>
            <a:r>
              <a:rPr lang="ja-JP" altLang="en-US" dirty="0"/>
              <a:t>も前置がほとんど。</a:t>
            </a:r>
            <a:endParaRPr lang="en-US" altLang="ja-JP" dirty="0"/>
          </a:p>
          <a:p>
            <a:r>
              <a:rPr lang="ja-JP" altLang="en-US" dirty="0"/>
              <a:t>男女間で大きな分布の差がある</a:t>
            </a:r>
            <a:r>
              <a:rPr lang="en-US" altLang="ja-JP" dirty="0"/>
              <a:t>.</a:t>
            </a:r>
          </a:p>
          <a:p>
            <a:r>
              <a:rPr lang="fr-CA" dirty="0"/>
              <a:t>homme</a:t>
            </a:r>
            <a:r>
              <a:rPr lang="ja-JP" altLang="en-US" dirty="0"/>
              <a:t>はほとんどが修飾。</a:t>
            </a:r>
            <a:r>
              <a:rPr lang="fr-CA" altLang="ja-JP" dirty="0"/>
              <a:t>femme</a:t>
            </a:r>
            <a:r>
              <a:rPr lang="ja-JP" altLang="en-US" dirty="0"/>
              <a:t>はほとんどが性別表示。</a:t>
            </a:r>
            <a:endParaRPr lang="en-US" altLang="ja-JP" dirty="0"/>
          </a:p>
          <a:p>
            <a:r>
              <a:rPr lang="ja-JP" altLang="en-US" dirty="0"/>
              <a:t>性別表示に関して、</a:t>
            </a:r>
            <a:r>
              <a:rPr lang="fr-CA" dirty="0"/>
              <a:t>femme</a:t>
            </a:r>
            <a:r>
              <a:rPr lang="ja-JP" altLang="en-US" dirty="0"/>
              <a:t>は有標（男ではない〇〇）。</a:t>
            </a:r>
            <a:r>
              <a:rPr lang="fr-CA" altLang="ja-JP" dirty="0"/>
              <a:t>homme</a:t>
            </a:r>
            <a:r>
              <a:rPr lang="ja-JP" altLang="en-US" dirty="0"/>
              <a:t>は無標。</a:t>
            </a:r>
            <a:endParaRPr lang="en-US" altLang="ja-JP" dirty="0"/>
          </a:p>
          <a:p>
            <a:r>
              <a:rPr lang="fr-CA" dirty="0"/>
              <a:t>Complément-relationnel</a:t>
            </a:r>
            <a:r>
              <a:rPr lang="ja-JP" altLang="en-US" dirty="0"/>
              <a:t>の例は多くはない。</a:t>
            </a:r>
            <a:endParaRPr dirty="0"/>
          </a:p>
        </p:txBody>
      </p:sp>
      <p:graphicFrame>
        <p:nvGraphicFramePr>
          <p:cNvPr id="18" name="グラフ 17">
            <a:extLst>
              <a:ext uri="{FF2B5EF4-FFF2-40B4-BE49-F238E27FC236}">
                <a16:creationId xmlns:a16="http://schemas.microsoft.com/office/drawing/2014/main" id="{91A84AA7-E0C5-4FB4-B42A-227FC54C7C69}"/>
              </a:ext>
            </a:extLst>
          </p:cNvPr>
          <p:cNvGraphicFramePr>
            <a:graphicFrameLocks/>
          </p:cNvGraphicFramePr>
          <p:nvPr/>
        </p:nvGraphicFramePr>
        <p:xfrm>
          <a:off x="2226468" y="1519238"/>
          <a:ext cx="7739063" cy="38195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タイトル 1"/>
          <p:cNvSpPr txBox="1">
            <a:spLocks noGrp="1"/>
          </p:cNvSpPr>
          <p:nvPr>
            <p:ph type="title"/>
          </p:nvPr>
        </p:nvSpPr>
        <p:spPr>
          <a:xfrm>
            <a:off x="1251677" y="362064"/>
            <a:ext cx="10178323" cy="1492133"/>
          </a:xfrm>
          <a:prstGeom prst="rect">
            <a:avLst/>
          </a:prstGeom>
        </p:spPr>
        <p:txBody>
          <a:bodyPr/>
          <a:lstStyle/>
          <a:p>
            <a:pPr defTabSz="713231">
              <a:defRPr sz="3509" spc="156"/>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r>
              <a:rPr sz="2496" dirty="0" err="1">
                <a:latin typeface="+mn-lt"/>
                <a:ea typeface="+mn-ea"/>
                <a:cs typeface="+mn-cs"/>
                <a:sym typeface="Helvetica"/>
              </a:rPr>
              <a:t>（フランス語</a:t>
            </a:r>
            <a:r>
              <a:rPr sz="2496" dirty="0">
                <a:latin typeface="+mn-lt"/>
                <a:ea typeface="+mn-ea"/>
                <a:cs typeface="+mn-cs"/>
                <a:sym typeface="Helvetica"/>
              </a:rPr>
              <a:t>）</a:t>
            </a:r>
            <a:r>
              <a:rPr dirty="0">
                <a:latin typeface="+mn-lt"/>
                <a:ea typeface="+mn-ea"/>
                <a:cs typeface="+mn-cs"/>
                <a:sym typeface="Helvetica"/>
              </a:rPr>
              <a:t>　</a:t>
            </a:r>
            <a:r>
              <a:rPr sz="2496" cap="none" dirty="0">
                <a:solidFill>
                  <a:srgbClr val="000000"/>
                </a:solidFill>
                <a:latin typeface="+mn-lt"/>
                <a:ea typeface="+mn-ea"/>
                <a:cs typeface="+mn-cs"/>
                <a:sym typeface="Helvetica"/>
              </a:rPr>
              <a:t>&lt;</a:t>
            </a:r>
            <a:r>
              <a:rPr sz="2496" dirty="0" err="1">
                <a:latin typeface="+mn-lt"/>
                <a:ea typeface="+mn-ea"/>
                <a:cs typeface="+mn-cs"/>
                <a:sym typeface="Helvetica"/>
              </a:rPr>
              <a:t>N1+homme</a:t>
            </a:r>
            <a:r>
              <a:rPr sz="2496" dirty="0">
                <a:latin typeface="+mn-lt"/>
                <a:ea typeface="+mn-ea"/>
                <a:cs typeface="+mn-cs"/>
                <a:sym typeface="Helvetica"/>
              </a:rPr>
              <a:t>/femme&gt;, &lt;Homme/</a:t>
            </a:r>
            <a:r>
              <a:rPr sz="2496" dirty="0" err="1">
                <a:latin typeface="+mn-lt"/>
                <a:ea typeface="+mn-ea"/>
                <a:cs typeface="+mn-cs"/>
                <a:sym typeface="Helvetica"/>
              </a:rPr>
              <a:t>femme+N2</a:t>
            </a:r>
            <a:r>
              <a:rPr sz="2496" dirty="0">
                <a:latin typeface="+mn-lt"/>
                <a:ea typeface="+mn-ea"/>
                <a:cs typeface="+mn-cs"/>
                <a:sym typeface="Helvetica"/>
              </a:rPr>
              <a:t>&gt;</a:t>
            </a:r>
            <a:r>
              <a:rPr sz="2496" cap="none" dirty="0" err="1">
                <a:solidFill>
                  <a:srgbClr val="000000"/>
                </a:solidFill>
                <a:latin typeface="+mn-lt"/>
                <a:ea typeface="+mn-ea"/>
                <a:cs typeface="+mn-cs"/>
                <a:sym typeface="Helvetica"/>
              </a:rPr>
              <a:t>出現頻度上位10位</a:t>
            </a:r>
            <a:endParaRPr sz="2496" cap="none" dirty="0">
              <a:solidFill>
                <a:srgbClr val="000000"/>
              </a:solidFill>
              <a:latin typeface="+mn-lt"/>
              <a:ea typeface="+mn-ea"/>
              <a:cs typeface="+mn-cs"/>
              <a:sym typeface="Helvetica"/>
            </a:endParaRPr>
          </a:p>
        </p:txBody>
      </p:sp>
      <p:graphicFrame>
        <p:nvGraphicFramePr>
          <p:cNvPr id="240" name="コンテンツ プレースホルダー 3"/>
          <p:cNvGraphicFramePr/>
          <p:nvPr>
            <p:extLst>
              <p:ext uri="{D42A27DB-BD31-4B8C-83A1-F6EECF244321}">
                <p14:modId xmlns:p14="http://schemas.microsoft.com/office/powerpoint/2010/main" val="2818755277"/>
              </p:ext>
            </p:extLst>
          </p:nvPr>
        </p:nvGraphicFramePr>
        <p:xfrm>
          <a:off x="1117600" y="1854197"/>
          <a:ext cx="9893299" cy="4050866"/>
        </p:xfrm>
        <a:graphic>
          <a:graphicData uri="http://schemas.openxmlformats.org/drawingml/2006/table">
            <a:tbl>
              <a:tblPr firstRow="1" firstCol="1" bandRow="1">
                <a:tableStyleId>{4C3C2611-4C71-4FC5-86AE-919BDF0F9419}</a:tableStyleId>
              </a:tblPr>
              <a:tblGrid>
                <a:gridCol w="951615">
                  <a:extLst>
                    <a:ext uri="{9D8B030D-6E8A-4147-A177-3AD203B41FA5}">
                      <a16:colId xmlns:a16="http://schemas.microsoft.com/office/drawing/2014/main" val="20000"/>
                    </a:ext>
                  </a:extLst>
                </a:gridCol>
                <a:gridCol w="4864104">
                  <a:extLst>
                    <a:ext uri="{9D8B030D-6E8A-4147-A177-3AD203B41FA5}">
                      <a16:colId xmlns:a16="http://schemas.microsoft.com/office/drawing/2014/main" val="20001"/>
                    </a:ext>
                  </a:extLst>
                </a:gridCol>
                <a:gridCol w="951615">
                  <a:extLst>
                    <a:ext uri="{9D8B030D-6E8A-4147-A177-3AD203B41FA5}">
                      <a16:colId xmlns:a16="http://schemas.microsoft.com/office/drawing/2014/main" val="20002"/>
                    </a:ext>
                  </a:extLst>
                </a:gridCol>
                <a:gridCol w="1901887">
                  <a:extLst>
                    <a:ext uri="{9D8B030D-6E8A-4147-A177-3AD203B41FA5}">
                      <a16:colId xmlns:a16="http://schemas.microsoft.com/office/drawing/2014/main" val="20003"/>
                    </a:ext>
                  </a:extLst>
                </a:gridCol>
                <a:gridCol w="1224078">
                  <a:extLst>
                    <a:ext uri="{9D8B030D-6E8A-4147-A177-3AD203B41FA5}">
                      <a16:colId xmlns:a16="http://schemas.microsoft.com/office/drawing/2014/main" val="20004"/>
                    </a:ext>
                  </a:extLst>
                </a:gridCol>
              </a:tblGrid>
              <a:tr h="229292">
                <a:tc>
                  <a:txBody>
                    <a:bodyPr/>
                    <a:lstStyle/>
                    <a:p>
                      <a:pPr algn="l" defTabSz="914400">
                        <a:lnSpc>
                          <a:spcPct val="107000"/>
                        </a:lnSpc>
                        <a:defRPr sz="1800" b="0">
                          <a:solidFill>
                            <a:srgbClr val="000000"/>
                          </a:solidFill>
                        </a:defRPr>
                      </a:pPr>
                      <a:r>
                        <a:rPr sz="1600" b="1" dirty="0" err="1">
                          <a:solidFill>
                            <a:srgbClr val="FFFFFF"/>
                          </a:solidFill>
                        </a:rPr>
                        <a:t>順位</a:t>
                      </a:r>
                      <a:endParaRPr sz="1600" b="1" dirty="0">
                        <a:solidFill>
                          <a:srgbClr val="FFFFFF"/>
                        </a:solidFill>
                      </a:endParaRPr>
                    </a:p>
                  </a:txBody>
                  <a:tcPr marL="0" marR="0" marT="0" marB="0" anchor="ctr" horzOverflow="overflow"/>
                </a:tc>
                <a:tc>
                  <a:txBody>
                    <a:bodyPr/>
                    <a:lstStyle/>
                    <a:p>
                      <a:pPr algn="l" defTabSz="914400">
                        <a:lnSpc>
                          <a:spcPct val="107000"/>
                        </a:lnSpc>
                        <a:defRPr sz="1600"/>
                      </a:pPr>
                      <a:r>
                        <a:rPr dirty="0"/>
                        <a:t>homme, </a:t>
                      </a:r>
                      <a:r>
                        <a:rPr dirty="0" err="1"/>
                        <a:t>femmeを含む複合語</a:t>
                      </a:r>
                      <a:endParaRPr dirty="0"/>
                    </a:p>
                  </a:txBody>
                  <a:tcPr marL="0" marR="0" marT="0" marB="0" anchor="ctr" horzOverflow="overflow"/>
                </a:tc>
                <a:tc>
                  <a:txBody>
                    <a:bodyPr/>
                    <a:lstStyle/>
                    <a:p>
                      <a:pPr algn="l" defTabSz="914400">
                        <a:lnSpc>
                          <a:spcPct val="107000"/>
                        </a:lnSpc>
                        <a:defRPr sz="1800" b="0">
                          <a:solidFill>
                            <a:srgbClr val="000000"/>
                          </a:solidFill>
                        </a:defRPr>
                      </a:pPr>
                      <a:r>
                        <a:rPr sz="1600" b="1">
                          <a:solidFill>
                            <a:srgbClr val="FFFFFF"/>
                          </a:solidFill>
                        </a:rPr>
                        <a:t>頻度</a:t>
                      </a:r>
                    </a:p>
                  </a:txBody>
                  <a:tcPr marL="0" marR="0" marT="0" marB="0" anchor="ctr" horzOverflow="overflow"/>
                </a:tc>
                <a:tc>
                  <a:txBody>
                    <a:bodyPr/>
                    <a:lstStyle/>
                    <a:p>
                      <a:pPr algn="l" defTabSz="914400">
                        <a:lnSpc>
                          <a:spcPct val="107000"/>
                        </a:lnSpc>
                        <a:defRPr sz="1600"/>
                      </a:pPr>
                      <a:r>
                        <a:t>N1N2の関係</a:t>
                      </a:r>
                    </a:p>
                  </a:txBody>
                  <a:tcPr marL="0" marR="0" marT="0" marB="0" anchor="ctr" horzOverflow="overflow"/>
                </a:tc>
                <a:tc>
                  <a:txBody>
                    <a:bodyPr/>
                    <a:lstStyle/>
                    <a:p>
                      <a:pPr algn="l" defTabSz="914400">
                        <a:lnSpc>
                          <a:spcPct val="107000"/>
                        </a:lnSpc>
                        <a:defRPr sz="1600"/>
                      </a:pPr>
                      <a:r>
                        <a:t>Nの種類</a:t>
                      </a:r>
                    </a:p>
                  </a:txBody>
                  <a:tcPr marL="0" marR="0" marT="0" marB="0" anchor="ctr" horzOverflow="overflow"/>
                </a:tc>
                <a:extLst>
                  <a:ext uri="{0D108BD9-81ED-4DB2-BD59-A6C34878D82A}">
                    <a16:rowId xmlns:a16="http://schemas.microsoft.com/office/drawing/2014/main" val="10000"/>
                  </a:ext>
                </a:extLst>
              </a:tr>
              <a:tr h="345335">
                <a:tc>
                  <a:txBody>
                    <a:bodyPr/>
                    <a:lstStyle/>
                    <a:p>
                      <a:pPr defTabSz="914400">
                        <a:lnSpc>
                          <a:spcPct val="107000"/>
                        </a:lnSpc>
                        <a:defRPr sz="1800" b="0">
                          <a:solidFill>
                            <a:srgbClr val="000000"/>
                          </a:solidFill>
                        </a:defRPr>
                      </a:pPr>
                      <a:r>
                        <a:rPr sz="1600" b="1">
                          <a:solidFill>
                            <a:srgbClr val="FFFFFF"/>
                          </a:solidFill>
                        </a:rPr>
                        <a:t>1</a:t>
                      </a:r>
                    </a:p>
                  </a:txBody>
                  <a:tcPr marL="0" marR="0" marT="0" marB="0" anchor="ctr" horzOverflow="overflow"/>
                </a:tc>
                <a:tc>
                  <a:txBody>
                    <a:bodyPr/>
                    <a:lstStyle/>
                    <a:p>
                      <a:pPr algn="l" defTabSz="914400">
                        <a:lnSpc>
                          <a:spcPct val="107000"/>
                        </a:lnSpc>
                        <a:defRPr sz="1600"/>
                      </a:pPr>
                      <a:r>
                        <a:t>homme clé （男 - 鍵 ）　＜キーパーソン＞</a:t>
                      </a:r>
                    </a:p>
                  </a:txBody>
                  <a:tcPr marL="0" marR="0" marT="0" marB="0" anchor="ctr" horzOverflow="overflow"/>
                </a:tc>
                <a:tc>
                  <a:txBody>
                    <a:bodyPr/>
                    <a:lstStyle/>
                    <a:p>
                      <a:pPr defTabSz="914400">
                        <a:lnSpc>
                          <a:spcPct val="107000"/>
                        </a:lnSpc>
                        <a:defRPr sz="1800"/>
                      </a:pPr>
                      <a:r>
                        <a:rPr sz="1600"/>
                        <a:t>172</a:t>
                      </a:r>
                    </a:p>
                  </a:txBody>
                  <a:tcPr marL="0" marR="0" marT="0" marB="0" anchor="ctr" horzOverflow="overflow"/>
                </a:tc>
                <a:tc>
                  <a:txBody>
                    <a:bodyPr/>
                    <a:lstStyle/>
                    <a:p>
                      <a:pPr algn="l" defTabSz="914400">
                        <a:lnSpc>
                          <a:spcPct val="107000"/>
                        </a:lnSpc>
                        <a:defRPr sz="1800"/>
                      </a:pPr>
                      <a:r>
                        <a:rPr sz="1600"/>
                        <a:t>修飾</a:t>
                      </a:r>
                    </a:p>
                  </a:txBody>
                  <a:tcPr marL="0" marR="0" marT="0" marB="0" anchor="ctr" horzOverflow="overflow"/>
                </a:tc>
                <a:tc>
                  <a:txBody>
                    <a:bodyPr/>
                    <a:lstStyle/>
                    <a:p>
                      <a:pPr algn="l" defTabSz="914400">
                        <a:lnSpc>
                          <a:spcPct val="107000"/>
                        </a:lnSpc>
                        <a:defRPr sz="1800"/>
                      </a:pPr>
                      <a:r>
                        <a:rPr sz="1600"/>
                        <a:t>モノ</a:t>
                      </a:r>
                    </a:p>
                  </a:txBody>
                  <a:tcPr marL="0" marR="0" marT="0" marB="0" anchor="ctr" horzOverflow="overflow"/>
                </a:tc>
                <a:extLst>
                  <a:ext uri="{0D108BD9-81ED-4DB2-BD59-A6C34878D82A}">
                    <a16:rowId xmlns:a16="http://schemas.microsoft.com/office/drawing/2014/main" val="10001"/>
                  </a:ext>
                </a:extLst>
              </a:tr>
              <a:tr h="523316">
                <a:tc>
                  <a:txBody>
                    <a:bodyPr/>
                    <a:lstStyle/>
                    <a:p>
                      <a:pPr defTabSz="914400">
                        <a:lnSpc>
                          <a:spcPct val="107000"/>
                        </a:lnSpc>
                        <a:defRPr sz="1800" b="0">
                          <a:solidFill>
                            <a:srgbClr val="000000"/>
                          </a:solidFill>
                        </a:defRPr>
                      </a:pPr>
                      <a:r>
                        <a:rPr sz="1600" b="1">
                          <a:solidFill>
                            <a:srgbClr val="FFFFFF"/>
                          </a:solidFill>
                        </a:rPr>
                        <a:t>2</a:t>
                      </a:r>
                    </a:p>
                  </a:txBody>
                  <a:tcPr marL="0" marR="0" marT="0" marB="0" anchor="ctr" horzOverflow="overflow"/>
                </a:tc>
                <a:tc>
                  <a:txBody>
                    <a:bodyPr/>
                    <a:lstStyle/>
                    <a:p>
                      <a:pPr algn="l" defTabSz="914400">
                        <a:lnSpc>
                          <a:spcPct val="107000"/>
                        </a:lnSpc>
                        <a:defRPr sz="1600"/>
                      </a:pPr>
                      <a:r>
                        <a:t>homme orchestre （男 - オーケストラ）　＜ワンマンオーケストラ＞</a:t>
                      </a:r>
                    </a:p>
                  </a:txBody>
                  <a:tcPr marL="0" marR="0" marT="0" marB="0" anchor="ctr" horzOverflow="overflow"/>
                </a:tc>
                <a:tc>
                  <a:txBody>
                    <a:bodyPr/>
                    <a:lstStyle/>
                    <a:p>
                      <a:pPr defTabSz="914400">
                        <a:lnSpc>
                          <a:spcPct val="107000"/>
                        </a:lnSpc>
                        <a:defRPr sz="1800"/>
                      </a:pPr>
                      <a:r>
                        <a:rPr sz="1600"/>
                        <a:t>98</a:t>
                      </a:r>
                    </a:p>
                  </a:txBody>
                  <a:tcPr marL="0" marR="0" marT="0" marB="0" anchor="ctr" horzOverflow="overflow"/>
                </a:tc>
                <a:tc>
                  <a:txBody>
                    <a:bodyPr/>
                    <a:lstStyle/>
                    <a:p>
                      <a:pPr algn="l" defTabSz="914400">
                        <a:lnSpc>
                          <a:spcPct val="107000"/>
                        </a:lnSpc>
                        <a:defRPr sz="1800"/>
                      </a:pPr>
                      <a:r>
                        <a:rPr sz="1600"/>
                        <a:t>修飾</a:t>
                      </a:r>
                    </a:p>
                  </a:txBody>
                  <a:tcPr marL="0" marR="0" marT="0" marB="0" anchor="ctr" horzOverflow="overflow"/>
                </a:tc>
                <a:tc>
                  <a:txBody>
                    <a:bodyPr/>
                    <a:lstStyle/>
                    <a:p>
                      <a:pPr algn="l" defTabSz="914400">
                        <a:lnSpc>
                          <a:spcPct val="107000"/>
                        </a:lnSpc>
                        <a:defRPr sz="1800"/>
                      </a:pPr>
                      <a:r>
                        <a:rPr sz="1600"/>
                        <a:t>抽象</a:t>
                      </a:r>
                    </a:p>
                  </a:txBody>
                  <a:tcPr marL="0" marR="0" marT="0" marB="0" anchor="ctr" horzOverflow="overflow"/>
                </a:tc>
                <a:extLst>
                  <a:ext uri="{0D108BD9-81ED-4DB2-BD59-A6C34878D82A}">
                    <a16:rowId xmlns:a16="http://schemas.microsoft.com/office/drawing/2014/main" val="10002"/>
                  </a:ext>
                </a:extLst>
              </a:tr>
              <a:tr h="345335">
                <a:tc>
                  <a:txBody>
                    <a:bodyPr/>
                    <a:lstStyle/>
                    <a:p>
                      <a:pPr defTabSz="914400">
                        <a:lnSpc>
                          <a:spcPct val="107000"/>
                        </a:lnSpc>
                        <a:defRPr sz="1800" b="0">
                          <a:solidFill>
                            <a:srgbClr val="000000"/>
                          </a:solidFill>
                        </a:defRPr>
                      </a:pPr>
                      <a:r>
                        <a:rPr sz="1600" b="1">
                          <a:solidFill>
                            <a:srgbClr val="FFFFFF"/>
                          </a:solidFill>
                        </a:rPr>
                        <a:t>3</a:t>
                      </a:r>
                    </a:p>
                  </a:txBody>
                  <a:tcPr marL="0" marR="0" marT="0" marB="0" anchor="ctr" horzOverflow="overflow"/>
                </a:tc>
                <a:tc>
                  <a:txBody>
                    <a:bodyPr/>
                    <a:lstStyle/>
                    <a:p>
                      <a:pPr algn="l" defTabSz="914400">
                        <a:lnSpc>
                          <a:spcPct val="107000"/>
                        </a:lnSpc>
                        <a:defRPr sz="1600"/>
                      </a:pPr>
                      <a:r>
                        <a:rPr dirty="0"/>
                        <a:t>femme </a:t>
                      </a:r>
                      <a:r>
                        <a:rPr dirty="0" err="1"/>
                        <a:t>médecin（女</a:t>
                      </a:r>
                      <a:r>
                        <a:rPr dirty="0"/>
                        <a:t> - </a:t>
                      </a:r>
                      <a:r>
                        <a:rPr dirty="0" err="1"/>
                        <a:t>医師</a:t>
                      </a:r>
                      <a:r>
                        <a:rPr dirty="0"/>
                        <a:t>)　＜</a:t>
                      </a:r>
                      <a:r>
                        <a:rPr dirty="0" err="1"/>
                        <a:t>女性医師</a:t>
                      </a:r>
                      <a:r>
                        <a:rPr dirty="0"/>
                        <a:t>＞</a:t>
                      </a:r>
                    </a:p>
                  </a:txBody>
                  <a:tcPr marL="0" marR="0" marT="0" marB="0" anchor="ctr" horzOverflow="overflow"/>
                </a:tc>
                <a:tc>
                  <a:txBody>
                    <a:bodyPr/>
                    <a:lstStyle/>
                    <a:p>
                      <a:pPr defTabSz="914400">
                        <a:lnSpc>
                          <a:spcPct val="107000"/>
                        </a:lnSpc>
                        <a:defRPr sz="1800"/>
                      </a:pPr>
                      <a:r>
                        <a:rPr sz="1600"/>
                        <a:t>56</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3"/>
                  </a:ext>
                </a:extLst>
              </a:tr>
              <a:tr h="345335">
                <a:tc>
                  <a:txBody>
                    <a:bodyPr/>
                    <a:lstStyle/>
                    <a:p>
                      <a:pPr defTabSz="914400">
                        <a:lnSpc>
                          <a:spcPct val="107000"/>
                        </a:lnSpc>
                        <a:defRPr sz="1800" b="0">
                          <a:solidFill>
                            <a:srgbClr val="000000"/>
                          </a:solidFill>
                        </a:defRPr>
                      </a:pPr>
                      <a:r>
                        <a:rPr sz="1600" b="1">
                          <a:solidFill>
                            <a:srgbClr val="FFFFFF"/>
                          </a:solidFill>
                        </a:rPr>
                        <a:t>4</a:t>
                      </a:r>
                    </a:p>
                  </a:txBody>
                  <a:tcPr marL="0" marR="0" marT="0" marB="0" anchor="ctr" horzOverflow="overflow"/>
                </a:tc>
                <a:tc>
                  <a:txBody>
                    <a:bodyPr/>
                    <a:lstStyle/>
                    <a:p>
                      <a:pPr algn="l" defTabSz="914400">
                        <a:lnSpc>
                          <a:spcPct val="107000"/>
                        </a:lnSpc>
                        <a:defRPr sz="1600"/>
                      </a:pPr>
                      <a:r>
                        <a:rPr dirty="0"/>
                        <a:t>femme </a:t>
                      </a:r>
                      <a:r>
                        <a:rPr dirty="0" err="1"/>
                        <a:t>victime（女</a:t>
                      </a:r>
                      <a:r>
                        <a:rPr dirty="0"/>
                        <a:t> - </a:t>
                      </a:r>
                      <a:r>
                        <a:rPr dirty="0" err="1"/>
                        <a:t>犠牲者</a:t>
                      </a:r>
                      <a:r>
                        <a:rPr dirty="0"/>
                        <a:t>) ＜</a:t>
                      </a:r>
                      <a:r>
                        <a:rPr dirty="0" err="1"/>
                        <a:t>女の犠牲者</a:t>
                      </a:r>
                      <a:r>
                        <a:rPr dirty="0"/>
                        <a:t>＞</a:t>
                      </a:r>
                    </a:p>
                  </a:txBody>
                  <a:tcPr marL="0" marR="0" marT="0" marB="0" anchor="ctr" horzOverflow="overflow"/>
                </a:tc>
                <a:tc>
                  <a:txBody>
                    <a:bodyPr/>
                    <a:lstStyle/>
                    <a:p>
                      <a:pPr defTabSz="914400">
                        <a:lnSpc>
                          <a:spcPct val="107000"/>
                        </a:lnSpc>
                        <a:defRPr sz="1800"/>
                      </a:pPr>
                      <a:r>
                        <a:rPr sz="1600"/>
                        <a:t>49</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4"/>
                  </a:ext>
                </a:extLst>
              </a:tr>
              <a:tr h="345335">
                <a:tc>
                  <a:txBody>
                    <a:bodyPr/>
                    <a:lstStyle/>
                    <a:p>
                      <a:pPr defTabSz="914400">
                        <a:lnSpc>
                          <a:spcPct val="107000"/>
                        </a:lnSpc>
                        <a:defRPr sz="1800" b="0">
                          <a:solidFill>
                            <a:srgbClr val="000000"/>
                          </a:solidFill>
                        </a:defRPr>
                      </a:pPr>
                      <a:r>
                        <a:rPr sz="1600" b="1">
                          <a:solidFill>
                            <a:srgbClr val="FFFFFF"/>
                          </a:solidFill>
                        </a:rPr>
                        <a:t>5</a:t>
                      </a:r>
                    </a:p>
                  </a:txBody>
                  <a:tcPr marL="0" marR="0" marT="0" marB="0" anchor="ctr" horzOverflow="overflow"/>
                </a:tc>
                <a:tc>
                  <a:txBody>
                    <a:bodyPr/>
                    <a:lstStyle/>
                    <a:p>
                      <a:pPr algn="l" defTabSz="914400">
                        <a:lnSpc>
                          <a:spcPct val="107000"/>
                        </a:lnSpc>
                        <a:defRPr sz="1600"/>
                      </a:pPr>
                      <a:r>
                        <a:rPr dirty="0"/>
                        <a:t>femme </a:t>
                      </a:r>
                      <a:r>
                        <a:rPr dirty="0" err="1"/>
                        <a:t>écrivain（女</a:t>
                      </a:r>
                      <a:r>
                        <a:rPr dirty="0"/>
                        <a:t> - </a:t>
                      </a:r>
                      <a:r>
                        <a:rPr dirty="0" err="1"/>
                        <a:t>作家</a:t>
                      </a:r>
                      <a:r>
                        <a:rPr dirty="0"/>
                        <a:t> )＜</a:t>
                      </a:r>
                      <a:r>
                        <a:rPr dirty="0" err="1"/>
                        <a:t>女性作家</a:t>
                      </a:r>
                      <a:r>
                        <a:rPr dirty="0"/>
                        <a:t>＞</a:t>
                      </a:r>
                    </a:p>
                  </a:txBody>
                  <a:tcPr marL="0" marR="0" marT="0" marB="0" anchor="ctr" horzOverflow="overflow"/>
                </a:tc>
                <a:tc>
                  <a:txBody>
                    <a:bodyPr/>
                    <a:lstStyle/>
                    <a:p>
                      <a:pPr defTabSz="914400">
                        <a:lnSpc>
                          <a:spcPct val="107000"/>
                        </a:lnSpc>
                        <a:defRPr sz="1800"/>
                      </a:pPr>
                      <a:r>
                        <a:rPr sz="1600"/>
                        <a:t>44</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5"/>
                  </a:ext>
                </a:extLst>
              </a:tr>
              <a:tr h="345335">
                <a:tc>
                  <a:txBody>
                    <a:bodyPr/>
                    <a:lstStyle/>
                    <a:p>
                      <a:pPr defTabSz="914400">
                        <a:lnSpc>
                          <a:spcPct val="107000"/>
                        </a:lnSpc>
                        <a:defRPr sz="1800" b="0">
                          <a:solidFill>
                            <a:srgbClr val="000000"/>
                          </a:solidFill>
                        </a:defRPr>
                      </a:pPr>
                      <a:r>
                        <a:rPr sz="1600" b="1">
                          <a:solidFill>
                            <a:srgbClr val="FFFFFF"/>
                          </a:solidFill>
                        </a:rPr>
                        <a:t>6</a:t>
                      </a:r>
                    </a:p>
                  </a:txBody>
                  <a:tcPr marL="0" marR="0" marT="0" marB="0" anchor="ctr" horzOverflow="overflow"/>
                </a:tc>
                <a:tc>
                  <a:txBody>
                    <a:bodyPr/>
                    <a:lstStyle/>
                    <a:p>
                      <a:pPr algn="l" defTabSz="914400">
                        <a:lnSpc>
                          <a:spcPct val="107000"/>
                        </a:lnSpc>
                        <a:defRPr sz="1600"/>
                      </a:pPr>
                      <a:r>
                        <a:t>femme flic（女 -  警官)　＜女性警官＞</a:t>
                      </a:r>
                    </a:p>
                  </a:txBody>
                  <a:tcPr marL="0" marR="0" marT="0" marB="0" anchor="ctr" horzOverflow="overflow"/>
                </a:tc>
                <a:tc>
                  <a:txBody>
                    <a:bodyPr/>
                    <a:lstStyle/>
                    <a:p>
                      <a:pPr defTabSz="914400">
                        <a:lnSpc>
                          <a:spcPct val="107000"/>
                        </a:lnSpc>
                        <a:defRPr sz="1800"/>
                      </a:pPr>
                      <a:r>
                        <a:rPr sz="1600"/>
                        <a:t>37</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6"/>
                  </a:ext>
                </a:extLst>
              </a:tr>
              <a:tr h="345335">
                <a:tc>
                  <a:txBody>
                    <a:bodyPr/>
                    <a:lstStyle/>
                    <a:p>
                      <a:pPr defTabSz="914400">
                        <a:lnSpc>
                          <a:spcPct val="107000"/>
                        </a:lnSpc>
                        <a:defRPr sz="1800" b="0">
                          <a:solidFill>
                            <a:srgbClr val="000000"/>
                          </a:solidFill>
                        </a:defRPr>
                      </a:pPr>
                      <a:r>
                        <a:rPr sz="1600" b="1">
                          <a:solidFill>
                            <a:srgbClr val="FFFFFF"/>
                          </a:solidFill>
                        </a:rPr>
                        <a:t>7</a:t>
                      </a:r>
                    </a:p>
                  </a:txBody>
                  <a:tcPr marL="0" marR="0" marT="0" marB="0" anchor="ctr" horzOverflow="overflow"/>
                </a:tc>
                <a:tc>
                  <a:txBody>
                    <a:bodyPr/>
                    <a:lstStyle/>
                    <a:p>
                      <a:pPr algn="l" defTabSz="914400">
                        <a:lnSpc>
                          <a:spcPct val="107000"/>
                        </a:lnSpc>
                        <a:defRPr sz="1600"/>
                      </a:pPr>
                      <a:r>
                        <a:t>femme chef （女 - 責任者・長) ＜女性責任者・長＞</a:t>
                      </a:r>
                    </a:p>
                  </a:txBody>
                  <a:tcPr marL="0" marR="0" marT="0" marB="0" anchor="ctr" horzOverflow="overflow"/>
                </a:tc>
                <a:tc>
                  <a:txBody>
                    <a:bodyPr/>
                    <a:lstStyle/>
                    <a:p>
                      <a:pPr defTabSz="914400">
                        <a:lnSpc>
                          <a:spcPct val="107000"/>
                        </a:lnSpc>
                        <a:defRPr sz="1800"/>
                      </a:pPr>
                      <a:r>
                        <a:rPr sz="1600"/>
                        <a:t>36</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7"/>
                  </a:ext>
                </a:extLst>
              </a:tr>
              <a:tr h="345335">
                <a:tc>
                  <a:txBody>
                    <a:bodyPr/>
                    <a:lstStyle/>
                    <a:p>
                      <a:pPr defTabSz="914400">
                        <a:lnSpc>
                          <a:spcPct val="107000"/>
                        </a:lnSpc>
                        <a:defRPr sz="1800" b="0">
                          <a:solidFill>
                            <a:srgbClr val="000000"/>
                          </a:solidFill>
                        </a:defRPr>
                      </a:pPr>
                      <a:r>
                        <a:rPr sz="1600" b="1">
                          <a:solidFill>
                            <a:srgbClr val="FFFFFF"/>
                          </a:solidFill>
                        </a:rPr>
                        <a:t>8</a:t>
                      </a:r>
                    </a:p>
                  </a:txBody>
                  <a:tcPr marL="0" marR="0" marT="0" marB="0" anchor="ctr" horzOverflow="overflow"/>
                </a:tc>
                <a:tc>
                  <a:txBody>
                    <a:bodyPr/>
                    <a:lstStyle/>
                    <a:p>
                      <a:pPr algn="l" defTabSz="914400">
                        <a:lnSpc>
                          <a:spcPct val="107000"/>
                        </a:lnSpc>
                        <a:defRPr sz="1600"/>
                      </a:pPr>
                      <a:r>
                        <a:t>femme enfant（女 - 子供 )　＜子供のような女＞</a:t>
                      </a:r>
                    </a:p>
                  </a:txBody>
                  <a:tcPr marL="0" marR="0" marT="0" marB="0" anchor="ctr" horzOverflow="overflow"/>
                </a:tc>
                <a:tc>
                  <a:txBody>
                    <a:bodyPr/>
                    <a:lstStyle/>
                    <a:p>
                      <a:pPr defTabSz="914400">
                        <a:lnSpc>
                          <a:spcPct val="107000"/>
                        </a:lnSpc>
                        <a:defRPr sz="1800"/>
                      </a:pPr>
                      <a:r>
                        <a:rPr sz="1600"/>
                        <a:t>35</a:t>
                      </a:r>
                    </a:p>
                  </a:txBody>
                  <a:tcPr marL="0" marR="0" marT="0" marB="0" anchor="ctr" horzOverflow="overflow"/>
                </a:tc>
                <a:tc>
                  <a:txBody>
                    <a:bodyPr/>
                    <a:lstStyle/>
                    <a:p>
                      <a:pPr algn="l" defTabSz="914400">
                        <a:lnSpc>
                          <a:spcPct val="107000"/>
                        </a:lnSpc>
                        <a:defRPr sz="1800"/>
                      </a:pPr>
                      <a:r>
                        <a:rPr sz="1600"/>
                        <a:t>修飾</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8"/>
                  </a:ext>
                </a:extLst>
              </a:tr>
              <a:tr h="523316">
                <a:tc>
                  <a:txBody>
                    <a:bodyPr/>
                    <a:lstStyle/>
                    <a:p>
                      <a:pPr defTabSz="914400">
                        <a:lnSpc>
                          <a:spcPct val="107000"/>
                        </a:lnSpc>
                        <a:defRPr sz="1800" b="0">
                          <a:solidFill>
                            <a:srgbClr val="000000"/>
                          </a:solidFill>
                        </a:defRPr>
                      </a:pPr>
                      <a:r>
                        <a:rPr sz="1600" b="1">
                          <a:solidFill>
                            <a:srgbClr val="FFFFFF"/>
                          </a:solidFill>
                        </a:rPr>
                        <a:t>9</a:t>
                      </a:r>
                    </a:p>
                  </a:txBody>
                  <a:tcPr marL="0" marR="0" marT="0" marB="0" anchor="ctr" horzOverflow="overflow"/>
                </a:tc>
                <a:tc>
                  <a:txBody>
                    <a:bodyPr/>
                    <a:lstStyle/>
                    <a:p>
                      <a:pPr algn="l" defTabSz="914400">
                        <a:lnSpc>
                          <a:spcPct val="107000"/>
                        </a:lnSpc>
                        <a:defRPr sz="1600"/>
                      </a:pPr>
                      <a:r>
                        <a:t>femme journaliste（女 - ジャーナリスト)　＜女性ジャーナリスト＞</a:t>
                      </a:r>
                    </a:p>
                  </a:txBody>
                  <a:tcPr marL="0" marR="0" marT="0" marB="0" anchor="ctr" horzOverflow="overflow"/>
                </a:tc>
                <a:tc>
                  <a:txBody>
                    <a:bodyPr/>
                    <a:lstStyle/>
                    <a:p>
                      <a:pPr defTabSz="914400">
                        <a:lnSpc>
                          <a:spcPct val="107000"/>
                        </a:lnSpc>
                        <a:defRPr sz="1800"/>
                      </a:pPr>
                      <a:r>
                        <a:rPr sz="1600"/>
                        <a:t>34</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a:t>人間</a:t>
                      </a:r>
                    </a:p>
                  </a:txBody>
                  <a:tcPr marL="0" marR="0" marT="0" marB="0" anchor="ctr" horzOverflow="overflow"/>
                </a:tc>
                <a:extLst>
                  <a:ext uri="{0D108BD9-81ED-4DB2-BD59-A6C34878D82A}">
                    <a16:rowId xmlns:a16="http://schemas.microsoft.com/office/drawing/2014/main" val="10009"/>
                  </a:ext>
                </a:extLst>
              </a:tr>
              <a:tr h="345335">
                <a:tc>
                  <a:txBody>
                    <a:bodyPr/>
                    <a:lstStyle/>
                    <a:p>
                      <a:pPr defTabSz="914400">
                        <a:lnSpc>
                          <a:spcPct val="107000"/>
                        </a:lnSpc>
                        <a:defRPr sz="1800" b="0">
                          <a:solidFill>
                            <a:srgbClr val="000000"/>
                          </a:solidFill>
                        </a:defRPr>
                      </a:pPr>
                      <a:r>
                        <a:rPr sz="1600" b="1">
                          <a:solidFill>
                            <a:srgbClr val="FFFFFF"/>
                          </a:solidFill>
                        </a:rPr>
                        <a:t>10</a:t>
                      </a:r>
                    </a:p>
                  </a:txBody>
                  <a:tcPr marL="0" marR="0" marT="0" marB="0" anchor="ctr" horzOverflow="overflow"/>
                </a:tc>
                <a:tc>
                  <a:txBody>
                    <a:bodyPr/>
                    <a:lstStyle/>
                    <a:p>
                      <a:pPr algn="l" defTabSz="914400">
                        <a:lnSpc>
                          <a:spcPct val="107000"/>
                        </a:lnSpc>
                        <a:defRPr sz="1600"/>
                      </a:pPr>
                      <a:r>
                        <a:t>femme cadre（女 - 管理職)＜女性管理職＞</a:t>
                      </a:r>
                    </a:p>
                  </a:txBody>
                  <a:tcPr marL="0" marR="0" marT="0" marB="0" anchor="ctr" horzOverflow="overflow"/>
                </a:tc>
                <a:tc>
                  <a:txBody>
                    <a:bodyPr/>
                    <a:lstStyle/>
                    <a:p>
                      <a:pPr defTabSz="914400">
                        <a:lnSpc>
                          <a:spcPct val="107000"/>
                        </a:lnSpc>
                        <a:defRPr sz="1800"/>
                      </a:pPr>
                      <a:r>
                        <a:rPr sz="1600"/>
                        <a:t>34</a:t>
                      </a:r>
                    </a:p>
                  </a:txBody>
                  <a:tcPr marL="0" marR="0" marT="0" marB="0" anchor="ctr" horzOverflow="overflow"/>
                </a:tc>
                <a:tc>
                  <a:txBody>
                    <a:bodyPr/>
                    <a:lstStyle/>
                    <a:p>
                      <a:pPr algn="l" defTabSz="914400">
                        <a:lnSpc>
                          <a:spcPct val="107000"/>
                        </a:lnSpc>
                        <a:defRPr sz="1800"/>
                      </a:pPr>
                      <a:r>
                        <a:rPr sz="1600"/>
                        <a:t>性別表示</a:t>
                      </a:r>
                    </a:p>
                  </a:txBody>
                  <a:tcPr marL="0" marR="0" marT="0" marB="0" anchor="ctr" horzOverflow="overflow"/>
                </a:tc>
                <a:tc>
                  <a:txBody>
                    <a:bodyPr/>
                    <a:lstStyle/>
                    <a:p>
                      <a:pPr algn="l" defTabSz="914400">
                        <a:lnSpc>
                          <a:spcPct val="107000"/>
                        </a:lnSpc>
                        <a:defRPr sz="1800"/>
                      </a:pPr>
                      <a:r>
                        <a:rPr sz="1600" dirty="0" err="1"/>
                        <a:t>人間</a:t>
                      </a:r>
                      <a:endParaRPr sz="1600" dirty="0"/>
                    </a:p>
                  </a:txBody>
                  <a:tcPr marL="0" marR="0" marT="0" marB="0" anchor="ctr" horzOverflow="overflow"/>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タイトル 1"/>
          <p:cNvSpPr txBox="1">
            <a:spLocks noGrp="1"/>
          </p:cNvSpPr>
          <p:nvPr>
            <p:ph type="title"/>
          </p:nvPr>
        </p:nvSpPr>
        <p:spPr>
          <a:xfrm>
            <a:off x="1251677" y="362064"/>
            <a:ext cx="10178323" cy="1492133"/>
          </a:xfrm>
          <a:prstGeom prst="rect">
            <a:avLst/>
          </a:prstGeom>
        </p:spPr>
        <p:txBody>
          <a:bodyPr/>
          <a:lstStyle/>
          <a:p>
            <a:pPr defTabSz="612648">
              <a:defRPr sz="3015" spc="134"/>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r>
              <a:rPr sz="2144" spc="134" dirty="0" err="1">
                <a:latin typeface="+mn-lt"/>
                <a:ea typeface="+mn-ea"/>
                <a:cs typeface="+mn-cs"/>
                <a:sym typeface="Helvetica"/>
              </a:rPr>
              <a:t>（フランス語）</a:t>
            </a:r>
            <a:r>
              <a:rPr sz="2412" spc="134" dirty="0" err="1">
                <a:latin typeface="+mn-lt"/>
                <a:ea typeface="+mn-ea"/>
                <a:cs typeface="+mn-cs"/>
                <a:sym typeface="Helvetica"/>
              </a:rPr>
              <a:t>形態支配のルール</a:t>
            </a:r>
            <a:r>
              <a:rPr dirty="0">
                <a:latin typeface="+mn-lt"/>
                <a:ea typeface="+mn-ea"/>
                <a:cs typeface="+mn-cs"/>
                <a:sym typeface="Helvetica"/>
              </a:rPr>
              <a:t>　</a:t>
            </a:r>
            <a:br>
              <a:rPr dirty="0">
                <a:latin typeface="+mn-lt"/>
                <a:ea typeface="+mn-ea"/>
                <a:cs typeface="+mn-cs"/>
                <a:sym typeface="Helvetica"/>
              </a:rPr>
            </a:br>
            <a:endParaRPr dirty="0">
              <a:latin typeface="+mn-lt"/>
              <a:ea typeface="+mn-ea"/>
              <a:cs typeface="+mn-cs"/>
              <a:sym typeface="Helvetica"/>
            </a:endParaRPr>
          </a:p>
        </p:txBody>
      </p:sp>
      <p:sp>
        <p:nvSpPr>
          <p:cNvPr id="245" name="コンテンツ プレースホルダー 2"/>
          <p:cNvSpPr txBox="1">
            <a:spLocks noGrp="1"/>
          </p:cNvSpPr>
          <p:nvPr>
            <p:ph type="body" idx="1"/>
          </p:nvPr>
        </p:nvSpPr>
        <p:spPr>
          <a:xfrm>
            <a:off x="1251677" y="1854197"/>
            <a:ext cx="10178323" cy="3593593"/>
          </a:xfrm>
          <a:prstGeom prst="rect">
            <a:avLst/>
          </a:prstGeom>
        </p:spPr>
        <p:txBody>
          <a:bodyPr/>
          <a:lstStyle/>
          <a:p>
            <a:pPr>
              <a:lnSpc>
                <a:spcPct val="99000"/>
              </a:lnSpc>
              <a:defRPr sz="1800"/>
            </a:pPr>
            <a:r>
              <a:rPr dirty="0"/>
              <a:t>	</a:t>
            </a:r>
            <a:r>
              <a:rPr dirty="0">
                <a:solidFill>
                  <a:srgbClr val="FF0000"/>
                </a:solidFill>
              </a:rPr>
              <a:t>La</a:t>
            </a:r>
            <a:r>
              <a:rPr dirty="0"/>
              <a:t> </a:t>
            </a:r>
            <a:r>
              <a:rPr dirty="0">
                <a:solidFill>
                  <a:srgbClr val="FF0000"/>
                </a:solidFill>
              </a:rPr>
              <a:t>collection</a:t>
            </a:r>
            <a:r>
              <a:rPr dirty="0"/>
              <a:t> homme </a:t>
            </a:r>
          </a:p>
          <a:p>
            <a:pPr marL="0" indent="0">
              <a:lnSpc>
                <a:spcPct val="99000"/>
              </a:lnSpc>
              <a:buSzTx/>
              <a:buNone/>
              <a:defRPr sz="1800"/>
            </a:pPr>
            <a:r>
              <a:rPr dirty="0"/>
              <a:t>	＜</a:t>
            </a:r>
            <a:r>
              <a:rPr dirty="0" err="1"/>
              <a:t>紳士服コレクション</a:t>
            </a:r>
            <a:r>
              <a:rPr dirty="0"/>
              <a:t>(定(</a:t>
            </a:r>
            <a:r>
              <a:rPr dirty="0" err="1"/>
              <a:t>f.sg</a:t>
            </a:r>
            <a:r>
              <a:rPr dirty="0"/>
              <a:t>.) - </a:t>
            </a:r>
            <a:r>
              <a:rPr dirty="0" err="1"/>
              <a:t>コレクション</a:t>
            </a:r>
            <a:r>
              <a:rPr dirty="0"/>
              <a:t>(</a:t>
            </a:r>
            <a:r>
              <a:rPr dirty="0" err="1"/>
              <a:t>f.sg</a:t>
            </a:r>
            <a:r>
              <a:rPr dirty="0"/>
              <a:t>.) - 男(</a:t>
            </a:r>
            <a:r>
              <a:rPr dirty="0" err="1"/>
              <a:t>m.sg</a:t>
            </a:r>
            <a:r>
              <a:rPr dirty="0"/>
              <a:t>.))＞             　　　　　　</a:t>
            </a:r>
          </a:p>
          <a:p>
            <a:pPr>
              <a:lnSpc>
                <a:spcPct val="99000"/>
              </a:lnSpc>
              <a:defRPr sz="1800"/>
            </a:pPr>
            <a:r>
              <a:rPr dirty="0"/>
              <a:t>	</a:t>
            </a:r>
            <a:r>
              <a:rPr dirty="0">
                <a:solidFill>
                  <a:srgbClr val="FF0000"/>
                </a:solidFill>
              </a:rPr>
              <a:t>La</a:t>
            </a:r>
            <a:r>
              <a:rPr dirty="0"/>
              <a:t> </a:t>
            </a:r>
            <a:r>
              <a:rPr dirty="0" err="1">
                <a:solidFill>
                  <a:srgbClr val="FF0000"/>
                </a:solidFill>
              </a:rPr>
              <a:t>descente</a:t>
            </a:r>
            <a:r>
              <a:rPr dirty="0">
                <a:solidFill>
                  <a:srgbClr val="FF0000"/>
                </a:solidFill>
              </a:rPr>
              <a:t> </a:t>
            </a:r>
            <a:r>
              <a:rPr dirty="0"/>
              <a:t>hommes</a:t>
            </a:r>
          </a:p>
          <a:p>
            <a:pPr marL="0" indent="0">
              <a:lnSpc>
                <a:spcPct val="99000"/>
              </a:lnSpc>
              <a:buSzTx/>
              <a:buNone/>
              <a:defRPr sz="1800"/>
            </a:pPr>
            <a:r>
              <a:rPr dirty="0"/>
              <a:t>	 ＜</a:t>
            </a:r>
            <a:r>
              <a:rPr dirty="0" err="1"/>
              <a:t>男子滑降</a:t>
            </a:r>
            <a:r>
              <a:rPr dirty="0"/>
              <a:t>  (定(</a:t>
            </a:r>
            <a:r>
              <a:rPr dirty="0" err="1"/>
              <a:t>f.sg</a:t>
            </a:r>
            <a:r>
              <a:rPr dirty="0"/>
              <a:t>.) - </a:t>
            </a:r>
            <a:r>
              <a:rPr dirty="0" err="1"/>
              <a:t>滑降</a:t>
            </a:r>
            <a:r>
              <a:rPr dirty="0"/>
              <a:t>(</a:t>
            </a:r>
            <a:r>
              <a:rPr dirty="0" err="1"/>
              <a:t>f.sg</a:t>
            </a:r>
            <a:r>
              <a:rPr dirty="0"/>
              <a:t>.) - 男(</a:t>
            </a:r>
            <a:r>
              <a:rPr dirty="0" err="1"/>
              <a:t>m.pl</a:t>
            </a:r>
            <a:r>
              <a:rPr dirty="0"/>
              <a:t>.))＞　                                        </a:t>
            </a:r>
          </a:p>
          <a:p>
            <a:pPr>
              <a:lnSpc>
                <a:spcPct val="99000"/>
              </a:lnSpc>
              <a:defRPr sz="1800"/>
            </a:pPr>
            <a:r>
              <a:rPr dirty="0"/>
              <a:t>	 </a:t>
            </a:r>
            <a:r>
              <a:rPr dirty="0">
                <a:solidFill>
                  <a:srgbClr val="FF0000"/>
                </a:solidFill>
              </a:rPr>
              <a:t>Un</a:t>
            </a:r>
            <a:r>
              <a:rPr dirty="0"/>
              <a:t> </a:t>
            </a:r>
            <a:r>
              <a:rPr dirty="0" err="1">
                <a:solidFill>
                  <a:srgbClr val="FF0000"/>
                </a:solidFill>
              </a:rPr>
              <a:t>groupe</a:t>
            </a:r>
            <a:r>
              <a:rPr dirty="0"/>
              <a:t> femmes </a:t>
            </a:r>
          </a:p>
          <a:p>
            <a:pPr marL="0" indent="0">
              <a:lnSpc>
                <a:spcPct val="99000"/>
              </a:lnSpc>
              <a:buSzTx/>
              <a:buNone/>
              <a:defRPr sz="1800"/>
            </a:pPr>
            <a:r>
              <a:rPr dirty="0"/>
              <a:t>	＜</a:t>
            </a:r>
            <a:r>
              <a:rPr dirty="0" err="1"/>
              <a:t>女の集団</a:t>
            </a:r>
            <a:r>
              <a:rPr dirty="0"/>
              <a:t> (</a:t>
            </a:r>
            <a:r>
              <a:rPr dirty="0" err="1"/>
              <a:t>不定</a:t>
            </a:r>
            <a:r>
              <a:rPr dirty="0"/>
              <a:t>(</a:t>
            </a:r>
            <a:r>
              <a:rPr dirty="0" err="1"/>
              <a:t>m.sg</a:t>
            </a:r>
            <a:r>
              <a:rPr dirty="0"/>
              <a:t>.) - </a:t>
            </a:r>
            <a:r>
              <a:rPr dirty="0" err="1"/>
              <a:t>グループ</a:t>
            </a:r>
            <a:r>
              <a:rPr dirty="0"/>
              <a:t>(</a:t>
            </a:r>
            <a:r>
              <a:rPr dirty="0" err="1"/>
              <a:t>m.s</a:t>
            </a:r>
            <a:r>
              <a:rPr dirty="0"/>
              <a:t>) - 女(</a:t>
            </a:r>
            <a:r>
              <a:rPr dirty="0" err="1"/>
              <a:t>f.pl</a:t>
            </a:r>
            <a:r>
              <a:rPr dirty="0"/>
              <a:t>.))＞　</a:t>
            </a:r>
          </a:p>
          <a:p>
            <a:pPr marL="0" indent="0">
              <a:lnSpc>
                <a:spcPct val="99000"/>
              </a:lnSpc>
              <a:buSzTx/>
              <a:buNone/>
              <a:defRPr sz="1800"/>
            </a:pPr>
            <a:endParaRPr dirty="0"/>
          </a:p>
          <a:p>
            <a:pPr marL="0" indent="0">
              <a:lnSpc>
                <a:spcPct val="99000"/>
              </a:lnSpc>
              <a:buSzTx/>
              <a:buNone/>
              <a:defRPr sz="1800"/>
            </a:pPr>
            <a:r>
              <a:rPr dirty="0" err="1"/>
              <a:t>NN複合語の形態法：N１の性数に従って決まる</a:t>
            </a:r>
            <a:r>
              <a:rPr dirty="0"/>
              <a:t>。</a:t>
            </a:r>
          </a:p>
          <a:p>
            <a:pPr marL="0" indent="0">
              <a:lnSpc>
                <a:spcPct val="99000"/>
              </a:lnSpc>
              <a:buSzTx/>
              <a:buNone/>
              <a:defRPr sz="1800"/>
            </a:pPr>
            <a:r>
              <a:rPr dirty="0" err="1"/>
              <a:t>文法的性＝形態法</a:t>
            </a:r>
            <a:endParaRPr dirty="0"/>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タイトル 1"/>
          <p:cNvSpPr txBox="1">
            <a:spLocks noGrp="1"/>
          </p:cNvSpPr>
          <p:nvPr>
            <p:ph type="title"/>
          </p:nvPr>
        </p:nvSpPr>
        <p:spPr>
          <a:xfrm>
            <a:off x="1251677" y="362064"/>
            <a:ext cx="10178323" cy="1492133"/>
          </a:xfrm>
          <a:prstGeom prst="rect">
            <a:avLst/>
          </a:prstGeom>
        </p:spPr>
        <p:txBody>
          <a:bodyPr/>
          <a:lstStyle/>
          <a:p>
            <a:pPr defTabSz="557784">
              <a:defRPr sz="2745" spc="122"/>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r>
              <a:rPr sz="2196" dirty="0" err="1">
                <a:latin typeface="+mn-lt"/>
                <a:ea typeface="+mn-ea"/>
                <a:cs typeface="+mn-cs"/>
                <a:sym typeface="Helvetica"/>
              </a:rPr>
              <a:t>（フランス語</a:t>
            </a:r>
            <a:r>
              <a:rPr sz="2196" dirty="0">
                <a:latin typeface="+mn-lt"/>
                <a:ea typeface="+mn-ea"/>
                <a:cs typeface="+mn-cs"/>
                <a:sym typeface="Helvetica"/>
              </a:rPr>
              <a:t>）</a:t>
            </a:r>
            <a:br>
              <a:rPr lang="en-US" altLang="ja-JP" sz="2196" dirty="0">
                <a:latin typeface="+mn-lt"/>
                <a:ea typeface="+mn-ea"/>
                <a:cs typeface="+mn-cs"/>
                <a:sym typeface="Helvetica"/>
              </a:rPr>
            </a:br>
            <a:r>
              <a:rPr sz="2196" dirty="0" err="1">
                <a:latin typeface="+mn-lt"/>
                <a:ea typeface="+mn-ea"/>
                <a:cs typeface="+mn-cs"/>
                <a:sym typeface="Helvetica"/>
              </a:rPr>
              <a:t>形態支配のルールが統語法の一般的ルールに打ち克つ</a:t>
            </a:r>
            <a:r>
              <a:rPr sz="2196" dirty="0">
                <a:latin typeface="+mn-lt"/>
                <a:ea typeface="+mn-ea"/>
                <a:cs typeface="+mn-cs"/>
                <a:sym typeface="Helvetica"/>
              </a:rPr>
              <a:t>。　</a:t>
            </a:r>
            <a:r>
              <a:rPr dirty="0">
                <a:latin typeface="+mn-lt"/>
                <a:ea typeface="+mn-ea"/>
                <a:cs typeface="+mn-cs"/>
                <a:sym typeface="Helvetica"/>
              </a:rPr>
              <a:t>　</a:t>
            </a:r>
            <a:br>
              <a:rPr dirty="0">
                <a:latin typeface="+mn-lt"/>
                <a:ea typeface="+mn-ea"/>
                <a:cs typeface="+mn-cs"/>
                <a:sym typeface="Helvetica"/>
              </a:rPr>
            </a:br>
            <a:endParaRPr dirty="0">
              <a:latin typeface="+mn-lt"/>
              <a:ea typeface="+mn-ea"/>
              <a:cs typeface="+mn-cs"/>
              <a:sym typeface="Helvetica"/>
            </a:endParaRPr>
          </a:p>
        </p:txBody>
      </p:sp>
      <p:sp>
        <p:nvSpPr>
          <p:cNvPr id="250" name="コンテンツ プレースホルダー 2"/>
          <p:cNvSpPr txBox="1">
            <a:spLocks noGrp="1"/>
          </p:cNvSpPr>
          <p:nvPr>
            <p:ph type="body" idx="1"/>
          </p:nvPr>
        </p:nvSpPr>
        <p:spPr>
          <a:xfrm>
            <a:off x="1251677" y="1478165"/>
            <a:ext cx="10449994" cy="4798395"/>
          </a:xfrm>
          <a:prstGeom prst="rect">
            <a:avLst/>
          </a:prstGeom>
        </p:spPr>
        <p:txBody>
          <a:bodyPr>
            <a:normAutofit fontScale="92500" lnSpcReduction="20000"/>
          </a:bodyPr>
          <a:lstStyle/>
          <a:p>
            <a:pPr marL="0" indent="0" algn="just">
              <a:buSzTx/>
              <a:buNone/>
              <a:defRPr sz="1800">
                <a:latin typeface="Unistra D"/>
                <a:ea typeface="Unistra D"/>
                <a:cs typeface="Unistra D"/>
                <a:sym typeface="Unistra D"/>
              </a:defRPr>
            </a:pPr>
            <a:endParaRPr dirty="0"/>
          </a:p>
          <a:p>
            <a:pPr marL="342900" indent="-342900" algn="just">
              <a:buFontTx/>
              <a:buAutoNum type="arabicParenBoth" startAt="5"/>
              <a:defRPr sz="1800">
                <a:latin typeface="Unistra D"/>
                <a:ea typeface="Unistra D"/>
                <a:cs typeface="Unistra D"/>
                <a:sym typeface="Unistra D"/>
              </a:defRPr>
            </a:pPr>
            <a:r>
              <a:rPr dirty="0"/>
              <a:t>(...) on note bien </a:t>
            </a:r>
            <a:r>
              <a:rPr dirty="0" err="1"/>
              <a:t>peu</a:t>
            </a:r>
            <a:r>
              <a:rPr dirty="0"/>
              <a:t> de </a:t>
            </a:r>
            <a:r>
              <a:rPr dirty="0" err="1"/>
              <a:t>différences</a:t>
            </a:r>
            <a:r>
              <a:rPr dirty="0"/>
              <a:t> entre</a:t>
            </a:r>
            <a:r>
              <a:rPr u="sng" dirty="0"/>
              <a:t> les</a:t>
            </a:r>
            <a:r>
              <a:rPr u="sng" dirty="0">
                <a:solidFill>
                  <a:srgbClr val="FF0000"/>
                </a:solidFill>
              </a:rPr>
              <a:t> femmes </a:t>
            </a:r>
            <a:r>
              <a:rPr u="sng" dirty="0"/>
              <a:t>cadres </a:t>
            </a:r>
            <a:r>
              <a:rPr u="sng" dirty="0" err="1"/>
              <a:t>supérieur</a:t>
            </a:r>
            <a:r>
              <a:rPr u="sng" dirty="0" err="1">
                <a:solidFill>
                  <a:srgbClr val="FF0000"/>
                </a:solidFill>
              </a:rPr>
              <a:t>e</a:t>
            </a:r>
            <a:r>
              <a:rPr u="sng" dirty="0" err="1"/>
              <a:t>s</a:t>
            </a:r>
            <a:r>
              <a:rPr dirty="0"/>
              <a:t> </a:t>
            </a:r>
            <a:r>
              <a:rPr dirty="0" err="1"/>
              <a:t>victimes</a:t>
            </a:r>
            <a:r>
              <a:rPr dirty="0"/>
              <a:t> de </a:t>
            </a:r>
            <a:r>
              <a:rPr dirty="0" err="1"/>
              <a:t>violences</a:t>
            </a:r>
            <a:r>
              <a:rPr dirty="0"/>
              <a:t> </a:t>
            </a:r>
            <a:r>
              <a:rPr dirty="0" err="1"/>
              <a:t>conjugales</a:t>
            </a:r>
            <a:r>
              <a:rPr dirty="0"/>
              <a:t> (10 %) et</a:t>
            </a:r>
            <a:r>
              <a:rPr u="sng" dirty="0"/>
              <a:t> les </a:t>
            </a:r>
            <a:r>
              <a:rPr u="sng" dirty="0" err="1"/>
              <a:t>ouvrièr</a:t>
            </a:r>
            <a:r>
              <a:rPr u="sng" dirty="0" err="1">
                <a:solidFill>
                  <a:srgbClr val="FF0000"/>
                </a:solidFill>
              </a:rPr>
              <a:t>e</a:t>
            </a:r>
            <a:r>
              <a:rPr u="sng" dirty="0" err="1"/>
              <a:t>s</a:t>
            </a:r>
            <a:r>
              <a:rPr dirty="0"/>
              <a:t> (8,7 %),</a:t>
            </a:r>
            <a:r>
              <a:rPr u="sng" dirty="0"/>
              <a:t> les </a:t>
            </a:r>
            <a:r>
              <a:rPr u="sng" dirty="0" err="1"/>
              <a:t>employé</a:t>
            </a:r>
            <a:r>
              <a:rPr u="sng" dirty="0" err="1">
                <a:solidFill>
                  <a:srgbClr val="FF0000"/>
                </a:solidFill>
              </a:rPr>
              <a:t>e</a:t>
            </a:r>
            <a:r>
              <a:rPr u="sng" dirty="0" err="1"/>
              <a:t>s</a:t>
            </a:r>
            <a:r>
              <a:rPr dirty="0"/>
              <a:t> (9 %) </a:t>
            </a:r>
            <a:r>
              <a:rPr dirty="0" err="1"/>
              <a:t>ou</a:t>
            </a:r>
            <a:r>
              <a:rPr dirty="0"/>
              <a:t> </a:t>
            </a:r>
            <a:r>
              <a:rPr u="sng" dirty="0"/>
              <a:t>les femmes au foye</a:t>
            </a:r>
            <a:r>
              <a:rPr dirty="0"/>
              <a:t>r (10,2 %). </a:t>
            </a:r>
            <a:r>
              <a:rPr u="sng" dirty="0"/>
              <a:t>Les </a:t>
            </a:r>
            <a:r>
              <a:rPr u="sng" dirty="0" err="1"/>
              <a:t>chômeus</a:t>
            </a:r>
            <a:r>
              <a:rPr u="sng" dirty="0" err="1">
                <a:solidFill>
                  <a:srgbClr val="FF0000"/>
                </a:solidFill>
              </a:rPr>
              <a:t>e</a:t>
            </a:r>
            <a:r>
              <a:rPr u="sng" dirty="0" err="1"/>
              <a:t>s</a:t>
            </a:r>
            <a:r>
              <a:rPr dirty="0"/>
              <a:t> (13,7 % </a:t>
            </a:r>
            <a:r>
              <a:rPr dirty="0" err="1"/>
              <a:t>ont</a:t>
            </a:r>
            <a:r>
              <a:rPr dirty="0"/>
              <a:t> </a:t>
            </a:r>
            <a:r>
              <a:rPr dirty="0" err="1"/>
              <a:t>suibi</a:t>
            </a:r>
            <a:r>
              <a:rPr dirty="0"/>
              <a:t> des </a:t>
            </a:r>
            <a:r>
              <a:rPr dirty="0" err="1"/>
              <a:t>violences</a:t>
            </a:r>
            <a:r>
              <a:rPr dirty="0"/>
              <a:t>) et </a:t>
            </a:r>
            <a:r>
              <a:rPr u="sng" dirty="0"/>
              <a:t>les </a:t>
            </a:r>
            <a:r>
              <a:rPr u="sng" dirty="0" err="1"/>
              <a:t>étudiant</a:t>
            </a:r>
            <a:r>
              <a:rPr u="sng" dirty="0" err="1">
                <a:solidFill>
                  <a:srgbClr val="FF0000"/>
                </a:solidFill>
              </a:rPr>
              <a:t>e</a:t>
            </a:r>
            <a:r>
              <a:rPr u="sng" dirty="0" err="1"/>
              <a:t>s</a:t>
            </a:r>
            <a:r>
              <a:rPr dirty="0"/>
              <a:t> (12,4 %) (…)                              (</a:t>
            </a:r>
            <a:r>
              <a:rPr dirty="0" err="1"/>
              <a:t>LM</a:t>
            </a:r>
            <a:r>
              <a:rPr dirty="0"/>
              <a:t> 2000)     </a:t>
            </a:r>
          </a:p>
          <a:p>
            <a:pPr marL="0" indent="0" algn="just">
              <a:buSzTx/>
              <a:buNone/>
              <a:defRPr sz="1800">
                <a:latin typeface="Unistra D"/>
                <a:ea typeface="Unistra D"/>
                <a:cs typeface="Unistra D"/>
                <a:sym typeface="Unistra D"/>
              </a:defRPr>
            </a:pPr>
            <a:r>
              <a:rPr dirty="0" err="1"/>
              <a:t>femme</a:t>
            </a:r>
            <a:r>
              <a:rPr dirty="0" err="1">
                <a:latin typeface="游明朝"/>
                <a:ea typeface="游明朝"/>
                <a:cs typeface="游明朝"/>
                <a:sym typeface="游明朝"/>
              </a:rPr>
              <a:t>の前置：</a:t>
            </a:r>
            <a:r>
              <a:rPr dirty="0" err="1">
                <a:solidFill>
                  <a:srgbClr val="FF0000"/>
                </a:solidFill>
                <a:latin typeface="游明朝"/>
                <a:ea typeface="游明朝"/>
                <a:cs typeface="游明朝"/>
                <a:sym typeface="游明朝"/>
              </a:rPr>
              <a:t>形態支配の点で中心語の役割</a:t>
            </a:r>
            <a:r>
              <a:rPr dirty="0">
                <a:latin typeface="游明朝"/>
                <a:ea typeface="游明朝"/>
                <a:cs typeface="游明朝"/>
                <a:sym typeface="游明朝"/>
              </a:rPr>
              <a:t>。　　　　　　</a:t>
            </a:r>
          </a:p>
          <a:p>
            <a:pPr marL="457200" indent="-457200" algn="just">
              <a:spcBef>
                <a:spcPts val="800"/>
              </a:spcBef>
              <a:buFontTx/>
              <a:buAutoNum type="arabicParenBoth" startAt="6"/>
              <a:defRPr sz="1800" i="1" u="sng">
                <a:latin typeface="Unistra D"/>
                <a:ea typeface="Unistra D"/>
                <a:cs typeface="Unistra D"/>
                <a:sym typeface="Unistra D"/>
              </a:defRPr>
            </a:pPr>
            <a:r>
              <a:rPr dirty="0" err="1"/>
              <a:t>Elles</a:t>
            </a:r>
            <a:r>
              <a:rPr i="0" u="none" dirty="0"/>
              <a:t> </a:t>
            </a:r>
            <a:r>
              <a:rPr i="0" u="none" dirty="0" err="1"/>
              <a:t>rédigent</a:t>
            </a:r>
            <a:r>
              <a:rPr i="0" u="none" dirty="0"/>
              <a:t> des </a:t>
            </a:r>
            <a:r>
              <a:rPr i="0" u="none" dirty="0" err="1"/>
              <a:t>journaux</a:t>
            </a:r>
            <a:r>
              <a:rPr i="0" u="none" dirty="0"/>
              <a:t> et surtout de la fiction, </a:t>
            </a:r>
            <a:r>
              <a:rPr i="0" u="none" dirty="0" err="1"/>
              <a:t>ce</a:t>
            </a:r>
            <a:r>
              <a:rPr i="0" u="none" dirty="0"/>
              <a:t> genre que les </a:t>
            </a:r>
            <a:r>
              <a:rPr i="0" u="none" dirty="0" err="1"/>
              <a:t>puristes</a:t>
            </a:r>
            <a:r>
              <a:rPr i="0" u="none" dirty="0"/>
              <a:t> </a:t>
            </a:r>
            <a:r>
              <a:rPr i="0" u="none" dirty="0" err="1"/>
              <a:t>dédaignent</a:t>
            </a:r>
            <a:r>
              <a:rPr i="0" u="none" dirty="0"/>
              <a:t>. Comme </a:t>
            </a:r>
            <a:r>
              <a:rPr dirty="0" err="1"/>
              <a:t>elles</a:t>
            </a:r>
            <a:r>
              <a:rPr i="0" u="none" dirty="0"/>
              <a:t> </a:t>
            </a:r>
            <a:r>
              <a:rPr i="0" u="none" dirty="0" err="1"/>
              <a:t>étaient</a:t>
            </a:r>
            <a:r>
              <a:rPr i="0" u="none" dirty="0"/>
              <a:t> dans </a:t>
            </a:r>
            <a:r>
              <a:rPr i="0" u="none" dirty="0" err="1"/>
              <a:t>l'impossibilité</a:t>
            </a:r>
            <a:r>
              <a:rPr i="0" u="none" dirty="0"/>
              <a:t> de modifier le monde, </a:t>
            </a:r>
            <a:r>
              <a:rPr dirty="0" err="1"/>
              <a:t>elles</a:t>
            </a:r>
            <a:r>
              <a:rPr i="0" u="none" dirty="0"/>
              <a:t> le </a:t>
            </a:r>
            <a:r>
              <a:rPr i="0" u="none" dirty="0" err="1">
                <a:solidFill>
                  <a:srgbClr val="000000"/>
                </a:solidFill>
              </a:rPr>
              <a:t>scrutè</a:t>
            </a:r>
            <a:r>
              <a:rPr i="0" u="none" dirty="0" err="1"/>
              <a:t>rent</a:t>
            </a:r>
            <a:r>
              <a:rPr i="0" u="none" dirty="0"/>
              <a:t> et </a:t>
            </a:r>
            <a:r>
              <a:rPr i="0" u="none" dirty="0" err="1"/>
              <a:t>l'interprétèrent</a:t>
            </a:r>
            <a:r>
              <a:rPr i="0" u="none" dirty="0"/>
              <a:t> », remarque Shuichi Kato, critique et </a:t>
            </a:r>
            <a:r>
              <a:rPr i="0" u="none" dirty="0" err="1"/>
              <a:t>historien</a:t>
            </a:r>
            <a:r>
              <a:rPr i="0" u="none" dirty="0"/>
              <a:t> de la </a:t>
            </a:r>
            <a:r>
              <a:rPr i="0" u="none" dirty="0" err="1"/>
              <a:t>littérature</a:t>
            </a:r>
            <a:r>
              <a:rPr i="0" u="none" dirty="0"/>
              <a:t>. </a:t>
            </a:r>
            <a:r>
              <a:rPr dirty="0" err="1"/>
              <a:t>Ces</a:t>
            </a:r>
            <a:r>
              <a:rPr dirty="0"/>
              <a:t> </a:t>
            </a:r>
            <a:r>
              <a:rPr dirty="0">
                <a:solidFill>
                  <a:srgbClr val="FF0000"/>
                </a:solidFill>
              </a:rPr>
              <a:t>femmes</a:t>
            </a:r>
            <a:r>
              <a:rPr dirty="0"/>
              <a:t> auteurs </a:t>
            </a:r>
            <a:r>
              <a:rPr i="0" u="none" dirty="0"/>
              <a:t>constituent des </a:t>
            </a:r>
            <a:r>
              <a:rPr i="0" u="none" dirty="0" err="1"/>
              <a:t>cercles</a:t>
            </a:r>
            <a:r>
              <a:rPr i="0" u="none" dirty="0"/>
              <a:t>. </a:t>
            </a:r>
            <a:r>
              <a:rPr dirty="0" err="1"/>
              <a:t>Elles</a:t>
            </a:r>
            <a:r>
              <a:rPr i="0" u="none" dirty="0"/>
              <a:t> </a:t>
            </a:r>
            <a:r>
              <a:rPr i="0" u="none" dirty="0" err="1"/>
              <a:t>expriment</a:t>
            </a:r>
            <a:r>
              <a:rPr i="0" u="none" dirty="0"/>
              <a:t> </a:t>
            </a:r>
            <a:r>
              <a:rPr i="0" u="none" dirty="0" err="1"/>
              <a:t>leurs</a:t>
            </a:r>
            <a:r>
              <a:rPr i="0" u="none" dirty="0"/>
              <a:t> pensées et </a:t>
            </a:r>
            <a:r>
              <a:rPr i="0" u="none" dirty="0" err="1"/>
              <a:t>leurs</a:t>
            </a:r>
            <a:r>
              <a:rPr i="0" u="none" dirty="0"/>
              <a:t> sentiments à travers la fiction et </a:t>
            </a:r>
            <a:r>
              <a:rPr i="0" u="none" dirty="0" err="1"/>
              <a:t>utilisent</a:t>
            </a:r>
            <a:r>
              <a:rPr i="0" u="none" dirty="0"/>
              <a:t> </a:t>
            </a:r>
            <a:r>
              <a:rPr i="0" u="none" dirty="0" err="1"/>
              <a:t>leurs</a:t>
            </a:r>
            <a:r>
              <a:rPr i="0" u="none" dirty="0"/>
              <a:t> </a:t>
            </a:r>
            <a:r>
              <a:rPr i="0" u="none" dirty="0" err="1"/>
              <a:t>personnages</a:t>
            </a:r>
            <a:r>
              <a:rPr i="0" u="none" dirty="0"/>
              <a:t> </a:t>
            </a:r>
            <a:r>
              <a:rPr i="0" u="none" dirty="0" err="1"/>
              <a:t>comme</a:t>
            </a:r>
            <a:r>
              <a:rPr i="0" u="none" dirty="0"/>
              <a:t> des </a:t>
            </a:r>
            <a:r>
              <a:rPr i="0" u="none" dirty="0" err="1"/>
              <a:t>portes</a:t>
            </a:r>
            <a:r>
              <a:rPr i="0" u="none" dirty="0"/>
              <a:t>-parole.                          </a:t>
            </a:r>
            <a:r>
              <a:rPr i="0" u="none" dirty="0">
                <a:latin typeface="游明朝"/>
                <a:ea typeface="游明朝"/>
                <a:cs typeface="游明朝"/>
                <a:sym typeface="游明朝"/>
              </a:rPr>
              <a:t>　</a:t>
            </a:r>
            <a:r>
              <a:rPr i="0" u="none" dirty="0"/>
              <a:t> (</a:t>
            </a:r>
            <a:r>
              <a:rPr i="0" u="none" dirty="0" err="1"/>
              <a:t>LM</a:t>
            </a:r>
            <a:r>
              <a:rPr i="0" u="none" dirty="0"/>
              <a:t> 2000)</a:t>
            </a:r>
          </a:p>
          <a:p>
            <a:pPr marL="0" indent="0" algn="just">
              <a:spcBef>
                <a:spcPts val="800"/>
              </a:spcBef>
              <a:buSzTx/>
              <a:buNone/>
              <a:defRPr sz="1800">
                <a:latin typeface="Unistra D"/>
                <a:ea typeface="Unistra D"/>
                <a:cs typeface="Unistra D"/>
                <a:sym typeface="Unistra D"/>
              </a:defRPr>
            </a:pPr>
            <a:r>
              <a:rPr dirty="0"/>
              <a:t>femme </a:t>
            </a:r>
            <a:r>
              <a:rPr dirty="0" err="1">
                <a:latin typeface="游明朝"/>
                <a:ea typeface="游明朝"/>
                <a:cs typeface="游明朝"/>
                <a:sym typeface="游明朝"/>
              </a:rPr>
              <a:t>の前置：テキストの結束性を高める。</a:t>
            </a:r>
            <a:r>
              <a:rPr dirty="0" err="1">
                <a:solidFill>
                  <a:srgbClr val="FF0000"/>
                </a:solidFill>
              </a:rPr>
              <a:t>femme</a:t>
            </a:r>
            <a:r>
              <a:rPr dirty="0">
                <a:solidFill>
                  <a:srgbClr val="FF0000"/>
                </a:solidFill>
              </a:rPr>
              <a:t> </a:t>
            </a:r>
            <a:r>
              <a:rPr dirty="0" err="1">
                <a:solidFill>
                  <a:srgbClr val="FF0000"/>
                </a:solidFill>
                <a:latin typeface="游明朝"/>
                <a:ea typeface="游明朝"/>
                <a:cs typeface="游明朝"/>
                <a:sym typeface="游明朝"/>
              </a:rPr>
              <a:t>の前置により、</a:t>
            </a:r>
            <a:r>
              <a:rPr dirty="0" err="1">
                <a:solidFill>
                  <a:srgbClr val="FF0000"/>
                </a:solidFill>
              </a:rPr>
              <a:t>elles</a:t>
            </a:r>
            <a:r>
              <a:rPr dirty="0" err="1">
                <a:solidFill>
                  <a:srgbClr val="FF0000"/>
                </a:solidFill>
                <a:latin typeface="游明朝"/>
                <a:ea typeface="游明朝"/>
                <a:cs typeface="游明朝"/>
                <a:sym typeface="游明朝"/>
              </a:rPr>
              <a:t>によるリファレンスの継続がスムーズになる</a:t>
            </a:r>
            <a:r>
              <a:rPr dirty="0">
                <a:solidFill>
                  <a:srgbClr val="FF0000"/>
                </a:solidFill>
                <a:latin typeface="游明朝"/>
                <a:ea typeface="游明朝"/>
                <a:cs typeface="游明朝"/>
                <a:sym typeface="游明朝"/>
              </a:rPr>
              <a:t>。</a:t>
            </a:r>
            <a:r>
              <a:rPr dirty="0">
                <a:solidFill>
                  <a:srgbClr val="FF0000"/>
                </a:solidFill>
              </a:rPr>
              <a:t>  </a:t>
            </a:r>
            <a:endParaRPr lang="en-US" altLang="ja-JP" dirty="0">
              <a:solidFill>
                <a:srgbClr val="FF0000"/>
              </a:solidFill>
            </a:endParaRPr>
          </a:p>
          <a:p>
            <a:pPr marL="0" indent="0" algn="just">
              <a:spcBef>
                <a:spcPts val="800"/>
              </a:spcBef>
              <a:buSzTx/>
              <a:buNone/>
              <a:defRPr sz="1800">
                <a:latin typeface="Unistra D"/>
                <a:ea typeface="Unistra D"/>
                <a:cs typeface="Unistra D"/>
                <a:sym typeface="Unistra D"/>
              </a:defRPr>
            </a:pPr>
            <a:endParaRPr lang="en-GB" altLang="ja-JP" dirty="0">
              <a:solidFill>
                <a:srgbClr val="FF0000"/>
              </a:solidFill>
            </a:endParaRPr>
          </a:p>
          <a:p>
            <a:pPr marL="0" indent="0" algn="just">
              <a:spcBef>
                <a:spcPts val="800"/>
              </a:spcBef>
              <a:buSzTx/>
              <a:buNone/>
              <a:defRPr sz="1800">
                <a:latin typeface="Unistra D"/>
                <a:ea typeface="Unistra D"/>
                <a:cs typeface="Unistra D"/>
                <a:sym typeface="Unistra D"/>
              </a:defRPr>
            </a:pPr>
            <a:r>
              <a:rPr lang="ja-JP" altLang="en-US" sz="2600" dirty="0">
                <a:solidFill>
                  <a:schemeClr val="tx1"/>
                </a:solidFill>
                <a:latin typeface="ＭＳ Ｐゴシック" panose="020B0600070205080204" pitchFamily="50" charset="-128"/>
                <a:ea typeface="ＭＳ Ｐゴシック" panose="020B0600070205080204" pitchFamily="50" charset="-128"/>
              </a:rPr>
              <a:t>統語法：中心語後置　　：意味</a:t>
            </a:r>
            <a:endParaRPr lang="en-US" altLang="ja-JP" sz="2600" dirty="0">
              <a:solidFill>
                <a:schemeClr val="tx1"/>
              </a:solidFill>
              <a:latin typeface="ＭＳ Ｐゴシック" panose="020B0600070205080204" pitchFamily="50" charset="-128"/>
              <a:ea typeface="ＭＳ Ｐゴシック" panose="020B0600070205080204" pitchFamily="50" charset="-128"/>
            </a:endParaRPr>
          </a:p>
          <a:p>
            <a:pPr marL="0" indent="0" algn="just">
              <a:spcBef>
                <a:spcPts val="800"/>
              </a:spcBef>
              <a:buSzTx/>
              <a:buNone/>
              <a:defRPr sz="1800">
                <a:latin typeface="Unistra D"/>
                <a:ea typeface="Unistra D"/>
                <a:cs typeface="Unistra D"/>
                <a:sym typeface="Unistra D"/>
              </a:defRPr>
            </a:pPr>
            <a:r>
              <a:rPr lang="ja-JP" altLang="en-US" sz="2600" dirty="0">
                <a:solidFill>
                  <a:schemeClr val="tx1"/>
                </a:solidFill>
                <a:latin typeface="ＭＳ Ｐゴシック" panose="020B0600070205080204" pitchFamily="50" charset="-128"/>
                <a:ea typeface="ＭＳ Ｐゴシック" panose="020B0600070205080204" pitchFamily="50" charset="-128"/>
              </a:rPr>
              <a:t>形態法：中心語前置　　：前置の</a:t>
            </a:r>
            <a:r>
              <a:rPr lang="fr-CA" altLang="ja-JP" sz="2600" dirty="0">
                <a:solidFill>
                  <a:schemeClr val="tx1"/>
                </a:solidFill>
                <a:latin typeface="ＭＳ Ｐゴシック" panose="020B0600070205080204" pitchFamily="50" charset="-128"/>
                <a:ea typeface="ＭＳ Ｐゴシック" panose="020B0600070205080204" pitchFamily="50" charset="-128"/>
              </a:rPr>
              <a:t>femme</a:t>
            </a:r>
            <a:r>
              <a:rPr lang="ja-JP" altLang="en-US" sz="2600" dirty="0">
                <a:solidFill>
                  <a:schemeClr val="tx1"/>
                </a:solidFill>
                <a:latin typeface="ＭＳ Ｐゴシック" panose="020B0600070205080204" pitchFamily="50" charset="-128"/>
                <a:ea typeface="ＭＳ Ｐゴシック" panose="020B0600070205080204" pitchFamily="50" charset="-128"/>
              </a:rPr>
              <a:t>が冠詞や修飾語の形態を支配する</a:t>
            </a:r>
            <a:endParaRPr lang="en-US" altLang="ja-JP" sz="2600" dirty="0">
              <a:solidFill>
                <a:schemeClr val="tx1"/>
              </a:solidFill>
              <a:latin typeface="ＭＳ Ｐゴシック" panose="020B0600070205080204" pitchFamily="50" charset="-128"/>
              <a:ea typeface="ＭＳ Ｐゴシック" panose="020B0600070205080204" pitchFamily="50" charset="-128"/>
            </a:endParaRPr>
          </a:p>
          <a:p>
            <a:pPr marL="0" indent="0" algn="just">
              <a:spcBef>
                <a:spcPts val="800"/>
              </a:spcBef>
              <a:buSzTx/>
              <a:buNone/>
              <a:defRPr sz="1800">
                <a:latin typeface="Unistra D"/>
                <a:ea typeface="Unistra D"/>
                <a:cs typeface="Unistra D"/>
                <a:sym typeface="Unistra D"/>
              </a:defRPr>
            </a:pPr>
            <a:endParaRPr lang="en-GB" altLang="ja-JP" sz="2600" dirty="0">
              <a:solidFill>
                <a:schemeClr val="tx1"/>
              </a:solidFill>
              <a:latin typeface="ＭＳ Ｐゴシック" panose="020B0600070205080204" pitchFamily="50" charset="-128"/>
              <a:ea typeface="ＭＳ Ｐゴシック" panose="020B0600070205080204" pitchFamily="50" charset="-128"/>
            </a:endParaRPr>
          </a:p>
          <a:p>
            <a:pPr marL="0" indent="0" algn="just">
              <a:spcBef>
                <a:spcPts val="800"/>
              </a:spcBef>
              <a:buSzTx/>
              <a:buNone/>
              <a:defRPr sz="1800">
                <a:latin typeface="Unistra D"/>
                <a:ea typeface="Unistra D"/>
                <a:cs typeface="Unistra D"/>
                <a:sym typeface="Unistra D"/>
              </a:defRPr>
            </a:pPr>
            <a:endParaRPr lang="en-US" altLang="ja-JP" dirty="0">
              <a:solidFill>
                <a:srgbClr val="FF0000"/>
              </a:solidFill>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タイトル 1"/>
          <p:cNvSpPr txBox="1">
            <a:spLocks noGrp="1"/>
          </p:cNvSpPr>
          <p:nvPr>
            <p:ph type="title"/>
          </p:nvPr>
        </p:nvSpPr>
        <p:spPr>
          <a:xfrm>
            <a:off x="1251677" y="362064"/>
            <a:ext cx="10178323" cy="1492133"/>
          </a:xfrm>
          <a:prstGeom prst="rect">
            <a:avLst/>
          </a:prstGeom>
        </p:spPr>
        <p:txBody>
          <a:bodyPr/>
          <a:lstStyle/>
          <a:p>
            <a:pPr defTabSz="539495">
              <a:defRPr sz="2655" spc="117"/>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br>
              <a:rPr dirty="0"/>
            </a:br>
            <a:r>
              <a:rPr sz="1887" dirty="0">
                <a:latin typeface="+mn-lt"/>
                <a:ea typeface="+mn-ea"/>
                <a:cs typeface="+mn-cs"/>
                <a:sym typeface="Helvetica"/>
              </a:rPr>
              <a:t>（</a:t>
            </a:r>
            <a:r>
              <a:rPr sz="1887" dirty="0" err="1">
                <a:latin typeface="+mn-lt"/>
                <a:ea typeface="+mn-ea"/>
                <a:cs typeface="+mn-cs"/>
                <a:sym typeface="Helvetica"/>
              </a:rPr>
              <a:t>フランス語）</a:t>
            </a:r>
            <a:r>
              <a:rPr sz="2124" dirty="0" err="1">
                <a:latin typeface="+mn-lt"/>
                <a:ea typeface="+mn-ea"/>
                <a:cs typeface="+mn-cs"/>
                <a:sym typeface="Helvetica"/>
              </a:rPr>
              <a:t>形態支配のルール</a:t>
            </a:r>
            <a:r>
              <a:rPr sz="2124" dirty="0">
                <a:latin typeface="+mn-lt"/>
                <a:ea typeface="+mn-ea"/>
                <a:cs typeface="+mn-cs"/>
                <a:sym typeface="Helvetica"/>
              </a:rPr>
              <a:t>　</a:t>
            </a:r>
            <a:r>
              <a:rPr sz="2124" dirty="0" err="1"/>
              <a:t>femme</a:t>
            </a:r>
            <a:r>
              <a:rPr sz="2124" dirty="0" err="1">
                <a:latin typeface="+mn-lt"/>
                <a:ea typeface="+mn-ea"/>
                <a:cs typeface="+mn-cs"/>
                <a:sym typeface="Helvetica"/>
              </a:rPr>
              <a:t>の前置は複合語を女性名詞にする</a:t>
            </a:r>
            <a:r>
              <a:rPr sz="2124" dirty="0">
                <a:latin typeface="+mn-lt"/>
                <a:ea typeface="+mn-ea"/>
                <a:cs typeface="+mn-cs"/>
                <a:sym typeface="Helvetica"/>
              </a:rPr>
              <a:t>。</a:t>
            </a:r>
            <a:r>
              <a:rPr dirty="0">
                <a:latin typeface="+mn-lt"/>
                <a:ea typeface="+mn-ea"/>
                <a:cs typeface="+mn-cs"/>
                <a:sym typeface="Helvetica"/>
              </a:rPr>
              <a:t>　</a:t>
            </a:r>
            <a:br>
              <a:rPr dirty="0">
                <a:latin typeface="+mn-lt"/>
                <a:ea typeface="+mn-ea"/>
                <a:cs typeface="+mn-cs"/>
                <a:sym typeface="Helvetica"/>
              </a:rPr>
            </a:br>
            <a:endParaRPr dirty="0">
              <a:latin typeface="+mn-lt"/>
              <a:ea typeface="+mn-ea"/>
              <a:cs typeface="+mn-cs"/>
              <a:sym typeface="Helvetica"/>
            </a:endParaRPr>
          </a:p>
        </p:txBody>
      </p:sp>
      <p:sp>
        <p:nvSpPr>
          <p:cNvPr id="253" name="コンテンツ プレースホルダー 2"/>
          <p:cNvSpPr txBox="1">
            <a:spLocks noGrp="1"/>
          </p:cNvSpPr>
          <p:nvPr>
            <p:ph type="body" idx="1"/>
          </p:nvPr>
        </p:nvSpPr>
        <p:spPr>
          <a:xfrm>
            <a:off x="1251677" y="2286000"/>
            <a:ext cx="10178323" cy="3593593"/>
          </a:xfrm>
          <a:prstGeom prst="rect">
            <a:avLst/>
          </a:prstGeom>
        </p:spPr>
        <p:txBody>
          <a:bodyPr/>
          <a:lstStyle/>
          <a:p>
            <a:pPr marL="208026" indent="-208026" defTabSz="832104">
              <a:lnSpc>
                <a:spcPct val="88000"/>
              </a:lnSpc>
              <a:spcBef>
                <a:spcPts val="600"/>
              </a:spcBef>
              <a:defRPr sz="1547"/>
            </a:pPr>
            <a:r>
              <a:rPr dirty="0"/>
              <a:t>un </a:t>
            </a:r>
            <a:r>
              <a:rPr dirty="0" err="1"/>
              <a:t>médecin</a:t>
            </a:r>
            <a:r>
              <a:rPr dirty="0"/>
              <a:t> femme</a:t>
            </a:r>
            <a:r>
              <a:rPr lang="en-US" altLang="ja-JP" dirty="0"/>
              <a:t>                                </a:t>
            </a:r>
            <a:r>
              <a:rPr lang="en-US" altLang="ja-JP" dirty="0">
                <a:solidFill>
                  <a:srgbClr val="FF0000"/>
                </a:solidFill>
              </a:rPr>
              <a:t>58</a:t>
            </a:r>
            <a:endParaRPr dirty="0">
              <a:solidFill>
                <a:srgbClr val="FF0000"/>
              </a:solidFill>
            </a:endParaRPr>
          </a:p>
          <a:p>
            <a:pPr marL="208026" indent="-208026" defTabSz="832104">
              <a:lnSpc>
                <a:spcPct val="88000"/>
              </a:lnSpc>
              <a:spcBef>
                <a:spcPts val="600"/>
              </a:spcBef>
              <a:defRPr sz="1547"/>
            </a:pPr>
            <a:r>
              <a:rPr dirty="0" err="1"/>
              <a:t>une</a:t>
            </a:r>
            <a:r>
              <a:rPr dirty="0"/>
              <a:t> femme </a:t>
            </a:r>
            <a:r>
              <a:rPr dirty="0" err="1"/>
              <a:t>médecin</a:t>
            </a:r>
            <a:r>
              <a:rPr dirty="0"/>
              <a:t>　　</a:t>
            </a:r>
            <a:r>
              <a:rPr dirty="0" err="1">
                <a:solidFill>
                  <a:srgbClr val="FF0000"/>
                </a:solidFill>
              </a:rPr>
              <a:t>断然多い</a:t>
            </a:r>
            <a:r>
              <a:rPr lang="ja-JP" altLang="en-US" dirty="0">
                <a:solidFill>
                  <a:srgbClr val="FF0000"/>
                </a:solidFill>
              </a:rPr>
              <a:t>　　</a:t>
            </a:r>
            <a:r>
              <a:rPr lang="en-US" altLang="ja-JP" dirty="0">
                <a:solidFill>
                  <a:srgbClr val="FF0000"/>
                </a:solidFill>
              </a:rPr>
              <a:t>698</a:t>
            </a:r>
            <a:endParaRPr dirty="0">
              <a:solidFill>
                <a:srgbClr val="FF0000"/>
              </a:solidFill>
            </a:endParaRPr>
          </a:p>
          <a:p>
            <a:pPr marL="208026" indent="-208026" defTabSz="832104">
              <a:lnSpc>
                <a:spcPct val="88000"/>
              </a:lnSpc>
              <a:spcBef>
                <a:spcPts val="600"/>
              </a:spcBef>
              <a:defRPr sz="1547"/>
            </a:pPr>
            <a:endParaRPr dirty="0">
              <a:solidFill>
                <a:srgbClr val="FF0000"/>
              </a:solidFill>
            </a:endParaRPr>
          </a:p>
          <a:p>
            <a:pPr marL="0" indent="0" defTabSz="832104">
              <a:lnSpc>
                <a:spcPct val="88000"/>
              </a:lnSpc>
              <a:spcBef>
                <a:spcPts val="600"/>
              </a:spcBef>
              <a:buSzTx/>
              <a:buNone/>
              <a:defRPr sz="1547"/>
            </a:pPr>
            <a:r>
              <a:rPr dirty="0" err="1"/>
              <a:t>意味はほぼ同じであるが、上は男性名詞、下は女性名詞</a:t>
            </a:r>
            <a:endParaRPr dirty="0"/>
          </a:p>
          <a:p>
            <a:pPr marL="0" indent="0" defTabSz="832104">
              <a:lnSpc>
                <a:spcPct val="88000"/>
              </a:lnSpc>
              <a:spcBef>
                <a:spcPts val="600"/>
              </a:spcBef>
              <a:buSzTx/>
              <a:buNone/>
              <a:defRPr sz="1547"/>
            </a:pPr>
            <a:r>
              <a:rPr dirty="0" err="1"/>
              <a:t>言語の使用者は、女を示す名詞は文法</a:t>
            </a:r>
            <a:r>
              <a:rPr lang="ja-JP" altLang="en-US" dirty="0"/>
              <a:t>上の</a:t>
            </a:r>
            <a:r>
              <a:rPr dirty="0" err="1"/>
              <a:t>女性名詞にしたいという欲求がある</a:t>
            </a:r>
            <a:r>
              <a:rPr dirty="0"/>
              <a:t>。</a:t>
            </a:r>
          </a:p>
          <a:p>
            <a:pPr marL="0" indent="0" defTabSz="832104">
              <a:lnSpc>
                <a:spcPct val="88000"/>
              </a:lnSpc>
              <a:spcBef>
                <a:spcPts val="600"/>
              </a:spcBef>
              <a:buSzTx/>
              <a:buNone/>
              <a:defRPr sz="1547"/>
            </a:pPr>
            <a:r>
              <a:rPr dirty="0" err="1"/>
              <a:t>形態（文法的性）と意味（自然の性別）を一致させたい欲求が、主要語前置の統語的ルールを凌駕する</a:t>
            </a:r>
            <a:r>
              <a:rPr dirty="0"/>
              <a:t>。</a:t>
            </a:r>
          </a:p>
          <a:p>
            <a:pPr marL="0" indent="0" defTabSz="832104">
              <a:lnSpc>
                <a:spcPct val="88000"/>
              </a:lnSpc>
              <a:spcBef>
                <a:spcPts val="600"/>
              </a:spcBef>
              <a:buSzTx/>
              <a:buNone/>
              <a:defRPr sz="1547"/>
            </a:pPr>
            <a:endParaRPr dirty="0"/>
          </a:p>
          <a:p>
            <a:pPr marL="0" indent="0" defTabSz="832104">
              <a:lnSpc>
                <a:spcPct val="88000"/>
              </a:lnSpc>
              <a:spcBef>
                <a:spcPts val="600"/>
              </a:spcBef>
              <a:buSzTx/>
              <a:buNone/>
              <a:defRPr sz="1547"/>
            </a:pPr>
            <a:r>
              <a:rPr dirty="0" err="1"/>
              <a:t>前置のfemmeは、意味的に「女」を示すだけでなく、文法的に名詞を女性名詞に変える。女性名詞を作る接尾辞と近い働きをする</a:t>
            </a:r>
            <a:r>
              <a:rPr dirty="0"/>
              <a:t>。　un chanteur, </a:t>
            </a:r>
            <a:r>
              <a:rPr dirty="0" err="1"/>
              <a:t>une</a:t>
            </a:r>
            <a:r>
              <a:rPr dirty="0"/>
              <a:t> chanteuse, un </a:t>
            </a:r>
            <a:r>
              <a:rPr dirty="0" err="1"/>
              <a:t>médecin</a:t>
            </a:r>
            <a:r>
              <a:rPr dirty="0"/>
              <a:t>, </a:t>
            </a:r>
            <a:r>
              <a:rPr dirty="0" err="1"/>
              <a:t>une</a:t>
            </a:r>
            <a:r>
              <a:rPr dirty="0"/>
              <a:t> femme </a:t>
            </a:r>
            <a:r>
              <a:rPr dirty="0" err="1"/>
              <a:t>médecin</a:t>
            </a:r>
            <a:r>
              <a:rPr dirty="0"/>
              <a:t>　 (</a:t>
            </a:r>
            <a:r>
              <a:rPr dirty="0" err="1"/>
              <a:t>ただし、女性名詞や男女同形名詞にもfemmeは付加</a:t>
            </a:r>
            <a:r>
              <a:rPr lang="ja-JP" altLang="en-US" dirty="0"/>
              <a:t>できるので、女性形の屈折接尾辞と同じではない</a:t>
            </a:r>
            <a:r>
              <a:rPr dirty="0"/>
              <a:t>。</a:t>
            </a:r>
            <a:r>
              <a:rPr lang="ja-JP" altLang="en-US" dirty="0"/>
              <a:t>その場合、</a:t>
            </a:r>
            <a:r>
              <a:rPr lang="en-GB" dirty="0"/>
              <a:t>femme</a:t>
            </a:r>
            <a:r>
              <a:rPr lang="ja-JP" altLang="en-US" dirty="0"/>
              <a:t>の添加は、「男ではない」という意味を付け加える。）</a:t>
            </a:r>
            <a:endParaRPr dirty="0"/>
          </a:p>
          <a:p>
            <a:pPr marL="0" indent="0" defTabSz="832104">
              <a:lnSpc>
                <a:spcPct val="88000"/>
              </a:lnSpc>
              <a:spcBef>
                <a:spcPts val="600"/>
              </a:spcBef>
              <a:buSzTx/>
              <a:buNone/>
              <a:defRPr sz="2912"/>
            </a:pPr>
            <a:r>
              <a:rPr dirty="0" err="1"/>
              <a:t>名詞</a:t>
            </a:r>
            <a:r>
              <a:rPr dirty="0"/>
              <a:t> femme　→　</a:t>
            </a:r>
            <a:r>
              <a:rPr dirty="0" err="1"/>
              <a:t>文法的准接辞化</a:t>
            </a:r>
            <a:endParaRPr dirty="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タイトル 1"/>
          <p:cNvSpPr txBox="1">
            <a:spLocks noGrp="1"/>
          </p:cNvSpPr>
          <p:nvPr>
            <p:ph type="title"/>
          </p:nvPr>
        </p:nvSpPr>
        <p:spPr>
          <a:xfrm>
            <a:off x="1251676" y="362064"/>
            <a:ext cx="10518983" cy="1492133"/>
          </a:xfrm>
          <a:prstGeom prst="rect">
            <a:avLst/>
          </a:prstGeom>
        </p:spPr>
        <p:txBody>
          <a:bodyPr/>
          <a:lstStyle/>
          <a:p>
            <a:pPr defTabSz="640079">
              <a:defRPr sz="3150" spc="140"/>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br>
              <a:rPr dirty="0"/>
            </a:br>
            <a:r>
              <a:rPr sz="2240" dirty="0">
                <a:latin typeface="+mn-lt"/>
                <a:ea typeface="+mn-ea"/>
                <a:cs typeface="+mn-cs"/>
                <a:sym typeface="Helvetica"/>
              </a:rPr>
              <a:t>（</a:t>
            </a:r>
            <a:r>
              <a:rPr sz="2240" dirty="0" err="1">
                <a:latin typeface="+mn-lt"/>
                <a:ea typeface="+mn-ea"/>
                <a:cs typeface="+mn-cs"/>
                <a:sym typeface="Helvetica"/>
              </a:rPr>
              <a:t>日本語）n＋男</a:t>
            </a:r>
            <a:r>
              <a:rPr sz="2240" dirty="0">
                <a:latin typeface="+mn-lt"/>
                <a:ea typeface="+mn-ea"/>
                <a:cs typeface="+mn-cs"/>
                <a:sym typeface="Helvetica"/>
              </a:rPr>
              <a:t>(性)・女(性)、男(性)・女(性)＋N </a:t>
            </a:r>
            <a:r>
              <a:rPr dirty="0">
                <a:latin typeface="+mn-lt"/>
                <a:ea typeface="+mn-ea"/>
                <a:cs typeface="+mn-cs"/>
                <a:sym typeface="Helvetica"/>
              </a:rPr>
              <a:t>　</a:t>
            </a:r>
            <a:br>
              <a:rPr dirty="0">
                <a:latin typeface="+mn-lt"/>
                <a:ea typeface="+mn-ea"/>
                <a:cs typeface="+mn-cs"/>
                <a:sym typeface="Helvetica"/>
              </a:rPr>
            </a:br>
            <a:endParaRPr dirty="0">
              <a:latin typeface="+mn-lt"/>
              <a:ea typeface="+mn-ea"/>
              <a:cs typeface="+mn-cs"/>
              <a:sym typeface="Helvetica"/>
            </a:endParaRPr>
          </a:p>
        </p:txBody>
      </p:sp>
      <p:sp>
        <p:nvSpPr>
          <p:cNvPr id="256" name="テキスト ボックス 15"/>
          <p:cNvSpPr txBox="1"/>
          <p:nvPr/>
        </p:nvSpPr>
        <p:spPr>
          <a:xfrm>
            <a:off x="6508284" y="2288159"/>
            <a:ext cx="4930048"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pPr>
            <a:r>
              <a:rPr dirty="0" err="1"/>
              <a:t>男・女</a:t>
            </a:r>
            <a:r>
              <a:rPr dirty="0"/>
              <a:t>(性)＋</a:t>
            </a:r>
            <a:r>
              <a:rPr dirty="0" err="1"/>
              <a:t>N２</a:t>
            </a:r>
            <a:endParaRPr dirty="0"/>
          </a:p>
          <a:p>
            <a:pPr>
              <a:defRPr sz="2000"/>
            </a:pPr>
            <a:endParaRPr dirty="0"/>
          </a:p>
          <a:p>
            <a:pPr>
              <a:defRPr sz="2000"/>
            </a:pPr>
            <a:r>
              <a:rPr dirty="0" err="1"/>
              <a:t>女性芸能人</a:t>
            </a:r>
            <a:r>
              <a:rPr dirty="0"/>
              <a:t>　　＊</a:t>
            </a:r>
            <a:r>
              <a:rPr dirty="0" err="1"/>
              <a:t>芸能人女性</a:t>
            </a:r>
            <a:endParaRPr dirty="0"/>
          </a:p>
          <a:p>
            <a:pPr>
              <a:defRPr sz="2000"/>
            </a:pPr>
            <a:r>
              <a:rPr dirty="0" err="1"/>
              <a:t>男性客</a:t>
            </a:r>
            <a:r>
              <a:rPr lang="ja-JP" altLang="en-US" dirty="0"/>
              <a:t>　　　　＊</a:t>
            </a:r>
            <a:r>
              <a:rPr dirty="0" err="1"/>
              <a:t>客男性</a:t>
            </a:r>
            <a:endParaRPr dirty="0"/>
          </a:p>
          <a:p>
            <a:pPr>
              <a:defRPr sz="2000"/>
            </a:pPr>
            <a:r>
              <a:rPr dirty="0" err="1"/>
              <a:t>女性社員</a:t>
            </a:r>
            <a:r>
              <a:rPr dirty="0"/>
              <a:t>　　　</a:t>
            </a:r>
            <a:r>
              <a:rPr lang="ja-JP" altLang="en-US" dirty="0"/>
              <a:t>＊</a:t>
            </a:r>
            <a:r>
              <a:rPr dirty="0" err="1"/>
              <a:t>社員女性</a:t>
            </a:r>
            <a:endParaRPr dirty="0"/>
          </a:p>
          <a:p>
            <a:pPr>
              <a:defRPr sz="2000"/>
            </a:pPr>
            <a:r>
              <a:rPr dirty="0" err="1"/>
              <a:t>男友達</a:t>
            </a:r>
            <a:r>
              <a:rPr dirty="0"/>
              <a:t>　　　　＊</a:t>
            </a:r>
            <a:r>
              <a:rPr dirty="0" err="1"/>
              <a:t>友達男</a:t>
            </a:r>
            <a:endParaRPr dirty="0"/>
          </a:p>
          <a:p>
            <a:pPr>
              <a:defRPr sz="2000"/>
            </a:pPr>
            <a:r>
              <a:rPr dirty="0" err="1"/>
              <a:t>女主人</a:t>
            </a:r>
            <a:r>
              <a:rPr dirty="0"/>
              <a:t>　　　　＊</a:t>
            </a:r>
            <a:r>
              <a:rPr dirty="0" err="1"/>
              <a:t>主人女</a:t>
            </a:r>
            <a:endParaRPr dirty="0"/>
          </a:p>
          <a:p>
            <a:pPr>
              <a:defRPr sz="2000"/>
            </a:pPr>
            <a:endParaRPr dirty="0"/>
          </a:p>
          <a:p>
            <a:pPr>
              <a:defRPr sz="2000"/>
            </a:pPr>
            <a:endParaRPr dirty="0"/>
          </a:p>
          <a:p>
            <a:pPr>
              <a:defRPr sz="2000"/>
            </a:pPr>
            <a:endParaRPr dirty="0"/>
          </a:p>
          <a:p>
            <a:pPr>
              <a:defRPr sz="2000">
                <a:solidFill>
                  <a:srgbClr val="FF0000"/>
                </a:solidFill>
              </a:defRPr>
            </a:pPr>
            <a:endParaRPr dirty="0"/>
          </a:p>
          <a:p>
            <a:pPr>
              <a:defRPr sz="2000">
                <a:solidFill>
                  <a:srgbClr val="FF0000"/>
                </a:solidFill>
              </a:defRPr>
            </a:pPr>
            <a:r>
              <a:rPr dirty="0" err="1"/>
              <a:t>N2は被修飾要素（職業名詞など＝entity</a:t>
            </a:r>
            <a:r>
              <a:rPr dirty="0"/>
              <a:t>）</a:t>
            </a:r>
          </a:p>
        </p:txBody>
      </p:sp>
      <p:sp>
        <p:nvSpPr>
          <p:cNvPr id="257" name="テキスト ボックス 19"/>
          <p:cNvSpPr txBox="1"/>
          <p:nvPr/>
        </p:nvSpPr>
        <p:spPr>
          <a:xfrm>
            <a:off x="1435998" y="2279195"/>
            <a:ext cx="3496683" cy="486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pPr>
            <a:r>
              <a:t>N１＋男・女(性)</a:t>
            </a:r>
          </a:p>
          <a:p>
            <a:pPr>
              <a:defRPr sz="2000"/>
            </a:pPr>
            <a:endParaRPr/>
          </a:p>
          <a:p>
            <a:pPr>
              <a:defRPr sz="2000"/>
            </a:pPr>
            <a:r>
              <a:t>日本人女性     ＊女性日本人</a:t>
            </a:r>
          </a:p>
          <a:p>
            <a:pPr>
              <a:defRPr sz="2000"/>
            </a:pPr>
            <a:r>
              <a:t>成人男性　　　*男性成人</a:t>
            </a:r>
          </a:p>
          <a:p>
            <a:pPr>
              <a:defRPr sz="2000"/>
            </a:pPr>
            <a:r>
              <a:t>白人女性　　　*女性白人</a:t>
            </a:r>
          </a:p>
          <a:p>
            <a:pPr>
              <a:defRPr sz="2000"/>
            </a:pPr>
            <a:endParaRPr/>
          </a:p>
          <a:p>
            <a:pPr>
              <a:defRPr sz="2000"/>
            </a:pPr>
            <a:r>
              <a:t>日本女性</a:t>
            </a:r>
          </a:p>
          <a:p>
            <a:pPr>
              <a:defRPr sz="2000"/>
            </a:pPr>
            <a:r>
              <a:t>既婚女性</a:t>
            </a:r>
          </a:p>
          <a:p>
            <a:pPr>
              <a:defRPr sz="2000"/>
            </a:pPr>
            <a:r>
              <a:t>中年女</a:t>
            </a:r>
          </a:p>
          <a:p>
            <a:pPr>
              <a:defRPr sz="2000"/>
            </a:pPr>
            <a:r>
              <a:t>電車男</a:t>
            </a:r>
          </a:p>
          <a:p>
            <a:pPr>
              <a:defRPr sz="2000"/>
            </a:pPr>
            <a:endParaRPr/>
          </a:p>
          <a:p>
            <a:pPr>
              <a:defRPr sz="2000">
                <a:solidFill>
                  <a:srgbClr val="FF0000"/>
                </a:solidFill>
              </a:defRPr>
            </a:pPr>
            <a:r>
              <a:t>N1は修飾要素 (国籍、人種、年齢＝property）</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タイトル 1"/>
          <p:cNvSpPr txBox="1">
            <a:spLocks noGrp="1"/>
          </p:cNvSpPr>
          <p:nvPr>
            <p:ph type="title"/>
          </p:nvPr>
        </p:nvSpPr>
        <p:spPr>
          <a:xfrm>
            <a:off x="1251677" y="362064"/>
            <a:ext cx="10178323" cy="1492133"/>
          </a:xfrm>
          <a:prstGeom prst="rect">
            <a:avLst/>
          </a:prstGeom>
        </p:spPr>
        <p:txBody>
          <a:bodyPr/>
          <a:lstStyle/>
          <a:p>
            <a:pPr defTabSz="640079">
              <a:defRPr sz="3150" spc="140"/>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br>
              <a:rPr dirty="0"/>
            </a:br>
            <a:r>
              <a:rPr sz="2240" dirty="0">
                <a:latin typeface="+mn-lt"/>
                <a:ea typeface="+mn-ea"/>
                <a:cs typeface="+mn-cs"/>
                <a:sym typeface="Helvetica"/>
              </a:rPr>
              <a:t>（</a:t>
            </a:r>
            <a:r>
              <a:rPr sz="2240" dirty="0" err="1">
                <a:latin typeface="+mn-lt"/>
                <a:ea typeface="+mn-ea"/>
                <a:cs typeface="+mn-cs"/>
                <a:sym typeface="Helvetica"/>
              </a:rPr>
              <a:t>日本語）n＋男・女</a:t>
            </a:r>
            <a:r>
              <a:rPr sz="2240" dirty="0">
                <a:latin typeface="+mn-lt"/>
                <a:ea typeface="+mn-ea"/>
                <a:cs typeface="+mn-cs"/>
                <a:sym typeface="Helvetica"/>
              </a:rPr>
              <a:t>(性)、</a:t>
            </a:r>
            <a:r>
              <a:rPr sz="2240" dirty="0" err="1">
                <a:latin typeface="+mn-lt"/>
                <a:ea typeface="+mn-ea"/>
                <a:cs typeface="+mn-cs"/>
                <a:sym typeface="Helvetica"/>
              </a:rPr>
              <a:t>男・女</a:t>
            </a:r>
            <a:r>
              <a:rPr sz="2240" dirty="0">
                <a:latin typeface="+mn-lt"/>
                <a:ea typeface="+mn-ea"/>
                <a:cs typeface="+mn-cs"/>
                <a:sym typeface="Helvetica"/>
              </a:rPr>
              <a:t>(性)＋N </a:t>
            </a:r>
            <a:r>
              <a:rPr dirty="0">
                <a:latin typeface="+mn-lt"/>
                <a:ea typeface="+mn-ea"/>
                <a:cs typeface="+mn-cs"/>
                <a:sym typeface="Helvetica"/>
              </a:rPr>
              <a:t>　</a:t>
            </a:r>
            <a:br>
              <a:rPr dirty="0">
                <a:latin typeface="+mn-lt"/>
                <a:ea typeface="+mn-ea"/>
                <a:cs typeface="+mn-cs"/>
                <a:sym typeface="Helvetica"/>
              </a:rPr>
            </a:br>
            <a:endParaRPr dirty="0">
              <a:latin typeface="+mn-lt"/>
              <a:ea typeface="+mn-ea"/>
              <a:cs typeface="+mn-cs"/>
              <a:sym typeface="Helvetica"/>
            </a:endParaRPr>
          </a:p>
        </p:txBody>
      </p:sp>
      <p:grpSp>
        <p:nvGrpSpPr>
          <p:cNvPr id="265" name="吹き出し: 円形 4"/>
          <p:cNvGrpSpPr/>
          <p:nvPr/>
        </p:nvGrpSpPr>
        <p:grpSpPr>
          <a:xfrm>
            <a:off x="8444626" y="1463113"/>
            <a:ext cx="1562698" cy="698214"/>
            <a:chOff x="0" y="0"/>
            <a:chExt cx="1562697" cy="698213"/>
          </a:xfrm>
        </p:grpSpPr>
        <p:sp>
          <p:nvSpPr>
            <p:cNvPr id="263" name="Shape 263"/>
            <p:cNvSpPr/>
            <p:nvPr/>
          </p:nvSpPr>
          <p:spPr>
            <a:xfrm>
              <a:off x="0" y="0"/>
              <a:ext cx="1562697" cy="698213"/>
            </a:xfrm>
            <a:prstGeom prst="wedgeEllipseCallout">
              <a:avLst>
                <a:gd name="adj1" fmla="val -131442"/>
                <a:gd name="adj2" fmla="val 170951"/>
              </a:avLst>
            </a:prstGeom>
            <a:solidFill>
              <a:schemeClr val="accent1"/>
            </a:solidFill>
            <a:ln w="12700" cap="flat">
              <a:solidFill>
                <a:srgbClr val="B5831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264" name="Shape 264"/>
            <p:cNvSpPr txBox="1"/>
            <p:nvPr/>
          </p:nvSpPr>
          <p:spPr>
            <a:xfrm>
              <a:off x="274571" y="164441"/>
              <a:ext cx="1013554" cy="369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rPr lang="ja-JP" altLang="en-US" dirty="0"/>
                <a:t>女</a:t>
              </a:r>
              <a:endParaRPr dirty="0"/>
            </a:p>
          </p:txBody>
        </p:sp>
      </p:grpSp>
      <p:graphicFrame>
        <p:nvGraphicFramePr>
          <p:cNvPr id="11" name="グラフ 10">
            <a:extLst>
              <a:ext uri="{FF2B5EF4-FFF2-40B4-BE49-F238E27FC236}">
                <a16:creationId xmlns:a16="http://schemas.microsoft.com/office/drawing/2014/main" id="{C6D2B9EB-BF39-4C12-B5B8-F387F0CE2C1E}"/>
              </a:ext>
            </a:extLst>
          </p:cNvPr>
          <p:cNvGraphicFramePr>
            <a:graphicFrameLocks/>
          </p:cNvGraphicFramePr>
          <p:nvPr>
            <p:extLst>
              <p:ext uri="{D42A27DB-BD31-4B8C-83A1-F6EECF244321}">
                <p14:modId xmlns:p14="http://schemas.microsoft.com/office/powerpoint/2010/main" val="3422225950"/>
              </p:ext>
            </p:extLst>
          </p:nvPr>
        </p:nvGraphicFramePr>
        <p:xfrm>
          <a:off x="1682008" y="2125472"/>
          <a:ext cx="7200901" cy="3881438"/>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吹き出し: 円形 4">
            <a:extLst>
              <a:ext uri="{FF2B5EF4-FFF2-40B4-BE49-F238E27FC236}">
                <a16:creationId xmlns:a16="http://schemas.microsoft.com/office/drawing/2014/main" id="{7AFE7819-8709-4EA7-979F-408A2783A4A5}"/>
              </a:ext>
            </a:extLst>
          </p:cNvPr>
          <p:cNvGrpSpPr/>
          <p:nvPr/>
        </p:nvGrpSpPr>
        <p:grpSpPr>
          <a:xfrm>
            <a:off x="1832450" y="2296260"/>
            <a:ext cx="1562698" cy="698214"/>
            <a:chOff x="840900" y="99084"/>
            <a:chExt cx="1562697" cy="698213"/>
          </a:xfrm>
        </p:grpSpPr>
        <p:sp>
          <p:nvSpPr>
            <p:cNvPr id="13" name="Shape 263">
              <a:extLst>
                <a:ext uri="{FF2B5EF4-FFF2-40B4-BE49-F238E27FC236}">
                  <a16:creationId xmlns:a16="http://schemas.microsoft.com/office/drawing/2014/main" id="{F454409E-3D47-44D9-9433-DA22E162DA5A}"/>
                </a:ext>
              </a:extLst>
            </p:cNvPr>
            <p:cNvSpPr/>
            <p:nvPr/>
          </p:nvSpPr>
          <p:spPr>
            <a:xfrm>
              <a:off x="840900" y="99084"/>
              <a:ext cx="1562697" cy="698213"/>
            </a:xfrm>
            <a:prstGeom prst="wedgeEllipseCallout">
              <a:avLst>
                <a:gd name="adj1" fmla="val 103641"/>
                <a:gd name="adj2" fmla="val 76749"/>
              </a:avLst>
            </a:prstGeom>
            <a:solidFill>
              <a:schemeClr val="accent1"/>
            </a:solidFill>
            <a:ln w="12700" cap="flat">
              <a:solidFill>
                <a:srgbClr val="B5831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 name="Shape 264">
              <a:extLst>
                <a:ext uri="{FF2B5EF4-FFF2-40B4-BE49-F238E27FC236}">
                  <a16:creationId xmlns:a16="http://schemas.microsoft.com/office/drawing/2014/main" id="{A68362CB-39EC-4FD5-9AB4-C994C3F9E4E1}"/>
                </a:ext>
              </a:extLst>
            </p:cNvPr>
            <p:cNvSpPr txBox="1"/>
            <p:nvPr/>
          </p:nvSpPr>
          <p:spPr>
            <a:xfrm>
              <a:off x="1180950" y="225460"/>
              <a:ext cx="1013554" cy="369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rPr lang="ja-JP" altLang="en-US" dirty="0"/>
                <a:t>女性</a:t>
              </a:r>
              <a:endParaRPr dirty="0"/>
            </a:p>
          </p:txBody>
        </p:sp>
      </p:grpSp>
      <p:grpSp>
        <p:nvGrpSpPr>
          <p:cNvPr id="15" name="吹き出し: 円形 4">
            <a:extLst>
              <a:ext uri="{FF2B5EF4-FFF2-40B4-BE49-F238E27FC236}">
                <a16:creationId xmlns:a16="http://schemas.microsoft.com/office/drawing/2014/main" id="{D7C88A43-9786-4181-9237-FC29B22C154C}"/>
              </a:ext>
            </a:extLst>
          </p:cNvPr>
          <p:cNvGrpSpPr/>
          <p:nvPr/>
        </p:nvGrpSpPr>
        <p:grpSpPr>
          <a:xfrm>
            <a:off x="1897928" y="3081633"/>
            <a:ext cx="1562698" cy="698214"/>
            <a:chOff x="0" y="0"/>
            <a:chExt cx="1562697" cy="698213"/>
          </a:xfrm>
        </p:grpSpPr>
        <p:sp>
          <p:nvSpPr>
            <p:cNvPr id="16" name="Shape 263">
              <a:extLst>
                <a:ext uri="{FF2B5EF4-FFF2-40B4-BE49-F238E27FC236}">
                  <a16:creationId xmlns:a16="http://schemas.microsoft.com/office/drawing/2014/main" id="{044E5219-3A49-467E-BFBE-3EB2EF38F0FA}"/>
                </a:ext>
              </a:extLst>
            </p:cNvPr>
            <p:cNvSpPr/>
            <p:nvPr/>
          </p:nvSpPr>
          <p:spPr>
            <a:xfrm>
              <a:off x="0" y="0"/>
              <a:ext cx="1562697" cy="698213"/>
            </a:xfrm>
            <a:prstGeom prst="wedgeEllipseCallout">
              <a:avLst>
                <a:gd name="adj1" fmla="val 189929"/>
                <a:gd name="adj2" fmla="val 86043"/>
              </a:avLst>
            </a:prstGeom>
            <a:solidFill>
              <a:schemeClr val="accent1"/>
            </a:solidFill>
            <a:ln w="12700" cap="flat">
              <a:solidFill>
                <a:srgbClr val="B5831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7" name="Shape 264">
              <a:extLst>
                <a:ext uri="{FF2B5EF4-FFF2-40B4-BE49-F238E27FC236}">
                  <a16:creationId xmlns:a16="http://schemas.microsoft.com/office/drawing/2014/main" id="{913F34A0-AA35-466D-B049-A64EEDE903BF}"/>
                </a:ext>
              </a:extLst>
            </p:cNvPr>
            <p:cNvSpPr txBox="1"/>
            <p:nvPr/>
          </p:nvSpPr>
          <p:spPr>
            <a:xfrm>
              <a:off x="274571" y="164441"/>
              <a:ext cx="1013554" cy="369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rPr dirty="0" err="1"/>
                <a:t>男性</a:t>
              </a:r>
              <a:endParaRPr dirty="0"/>
            </a:p>
          </p:txBody>
        </p:sp>
      </p:grpSp>
      <p:grpSp>
        <p:nvGrpSpPr>
          <p:cNvPr id="18" name="吹き出し: 円形 4">
            <a:extLst>
              <a:ext uri="{FF2B5EF4-FFF2-40B4-BE49-F238E27FC236}">
                <a16:creationId xmlns:a16="http://schemas.microsoft.com/office/drawing/2014/main" id="{770F8AC8-F4D7-490F-863D-3147470504FE}"/>
              </a:ext>
            </a:extLst>
          </p:cNvPr>
          <p:cNvGrpSpPr/>
          <p:nvPr/>
        </p:nvGrpSpPr>
        <p:grpSpPr>
          <a:xfrm>
            <a:off x="9151461" y="2325768"/>
            <a:ext cx="1387478" cy="959737"/>
            <a:chOff x="1012007" y="-1154872"/>
            <a:chExt cx="2043044" cy="1875009"/>
          </a:xfrm>
        </p:grpSpPr>
        <p:sp>
          <p:nvSpPr>
            <p:cNvPr id="19" name="Shape 263">
              <a:extLst>
                <a:ext uri="{FF2B5EF4-FFF2-40B4-BE49-F238E27FC236}">
                  <a16:creationId xmlns:a16="http://schemas.microsoft.com/office/drawing/2014/main" id="{0AA250BB-1717-48A9-8302-CDDE0584AC2D}"/>
                </a:ext>
              </a:extLst>
            </p:cNvPr>
            <p:cNvSpPr/>
            <p:nvPr/>
          </p:nvSpPr>
          <p:spPr>
            <a:xfrm>
              <a:off x="1012007" y="-1154872"/>
              <a:ext cx="1980743" cy="1043499"/>
            </a:xfrm>
            <a:prstGeom prst="wedgeEllipseCallout">
              <a:avLst>
                <a:gd name="adj1" fmla="val -108857"/>
                <a:gd name="adj2" fmla="val 213456"/>
              </a:avLst>
            </a:prstGeom>
            <a:solidFill>
              <a:schemeClr val="accent1"/>
            </a:solidFill>
            <a:ln w="12700" cap="flat">
              <a:solidFill>
                <a:srgbClr val="B5831A"/>
              </a:solidFill>
              <a:prstDash val="solid"/>
              <a:round/>
            </a:ln>
            <a:effectLst/>
          </p:spPr>
          <p:txBody>
            <a:bodyPr wrap="square" lIns="45719" tIns="45719" rIns="45719" bIns="45719" numCol="1" anchor="ctr">
              <a:noAutofit/>
            </a:bodyPr>
            <a:lstStyle/>
            <a:p>
              <a:pPr algn="ctr">
                <a:defRPr>
                  <a:solidFill>
                    <a:srgbClr val="FFFFFF"/>
                  </a:solidFill>
                </a:defRPr>
              </a:pPr>
              <a:r>
                <a:rPr lang="ja-JP" altLang="en-US" dirty="0"/>
                <a:t>男</a:t>
              </a:r>
              <a:endParaRPr dirty="0"/>
            </a:p>
          </p:txBody>
        </p:sp>
        <p:sp>
          <p:nvSpPr>
            <p:cNvPr id="20" name="Shape 264">
              <a:extLst>
                <a:ext uri="{FF2B5EF4-FFF2-40B4-BE49-F238E27FC236}">
                  <a16:creationId xmlns:a16="http://schemas.microsoft.com/office/drawing/2014/main" id="{0C7BD209-10F2-416A-A2AD-23171D53D481}"/>
                </a:ext>
              </a:extLst>
            </p:cNvPr>
            <p:cNvSpPr txBox="1"/>
            <p:nvPr/>
          </p:nvSpPr>
          <p:spPr>
            <a:xfrm>
              <a:off x="2041497" y="350808"/>
              <a:ext cx="1013554" cy="369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rPr dirty="0"/>
                <a:t>男</a:t>
              </a:r>
            </a:p>
          </p:txBody>
        </p:sp>
      </p:grpSp>
      <p:sp>
        <p:nvSpPr>
          <p:cNvPr id="2" name="テキスト ボックス 1">
            <a:extLst>
              <a:ext uri="{FF2B5EF4-FFF2-40B4-BE49-F238E27FC236}">
                <a16:creationId xmlns:a16="http://schemas.microsoft.com/office/drawing/2014/main" id="{132B0121-FB17-4C8F-BE38-A4549566E92C}"/>
              </a:ext>
            </a:extLst>
          </p:cNvPr>
          <p:cNvSpPr txBox="1"/>
          <p:nvPr/>
        </p:nvSpPr>
        <p:spPr>
          <a:xfrm>
            <a:off x="8997209" y="4806583"/>
            <a:ext cx="26379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attributif</a:t>
            </a: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：金髪女性</a:t>
            </a:r>
            <a:endPar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endParaRPr>
          </a:p>
          <a:p>
            <a:pPr marL="0" marR="0" indent="0" algn="l" defTabSz="457200" rtl="0" fontAlgn="auto" latinLnBrk="0" hangingPunct="0">
              <a:lnSpc>
                <a:spcPct val="100000"/>
              </a:lnSpc>
              <a:spcBef>
                <a:spcPts val="0"/>
              </a:spcBef>
              <a:spcAft>
                <a:spcPts val="0"/>
              </a:spcAft>
              <a:buClrTx/>
              <a:buSzTx/>
              <a:buFontTx/>
              <a:buNone/>
              <a:tabLst/>
            </a:pPr>
            <a:r>
              <a:rPr lang="fr-CA" altLang="ja-JP" dirty="0"/>
              <a:t>relationnel</a:t>
            </a:r>
            <a:r>
              <a:rPr lang="ja-JP" altLang="en-US" dirty="0"/>
              <a:t>：日本女性</a:t>
            </a:r>
            <a:endParaRPr lang="fr-CA" altLang="ja-JP" dirty="0"/>
          </a:p>
          <a:p>
            <a:pPr marL="0" marR="0" indent="0" algn="l" defTabSz="457200" rtl="0" fontAlgn="auto" latinLnBrk="0" hangingPunct="0">
              <a:lnSpc>
                <a:spcPct val="100000"/>
              </a:lnSpc>
              <a:spcBef>
                <a:spcPts val="0"/>
              </a:spcBef>
              <a:spcAft>
                <a:spcPts val="0"/>
              </a:spcAft>
              <a:buClrTx/>
              <a:buSzTx/>
              <a:buFontTx/>
              <a:buNone/>
              <a:tabLst/>
            </a:pPr>
            <a:r>
              <a:rPr kumimoji="0" lang="fr-CA"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equatif</a:t>
            </a:r>
            <a:r>
              <a:rPr lang="fr-CA" altLang="ja-JP" dirty="0"/>
              <a:t>: </a:t>
            </a:r>
            <a:r>
              <a:rPr lang="ja-JP" altLang="en-US" dirty="0"/>
              <a:t>日本人女性</a:t>
            </a:r>
            <a:endParaRPr lang="en-US" altLang="ja-JP" dirty="0"/>
          </a:p>
          <a:p>
            <a:pPr marL="0" marR="0" indent="0" algn="l" defTabSz="457200" rtl="0" fontAlgn="auto" latinLnBrk="0" hangingPunct="0">
              <a:lnSpc>
                <a:spcPct val="100000"/>
              </a:lnSpc>
              <a:spcBef>
                <a:spcPts val="0"/>
              </a:spcBef>
              <a:spcAft>
                <a:spcPts val="0"/>
              </a:spcAft>
              <a:buClrTx/>
              <a:buSzTx/>
              <a:buFontTx/>
              <a:buNone/>
              <a:tabLst/>
            </a:pPr>
            <a:r>
              <a:rPr lang="en-GB" altLang="ja-JP" dirty="0" err="1"/>
              <a:t>Indicatif</a:t>
            </a:r>
            <a:r>
              <a:rPr lang="en-GB" altLang="ja-JP" dirty="0"/>
              <a:t> de </a:t>
            </a:r>
            <a:r>
              <a:rPr lang="en-GB" altLang="ja-JP" dirty="0" err="1"/>
              <a:t>sexe</a:t>
            </a:r>
            <a:r>
              <a:rPr lang="en-GB" altLang="ja-JP" dirty="0"/>
              <a:t>: </a:t>
            </a:r>
            <a:r>
              <a:rPr lang="ja-JP" altLang="en-US" dirty="0"/>
              <a:t>女性教員</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タイトル 1"/>
          <p:cNvSpPr txBox="1">
            <a:spLocks noGrp="1"/>
          </p:cNvSpPr>
          <p:nvPr>
            <p:ph type="title"/>
          </p:nvPr>
        </p:nvSpPr>
        <p:spPr>
          <a:xfrm>
            <a:off x="1251677" y="382384"/>
            <a:ext cx="10178323" cy="1259805"/>
          </a:xfrm>
          <a:prstGeom prst="rect">
            <a:avLst/>
          </a:prstGeom>
        </p:spPr>
        <p:txBody>
          <a:bodyPr>
            <a:normAutofit fontScale="90000"/>
          </a:bodyPr>
          <a:lstStyle/>
          <a:p>
            <a:pPr defTabSz="832104">
              <a:defRPr sz="4095" spc="182"/>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br>
              <a:rPr dirty="0"/>
            </a:br>
            <a:r>
              <a:rPr sz="2912" dirty="0">
                <a:latin typeface="+mn-lt"/>
                <a:ea typeface="+mn-ea"/>
                <a:cs typeface="+mn-cs"/>
                <a:sym typeface="Helvetica"/>
              </a:rPr>
              <a:t>（</a:t>
            </a:r>
            <a:r>
              <a:rPr sz="2912" dirty="0" err="1">
                <a:latin typeface="+mn-lt"/>
                <a:ea typeface="+mn-ea"/>
                <a:cs typeface="+mn-cs"/>
                <a:sym typeface="Helvetica"/>
              </a:rPr>
              <a:t>日本語とフランス語</a:t>
            </a:r>
            <a:r>
              <a:rPr sz="2912" dirty="0">
                <a:latin typeface="+mn-lt"/>
                <a:ea typeface="+mn-ea"/>
                <a:cs typeface="+mn-cs"/>
                <a:sym typeface="Helvetica"/>
              </a:rPr>
              <a:t>）</a:t>
            </a:r>
            <a:r>
              <a:rPr lang="ja-JP" altLang="en-US" sz="3200" dirty="0"/>
              <a:t>外延（</a:t>
            </a:r>
            <a:r>
              <a:rPr lang="fr-FR" altLang="ja-JP" sz="3200" dirty="0"/>
              <a:t>extension)</a:t>
            </a:r>
            <a:r>
              <a:rPr lang="ja-JP" altLang="en-US" sz="3200" dirty="0"/>
              <a:t>と内包</a:t>
            </a:r>
            <a:r>
              <a:rPr lang="en-US" altLang="ja-JP" sz="3200" dirty="0"/>
              <a:t>(</a:t>
            </a:r>
            <a:r>
              <a:rPr lang="fr-FR" altLang="ja-JP" sz="3200" dirty="0"/>
              <a:t>intension) </a:t>
            </a:r>
            <a:br>
              <a:rPr lang="fr-FR" altLang="ja-JP" sz="1800" dirty="0"/>
            </a:br>
            <a:endParaRPr sz="2912" dirty="0">
              <a:latin typeface="+mn-lt"/>
              <a:ea typeface="+mn-ea"/>
              <a:cs typeface="+mn-cs"/>
              <a:sym typeface="Helvetica"/>
            </a:endParaRPr>
          </a:p>
        </p:txBody>
      </p:sp>
      <p:sp>
        <p:nvSpPr>
          <p:cNvPr id="273" name="コンテンツ プレースホルダー 2"/>
          <p:cNvSpPr txBox="1">
            <a:spLocks noGrp="1"/>
          </p:cNvSpPr>
          <p:nvPr>
            <p:ph type="body" idx="1"/>
          </p:nvPr>
        </p:nvSpPr>
        <p:spPr>
          <a:xfrm>
            <a:off x="1251677" y="2286000"/>
            <a:ext cx="10178323" cy="3593593"/>
          </a:xfrm>
          <a:prstGeom prst="rect">
            <a:avLst/>
          </a:prstGeom>
        </p:spPr>
        <p:txBody>
          <a:bodyPr/>
          <a:lstStyle/>
          <a:p>
            <a:pPr marL="0" indent="0" defTabSz="886968">
              <a:lnSpc>
                <a:spcPct val="88000"/>
              </a:lnSpc>
              <a:spcBef>
                <a:spcPts val="600"/>
              </a:spcBef>
              <a:buSzTx/>
              <a:buNone/>
              <a:defRPr sz="1358"/>
            </a:pPr>
            <a:r>
              <a:rPr lang="ja-JP" altLang="en-US" sz="1358" dirty="0"/>
              <a:t>「医師」「市長」「日本人」「白人」「男」「女」の外延と内包を比較すると、</a:t>
            </a:r>
            <a:endParaRPr lang="en-US" altLang="ja-JP" sz="1358" dirty="0"/>
          </a:p>
          <a:p>
            <a:pPr marL="0" indent="0" defTabSz="886968">
              <a:lnSpc>
                <a:spcPct val="88000"/>
              </a:lnSpc>
              <a:spcBef>
                <a:spcPts val="600"/>
              </a:spcBef>
              <a:buSzTx/>
              <a:buNone/>
              <a:defRPr sz="1358"/>
            </a:pPr>
            <a:r>
              <a:rPr lang="ja-JP" altLang="en-US" sz="1358" dirty="0"/>
              <a:t>内包（概念の複雑さ）：医師、市長　＞　日本人、白人　＞　男、女</a:t>
            </a:r>
            <a:endParaRPr lang="en-US" altLang="ja-JP" sz="1358" dirty="0"/>
          </a:p>
          <a:p>
            <a:pPr marL="0" indent="0" defTabSz="886968">
              <a:lnSpc>
                <a:spcPct val="88000"/>
              </a:lnSpc>
              <a:spcBef>
                <a:spcPts val="600"/>
              </a:spcBef>
              <a:buSzTx/>
              <a:buNone/>
              <a:defRPr sz="1358"/>
            </a:pPr>
            <a:r>
              <a:rPr lang="ja-JP" altLang="en-US" sz="1358" dirty="0"/>
              <a:t>外延（</a:t>
            </a:r>
            <a:r>
              <a:rPr lang="fr-CA" altLang="ja-JP" sz="1358" dirty="0"/>
              <a:t>référence</a:t>
            </a:r>
            <a:r>
              <a:rPr lang="ja-JP" altLang="en-US" sz="1358" dirty="0"/>
              <a:t>の広さ）：男、　女　＞　日本人、白人　＞医師、市長</a:t>
            </a:r>
            <a:endParaRPr sz="1358" dirty="0"/>
          </a:p>
          <a:p>
            <a:pPr marL="0" indent="0" defTabSz="886968">
              <a:lnSpc>
                <a:spcPct val="88000"/>
              </a:lnSpc>
              <a:spcBef>
                <a:spcPts val="600"/>
              </a:spcBef>
              <a:buNone/>
              <a:defRPr sz="1358"/>
            </a:pPr>
            <a:r>
              <a:rPr lang="ja-JP" altLang="en-US" dirty="0"/>
              <a:t>　</a:t>
            </a:r>
            <a:r>
              <a:rPr dirty="0" err="1"/>
              <a:t>内包が小さく外延が大きい</a:t>
            </a:r>
            <a:r>
              <a:rPr lang="ja-JP" altLang="en-US" dirty="0"/>
              <a:t>ほど</a:t>
            </a:r>
            <a:r>
              <a:rPr dirty="0"/>
              <a:t>、</a:t>
            </a:r>
            <a:r>
              <a:rPr dirty="0" err="1"/>
              <a:t>修飾要素になりやすい</a:t>
            </a:r>
            <a:r>
              <a:rPr dirty="0"/>
              <a:t>　</a:t>
            </a:r>
            <a:r>
              <a:rPr lang="ja-JP" altLang="en-US" dirty="0"/>
              <a:t>形容詞は名詞よりも内包が小さく、外延が大きい。</a:t>
            </a:r>
            <a:r>
              <a:rPr dirty="0"/>
              <a:t>　(</a:t>
            </a:r>
            <a:r>
              <a:rPr lang="en-GB" dirty="0"/>
              <a:t>Jespersen (1924), </a:t>
            </a:r>
            <a:r>
              <a:rPr dirty="0"/>
              <a:t>Noailly (2005), </a:t>
            </a:r>
            <a:r>
              <a:rPr dirty="0" err="1"/>
              <a:t>Wierzbicka</a:t>
            </a:r>
            <a:r>
              <a:rPr dirty="0"/>
              <a:t> (1988), Croft (2001)</a:t>
            </a:r>
            <a:r>
              <a:rPr lang="en-US" altLang="ja-JP" dirty="0"/>
              <a:t>,</a:t>
            </a:r>
            <a:r>
              <a:rPr lang="ja-JP" altLang="en-US" dirty="0"/>
              <a:t> </a:t>
            </a:r>
            <a:r>
              <a:rPr lang="fr-CA" altLang="ja-JP" dirty="0"/>
              <a:t>Arnaud </a:t>
            </a:r>
            <a:r>
              <a:rPr lang="en-GB" altLang="ja-JP" dirty="0"/>
              <a:t>(2018)</a:t>
            </a:r>
            <a:r>
              <a:rPr dirty="0"/>
              <a:t>)。</a:t>
            </a:r>
          </a:p>
          <a:p>
            <a:pPr marL="221742" indent="-221742" defTabSz="886968">
              <a:lnSpc>
                <a:spcPct val="88000"/>
              </a:lnSpc>
              <a:spcBef>
                <a:spcPts val="600"/>
              </a:spcBef>
              <a:buFontTx/>
              <a:buChar char="●"/>
              <a:defRPr sz="1940"/>
            </a:pPr>
            <a:r>
              <a:rPr dirty="0" err="1"/>
              <a:t>フランス語</a:t>
            </a:r>
            <a:endParaRPr sz="2813" dirty="0"/>
          </a:p>
          <a:p>
            <a:pPr marL="0" indent="0" defTabSz="886968">
              <a:lnSpc>
                <a:spcPct val="88000"/>
              </a:lnSpc>
              <a:spcBef>
                <a:spcPts val="600"/>
              </a:spcBef>
              <a:buSzTx/>
              <a:buNone/>
              <a:defRPr sz="1358"/>
            </a:pPr>
            <a:r>
              <a:rPr dirty="0"/>
              <a:t>femme </a:t>
            </a:r>
            <a:r>
              <a:rPr dirty="0" err="1"/>
              <a:t>は後置されるのがふさわしい。それにもかかわらず、femmeの前置が圧倒的に多いのは、意味以外の別のファクタ</a:t>
            </a:r>
            <a:r>
              <a:rPr dirty="0"/>
              <a:t>ー</a:t>
            </a:r>
            <a:r>
              <a:rPr dirty="0">
                <a:solidFill>
                  <a:srgbClr val="FF0000"/>
                </a:solidFill>
              </a:rPr>
              <a:t>＜</a:t>
            </a:r>
            <a:r>
              <a:rPr dirty="0" err="1">
                <a:solidFill>
                  <a:srgbClr val="FF0000"/>
                </a:solidFill>
              </a:rPr>
              <a:t>名詞の文法的性と指示対象の自然性を一致させようとする欲求＞に端を発するfemmeの接頭辞化</a:t>
            </a:r>
            <a:r>
              <a:rPr u="sng" dirty="0" err="1"/>
              <a:t>が</a:t>
            </a:r>
            <a:r>
              <a:rPr dirty="0" err="1"/>
              <a:t>起こっているため</a:t>
            </a:r>
            <a:r>
              <a:rPr dirty="0"/>
              <a:t>。</a:t>
            </a:r>
          </a:p>
          <a:p>
            <a:pPr marL="221742" indent="-221742" defTabSz="886968">
              <a:lnSpc>
                <a:spcPct val="88000"/>
              </a:lnSpc>
              <a:spcBef>
                <a:spcPts val="600"/>
              </a:spcBef>
              <a:buFontTx/>
              <a:buChar char="●"/>
              <a:defRPr sz="1746"/>
            </a:pPr>
            <a:r>
              <a:rPr dirty="0" err="1"/>
              <a:t>日本語</a:t>
            </a:r>
            <a:endParaRPr sz="2522" dirty="0"/>
          </a:p>
          <a:p>
            <a:pPr marL="0" indent="0" defTabSz="886968">
              <a:lnSpc>
                <a:spcPct val="88000"/>
              </a:lnSpc>
              <a:spcBef>
                <a:spcPts val="600"/>
              </a:spcBef>
              <a:buSzTx/>
              <a:buNone/>
              <a:defRPr sz="1358"/>
            </a:pPr>
            <a:r>
              <a:rPr dirty="0"/>
              <a:t>「</a:t>
            </a:r>
            <a:r>
              <a:rPr dirty="0" err="1"/>
              <a:t>女性市長</a:t>
            </a:r>
            <a:r>
              <a:rPr dirty="0"/>
              <a:t>」、「</a:t>
            </a:r>
            <a:r>
              <a:rPr dirty="0" err="1"/>
              <a:t>女性作家</a:t>
            </a:r>
            <a:r>
              <a:rPr dirty="0"/>
              <a:t>」、「</a:t>
            </a:r>
            <a:r>
              <a:rPr dirty="0" err="1"/>
              <a:t>女友達</a:t>
            </a:r>
            <a:r>
              <a:rPr dirty="0"/>
              <a:t>」、「</a:t>
            </a:r>
            <a:r>
              <a:rPr dirty="0" err="1"/>
              <a:t>白人女性</a:t>
            </a:r>
            <a:r>
              <a:rPr dirty="0"/>
              <a:t>」、「</a:t>
            </a:r>
            <a:r>
              <a:rPr dirty="0" err="1"/>
              <a:t>日本人女性</a:t>
            </a:r>
            <a:r>
              <a:rPr dirty="0"/>
              <a:t>」。</a:t>
            </a:r>
            <a:r>
              <a:rPr dirty="0" err="1"/>
              <a:t>反対の語順は不可能である</a:t>
            </a:r>
            <a:r>
              <a:rPr dirty="0"/>
              <a:t>。「</a:t>
            </a:r>
            <a:r>
              <a:rPr dirty="0" err="1"/>
              <a:t>市長</a:t>
            </a:r>
            <a:r>
              <a:rPr dirty="0"/>
              <a:t>」、「</a:t>
            </a:r>
            <a:r>
              <a:rPr dirty="0" err="1"/>
              <a:t>作家」は</a:t>
            </a:r>
            <a:r>
              <a:rPr dirty="0"/>
              <a:t>、「</a:t>
            </a:r>
            <a:r>
              <a:rPr dirty="0" err="1"/>
              <a:t>友達</a:t>
            </a:r>
            <a:r>
              <a:rPr dirty="0"/>
              <a:t>」「</a:t>
            </a:r>
            <a:r>
              <a:rPr dirty="0" err="1"/>
              <a:t>白人</a:t>
            </a:r>
            <a:r>
              <a:rPr dirty="0"/>
              <a:t>」「</a:t>
            </a:r>
            <a:r>
              <a:rPr dirty="0" err="1"/>
              <a:t>日本人」より、外延が小さく、内包が大きい</a:t>
            </a:r>
            <a:r>
              <a:rPr dirty="0"/>
              <a:t>。</a:t>
            </a:r>
          </a:p>
          <a:p>
            <a:pPr marL="0" indent="0" defTabSz="886968">
              <a:lnSpc>
                <a:spcPct val="88000"/>
              </a:lnSpc>
              <a:spcBef>
                <a:spcPts val="600"/>
              </a:spcBef>
              <a:buSzTx/>
              <a:buNone/>
              <a:defRPr sz="1358">
                <a:solidFill>
                  <a:srgbClr val="FF0000"/>
                </a:solidFill>
              </a:defRPr>
            </a:pPr>
            <a:r>
              <a:rPr dirty="0"/>
              <a:t>　　</a:t>
            </a:r>
            <a:r>
              <a:rPr dirty="0" err="1"/>
              <a:t>日本語の語順は、意味による説明が可能であり、形式と意味の関係の透明性が高い</a:t>
            </a:r>
            <a:r>
              <a:rPr dirty="0"/>
              <a:t>。</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タイトル 1"/>
          <p:cNvSpPr txBox="1">
            <a:spLocks noGrp="1"/>
          </p:cNvSpPr>
          <p:nvPr>
            <p:ph type="title"/>
          </p:nvPr>
        </p:nvSpPr>
        <p:spPr>
          <a:xfrm>
            <a:off x="1251677" y="382384"/>
            <a:ext cx="10178323" cy="1259805"/>
          </a:xfrm>
          <a:prstGeom prst="rect">
            <a:avLst/>
          </a:prstGeom>
        </p:spPr>
        <p:txBody>
          <a:bodyPr>
            <a:normAutofit fontScale="90000"/>
          </a:bodyPr>
          <a:lstStyle/>
          <a:p>
            <a:pPr defTabSz="832104">
              <a:defRPr sz="4095" spc="182"/>
            </a:pPr>
            <a:r>
              <a:rPr dirty="0" err="1"/>
              <a:t>Question1</a:t>
            </a:r>
            <a:r>
              <a:rPr dirty="0"/>
              <a:t>: </a:t>
            </a:r>
            <a:r>
              <a:rPr dirty="0">
                <a:latin typeface="+mn-lt"/>
                <a:ea typeface="+mn-ea"/>
                <a:cs typeface="+mn-cs"/>
                <a:sym typeface="Helvetica"/>
              </a:rPr>
              <a:t>　</a:t>
            </a:r>
            <a:r>
              <a:rPr dirty="0" err="1">
                <a:latin typeface="+mn-lt"/>
                <a:ea typeface="+mn-ea"/>
                <a:cs typeface="+mn-cs"/>
                <a:sym typeface="Helvetica"/>
              </a:rPr>
              <a:t>女医と</a:t>
            </a:r>
            <a:r>
              <a:rPr dirty="0" err="1"/>
              <a:t>femme</a:t>
            </a:r>
            <a:r>
              <a:rPr dirty="0"/>
              <a:t> </a:t>
            </a:r>
            <a:r>
              <a:rPr dirty="0" err="1"/>
              <a:t>médecin</a:t>
            </a:r>
            <a:br>
              <a:rPr dirty="0"/>
            </a:br>
            <a:r>
              <a:rPr sz="2912" dirty="0">
                <a:latin typeface="+mn-lt"/>
                <a:ea typeface="+mn-ea"/>
                <a:cs typeface="+mn-cs"/>
                <a:sym typeface="Helvetica"/>
              </a:rPr>
              <a:t>（</a:t>
            </a:r>
            <a:r>
              <a:rPr sz="2912" dirty="0" err="1">
                <a:latin typeface="+mn-lt"/>
                <a:ea typeface="+mn-ea"/>
                <a:cs typeface="+mn-cs"/>
                <a:sym typeface="Helvetica"/>
              </a:rPr>
              <a:t>日本語とフランス語</a:t>
            </a:r>
            <a:r>
              <a:rPr sz="2912" dirty="0">
                <a:latin typeface="+mn-lt"/>
                <a:ea typeface="+mn-ea"/>
                <a:cs typeface="+mn-cs"/>
                <a:sym typeface="Helvetica"/>
              </a:rPr>
              <a:t>）</a:t>
            </a:r>
            <a:br>
              <a:rPr lang="fr-FR" altLang="ja-JP" sz="1800" dirty="0"/>
            </a:br>
            <a:endParaRPr sz="2912" dirty="0">
              <a:latin typeface="+mn-lt"/>
              <a:ea typeface="+mn-ea"/>
              <a:cs typeface="+mn-cs"/>
              <a:sym typeface="Helvetica"/>
            </a:endParaRPr>
          </a:p>
        </p:txBody>
      </p:sp>
      <p:sp>
        <p:nvSpPr>
          <p:cNvPr id="273" name="コンテンツ プレースホルダー 2"/>
          <p:cNvSpPr txBox="1">
            <a:spLocks noGrp="1"/>
          </p:cNvSpPr>
          <p:nvPr>
            <p:ph type="body" idx="1"/>
          </p:nvPr>
        </p:nvSpPr>
        <p:spPr>
          <a:xfrm>
            <a:off x="1251677" y="2286000"/>
            <a:ext cx="10178323" cy="3593593"/>
          </a:xfrm>
          <a:prstGeom prst="rect">
            <a:avLst/>
          </a:prstGeom>
        </p:spPr>
        <p:txBody>
          <a:bodyPr/>
          <a:lstStyle/>
          <a:p>
            <a:pPr marL="221742" indent="-221742" defTabSz="886968">
              <a:lnSpc>
                <a:spcPct val="88000"/>
              </a:lnSpc>
              <a:spcBef>
                <a:spcPts val="600"/>
              </a:spcBef>
              <a:buFontTx/>
              <a:buChar char="●"/>
              <a:defRPr sz="1746"/>
            </a:pPr>
            <a:r>
              <a:rPr dirty="0" err="1"/>
              <a:t>日本語</a:t>
            </a:r>
            <a:endParaRPr sz="2522" dirty="0"/>
          </a:p>
          <a:p>
            <a:pPr marL="0" indent="0" defTabSz="886968">
              <a:lnSpc>
                <a:spcPct val="88000"/>
              </a:lnSpc>
              <a:spcBef>
                <a:spcPts val="600"/>
              </a:spcBef>
              <a:buSzTx/>
              <a:buNone/>
              <a:defRPr sz="1358"/>
            </a:pPr>
            <a:r>
              <a:rPr dirty="0"/>
              <a:t>「</a:t>
            </a:r>
            <a:r>
              <a:rPr dirty="0" err="1"/>
              <a:t>女性市長</a:t>
            </a:r>
            <a:r>
              <a:rPr dirty="0"/>
              <a:t>」、「</a:t>
            </a:r>
            <a:r>
              <a:rPr dirty="0" err="1"/>
              <a:t>女性作家</a:t>
            </a:r>
            <a:r>
              <a:rPr dirty="0"/>
              <a:t>」、「</a:t>
            </a:r>
            <a:r>
              <a:rPr dirty="0" err="1"/>
              <a:t>女友達</a:t>
            </a:r>
            <a:r>
              <a:rPr dirty="0"/>
              <a:t>」、「</a:t>
            </a:r>
            <a:r>
              <a:rPr dirty="0" err="1"/>
              <a:t>白人女性</a:t>
            </a:r>
            <a:r>
              <a:rPr dirty="0"/>
              <a:t>」、「</a:t>
            </a:r>
            <a:r>
              <a:rPr dirty="0" err="1"/>
              <a:t>日本人女性</a:t>
            </a:r>
            <a:r>
              <a:rPr dirty="0"/>
              <a:t>」。</a:t>
            </a:r>
            <a:r>
              <a:rPr dirty="0" err="1"/>
              <a:t>反対の語順は不可能である</a:t>
            </a:r>
            <a:r>
              <a:rPr dirty="0"/>
              <a:t>。「</a:t>
            </a:r>
            <a:r>
              <a:rPr dirty="0" err="1"/>
              <a:t>市長</a:t>
            </a:r>
            <a:r>
              <a:rPr dirty="0"/>
              <a:t>」、「</a:t>
            </a:r>
            <a:r>
              <a:rPr dirty="0" err="1"/>
              <a:t>作家</a:t>
            </a:r>
            <a:r>
              <a:rPr dirty="0"/>
              <a:t>」</a:t>
            </a:r>
            <a:r>
              <a:rPr lang="ja-JP" altLang="en-US" dirty="0"/>
              <a:t>、「友達」</a:t>
            </a:r>
            <a:r>
              <a:rPr dirty="0"/>
              <a:t>は</a:t>
            </a:r>
            <a:r>
              <a:rPr lang="ja-JP" altLang="en-US" dirty="0"/>
              <a:t>個体性が高く</a:t>
            </a:r>
            <a:r>
              <a:rPr dirty="0"/>
              <a:t>、「</a:t>
            </a:r>
            <a:r>
              <a:rPr dirty="0" err="1"/>
              <a:t>白人</a:t>
            </a:r>
            <a:r>
              <a:rPr dirty="0"/>
              <a:t>」「</a:t>
            </a:r>
            <a:r>
              <a:rPr dirty="0" err="1"/>
              <a:t>日本人</a:t>
            </a:r>
            <a:r>
              <a:rPr dirty="0"/>
              <a:t>」</a:t>
            </a:r>
            <a:r>
              <a:rPr lang="ja-JP" altLang="en-US" dirty="0"/>
              <a:t>は</a:t>
            </a:r>
            <a:r>
              <a:rPr lang="fr-CA" altLang="ja-JP" dirty="0"/>
              <a:t>propriété</a:t>
            </a:r>
            <a:r>
              <a:rPr lang="en-GB" altLang="ja-JP" dirty="0"/>
              <a:t> </a:t>
            </a:r>
            <a:r>
              <a:rPr lang="ja-JP" altLang="en-US" dirty="0"/>
              <a:t>性が高い。「白人」「日本人」は、「市長」「作家」「友達」よりも、修飾要素になりやすい。</a:t>
            </a:r>
            <a:r>
              <a:rPr dirty="0" err="1"/>
              <a:t>外延が</a:t>
            </a:r>
            <a:r>
              <a:rPr lang="ja-JP" altLang="en-US" dirty="0"/>
              <a:t>大きく、</a:t>
            </a:r>
            <a:r>
              <a:rPr dirty="0" err="1"/>
              <a:t>内包が</a:t>
            </a:r>
            <a:r>
              <a:rPr lang="ja-JP" altLang="en-US" dirty="0"/>
              <a:t>小さいからである。「男」「女」も同様に、修飾要素になりやすい。</a:t>
            </a:r>
            <a:endParaRPr dirty="0"/>
          </a:p>
          <a:p>
            <a:pPr marL="0" indent="0" defTabSz="886968">
              <a:lnSpc>
                <a:spcPct val="88000"/>
              </a:lnSpc>
              <a:spcBef>
                <a:spcPts val="600"/>
              </a:spcBef>
              <a:buSzTx/>
              <a:buNone/>
              <a:defRPr sz="1358">
                <a:solidFill>
                  <a:srgbClr val="FF0000"/>
                </a:solidFill>
              </a:defRPr>
            </a:pPr>
            <a:r>
              <a:rPr dirty="0"/>
              <a:t>　　</a:t>
            </a:r>
            <a:r>
              <a:rPr dirty="0" err="1"/>
              <a:t>日本語の語順は、意味による説明が可能であり、形式と意味の関係の透明性が高い</a:t>
            </a:r>
            <a:r>
              <a:rPr dirty="0"/>
              <a:t>。</a:t>
            </a:r>
            <a:endParaRPr lang="en-US" altLang="ja-JP" dirty="0"/>
          </a:p>
          <a:p>
            <a:pPr marL="0" indent="0" defTabSz="886968">
              <a:lnSpc>
                <a:spcPct val="88000"/>
              </a:lnSpc>
              <a:spcBef>
                <a:spcPts val="600"/>
              </a:spcBef>
              <a:buSzTx/>
              <a:buNone/>
              <a:defRPr sz="1358">
                <a:solidFill>
                  <a:srgbClr val="FF0000"/>
                </a:solidFill>
              </a:defRPr>
            </a:pPr>
            <a:endParaRPr lang="en-US" altLang="ja-JP" dirty="0"/>
          </a:p>
          <a:p>
            <a:pPr marL="221742" indent="-221742" defTabSz="886968">
              <a:lnSpc>
                <a:spcPct val="88000"/>
              </a:lnSpc>
              <a:spcBef>
                <a:spcPts val="600"/>
              </a:spcBef>
              <a:buFontTx/>
              <a:buChar char="●"/>
              <a:defRPr sz="1940"/>
            </a:pPr>
            <a:r>
              <a:rPr lang="ja-JP" altLang="en-US" dirty="0"/>
              <a:t>フランス語</a:t>
            </a:r>
            <a:endParaRPr lang="ja-JP" altLang="en-US" sz="2813" dirty="0"/>
          </a:p>
          <a:p>
            <a:pPr marL="0" indent="0" defTabSz="886968">
              <a:lnSpc>
                <a:spcPct val="88000"/>
              </a:lnSpc>
              <a:spcBef>
                <a:spcPts val="600"/>
              </a:spcBef>
              <a:buSzTx/>
              <a:buNone/>
              <a:defRPr sz="1358"/>
            </a:pPr>
            <a:r>
              <a:rPr lang="en-US" altLang="ja-JP" dirty="0"/>
              <a:t>femme </a:t>
            </a:r>
            <a:r>
              <a:rPr lang="ja-JP" altLang="en-US" dirty="0"/>
              <a:t>も同様に、後置がふさわしい。それにもかかわらず、</a:t>
            </a:r>
            <a:r>
              <a:rPr lang="en-US" altLang="ja-JP" dirty="0"/>
              <a:t>femme</a:t>
            </a:r>
            <a:r>
              <a:rPr lang="ja-JP" altLang="en-US" dirty="0"/>
              <a:t>の前置が圧倒的に多いのは、意味以外の別のファクター</a:t>
            </a:r>
            <a:r>
              <a:rPr lang="ja-JP" altLang="en-US" dirty="0">
                <a:solidFill>
                  <a:srgbClr val="FF0000"/>
                </a:solidFill>
              </a:rPr>
              <a:t>＜名詞の文法的性と指示対象の自然性を一致させようとする欲求＞に端を発する</a:t>
            </a:r>
            <a:r>
              <a:rPr lang="en-US" altLang="ja-JP" dirty="0">
                <a:solidFill>
                  <a:srgbClr val="FF0000"/>
                </a:solidFill>
              </a:rPr>
              <a:t>femme</a:t>
            </a:r>
            <a:r>
              <a:rPr lang="ja-JP" altLang="en-US" dirty="0">
                <a:solidFill>
                  <a:srgbClr val="FF0000"/>
                </a:solidFill>
              </a:rPr>
              <a:t>の文法的准接辞化</a:t>
            </a:r>
            <a:r>
              <a:rPr lang="ja-JP" altLang="en-US" u="sng" dirty="0"/>
              <a:t>が</a:t>
            </a:r>
            <a:r>
              <a:rPr lang="ja-JP" altLang="en-US" dirty="0"/>
              <a:t>起こっているため。</a:t>
            </a:r>
          </a:p>
          <a:p>
            <a:pPr marL="0" indent="0" defTabSz="886968">
              <a:lnSpc>
                <a:spcPct val="88000"/>
              </a:lnSpc>
              <a:spcBef>
                <a:spcPts val="600"/>
              </a:spcBef>
              <a:buSzTx/>
              <a:buNone/>
              <a:defRPr sz="1358">
                <a:solidFill>
                  <a:srgbClr val="FF0000"/>
                </a:solidFill>
              </a:defRPr>
            </a:pPr>
            <a:endParaRPr dirty="0"/>
          </a:p>
        </p:txBody>
      </p:sp>
    </p:spTree>
    <p:extLst>
      <p:ext uri="{BB962C8B-B14F-4D97-AF65-F5344CB8AC3E}">
        <p14:creationId xmlns:p14="http://schemas.microsoft.com/office/powerpoint/2010/main" val="25728726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95ABC-26F8-B54B-0289-86F6762AD204}"/>
              </a:ext>
            </a:extLst>
          </p:cNvPr>
          <p:cNvSpPr>
            <a:spLocks noGrp="1"/>
          </p:cNvSpPr>
          <p:nvPr>
            <p:ph type="title"/>
          </p:nvPr>
        </p:nvSpPr>
        <p:spPr/>
        <p:txBody>
          <a:bodyPr/>
          <a:lstStyle/>
          <a:p>
            <a:r>
              <a:rPr kumimoji="1" lang="en-GB" altLang="ja-JP" dirty="0"/>
              <a:t>4/24</a:t>
            </a:r>
            <a:r>
              <a:rPr kumimoji="1" lang="ja-JP" altLang="en-US" dirty="0"/>
              <a:t>　世界の言語の文法上の性、性とは何か？</a:t>
            </a:r>
          </a:p>
        </p:txBody>
      </p:sp>
      <p:sp>
        <p:nvSpPr>
          <p:cNvPr id="3" name="テキスト プレースホルダー 2">
            <a:extLst>
              <a:ext uri="{FF2B5EF4-FFF2-40B4-BE49-F238E27FC236}">
                <a16:creationId xmlns:a16="http://schemas.microsoft.com/office/drawing/2014/main" id="{930C21EF-DB7C-FEEC-4DA5-EE139AE2EAC0}"/>
              </a:ext>
            </a:extLst>
          </p:cNvPr>
          <p:cNvSpPr>
            <a:spLocks noGrp="1"/>
          </p:cNvSpPr>
          <p:nvPr>
            <p:ph type="body" idx="1"/>
          </p:nvPr>
        </p:nvSpPr>
        <p:spPr/>
        <p:txBody>
          <a:bodyPr>
            <a:normAutofit/>
          </a:bodyPr>
          <a:lstStyle/>
          <a:p>
            <a:pPr algn="just"/>
            <a:r>
              <a:rPr lang="en-US" altLang="ja-JP" sz="1800" kern="100" dirty="0" err="1">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langues</a:t>
            </a:r>
            <a:r>
              <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 à classes (</a:t>
            </a:r>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類別詞をもった言語</a:t>
            </a:r>
            <a:r>
              <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a:t>
            </a:r>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　日本語，中国語，タイ語，アメリカインディアン語，アフリカの言語　：　</a:t>
            </a:r>
            <a:r>
              <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1</a:t>
            </a:r>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本、一枚、</a:t>
            </a:r>
            <a:endPar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endParaRPr>
          </a:p>
          <a:p>
            <a:pPr lvl="1" algn="just"/>
            <a:r>
              <a:rPr lang="ja-JP" altLang="en-US" sz="1800" kern="100" dirty="0">
                <a:latin typeface="Times" panose="02020603050405020304" pitchFamily="18" charset="0"/>
                <a:ea typeface="ＭＳ 明朝" panose="02020609040205080304" pitchFamily="17" charset="-128"/>
                <a:cs typeface="Times New Roman" panose="02020603050405020304" pitchFamily="18" charset="0"/>
              </a:rPr>
              <a:t>ご飯、ご本、お花、お店　フランス語の性とどこが違う？</a:t>
            </a:r>
            <a:endParaRPr lang="ja-JP" altLang="ja-JP" sz="1800" kern="100" dirty="0">
              <a:effectLst/>
              <a:latin typeface="Times" panose="02020603050405020304" pitchFamily="18" charset="0"/>
              <a:ea typeface="ＭＳ 明朝" panose="02020609040205080304" pitchFamily="17" charset="-128"/>
              <a:cs typeface="Times New Roman" panose="02020603050405020304" pitchFamily="18" charset="0"/>
            </a:endParaRPr>
          </a:p>
          <a:p>
            <a:pPr algn="just"/>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フィン・ウゴール：</a:t>
            </a:r>
            <a:r>
              <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genre</a:t>
            </a:r>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がない．代名詞にもない．ハンガリー語、フィンランド語</a:t>
            </a:r>
            <a:endParaRPr lang="ja-JP" altLang="ja-JP" sz="1800" kern="100" dirty="0">
              <a:effectLst/>
              <a:latin typeface="Times" panose="02020603050405020304" pitchFamily="18" charset="0"/>
              <a:ea typeface="ＭＳ 明朝" panose="02020609040205080304" pitchFamily="17" charset="-128"/>
              <a:cs typeface="Times New Roman" panose="02020603050405020304" pitchFamily="18" charset="0"/>
            </a:endParaRPr>
          </a:p>
          <a:p>
            <a:pPr algn="just"/>
            <a:r>
              <a:rPr lang="ja-JP"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セム語</a:t>
            </a:r>
            <a:r>
              <a:rPr lang="en-US" altLang="ja-JP" sz="1800" kern="100" dirty="0">
                <a:solidFill>
                  <a:srgbClr val="000000"/>
                </a:solidFill>
                <a:effectLst/>
                <a:latin typeface="Times" panose="02020603050405020304" pitchFamily="18" charset="0"/>
                <a:ea typeface="ＭＳ 明朝" panose="02020609040205080304" pitchFamily="17" charset="-128"/>
                <a:cs typeface="Times New Roman" panose="02020603050405020304" pitchFamily="18" charset="0"/>
              </a:rPr>
              <a:t>: </a:t>
            </a:r>
            <a:endParaRPr lang="ja-JP" altLang="ja-JP" sz="1800" kern="100" dirty="0">
              <a:effectLst/>
              <a:latin typeface="Times" panose="02020603050405020304" pitchFamily="18" charset="0"/>
              <a:ea typeface="ＭＳ 明朝" panose="02020609040205080304" pitchFamily="17" charset="-128"/>
              <a:cs typeface="Times New Roman" panose="02020603050405020304" pitchFamily="18" charset="0"/>
            </a:endParaRPr>
          </a:p>
          <a:p>
            <a:r>
              <a:rPr lang="en-US" altLang="ja-JP" dirty="0">
                <a:hlinkClick r:id="rId3"/>
              </a:rPr>
              <a:t>WALS Online - Feature 30A: Number of Genders</a:t>
            </a:r>
            <a:endParaRPr lang="en-US" altLang="ja-JP" dirty="0"/>
          </a:p>
          <a:p>
            <a:r>
              <a:rPr lang="en-US" altLang="ja-JP" dirty="0">
                <a:hlinkClick r:id="rId4"/>
              </a:rPr>
              <a:t>WALS Online - Feature 31A: Sex-based and Non-sex-based Gender Systems</a:t>
            </a:r>
            <a:endParaRPr lang="en-US" altLang="ja-JP" dirty="0"/>
          </a:p>
          <a:p>
            <a:r>
              <a:rPr lang="en-US" altLang="ja-JP" dirty="0">
                <a:hlinkClick r:id="rId5"/>
              </a:rPr>
              <a:t>WALS Online - Feature 32A: Systems of Gender Assignment</a:t>
            </a:r>
            <a:endParaRPr kumimoji="1" lang="fr-FR" altLang="ja-JP" dirty="0"/>
          </a:p>
          <a:p>
            <a:r>
              <a:rPr lang="en-US" altLang="ja-JP" dirty="0">
                <a:hlinkClick r:id="rId6"/>
              </a:rPr>
              <a:t>WALS Online - Feature 44A: Gender Distinctions in Independent Personal Pronouns</a:t>
            </a:r>
            <a:endParaRPr kumimoji="1" lang="fr-FR" altLang="ja-JP" dirty="0"/>
          </a:p>
          <a:p>
            <a:endParaRPr kumimoji="1" lang="ja-JP" altLang="en-US" dirty="0"/>
          </a:p>
        </p:txBody>
      </p:sp>
    </p:spTree>
    <p:extLst>
      <p:ext uri="{BB962C8B-B14F-4D97-AF65-F5344CB8AC3E}">
        <p14:creationId xmlns:p14="http://schemas.microsoft.com/office/powerpoint/2010/main" val="319195045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タイトル 1"/>
          <p:cNvSpPr txBox="1">
            <a:spLocks noGrp="1"/>
          </p:cNvSpPr>
          <p:nvPr>
            <p:ph type="title"/>
          </p:nvPr>
        </p:nvSpPr>
        <p:spPr>
          <a:xfrm>
            <a:off x="1251676" y="158867"/>
            <a:ext cx="10432323" cy="1492133"/>
          </a:xfrm>
          <a:prstGeom prst="rect">
            <a:avLst/>
          </a:prstGeom>
        </p:spPr>
        <p:txBody>
          <a:bodyPr>
            <a:normAutofit fontScale="90000"/>
          </a:bodyPr>
          <a:lstStyle/>
          <a:p>
            <a:pPr defTabSz="850391">
              <a:defRPr sz="4185" spc="186"/>
            </a:pPr>
            <a:r>
              <a:rPr dirty="0" err="1"/>
              <a:t>Question1</a:t>
            </a:r>
            <a:r>
              <a:rPr dirty="0"/>
              <a:t>:</a:t>
            </a:r>
            <a:r>
              <a:rPr lang="ja-JP" altLang="en-US" dirty="0"/>
              <a:t>　</a:t>
            </a:r>
            <a:r>
              <a:rPr lang="fr-FR" altLang="ja-JP" sz="4400" spc="186" dirty="0">
                <a:sym typeface="Helvetica"/>
              </a:rPr>
              <a:t>ville </a:t>
            </a:r>
            <a:r>
              <a:rPr lang="fr-FR" altLang="ja-JP" sz="4400" spc="186" dirty="0" err="1">
                <a:sym typeface="Helvetica"/>
              </a:rPr>
              <a:t>soeur</a:t>
            </a:r>
            <a:r>
              <a:rPr lang="fr-FR" altLang="ja-JP" sz="4400" spc="186" dirty="0">
                <a:sym typeface="Helvetica"/>
              </a:rPr>
              <a:t>, Pays Frère</a:t>
            </a:r>
            <a:br>
              <a:rPr lang="fr-FR" altLang="ja-JP" sz="4400" spc="186" dirty="0">
                <a:sym typeface="Helvetica"/>
              </a:rPr>
            </a:br>
            <a:r>
              <a:rPr lang="ja-JP" altLang="en-US" sz="4400" spc="186" dirty="0">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lang="ja-JP" altLang="en-US" dirty="0">
                <a:latin typeface="+mn-lt"/>
                <a:ea typeface="+mn-ea"/>
                <a:cs typeface="+mn-cs"/>
                <a:sym typeface="Helvetica"/>
              </a:rPr>
              <a:t>と日本語）方法</a:t>
            </a:r>
            <a:endParaRPr dirty="0">
              <a:latin typeface="+mn-lt"/>
              <a:ea typeface="+mn-ea"/>
              <a:cs typeface="+mn-cs"/>
              <a:sym typeface="Helvetica"/>
            </a:endParaRPr>
          </a:p>
        </p:txBody>
      </p:sp>
      <p:sp>
        <p:nvSpPr>
          <p:cNvPr id="220" name="コンテンツ プレースホルダー 2"/>
          <p:cNvSpPr txBox="1">
            <a:spLocks noGrp="1"/>
          </p:cNvSpPr>
          <p:nvPr>
            <p:ph type="body" idx="1"/>
          </p:nvPr>
        </p:nvSpPr>
        <p:spPr>
          <a:xfrm>
            <a:off x="1251675" y="1752600"/>
            <a:ext cx="10178323" cy="2565400"/>
          </a:xfrm>
          <a:prstGeom prst="rect">
            <a:avLst/>
          </a:prstGeom>
          <a:ln>
            <a:solidFill>
              <a:srgbClr val="FF0000"/>
            </a:solidFill>
          </a:ln>
        </p:spPr>
        <p:txBody>
          <a:bodyPr>
            <a:normAutofit/>
          </a:bodyPr>
          <a:lstStyle/>
          <a:p>
            <a:pPr marL="342900" indent="-342900" defTabSz="859536">
              <a:lnSpc>
                <a:spcPct val="88000"/>
              </a:lnSpc>
              <a:spcBef>
                <a:spcPts val="600"/>
              </a:spcBef>
              <a:buSzTx/>
              <a:buFont typeface="+mj-lt"/>
              <a:buAutoNum type="arabicPeriod"/>
              <a:defRPr sz="1316"/>
            </a:pPr>
            <a:r>
              <a:rPr lang="fr-CA" altLang="ja-JP" sz="1800" dirty="0"/>
              <a:t>Noun</a:t>
            </a:r>
            <a:r>
              <a:rPr lang="ja-JP" altLang="en-US" sz="1800" dirty="0"/>
              <a:t>＋</a:t>
            </a:r>
            <a:r>
              <a:rPr lang="en-US" altLang="ja-JP" sz="1800" dirty="0"/>
              <a:t>Noun</a:t>
            </a:r>
            <a:r>
              <a:rPr lang="ja-JP" altLang="en-US" sz="1800" dirty="0"/>
              <a:t>のリストをもとに、</a:t>
            </a:r>
            <a:endParaRPr lang="en-US" altLang="ja-JP" sz="1800" dirty="0"/>
          </a:p>
          <a:p>
            <a:pPr marL="342900" indent="-342900" defTabSz="859536">
              <a:lnSpc>
                <a:spcPct val="88000"/>
              </a:lnSpc>
              <a:spcBef>
                <a:spcPts val="600"/>
              </a:spcBef>
              <a:buSzTx/>
              <a:buFont typeface="+mj-lt"/>
              <a:buAutoNum type="arabicPeriod"/>
              <a:defRPr sz="1316"/>
            </a:pPr>
            <a:r>
              <a:rPr lang="ja-JP" altLang="en-US" sz="1800" dirty="0"/>
              <a:t>親族王族名詞の網羅的なリストをつくる。比較のために、無生物名詞と男女の語尾形態素をもつ職業名詞のリストをつくる。</a:t>
            </a:r>
            <a:endParaRPr lang="en-US" altLang="ja-JP" sz="1800" dirty="0"/>
          </a:p>
          <a:p>
            <a:pPr marL="342900" indent="-342900" defTabSz="859536">
              <a:lnSpc>
                <a:spcPct val="88000"/>
              </a:lnSpc>
              <a:spcBef>
                <a:spcPts val="600"/>
              </a:spcBef>
              <a:buSzTx/>
              <a:buFont typeface="+mj-lt"/>
              <a:buAutoNum type="arabicPeriod"/>
              <a:defRPr sz="1316"/>
            </a:pPr>
            <a:r>
              <a:rPr lang="ja-JP" altLang="en-US" sz="1800" dirty="0"/>
              <a:t>親族王族名詞は、</a:t>
            </a:r>
            <a:r>
              <a:rPr lang="fr-CA" altLang="ja-JP" sz="1800" dirty="0"/>
              <a:t>Le Monde</a:t>
            </a:r>
            <a:r>
              <a:rPr lang="ja-JP" altLang="en-US" sz="1800" dirty="0"/>
              <a:t>の</a:t>
            </a:r>
            <a:r>
              <a:rPr lang="fr-CA" altLang="ja-JP" sz="1800" dirty="0" err="1"/>
              <a:t>Nom+Nom</a:t>
            </a:r>
            <a:r>
              <a:rPr lang="ja-JP" altLang="en-US" sz="1800" dirty="0"/>
              <a:t>リストにある例文を全て検索</a:t>
            </a:r>
            <a:r>
              <a:rPr lang="fr-CA" altLang="ja-JP" sz="1800" dirty="0"/>
              <a:t>Kwic</a:t>
            </a:r>
            <a:r>
              <a:rPr lang="ja-JP" altLang="en-US" sz="1800" dirty="0"/>
              <a:t>形式で保存。</a:t>
            </a:r>
            <a:r>
              <a:rPr lang="en-US" altLang="ja-JP" sz="1800" dirty="0"/>
              <a:t>Frantext</a:t>
            </a:r>
            <a:r>
              <a:rPr lang="ja-JP" altLang="en-US" sz="1800" dirty="0"/>
              <a:t>データは、品詞解析付きデータ（</a:t>
            </a:r>
            <a:r>
              <a:rPr lang="fr-CA" altLang="ja-JP" sz="1800" dirty="0"/>
              <a:t>poésie</a:t>
            </a:r>
            <a:r>
              <a:rPr lang="ja-JP" altLang="en-US" sz="1800" dirty="0"/>
              <a:t>は除く）を使い</a:t>
            </a:r>
            <a:r>
              <a:rPr lang="en-GB" altLang="ja-JP" sz="1800" dirty="0"/>
              <a:t>(2017</a:t>
            </a:r>
            <a:r>
              <a:rPr lang="ja-JP" altLang="en-US" sz="1800" dirty="0"/>
              <a:t>年</a:t>
            </a:r>
            <a:r>
              <a:rPr lang="en-US" altLang="ja-JP" sz="1800" dirty="0"/>
              <a:t>8</a:t>
            </a:r>
            <a:r>
              <a:rPr lang="ja-JP" altLang="en-US" sz="1800" dirty="0"/>
              <a:t>月）検索。</a:t>
            </a:r>
            <a:r>
              <a:rPr lang="fr-CA" altLang="ja-JP" sz="1800" dirty="0" err="1"/>
              <a:t>kwic</a:t>
            </a:r>
            <a:r>
              <a:rPr lang="ja-JP" altLang="en-US" sz="1800" dirty="0"/>
              <a:t>形式で保存。</a:t>
            </a:r>
            <a:endParaRPr lang="fr-CA" altLang="ja-JP" sz="1800" dirty="0"/>
          </a:p>
          <a:p>
            <a:pPr marL="342900" indent="-342900" defTabSz="859536">
              <a:lnSpc>
                <a:spcPct val="88000"/>
              </a:lnSpc>
              <a:spcBef>
                <a:spcPts val="600"/>
              </a:spcBef>
              <a:buSzTx/>
              <a:buFont typeface="+mj-lt"/>
              <a:buAutoNum type="arabicPeriod"/>
              <a:defRPr sz="1316"/>
            </a:pPr>
            <a:r>
              <a:rPr lang="ja-JP" altLang="ja-JP" sz="1800" dirty="0"/>
              <a:t>本稿で対象とするデータとして例を</a:t>
            </a:r>
            <a:r>
              <a:rPr lang="ja-JP" altLang="en-US" sz="1800" dirty="0"/>
              <a:t>観察</a:t>
            </a:r>
            <a:r>
              <a:rPr lang="ja-JP" altLang="ja-JP" sz="1800" dirty="0"/>
              <a:t>。</a:t>
            </a:r>
            <a:r>
              <a:rPr lang="ja-JP" altLang="en-US" sz="1800" dirty="0"/>
              <a:t>（親族王族）＋その他（比較項目）　合計</a:t>
            </a:r>
            <a:r>
              <a:rPr lang="en-US" altLang="ja-JP" sz="1800" dirty="0"/>
              <a:t>6500</a:t>
            </a:r>
            <a:r>
              <a:rPr lang="ja-JP" altLang="en-US" sz="1800" dirty="0"/>
              <a:t>例 </a:t>
            </a:r>
            <a:endParaRPr lang="ja-JP" altLang="ja-JP" sz="1800" dirty="0"/>
          </a:p>
          <a:p>
            <a:pPr marL="342900" indent="-342900" defTabSz="859536">
              <a:lnSpc>
                <a:spcPct val="88000"/>
              </a:lnSpc>
              <a:spcBef>
                <a:spcPts val="600"/>
              </a:spcBef>
              <a:buSzTx/>
              <a:buFont typeface="+mj-lt"/>
              <a:buAutoNum type="arabicPeriod"/>
              <a:defRPr sz="1316"/>
            </a:pPr>
            <a:endParaRPr sz="1600" dirty="0"/>
          </a:p>
        </p:txBody>
      </p:sp>
      <p:sp>
        <p:nvSpPr>
          <p:cNvPr id="7" name="コンテンツ プレースホルダー 2">
            <a:extLst>
              <a:ext uri="{FF2B5EF4-FFF2-40B4-BE49-F238E27FC236}">
                <a16:creationId xmlns:a16="http://schemas.microsoft.com/office/drawing/2014/main" id="{EE6485DE-169B-4392-811B-AF16204858EF}"/>
              </a:ext>
            </a:extLst>
          </p:cNvPr>
          <p:cNvSpPr txBox="1">
            <a:spLocks/>
          </p:cNvSpPr>
          <p:nvPr/>
        </p:nvSpPr>
        <p:spPr>
          <a:xfrm>
            <a:off x="1251674" y="4419600"/>
            <a:ext cx="10178323" cy="1854200"/>
          </a:xfrm>
          <a:prstGeom prst="rect">
            <a:avLst/>
          </a:prstGeom>
          <a:ln w="12700">
            <a:solidFill>
              <a:srgbClr val="FF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1pPr>
            <a:lvl2pPr marL="711200" marR="0" indent="-25400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2pPr>
            <a:lvl3pPr marL="1200150" marR="0" indent="-285750"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3pPr>
            <a:lvl4pPr marL="16981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4pPr>
            <a:lvl5pPr marL="21553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5pPr>
            <a:lvl6pPr marL="26125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6pPr>
            <a:lvl7pPr marL="30697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7pPr>
            <a:lvl8pPr marL="35269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8pPr>
            <a:lvl9pPr marL="3984171" marR="0" indent="-326571" algn="l" defTabSz="914400" rtl="0" latinLnBrk="0">
              <a:lnSpc>
                <a:spcPct val="110000"/>
              </a:lnSpc>
              <a:spcBef>
                <a:spcPts val="700"/>
              </a:spcBef>
              <a:spcAft>
                <a:spcPts val="0"/>
              </a:spcAft>
              <a:buClr>
                <a:srgbClr val="2A1A00"/>
              </a:buClr>
              <a:buSzPct val="100000"/>
              <a:buFont typeface="Arial"/>
              <a:buChar char="•"/>
              <a:tabLst/>
              <a:defRPr sz="2000" b="0" i="0" u="none" strike="noStrike" cap="none" spc="0" baseline="0">
                <a:solidFill>
                  <a:srgbClr val="595959"/>
                </a:solidFill>
                <a:uFillTx/>
                <a:latin typeface="Gill Sans MT"/>
                <a:ea typeface="Gill Sans MT"/>
                <a:cs typeface="Gill Sans MT"/>
                <a:sym typeface="Gill Sans MT"/>
              </a:defRPr>
            </a:lvl9pPr>
          </a:lstStyle>
          <a:p>
            <a:pPr marL="342900" indent="-342900" defTabSz="859536" hangingPunct="1">
              <a:lnSpc>
                <a:spcPct val="88000"/>
              </a:lnSpc>
              <a:spcBef>
                <a:spcPts val="600"/>
              </a:spcBef>
              <a:buSzTx/>
              <a:buFont typeface="+mj-lt"/>
              <a:buAutoNum type="arabicPeriod"/>
              <a:defRPr sz="1316"/>
            </a:pPr>
            <a:r>
              <a:rPr lang="fr-CA" altLang="ja-JP" sz="1800" dirty="0" err="1"/>
              <a:t>BCCWJ</a:t>
            </a:r>
            <a:r>
              <a:rPr lang="ja-JP" altLang="en-US" sz="1800" dirty="0"/>
              <a:t> （短単位）を対象に「中納言」を用いて検索。</a:t>
            </a:r>
            <a:endParaRPr lang="fr-CA" altLang="ja-JP" sz="1800" dirty="0"/>
          </a:p>
          <a:p>
            <a:pPr marL="342900" indent="-342900" defTabSz="859536" hangingPunct="1">
              <a:lnSpc>
                <a:spcPct val="88000"/>
              </a:lnSpc>
              <a:spcBef>
                <a:spcPts val="600"/>
              </a:spcBef>
              <a:buSzTx/>
              <a:buFont typeface="+mj-lt"/>
              <a:buAutoNum type="arabicPeriod"/>
              <a:defRPr sz="1316"/>
            </a:pPr>
            <a:r>
              <a:rPr lang="en-GB" altLang="ja-JP" sz="1600" dirty="0"/>
              <a:t>&lt;</a:t>
            </a:r>
            <a:r>
              <a:rPr lang="ja-JP" altLang="en-US" sz="1600" dirty="0"/>
              <a:t>親族名詞＋</a:t>
            </a:r>
            <a:r>
              <a:rPr lang="fr-CA" altLang="ja-JP" sz="1600" dirty="0"/>
              <a:t>N </a:t>
            </a:r>
            <a:r>
              <a:rPr lang="en-GB" altLang="ja-JP" sz="1600" dirty="0"/>
              <a:t>&gt;</a:t>
            </a:r>
            <a:r>
              <a:rPr lang="ja-JP" altLang="en-US" sz="1600" dirty="0"/>
              <a:t>　　＜</a:t>
            </a:r>
            <a:r>
              <a:rPr lang="en-GB" altLang="ja-JP" sz="1600" dirty="0"/>
              <a:t>(</a:t>
            </a:r>
            <a:r>
              <a:rPr lang="ja-JP" altLang="en-US" sz="1600" dirty="0"/>
              <a:t>鬼姫</a:t>
            </a:r>
            <a:r>
              <a:rPr lang="en-GB" altLang="ja-JP" sz="1600" dirty="0"/>
              <a:t>)</a:t>
            </a:r>
            <a:r>
              <a:rPr lang="ja-JP" altLang="en-US" sz="1600" dirty="0"/>
              <a:t>＋</a:t>
            </a:r>
            <a:r>
              <a:rPr lang="en-US" altLang="ja-JP" sz="1600" dirty="0"/>
              <a:t>N</a:t>
            </a:r>
            <a:r>
              <a:rPr lang="ja-JP" altLang="en-US" sz="1600" dirty="0"/>
              <a:t>＞を検索。　</a:t>
            </a:r>
            <a:endParaRPr lang="fr-FR" altLang="ja-JP" sz="1600" dirty="0"/>
          </a:p>
          <a:p>
            <a:pPr marL="342900" indent="-342900" defTabSz="859536" hangingPunct="1">
              <a:lnSpc>
                <a:spcPct val="88000"/>
              </a:lnSpc>
              <a:spcBef>
                <a:spcPts val="600"/>
              </a:spcBef>
              <a:buSzTx/>
              <a:buFont typeface="+mj-lt"/>
              <a:buAutoNum type="arabicPeriod"/>
              <a:defRPr sz="1316"/>
            </a:pPr>
            <a:endParaRPr lang="en-US" altLang="ja-JP" sz="1600" dirty="0"/>
          </a:p>
          <a:p>
            <a:pPr marL="342900" indent="-342900" defTabSz="859536" hangingPunct="1">
              <a:lnSpc>
                <a:spcPct val="88000"/>
              </a:lnSpc>
              <a:spcBef>
                <a:spcPts val="600"/>
              </a:spcBef>
              <a:buSzTx/>
              <a:buFont typeface="+mj-lt"/>
              <a:buAutoNum type="arabicPeriod"/>
              <a:defRPr sz="1316"/>
            </a:pPr>
            <a:r>
              <a:rPr lang="en-GB" altLang="ja-JP" sz="1600" dirty="0"/>
              <a:t>Kwic</a:t>
            </a:r>
            <a:r>
              <a:rPr lang="ja-JP" altLang="en-US" sz="1600" dirty="0"/>
              <a:t>形式で保存。手作業で不要例を除去。</a:t>
            </a:r>
            <a:endParaRPr lang="en-US" altLang="ja-JP" sz="1600" dirty="0"/>
          </a:p>
          <a:p>
            <a:pPr marL="342900" indent="-342900" defTabSz="859536" hangingPunct="1">
              <a:lnSpc>
                <a:spcPct val="88000"/>
              </a:lnSpc>
              <a:spcBef>
                <a:spcPts val="600"/>
              </a:spcBef>
              <a:buSzTx/>
              <a:buAutoNum type="arabicPeriod" startAt="2"/>
              <a:defRPr sz="1316"/>
            </a:pPr>
            <a:r>
              <a:rPr lang="en-US" altLang="ja-JP" sz="1600" dirty="0"/>
              <a:t>&lt;(</a:t>
            </a:r>
            <a:r>
              <a:rPr lang="ja-JP" altLang="en-US" sz="1600" dirty="0"/>
              <a:t>子親母姉妹親子兄弟娘兄孫父姉</a:t>
            </a:r>
            <a:r>
              <a:rPr lang="fr-CA" altLang="ja-JP" sz="1600" dirty="0" err="1"/>
              <a:t>nado</a:t>
            </a:r>
            <a:r>
              <a:rPr lang="en-US" altLang="ja-JP" sz="1600" dirty="0"/>
              <a:t>)</a:t>
            </a:r>
            <a:r>
              <a:rPr lang="ja-JP" altLang="en-US" sz="1600" dirty="0"/>
              <a:t>＋名詞＞ </a:t>
            </a:r>
            <a:r>
              <a:rPr lang="en-US" altLang="ja-JP" sz="1600" dirty="0"/>
              <a:t>9399</a:t>
            </a:r>
            <a:r>
              <a:rPr lang="ja-JP" altLang="en-US" sz="1600" dirty="0"/>
              <a:t>例、 ＜（鬼姫）＋名詞＞</a:t>
            </a:r>
            <a:r>
              <a:rPr lang="en-US" altLang="ja-JP" sz="1600" dirty="0"/>
              <a:t>2500</a:t>
            </a:r>
            <a:r>
              <a:rPr lang="ja-JP" altLang="en-US" sz="1600" dirty="0"/>
              <a:t>例を観察。</a:t>
            </a:r>
            <a:endParaRPr lang="en-US" altLang="ja-JP" sz="1600" dirty="0"/>
          </a:p>
          <a:p>
            <a:pPr marL="0" indent="0" defTabSz="859536" hangingPunct="1">
              <a:lnSpc>
                <a:spcPct val="88000"/>
              </a:lnSpc>
              <a:spcBef>
                <a:spcPts val="600"/>
              </a:spcBef>
              <a:buSzTx/>
              <a:buNone/>
              <a:defRPr sz="1316"/>
            </a:pPr>
            <a:endParaRPr lang="en-US" altLang="ja-JP" sz="1600" dirty="0"/>
          </a:p>
          <a:p>
            <a:pPr marL="342900" indent="-342900" defTabSz="859536" hangingPunct="1">
              <a:lnSpc>
                <a:spcPct val="88000"/>
              </a:lnSpc>
              <a:spcBef>
                <a:spcPts val="600"/>
              </a:spcBef>
              <a:buSzTx/>
              <a:buAutoNum type="arabicPeriod" startAt="2"/>
              <a:defRPr sz="1316"/>
            </a:pPr>
            <a:endParaRPr lang="ja-JP" altLang="en-US" sz="1600" dirty="0"/>
          </a:p>
        </p:txBody>
      </p:sp>
    </p:spTree>
    <p:extLst>
      <p:ext uri="{BB962C8B-B14F-4D97-AF65-F5344CB8AC3E}">
        <p14:creationId xmlns:p14="http://schemas.microsoft.com/office/powerpoint/2010/main" val="282561049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タイトル 1"/>
          <p:cNvSpPr txBox="1">
            <a:spLocks noGrp="1"/>
          </p:cNvSpPr>
          <p:nvPr>
            <p:ph type="title"/>
          </p:nvPr>
        </p:nvSpPr>
        <p:spPr>
          <a:xfrm>
            <a:off x="1251677" y="382384"/>
            <a:ext cx="9989348" cy="1903617"/>
          </a:xfrm>
          <a:prstGeom prst="rect">
            <a:avLst/>
          </a:prstGeom>
        </p:spPr>
        <p:txBody>
          <a:bodyPr/>
          <a:lstStyle/>
          <a:p>
            <a:pPr defTabSz="868680">
              <a:defRPr sz="4275" spc="190"/>
            </a:pPr>
            <a:r>
              <a:t>Question2: ville soeur, Pays Frère</a:t>
            </a:r>
            <a:br/>
            <a:r>
              <a:rPr>
                <a:latin typeface="+mn-lt"/>
                <a:ea typeface="+mn-ea"/>
                <a:cs typeface="+mn-cs"/>
                <a:sym typeface="Helvetica"/>
              </a:rPr>
              <a:t>姉妹都市と兄弟国？（フランス語）</a:t>
            </a:r>
            <a:br>
              <a:rPr>
                <a:latin typeface="+mn-lt"/>
                <a:ea typeface="+mn-ea"/>
                <a:cs typeface="+mn-cs"/>
                <a:sym typeface="Helvetica"/>
              </a:rPr>
            </a:br>
            <a:r>
              <a:rPr sz="3040" spc="190">
                <a:latin typeface="+mn-lt"/>
                <a:ea typeface="+mn-ea"/>
                <a:cs typeface="+mn-cs"/>
                <a:sym typeface="Helvetica"/>
              </a:rPr>
              <a:t>データ</a:t>
            </a:r>
          </a:p>
        </p:txBody>
      </p:sp>
      <p:graphicFrame>
        <p:nvGraphicFramePr>
          <p:cNvPr id="291" name="コンテンツ プレースホルダー 5"/>
          <p:cNvGraphicFramePr/>
          <p:nvPr/>
        </p:nvGraphicFramePr>
        <p:xfrm>
          <a:off x="4063377" y="1801863"/>
          <a:ext cx="4583262" cy="4876801"/>
        </p:xfrm>
        <a:graphic>
          <a:graphicData uri="http://schemas.openxmlformats.org/drawingml/2006/table">
            <a:tbl>
              <a:tblPr firstRow="1">
                <a:tableStyleId>{4C3C2611-4C71-4FC5-86AE-919BDF0F9419}</a:tableStyleId>
              </a:tblPr>
              <a:tblGrid>
                <a:gridCol w="1702404">
                  <a:extLst>
                    <a:ext uri="{9D8B030D-6E8A-4147-A177-3AD203B41FA5}">
                      <a16:colId xmlns:a16="http://schemas.microsoft.com/office/drawing/2014/main" val="20000"/>
                    </a:ext>
                  </a:extLst>
                </a:gridCol>
                <a:gridCol w="904152">
                  <a:extLst>
                    <a:ext uri="{9D8B030D-6E8A-4147-A177-3AD203B41FA5}">
                      <a16:colId xmlns:a16="http://schemas.microsoft.com/office/drawing/2014/main" val="20001"/>
                    </a:ext>
                  </a:extLst>
                </a:gridCol>
                <a:gridCol w="399188">
                  <a:extLst>
                    <a:ext uri="{9D8B030D-6E8A-4147-A177-3AD203B41FA5}">
                      <a16:colId xmlns:a16="http://schemas.microsoft.com/office/drawing/2014/main" val="20002"/>
                    </a:ext>
                  </a:extLst>
                </a:gridCol>
                <a:gridCol w="788759">
                  <a:extLst>
                    <a:ext uri="{9D8B030D-6E8A-4147-A177-3AD203B41FA5}">
                      <a16:colId xmlns:a16="http://schemas.microsoft.com/office/drawing/2014/main" val="20003"/>
                    </a:ext>
                  </a:extLst>
                </a:gridCol>
                <a:gridCol w="788759">
                  <a:extLst>
                    <a:ext uri="{9D8B030D-6E8A-4147-A177-3AD203B41FA5}">
                      <a16:colId xmlns:a16="http://schemas.microsoft.com/office/drawing/2014/main" val="20004"/>
                    </a:ext>
                  </a:extLst>
                </a:gridCol>
              </a:tblGrid>
              <a:tr h="273485">
                <a:tc>
                  <a:txBody>
                    <a:bodyPr/>
                    <a:lstStyle/>
                    <a:p>
                      <a:pPr algn="ctr" defTabSz="914400">
                        <a:lnSpc>
                          <a:spcPct val="150000"/>
                        </a:lnSpc>
                        <a:defRPr sz="1800" b="0">
                          <a:solidFill>
                            <a:srgbClr val="000000"/>
                          </a:solidFill>
                        </a:defRPr>
                      </a:pPr>
                      <a:r>
                        <a:rPr sz="1000" b="1">
                          <a:latin typeface="Times New Roman"/>
                          <a:ea typeface="Times New Roman"/>
                          <a:cs typeface="Times New Roman"/>
                          <a:sym typeface="Times New Roman"/>
                        </a:rPr>
                        <a:t>Type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50000"/>
                        </a:lnSpc>
                        <a:defRPr sz="1800" b="0">
                          <a:solidFill>
                            <a:srgbClr val="000000"/>
                          </a:solidFill>
                        </a:defRPr>
                      </a:pPr>
                      <a:r>
                        <a:rPr sz="1000" b="1">
                          <a:latin typeface="Times New Roman"/>
                          <a:ea typeface="Times New Roman"/>
                          <a:cs typeface="Times New Roman"/>
                          <a:sym typeface="Times New Roman"/>
                        </a:rPr>
                        <a:t>NH2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50000"/>
                        </a:lnSpc>
                        <a:defRPr sz="1800" b="0">
                          <a:solidFill>
                            <a:srgbClr val="000000"/>
                          </a:solidFill>
                        </a:defRPr>
                      </a:pPr>
                      <a:r>
                        <a:rPr sz="1000" b="1">
                          <a:latin typeface="Times New Roman"/>
                          <a:ea typeface="Times New Roman"/>
                          <a:cs typeface="Times New Roman"/>
                          <a:sym typeface="Times New Roman"/>
                        </a:rPr>
                        <a:t>NH1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50000"/>
                        </a:lnSpc>
                        <a:defRPr sz="1800" b="0">
                          <a:solidFill>
                            <a:srgbClr val="000000"/>
                          </a:solidFill>
                        </a:defRPr>
                      </a:pPr>
                      <a:r>
                        <a:rPr sz="1000" b="1">
                          <a:latin typeface="Times New Roman"/>
                          <a:ea typeface="Times New Roman"/>
                          <a:cs typeface="Times New Roman"/>
                          <a:sym typeface="Times New Roman"/>
                        </a:rPr>
                        <a:t>NNH1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lnSpc>
                          <a:spcPct val="150000"/>
                        </a:lnSpc>
                        <a:defRPr sz="1800" b="0">
                          <a:solidFill>
                            <a:srgbClr val="000000"/>
                          </a:solidFill>
                        </a:defRPr>
                      </a:pPr>
                      <a:r>
                        <a:rPr sz="1000" b="1">
                          <a:latin typeface="Times New Roman"/>
                          <a:ea typeface="Times New Roman"/>
                          <a:cs typeface="Times New Roman"/>
                          <a:sym typeface="Times New Roman"/>
                        </a:rPr>
                        <a:t>Total</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273485">
                <a:tc rowSpan="7">
                  <a:txBody>
                    <a:bodyPr/>
                    <a:lstStyle/>
                    <a:p>
                      <a:pPr algn="ctr" defTabSz="914400">
                        <a:lnSpc>
                          <a:spcPct val="150000"/>
                        </a:lnSpc>
                        <a:defRPr sz="1000">
                          <a:latin typeface="Times New Roman"/>
                          <a:ea typeface="Times New Roman"/>
                          <a:cs typeface="Times New Roman"/>
                          <a:sym typeface="Times New Roman"/>
                        </a:defRPr>
                      </a:pPr>
                      <a:r>
                        <a:t>&lt;N + </a:t>
                      </a:r>
                      <a:r>
                        <a:rPr>
                          <a:latin typeface="游明朝"/>
                          <a:ea typeface="游明朝"/>
                          <a:cs typeface="游明朝"/>
                          <a:sym typeface="游明朝"/>
                        </a:rPr>
                        <a:t>接尾辞つき人間名詞</a:t>
                      </a:r>
                      <a:r>
                        <a:t>&gt;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lnSpc>
                          <a:spcPct val="150000"/>
                        </a:lnSpc>
                        <a:defRPr sz="1800"/>
                      </a:pPr>
                      <a:r>
                        <a:rPr sz="1000">
                          <a:latin typeface="Times New Roman"/>
                          <a:ea typeface="Times New Roman"/>
                          <a:cs typeface="Times New Roman"/>
                          <a:sym typeface="Times New Roman"/>
                        </a:rPr>
                        <a:t>client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476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492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étudiant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197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1 603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solidFill>
                            <a:srgbClr val="FF0000"/>
                          </a:solidFill>
                          <a:latin typeface="Times New Roman"/>
                          <a:ea typeface="Times New Roman"/>
                          <a:cs typeface="Times New Roman"/>
                          <a:sym typeface="Times New Roman"/>
                        </a:rPr>
                        <a:t>1 800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fermier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141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infirmier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52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75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127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piéton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249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253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voyageur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180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146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326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227556">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cousin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32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r h="273485">
                <a:tc rowSpan="9">
                  <a:txBody>
                    <a:bodyPr/>
                    <a:lstStyle/>
                    <a:p>
                      <a:pPr algn="l" defTabSz="914400">
                        <a:lnSpc>
                          <a:spcPct val="150000"/>
                        </a:lnSpc>
                        <a:defRPr sz="1000">
                          <a:latin typeface="Times New Roman"/>
                          <a:ea typeface="Times New Roman"/>
                          <a:cs typeface="Times New Roman"/>
                          <a:sym typeface="Times New Roman"/>
                        </a:defRPr>
                      </a:pPr>
                      <a:r>
                        <a:rPr dirty="0"/>
                        <a:t>&lt;N + </a:t>
                      </a:r>
                      <a:r>
                        <a:rPr dirty="0" err="1">
                          <a:latin typeface="游明朝"/>
                          <a:ea typeface="游明朝"/>
                          <a:cs typeface="游明朝"/>
                          <a:sym typeface="游明朝"/>
                        </a:rPr>
                        <a:t>接尾辞なし間名詞</a:t>
                      </a:r>
                      <a:r>
                        <a:rPr dirty="0"/>
                        <a:t>&gt;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lnSpc>
                          <a:spcPct val="150000"/>
                        </a:lnSpc>
                        <a:defRPr sz="1800"/>
                      </a:pPr>
                      <a:r>
                        <a:rPr sz="1000">
                          <a:latin typeface="Times New Roman"/>
                          <a:ea typeface="Times New Roman"/>
                          <a:cs typeface="Times New Roman"/>
                          <a:sym typeface="Times New Roman"/>
                        </a:rPr>
                        <a:t>père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8"/>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mère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188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1 883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solidFill>
                            <a:srgbClr val="FF0000"/>
                          </a:solidFill>
                          <a:latin typeface="Times New Roman"/>
                          <a:ea typeface="Times New Roman"/>
                          <a:cs typeface="Times New Roman"/>
                          <a:sym typeface="Times New Roman"/>
                        </a:rPr>
                        <a:t>2 071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9"/>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roi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112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183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295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0"/>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reine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174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178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1"/>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frère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215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237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2"/>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sœur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169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170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3"/>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fille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25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33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4"/>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garçon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11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5"/>
                  </a:ext>
                </a:extLst>
              </a:tr>
              <a:tr h="273485">
                <a:tc vMerge="1">
                  <a:txBody>
                    <a:bodyPr/>
                    <a:lstStyle/>
                    <a:p>
                      <a:endParaRPr lang="ja-JP"/>
                    </a:p>
                  </a:txBody>
                  <a:tcPr/>
                </a:tc>
                <a:tc>
                  <a:txBody>
                    <a:bodyPr/>
                    <a:lstStyle/>
                    <a:p>
                      <a:pPr algn="l" defTabSz="914400">
                        <a:lnSpc>
                          <a:spcPct val="150000"/>
                        </a:lnSpc>
                        <a:defRPr sz="1800"/>
                      </a:pPr>
                      <a:r>
                        <a:rPr sz="1000">
                          <a:latin typeface="Times New Roman"/>
                          <a:ea typeface="Times New Roman"/>
                          <a:cs typeface="Times New Roman"/>
                          <a:sym typeface="Times New Roman"/>
                        </a:rPr>
                        <a:t>fils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6"/>
                  </a:ext>
                </a:extLst>
              </a:tr>
              <a:tr h="273485">
                <a:tc gridSpan="2">
                  <a:txBody>
                    <a:bodyPr/>
                    <a:lstStyle/>
                    <a:p>
                      <a:pPr algn="ctr" defTabSz="914400">
                        <a:lnSpc>
                          <a:spcPct val="150000"/>
                        </a:lnSpc>
                        <a:defRPr sz="1800"/>
                      </a:pPr>
                      <a:r>
                        <a:rPr sz="1000">
                          <a:latin typeface="Times New Roman"/>
                          <a:ea typeface="Times New Roman"/>
                          <a:cs typeface="Times New Roman"/>
                          <a:sym typeface="Times New Roman"/>
                        </a:rPr>
                        <a:t>Total</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ja-JP"/>
                    </a:p>
                  </a:txBody>
                  <a:tcPr/>
                </a:tc>
                <a:tc>
                  <a:txBody>
                    <a:bodyPr/>
                    <a:lstStyle/>
                    <a:p>
                      <a:pPr defTabSz="914400">
                        <a:lnSpc>
                          <a:spcPct val="150000"/>
                        </a:lnSpc>
                        <a:defRPr sz="1800"/>
                      </a:pPr>
                      <a:r>
                        <a:rPr sz="1000">
                          <a:latin typeface="Times New Roman"/>
                          <a:ea typeface="Times New Roman"/>
                          <a:cs typeface="Times New Roman"/>
                          <a:sym typeface="Times New Roman"/>
                        </a:rPr>
                        <a:t>820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a:latin typeface="Times New Roman"/>
                          <a:ea typeface="Times New Roman"/>
                          <a:cs typeface="Times New Roman"/>
                          <a:sym typeface="Times New Roman"/>
                        </a:rPr>
                        <a:t>5 375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914400">
                        <a:lnSpc>
                          <a:spcPct val="150000"/>
                        </a:lnSpc>
                        <a:defRPr sz="1800"/>
                      </a:pPr>
                      <a:r>
                        <a:rPr sz="1000" dirty="0">
                          <a:latin typeface="Times New Roman"/>
                          <a:ea typeface="Times New Roman"/>
                          <a:cs typeface="Times New Roman"/>
                          <a:sym typeface="Times New Roman"/>
                        </a:rPr>
                        <a:t>6 190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7"/>
                  </a:ext>
                </a:extLst>
              </a:tr>
            </a:tbl>
          </a:graphicData>
        </a:graphic>
      </p:graphicFrame>
      <p:sp>
        <p:nvSpPr>
          <p:cNvPr id="292"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タイトル 1"/>
          <p:cNvSpPr txBox="1">
            <a:spLocks noGrp="1"/>
          </p:cNvSpPr>
          <p:nvPr>
            <p:ph type="title"/>
          </p:nvPr>
        </p:nvSpPr>
        <p:spPr>
          <a:xfrm>
            <a:off x="1251677" y="382384"/>
            <a:ext cx="10178323" cy="1492133"/>
          </a:xfrm>
          <a:prstGeom prst="rect">
            <a:avLst/>
          </a:prstGeom>
        </p:spPr>
        <p:txBody>
          <a:bodyPr/>
          <a:lstStyle/>
          <a:p>
            <a:pPr>
              <a:defRPr sz="4500"/>
            </a:pPr>
            <a:r>
              <a:rPr dirty="0" err="1"/>
              <a:t>Question2</a:t>
            </a:r>
            <a:r>
              <a:rPr dirty="0"/>
              <a:t>: </a:t>
            </a:r>
            <a:r>
              <a:rPr sz="3600" dirty="0" err="1">
                <a:latin typeface="+mn-lt"/>
                <a:ea typeface="+mn-ea"/>
                <a:cs typeface="+mn-cs"/>
                <a:sym typeface="Helvetica"/>
              </a:rPr>
              <a:t>ville</a:t>
            </a:r>
            <a:r>
              <a:rPr sz="3600" dirty="0">
                <a:latin typeface="+mn-lt"/>
                <a:ea typeface="+mn-ea"/>
                <a:cs typeface="+mn-cs"/>
                <a:sym typeface="Helvetica"/>
              </a:rPr>
              <a:t> </a:t>
            </a:r>
            <a:r>
              <a:rPr sz="3600" dirty="0" err="1">
                <a:latin typeface="+mn-lt"/>
                <a:ea typeface="+mn-ea"/>
                <a:cs typeface="+mn-cs"/>
                <a:sym typeface="Helvetica"/>
              </a:rPr>
              <a:t>soeur</a:t>
            </a:r>
            <a:r>
              <a:rPr sz="3600" dirty="0">
                <a:latin typeface="+mn-lt"/>
                <a:ea typeface="+mn-ea"/>
                <a:cs typeface="+mn-cs"/>
                <a:sym typeface="Helvetica"/>
              </a:rPr>
              <a:t>, Pays Frère</a:t>
            </a:r>
            <a:br>
              <a:rPr sz="3600" dirty="0">
                <a:latin typeface="+mn-lt"/>
                <a:ea typeface="+mn-ea"/>
                <a:cs typeface="+mn-cs"/>
                <a:sym typeface="Helvetica"/>
              </a:rPr>
            </a:br>
            <a:r>
              <a:rPr sz="3600" dirty="0" err="1">
                <a:latin typeface="+mn-lt"/>
                <a:ea typeface="+mn-ea"/>
                <a:cs typeface="+mn-cs"/>
                <a:sym typeface="Helvetica"/>
              </a:rPr>
              <a:t>姉妹都市と兄弟国</a:t>
            </a:r>
            <a:r>
              <a:rPr sz="3600" dirty="0">
                <a:latin typeface="+mn-lt"/>
                <a:ea typeface="+mn-ea"/>
                <a:cs typeface="+mn-cs"/>
                <a:sym typeface="Helvetica"/>
              </a:rPr>
              <a:t>？（</a:t>
            </a:r>
            <a:r>
              <a:rPr sz="3600" dirty="0" err="1">
                <a:latin typeface="+mn-lt"/>
                <a:ea typeface="+mn-ea"/>
                <a:cs typeface="+mn-cs"/>
                <a:sym typeface="Helvetica"/>
              </a:rPr>
              <a:t>フランス語</a:t>
            </a:r>
            <a:r>
              <a:rPr sz="3600" dirty="0">
                <a:latin typeface="+mn-lt"/>
                <a:ea typeface="+mn-ea"/>
                <a:cs typeface="+mn-cs"/>
                <a:sym typeface="Helvetica"/>
              </a:rPr>
              <a:t>）</a:t>
            </a:r>
          </a:p>
        </p:txBody>
      </p:sp>
      <p:sp>
        <p:nvSpPr>
          <p:cNvPr id="278" name="コンテンツ プレースホルダー 2"/>
          <p:cNvSpPr txBox="1">
            <a:spLocks noGrp="1"/>
          </p:cNvSpPr>
          <p:nvPr>
            <p:ph type="body" idx="1"/>
          </p:nvPr>
        </p:nvSpPr>
        <p:spPr>
          <a:xfrm>
            <a:off x="1166333" y="1725168"/>
            <a:ext cx="10178324" cy="4496523"/>
          </a:xfrm>
          <a:prstGeom prst="rect">
            <a:avLst/>
          </a:prstGeom>
        </p:spPr>
        <p:txBody>
          <a:bodyPr>
            <a:normAutofit/>
          </a:bodyPr>
          <a:lstStyle/>
          <a:p>
            <a:pPr marL="0" indent="0" defTabSz="877823">
              <a:lnSpc>
                <a:spcPct val="88000"/>
              </a:lnSpc>
              <a:spcBef>
                <a:spcPts val="600"/>
              </a:spcBef>
              <a:buSzTx/>
              <a:buNone/>
              <a:defRPr sz="2304"/>
            </a:pPr>
            <a:r>
              <a:rPr dirty="0" err="1"/>
              <a:t>NNの名詞の共起の制約に関わる自然性と文法上の性の問題</a:t>
            </a:r>
            <a:r>
              <a:rPr dirty="0"/>
              <a:t>  </a:t>
            </a:r>
            <a:endParaRPr sz="863" dirty="0"/>
          </a:p>
          <a:p>
            <a:pPr marL="0" indent="0" defTabSz="877823">
              <a:lnSpc>
                <a:spcPct val="88000"/>
              </a:lnSpc>
              <a:spcBef>
                <a:spcPts val="600"/>
              </a:spcBef>
              <a:buSzTx/>
              <a:buNone/>
              <a:defRPr sz="2784"/>
            </a:pPr>
            <a:endParaRPr sz="863" dirty="0"/>
          </a:p>
          <a:p>
            <a:pPr marL="0" indent="0"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dirty="0"/>
              <a:t>(a) N + N </a:t>
            </a:r>
            <a:r>
              <a:rPr dirty="0" err="1">
                <a:latin typeface="游明朝"/>
                <a:ea typeface="游明朝"/>
                <a:cs typeface="游明朝"/>
                <a:sym typeface="游明朝"/>
              </a:rPr>
              <a:t>無生物名詞</a:t>
            </a:r>
            <a:endParaRPr sz="2784" dirty="0">
              <a:latin typeface="Unistra D"/>
              <a:ea typeface="Unistra D"/>
              <a:cs typeface="Unistra D"/>
              <a:sym typeface="Unistra D"/>
            </a:endParaRPr>
          </a:p>
          <a:p>
            <a:pPr marL="0" indent="0"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dirty="0">
                <a:latin typeface="游明朝"/>
                <a:ea typeface="游明朝"/>
                <a:cs typeface="游明朝"/>
                <a:sym typeface="游明朝"/>
              </a:rPr>
              <a:t>　　</a:t>
            </a:r>
            <a:r>
              <a:rPr dirty="0" err="1">
                <a:latin typeface="游明朝"/>
                <a:ea typeface="游明朝"/>
                <a:cs typeface="游明朝"/>
                <a:sym typeface="游明朝"/>
              </a:rPr>
              <a:t>共起の制約は存在しない。性の一致はない、性の接尾辞はない</a:t>
            </a:r>
            <a:r>
              <a:rPr lang="ja-JP" altLang="en-US" dirty="0">
                <a:latin typeface="游明朝"/>
                <a:ea typeface="游明朝"/>
                <a:cs typeface="游明朝"/>
                <a:sym typeface="游明朝"/>
              </a:rPr>
              <a:t>　（傾向の存在を報告する論文もあるが</a:t>
            </a:r>
            <a:r>
              <a:rPr lang="nl-NL" altLang="ja-JP" dirty="0">
                <a:latin typeface="游明朝"/>
                <a:ea typeface="游明朝"/>
                <a:cs typeface="游明朝"/>
                <a:sym typeface="游明朝"/>
              </a:rPr>
              <a:t>(Van </a:t>
            </a:r>
            <a:r>
              <a:rPr lang="nl-NL" altLang="ja-JP" dirty="0" err="1">
                <a:latin typeface="游明朝"/>
                <a:ea typeface="游明朝"/>
                <a:cs typeface="游明朝"/>
                <a:sym typeface="游明朝"/>
              </a:rPr>
              <a:t>Goethem</a:t>
            </a:r>
            <a:r>
              <a:rPr lang="nl-NL" altLang="ja-JP" dirty="0">
                <a:latin typeface="游明朝"/>
                <a:ea typeface="游明朝"/>
                <a:cs typeface="游明朝"/>
                <a:sym typeface="游明朝"/>
              </a:rPr>
              <a:t> &amp; De Smet, 2014)</a:t>
            </a:r>
            <a:r>
              <a:rPr lang="ja-JP" altLang="en-US" dirty="0">
                <a:latin typeface="游明朝"/>
                <a:ea typeface="游明朝"/>
                <a:cs typeface="游明朝"/>
                <a:sym typeface="游明朝"/>
              </a:rPr>
              <a:t>、人間名詞とは比較不能。）</a:t>
            </a:r>
            <a:endParaRPr sz="2784" dirty="0"/>
          </a:p>
          <a:p>
            <a:pPr marL="0" lvl="1" indent="438911" defTabSz="877823">
              <a:lnSpc>
                <a:spcPct val="88000"/>
              </a:lnSpc>
              <a:spcBef>
                <a:spcPts val="300"/>
              </a:spcBef>
              <a:buSzTx/>
              <a:buNone/>
              <a:defRPr sz="1248" i="1">
                <a:solidFill>
                  <a:srgbClr val="000000"/>
                </a:solidFill>
                <a:latin typeface="Times New Roman"/>
                <a:ea typeface="Times New Roman"/>
                <a:cs typeface="Times New Roman"/>
                <a:sym typeface="Times New Roman"/>
              </a:defRPr>
            </a:pPr>
            <a:r>
              <a:rPr dirty="0"/>
              <a:t>ex. un </a:t>
            </a:r>
            <a:r>
              <a:rPr dirty="0" err="1"/>
              <a:t>mot</a:t>
            </a:r>
            <a:r>
              <a:rPr baseline="-25791" dirty="0" err="1"/>
              <a:t>m</a:t>
            </a:r>
            <a:r>
              <a:rPr dirty="0"/>
              <a:t> </a:t>
            </a:r>
            <a:r>
              <a:rPr dirty="0" err="1"/>
              <a:t>clé</a:t>
            </a:r>
            <a:r>
              <a:rPr baseline="-25791" dirty="0" err="1"/>
              <a:t>f</a:t>
            </a:r>
            <a:r>
              <a:rPr baseline="-25791" dirty="0"/>
              <a:t> </a:t>
            </a:r>
            <a:r>
              <a:rPr baseline="-25791" dirty="0">
                <a:latin typeface="游明朝"/>
                <a:ea typeface="游明朝"/>
                <a:cs typeface="游明朝"/>
                <a:sym typeface="游明朝"/>
              </a:rPr>
              <a:t>　</a:t>
            </a:r>
            <a:r>
              <a:rPr i="0" dirty="0">
                <a:latin typeface="游明朝"/>
                <a:ea typeface="游明朝"/>
                <a:cs typeface="游明朝"/>
                <a:sym typeface="游明朝"/>
              </a:rPr>
              <a:t>語</a:t>
            </a:r>
            <a:r>
              <a:rPr i="0" dirty="0"/>
              <a:t>-</a:t>
            </a:r>
            <a:r>
              <a:rPr i="0" dirty="0">
                <a:latin typeface="游明朝"/>
                <a:ea typeface="游明朝"/>
                <a:cs typeface="游明朝"/>
                <a:sym typeface="游明朝"/>
              </a:rPr>
              <a:t>鍵</a:t>
            </a:r>
            <a:r>
              <a:rPr i="0" dirty="0"/>
              <a:t>,</a:t>
            </a:r>
            <a:r>
              <a:rPr dirty="0"/>
              <a:t> </a:t>
            </a:r>
            <a:r>
              <a:rPr dirty="0">
                <a:latin typeface="游明朝"/>
                <a:ea typeface="游明朝"/>
                <a:cs typeface="游明朝"/>
                <a:sym typeface="游明朝"/>
              </a:rPr>
              <a:t>　</a:t>
            </a:r>
            <a:r>
              <a:rPr dirty="0" err="1"/>
              <a:t>l’année</a:t>
            </a:r>
            <a:r>
              <a:rPr baseline="-25791" dirty="0" err="1"/>
              <a:t>f</a:t>
            </a:r>
            <a:r>
              <a:rPr dirty="0"/>
              <a:t> </a:t>
            </a:r>
            <a:r>
              <a:rPr dirty="0" err="1"/>
              <a:t>record</a:t>
            </a:r>
            <a:r>
              <a:rPr baseline="-25791" dirty="0" err="1"/>
              <a:t>m</a:t>
            </a:r>
            <a:r>
              <a:rPr baseline="-25791" dirty="0">
                <a:latin typeface="游明朝"/>
                <a:ea typeface="游明朝"/>
                <a:cs typeface="游明朝"/>
                <a:sym typeface="游明朝"/>
              </a:rPr>
              <a:t>　</a:t>
            </a:r>
            <a:r>
              <a:rPr i="0" dirty="0">
                <a:latin typeface="游明朝"/>
                <a:ea typeface="游明朝"/>
                <a:cs typeface="游明朝"/>
                <a:sym typeface="游明朝"/>
              </a:rPr>
              <a:t>年</a:t>
            </a:r>
            <a:r>
              <a:rPr i="0" dirty="0"/>
              <a:t>-</a:t>
            </a:r>
            <a:r>
              <a:rPr i="0" dirty="0" err="1">
                <a:latin typeface="游明朝"/>
                <a:ea typeface="游明朝"/>
                <a:cs typeface="游明朝"/>
                <a:sym typeface="游明朝"/>
              </a:rPr>
              <a:t>記録</a:t>
            </a:r>
            <a:r>
              <a:rPr dirty="0"/>
              <a:t>, la </a:t>
            </a:r>
            <a:r>
              <a:rPr dirty="0" err="1"/>
              <a:t>femme</a:t>
            </a:r>
            <a:r>
              <a:rPr baseline="-25791" dirty="0" err="1"/>
              <a:t>f</a:t>
            </a:r>
            <a:r>
              <a:rPr dirty="0"/>
              <a:t>  </a:t>
            </a:r>
            <a:r>
              <a:rPr dirty="0" err="1"/>
              <a:t>soleil</a:t>
            </a:r>
            <a:r>
              <a:rPr baseline="-25791" dirty="0" err="1"/>
              <a:t>m</a:t>
            </a:r>
            <a:r>
              <a:rPr dirty="0" err="1"/>
              <a:t>,</a:t>
            </a:r>
            <a:r>
              <a:rPr i="0" dirty="0" err="1">
                <a:latin typeface="游明朝"/>
                <a:ea typeface="游明朝"/>
                <a:cs typeface="游明朝"/>
                <a:sym typeface="游明朝"/>
              </a:rPr>
              <a:t>女性</a:t>
            </a:r>
            <a:r>
              <a:rPr i="0" dirty="0" err="1"/>
              <a:t>-</a:t>
            </a:r>
            <a:r>
              <a:rPr i="0" dirty="0" err="1">
                <a:latin typeface="游明朝"/>
                <a:ea typeface="游明朝"/>
                <a:cs typeface="游明朝"/>
                <a:sym typeface="游明朝"/>
              </a:rPr>
              <a:t>太陽</a:t>
            </a:r>
            <a:r>
              <a:rPr i="0" dirty="0">
                <a:latin typeface="游明朝"/>
                <a:ea typeface="游明朝"/>
                <a:cs typeface="游明朝"/>
                <a:sym typeface="游明朝"/>
              </a:rPr>
              <a:t>、</a:t>
            </a:r>
            <a:r>
              <a:rPr i="0" dirty="0"/>
              <a:t> </a:t>
            </a:r>
            <a:r>
              <a:rPr dirty="0"/>
              <a:t>la </a:t>
            </a:r>
            <a:r>
              <a:rPr dirty="0" err="1"/>
              <a:t>femme</a:t>
            </a:r>
            <a:r>
              <a:rPr baseline="-25791" dirty="0" err="1"/>
              <a:t>f</a:t>
            </a:r>
            <a:r>
              <a:rPr dirty="0"/>
              <a:t>  </a:t>
            </a:r>
            <a:r>
              <a:rPr dirty="0" err="1"/>
              <a:t>lune</a:t>
            </a:r>
            <a:r>
              <a:rPr baseline="-25791" dirty="0" err="1"/>
              <a:t>f</a:t>
            </a:r>
            <a:r>
              <a:rPr dirty="0"/>
              <a:t> </a:t>
            </a:r>
            <a:r>
              <a:rPr dirty="0">
                <a:latin typeface="游明朝"/>
                <a:ea typeface="游明朝"/>
                <a:cs typeface="游明朝"/>
                <a:sym typeface="游明朝"/>
              </a:rPr>
              <a:t>　</a:t>
            </a:r>
            <a:r>
              <a:rPr i="0" dirty="0" err="1">
                <a:latin typeface="游明朝"/>
                <a:ea typeface="游明朝"/>
                <a:cs typeface="游明朝"/>
                <a:sym typeface="游明朝"/>
              </a:rPr>
              <a:t>女性ｰ月</a:t>
            </a:r>
            <a:endParaRPr sz="2784" dirty="0"/>
          </a:p>
          <a:p>
            <a:pPr marL="0" lvl="1" indent="438911" defTabSz="877823">
              <a:lnSpc>
                <a:spcPct val="88000"/>
              </a:lnSpc>
              <a:spcBef>
                <a:spcPts val="300"/>
              </a:spcBef>
              <a:buSzTx/>
              <a:buNone/>
              <a:defRPr sz="1248" i="1">
                <a:solidFill>
                  <a:srgbClr val="000000"/>
                </a:solidFill>
                <a:latin typeface="Times New Roman"/>
                <a:ea typeface="Times New Roman"/>
                <a:cs typeface="Times New Roman"/>
                <a:sym typeface="Times New Roman"/>
              </a:defRPr>
            </a:pPr>
            <a:r>
              <a:rPr dirty="0"/>
              <a:t>(Des mots </a:t>
            </a:r>
            <a:r>
              <a:rPr dirty="0" err="1"/>
              <a:t>clés</a:t>
            </a:r>
            <a:r>
              <a:rPr dirty="0"/>
              <a:t>, les </a:t>
            </a:r>
            <a:r>
              <a:rPr dirty="0" err="1"/>
              <a:t>villes</a:t>
            </a:r>
            <a:r>
              <a:rPr dirty="0"/>
              <a:t> </a:t>
            </a:r>
            <a:r>
              <a:rPr dirty="0" err="1"/>
              <a:t>phares</a:t>
            </a:r>
            <a:r>
              <a:rPr dirty="0"/>
              <a:t>)</a:t>
            </a:r>
            <a:endParaRPr lang="fr-CA" altLang="ja-JP" dirty="0"/>
          </a:p>
          <a:p>
            <a:pPr marL="0" lvl="1" indent="438911" defTabSz="877823">
              <a:lnSpc>
                <a:spcPct val="88000"/>
              </a:lnSpc>
              <a:spcBef>
                <a:spcPts val="300"/>
              </a:spcBef>
              <a:buSzTx/>
              <a:buNone/>
              <a:defRPr sz="1248" i="1">
                <a:solidFill>
                  <a:srgbClr val="000000"/>
                </a:solidFill>
                <a:latin typeface="Times New Roman"/>
                <a:ea typeface="Times New Roman"/>
                <a:cs typeface="Times New Roman"/>
                <a:sym typeface="Times New Roman"/>
              </a:defRPr>
            </a:pPr>
            <a:endParaRPr sz="2784" dirty="0">
              <a:latin typeface="Unistra D"/>
              <a:ea typeface="Unistra D"/>
              <a:cs typeface="Unistra D"/>
              <a:sym typeface="Unistra D"/>
            </a:endParaRPr>
          </a:p>
          <a:p>
            <a:pPr marL="252984" indent="-252984"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dirty="0"/>
              <a:t>(b) N + </a:t>
            </a:r>
            <a:r>
              <a:rPr dirty="0" err="1">
                <a:latin typeface="游明朝"/>
                <a:ea typeface="游明朝"/>
                <a:cs typeface="游明朝"/>
                <a:sym typeface="游明朝"/>
              </a:rPr>
              <a:t>人間名詞</a:t>
            </a:r>
            <a:r>
              <a:rPr dirty="0">
                <a:latin typeface="游明朝"/>
                <a:ea typeface="游明朝"/>
                <a:cs typeface="游明朝"/>
                <a:sym typeface="游明朝"/>
              </a:rPr>
              <a:t>　</a:t>
            </a:r>
            <a:r>
              <a:rPr dirty="0" err="1">
                <a:latin typeface="游明朝"/>
                <a:ea typeface="游明朝"/>
                <a:cs typeface="游明朝"/>
                <a:sym typeface="游明朝"/>
              </a:rPr>
              <a:t>性の接尾辞つき、形態的一致あり</a:t>
            </a:r>
            <a:r>
              <a:rPr dirty="0">
                <a:latin typeface="游明朝"/>
                <a:ea typeface="游明朝"/>
                <a:cs typeface="游明朝"/>
                <a:sym typeface="游明朝"/>
              </a:rPr>
              <a:t> </a:t>
            </a:r>
            <a:r>
              <a:rPr dirty="0"/>
              <a:t>(</a:t>
            </a:r>
            <a:r>
              <a:rPr dirty="0" err="1">
                <a:latin typeface="游明朝"/>
                <a:ea typeface="游明朝"/>
                <a:cs typeface="游明朝"/>
                <a:sym typeface="游明朝"/>
              </a:rPr>
              <a:t>一般に形容詞とされ、語尾は単純に形態的一致の問題であり、人間の性別とは</a:t>
            </a:r>
            <a:r>
              <a:rPr lang="ja-JP" altLang="en-US" dirty="0">
                <a:latin typeface="游明朝"/>
                <a:ea typeface="游明朝"/>
                <a:cs typeface="游明朝"/>
                <a:sym typeface="游明朝"/>
              </a:rPr>
              <a:t>無</a:t>
            </a:r>
            <a:r>
              <a:rPr dirty="0" err="1">
                <a:latin typeface="游明朝"/>
                <a:ea typeface="游明朝"/>
                <a:cs typeface="游明朝"/>
                <a:sym typeface="游明朝"/>
              </a:rPr>
              <a:t>関係と考えられ</a:t>
            </a:r>
            <a:r>
              <a:rPr lang="ja-JP" altLang="en-US" dirty="0">
                <a:latin typeface="游明朝"/>
                <a:ea typeface="游明朝"/>
                <a:cs typeface="游明朝"/>
                <a:sym typeface="游明朝"/>
              </a:rPr>
              <a:t>ることが多い</a:t>
            </a:r>
            <a:r>
              <a:rPr dirty="0">
                <a:latin typeface="游明朝"/>
                <a:ea typeface="游明朝"/>
                <a:cs typeface="游明朝"/>
                <a:sym typeface="游明朝"/>
              </a:rPr>
              <a:t>。</a:t>
            </a:r>
            <a:r>
              <a:rPr dirty="0" err="1">
                <a:latin typeface="游明朝"/>
                <a:ea typeface="游明朝"/>
                <a:cs typeface="游明朝"/>
                <a:sym typeface="游明朝"/>
              </a:rPr>
              <a:t>しかし</a:t>
            </a:r>
            <a:r>
              <a:rPr dirty="0">
                <a:latin typeface="游明朝"/>
                <a:ea typeface="游明朝"/>
                <a:cs typeface="游明朝"/>
                <a:sym typeface="游明朝"/>
              </a:rPr>
              <a:t>、「</a:t>
            </a:r>
            <a:r>
              <a:rPr dirty="0" err="1">
                <a:latin typeface="游明朝"/>
                <a:ea typeface="游明朝"/>
                <a:cs typeface="游明朝"/>
                <a:sym typeface="游明朝"/>
              </a:rPr>
              <a:t>ヨーロッパ」や「フランス」の派生語の</a:t>
            </a:r>
            <a:r>
              <a:rPr dirty="0" err="1"/>
              <a:t>européen</a:t>
            </a:r>
            <a:r>
              <a:rPr dirty="0" err="1">
                <a:latin typeface="游明朝"/>
                <a:ea typeface="游明朝"/>
                <a:cs typeface="游明朝"/>
                <a:sym typeface="游明朝"/>
              </a:rPr>
              <a:t>や</a:t>
            </a:r>
            <a:r>
              <a:rPr dirty="0" err="1"/>
              <a:t>français</a:t>
            </a:r>
            <a:r>
              <a:rPr dirty="0" err="1">
                <a:latin typeface="游明朝"/>
                <a:ea typeface="游明朝"/>
                <a:cs typeface="游明朝"/>
                <a:sym typeface="游明朝"/>
              </a:rPr>
              <a:t>とは別</a:t>
            </a:r>
            <a:r>
              <a:rPr dirty="0">
                <a:latin typeface="游明朝"/>
                <a:ea typeface="游明朝"/>
                <a:cs typeface="游明朝"/>
                <a:sym typeface="游明朝"/>
              </a:rPr>
              <a:t>。）</a:t>
            </a:r>
            <a:r>
              <a:rPr dirty="0"/>
              <a:t>ex. la </a:t>
            </a:r>
            <a:r>
              <a:rPr dirty="0" err="1"/>
              <a:t>rue</a:t>
            </a:r>
            <a:r>
              <a:rPr baseline="-25791" dirty="0" err="1"/>
              <a:t>f</a:t>
            </a:r>
            <a:r>
              <a:rPr dirty="0"/>
              <a:t>  </a:t>
            </a:r>
            <a:r>
              <a:rPr dirty="0" err="1"/>
              <a:t>piétonne</a:t>
            </a:r>
            <a:r>
              <a:rPr baseline="-25791" dirty="0" err="1"/>
              <a:t>f</a:t>
            </a:r>
            <a:r>
              <a:rPr dirty="0"/>
              <a:t>  </a:t>
            </a:r>
            <a:r>
              <a:rPr i="0" dirty="0" err="1">
                <a:latin typeface="游明朝"/>
                <a:ea typeface="游明朝"/>
                <a:cs typeface="游明朝"/>
                <a:sym typeface="游明朝"/>
              </a:rPr>
              <a:t>通り</a:t>
            </a:r>
            <a:r>
              <a:rPr i="0" dirty="0" err="1"/>
              <a:t>f-</a:t>
            </a:r>
            <a:r>
              <a:rPr i="0" dirty="0" err="1">
                <a:latin typeface="游明朝"/>
                <a:ea typeface="游明朝"/>
                <a:cs typeface="游明朝"/>
                <a:sym typeface="游明朝"/>
              </a:rPr>
              <a:t>歩行者</a:t>
            </a:r>
            <a:r>
              <a:rPr i="0" dirty="0" err="1"/>
              <a:t>f</a:t>
            </a:r>
            <a:r>
              <a:rPr i="0" dirty="0"/>
              <a:t>,  </a:t>
            </a:r>
            <a:r>
              <a:rPr dirty="0"/>
              <a:t>le </a:t>
            </a:r>
            <a:r>
              <a:rPr dirty="0" err="1"/>
              <a:t>passage</a:t>
            </a:r>
            <a:r>
              <a:rPr baseline="-25791" dirty="0" err="1"/>
              <a:t>m</a:t>
            </a:r>
            <a:r>
              <a:rPr dirty="0"/>
              <a:t> </a:t>
            </a:r>
            <a:r>
              <a:rPr dirty="0" err="1"/>
              <a:t>piéton</a:t>
            </a:r>
            <a:r>
              <a:rPr baseline="-25791" dirty="0" err="1"/>
              <a:t>m</a:t>
            </a:r>
            <a:r>
              <a:rPr baseline="-25791" dirty="0">
                <a:latin typeface="游明朝"/>
                <a:ea typeface="游明朝"/>
                <a:cs typeface="游明朝"/>
                <a:sym typeface="游明朝"/>
              </a:rPr>
              <a:t>　</a:t>
            </a:r>
            <a:r>
              <a:rPr i="0" dirty="0" err="1">
                <a:latin typeface="游明朝"/>
                <a:ea typeface="游明朝"/>
                <a:cs typeface="游明朝"/>
                <a:sym typeface="游明朝"/>
              </a:rPr>
              <a:t>通り道</a:t>
            </a:r>
            <a:r>
              <a:rPr i="0" dirty="0" err="1"/>
              <a:t>m-</a:t>
            </a:r>
            <a:r>
              <a:rPr i="0" dirty="0" err="1">
                <a:latin typeface="游明朝"/>
                <a:ea typeface="游明朝"/>
                <a:cs typeface="游明朝"/>
                <a:sym typeface="游明朝"/>
              </a:rPr>
              <a:t>歩行者</a:t>
            </a:r>
            <a:r>
              <a:rPr i="0" dirty="0" err="1"/>
              <a:t>m</a:t>
            </a:r>
            <a:r>
              <a:rPr i="0" dirty="0">
                <a:latin typeface="游明朝"/>
                <a:ea typeface="游明朝"/>
                <a:cs typeface="游明朝"/>
                <a:sym typeface="游明朝"/>
              </a:rPr>
              <a:t>、</a:t>
            </a:r>
            <a:r>
              <a:rPr dirty="0"/>
              <a:t> la </a:t>
            </a:r>
            <a:r>
              <a:rPr dirty="0" err="1"/>
              <a:t>résidence</a:t>
            </a:r>
            <a:r>
              <a:rPr baseline="-25791" dirty="0" err="1"/>
              <a:t>f</a:t>
            </a:r>
            <a:r>
              <a:rPr dirty="0"/>
              <a:t>  </a:t>
            </a:r>
            <a:r>
              <a:rPr dirty="0" err="1"/>
              <a:t>étudiante</a:t>
            </a:r>
            <a:r>
              <a:rPr baseline="-25791" dirty="0" err="1"/>
              <a:t>f</a:t>
            </a:r>
            <a:r>
              <a:rPr dirty="0"/>
              <a:t> </a:t>
            </a:r>
            <a:r>
              <a:rPr i="0" dirty="0">
                <a:latin typeface="游明朝"/>
                <a:ea typeface="游明朝"/>
                <a:cs typeface="游明朝"/>
                <a:sym typeface="游明朝"/>
              </a:rPr>
              <a:t>寮</a:t>
            </a:r>
            <a:r>
              <a:rPr i="0" dirty="0"/>
              <a:t>-</a:t>
            </a:r>
            <a:r>
              <a:rPr i="0" dirty="0" err="1">
                <a:latin typeface="游明朝"/>
                <a:ea typeface="游明朝"/>
                <a:cs typeface="游明朝"/>
                <a:sym typeface="游明朝"/>
              </a:rPr>
              <a:t>学生</a:t>
            </a:r>
            <a:r>
              <a:rPr i="0" dirty="0"/>
              <a:t>, </a:t>
            </a:r>
            <a:r>
              <a:rPr dirty="0"/>
              <a:t>le </a:t>
            </a:r>
            <a:r>
              <a:rPr dirty="0" err="1"/>
              <a:t>mouvement</a:t>
            </a:r>
            <a:r>
              <a:rPr baseline="-25791" dirty="0" err="1"/>
              <a:t>m</a:t>
            </a:r>
            <a:r>
              <a:rPr dirty="0"/>
              <a:t> </a:t>
            </a:r>
            <a:r>
              <a:rPr dirty="0" err="1"/>
              <a:t>étudiant</a:t>
            </a:r>
            <a:r>
              <a:rPr baseline="-25791" dirty="0" err="1"/>
              <a:t>m</a:t>
            </a:r>
            <a:r>
              <a:rPr dirty="0" err="1"/>
              <a:t>,</a:t>
            </a:r>
            <a:r>
              <a:rPr i="0" dirty="0" err="1">
                <a:latin typeface="游明朝"/>
                <a:ea typeface="游明朝"/>
                <a:cs typeface="游明朝"/>
                <a:sym typeface="游明朝"/>
              </a:rPr>
              <a:t>運動</a:t>
            </a:r>
            <a:r>
              <a:rPr i="0" dirty="0" err="1"/>
              <a:t>-</a:t>
            </a:r>
            <a:r>
              <a:rPr i="0" dirty="0" err="1">
                <a:latin typeface="游明朝"/>
                <a:ea typeface="游明朝"/>
                <a:cs typeface="游明朝"/>
                <a:sym typeface="游明朝"/>
              </a:rPr>
              <a:t>学生</a:t>
            </a:r>
            <a:r>
              <a:rPr i="0" dirty="0"/>
              <a:t>     </a:t>
            </a:r>
            <a:endParaRPr sz="863" dirty="0"/>
          </a:p>
          <a:p>
            <a:pPr marL="92964" indent="333755"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dirty="0"/>
              <a:t>  (</a:t>
            </a:r>
            <a:r>
              <a:rPr dirty="0" err="1"/>
              <a:t>l’UE</a:t>
            </a:r>
            <a:r>
              <a:rPr dirty="0"/>
              <a:t> (</a:t>
            </a:r>
            <a:r>
              <a:rPr dirty="0" err="1"/>
              <a:t>Union</a:t>
            </a:r>
            <a:r>
              <a:rPr baseline="-25791" dirty="0" err="1"/>
              <a:t>f</a:t>
            </a:r>
            <a:r>
              <a:rPr dirty="0"/>
              <a:t> </a:t>
            </a:r>
            <a:r>
              <a:rPr dirty="0" err="1"/>
              <a:t>Européenne</a:t>
            </a:r>
            <a:r>
              <a:rPr baseline="-25791" dirty="0" err="1"/>
              <a:t>f</a:t>
            </a:r>
            <a:r>
              <a:rPr dirty="0"/>
              <a:t>), la </a:t>
            </a:r>
            <a:r>
              <a:rPr dirty="0" err="1"/>
              <a:t>langue</a:t>
            </a:r>
            <a:r>
              <a:rPr i="1" baseline="-25791" dirty="0" err="1"/>
              <a:t>f</a:t>
            </a:r>
            <a:r>
              <a:rPr dirty="0"/>
              <a:t> </a:t>
            </a:r>
            <a:r>
              <a:rPr dirty="0" err="1"/>
              <a:t>française</a:t>
            </a:r>
            <a:r>
              <a:rPr i="1" baseline="-25791" dirty="0" err="1"/>
              <a:t>f</a:t>
            </a:r>
            <a:r>
              <a:rPr dirty="0"/>
              <a:t>) </a:t>
            </a:r>
            <a:endParaRPr sz="2784" i="1" dirty="0"/>
          </a:p>
          <a:p>
            <a:pPr marL="92964" indent="333755" defTabSz="877823">
              <a:lnSpc>
                <a:spcPct val="88000"/>
              </a:lnSpc>
              <a:spcBef>
                <a:spcPts val="300"/>
              </a:spcBef>
              <a:buSzTx/>
              <a:buNone/>
              <a:defRPr sz="2784" baseline="-25791">
                <a:latin typeface="Unistra D"/>
                <a:ea typeface="Unistra D"/>
                <a:cs typeface="Unistra D"/>
                <a:sym typeface="Unistra D"/>
              </a:defRPr>
            </a:pPr>
            <a:endParaRPr sz="2784" i="1" dirty="0"/>
          </a:p>
          <a:p>
            <a:pPr marL="0" indent="0"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dirty="0"/>
              <a:t>(c) N + </a:t>
            </a:r>
            <a:r>
              <a:rPr dirty="0" err="1">
                <a:latin typeface="游明朝"/>
                <a:ea typeface="游明朝"/>
                <a:cs typeface="游明朝"/>
                <a:sym typeface="游明朝"/>
              </a:rPr>
              <a:t>人間名詞（母、兄弟、姉妹、娘、王、女王</a:t>
            </a:r>
            <a:r>
              <a:rPr dirty="0">
                <a:latin typeface="游明朝"/>
                <a:ea typeface="游明朝"/>
                <a:cs typeface="游明朝"/>
                <a:sym typeface="游明朝"/>
              </a:rPr>
              <a:t>）　</a:t>
            </a:r>
            <a:r>
              <a:rPr dirty="0" err="1">
                <a:latin typeface="游明朝"/>
                <a:ea typeface="游明朝"/>
                <a:cs typeface="游明朝"/>
                <a:sym typeface="游明朝"/>
              </a:rPr>
              <a:t>性の</a:t>
            </a:r>
            <a:r>
              <a:rPr lang="ja-JP" altLang="en-US" dirty="0">
                <a:latin typeface="游明朝"/>
                <a:ea typeface="游明朝"/>
                <a:cs typeface="游明朝"/>
                <a:sym typeface="游明朝"/>
              </a:rPr>
              <a:t>派生・屈折</a:t>
            </a:r>
            <a:r>
              <a:rPr dirty="0" err="1">
                <a:latin typeface="游明朝"/>
                <a:ea typeface="游明朝"/>
                <a:cs typeface="游明朝"/>
                <a:sym typeface="游明朝"/>
              </a:rPr>
              <a:t>接尾辞なし、共起制限による一致あり</a:t>
            </a:r>
            <a:r>
              <a:rPr lang="ja-JP" altLang="en-US" dirty="0">
                <a:latin typeface="游明朝"/>
                <a:ea typeface="游明朝"/>
                <a:cs typeface="游明朝"/>
                <a:sym typeface="游明朝"/>
              </a:rPr>
              <a:t>　　</a:t>
            </a:r>
            <a:r>
              <a:rPr lang="en-US" altLang="ja-JP" dirty="0">
                <a:latin typeface="游明朝"/>
                <a:ea typeface="游明朝"/>
                <a:cs typeface="游明朝"/>
                <a:sym typeface="游明朝"/>
              </a:rPr>
              <a:t>10</a:t>
            </a:r>
            <a:r>
              <a:rPr lang="ja-JP" altLang="en-US" dirty="0">
                <a:latin typeface="游明朝"/>
                <a:ea typeface="游明朝"/>
                <a:cs typeface="游明朝"/>
                <a:sym typeface="游明朝"/>
              </a:rPr>
              <a:t>種の</a:t>
            </a:r>
            <a:r>
              <a:rPr lang="en-GB" altLang="ja-JP" dirty="0">
                <a:latin typeface="游明朝"/>
                <a:ea typeface="游明朝"/>
                <a:cs typeface="游明朝"/>
                <a:sym typeface="游明朝"/>
              </a:rPr>
              <a:t>&lt;</a:t>
            </a:r>
            <a:r>
              <a:rPr lang="fr-CA" altLang="ja-JP" dirty="0">
                <a:latin typeface="游明朝"/>
                <a:ea typeface="游明朝"/>
                <a:cs typeface="游明朝"/>
                <a:sym typeface="游明朝"/>
              </a:rPr>
              <a:t>NH</a:t>
            </a:r>
            <a:r>
              <a:rPr lang="ja-JP" altLang="en-US" dirty="0">
                <a:latin typeface="游明朝"/>
                <a:ea typeface="游明朝"/>
                <a:cs typeface="游明朝"/>
                <a:sym typeface="游明朝"/>
              </a:rPr>
              <a:t>＋</a:t>
            </a:r>
            <a:r>
              <a:rPr lang="fr-CA" altLang="ja-JP" dirty="0">
                <a:latin typeface="游明朝"/>
                <a:ea typeface="游明朝"/>
                <a:cs typeface="游明朝"/>
                <a:sym typeface="游明朝"/>
              </a:rPr>
              <a:t>mère&gt;</a:t>
            </a:r>
            <a:r>
              <a:rPr lang="ja-JP" altLang="en-US" dirty="0">
                <a:latin typeface="游明朝"/>
                <a:ea typeface="游明朝"/>
                <a:cs typeface="游明朝"/>
                <a:sym typeface="游明朝"/>
              </a:rPr>
              <a:t>は例外。</a:t>
            </a:r>
            <a:endParaRPr lang="fr-CA" altLang="ja-JP" sz="2784" dirty="0">
              <a:latin typeface="Unistra D"/>
              <a:ea typeface="游明朝"/>
              <a:cs typeface="游明朝"/>
              <a:sym typeface="Unistra D"/>
            </a:endParaRPr>
          </a:p>
          <a:p>
            <a:pPr marL="0" indent="0"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dirty="0">
                <a:latin typeface="游明朝"/>
                <a:ea typeface="游明朝"/>
                <a:cs typeface="游明朝"/>
                <a:sym typeface="游明朝"/>
              </a:rPr>
              <a:t>　</a:t>
            </a:r>
            <a:r>
              <a:rPr dirty="0"/>
              <a:t>ex. la </a:t>
            </a:r>
            <a:r>
              <a:rPr dirty="0" err="1"/>
              <a:t>ville</a:t>
            </a:r>
            <a:r>
              <a:rPr baseline="-25791" dirty="0" err="1"/>
              <a:t>f</a:t>
            </a:r>
            <a:r>
              <a:rPr baseline="-25791" dirty="0"/>
              <a:t> </a:t>
            </a:r>
            <a:r>
              <a:rPr dirty="0" err="1"/>
              <a:t>sœur</a:t>
            </a:r>
            <a:r>
              <a:rPr baseline="-25791" dirty="0" err="1"/>
              <a:t>f</a:t>
            </a:r>
            <a:r>
              <a:rPr dirty="0"/>
              <a:t>,</a:t>
            </a:r>
            <a:r>
              <a:rPr dirty="0">
                <a:latin typeface="游明朝"/>
                <a:ea typeface="游明朝"/>
                <a:cs typeface="游明朝"/>
                <a:sym typeface="游明朝"/>
              </a:rPr>
              <a:t>　</a:t>
            </a:r>
            <a:r>
              <a:rPr i="0" dirty="0" err="1">
                <a:latin typeface="游明朝"/>
                <a:ea typeface="游明朝"/>
                <a:cs typeface="游明朝"/>
                <a:sym typeface="游明朝"/>
              </a:rPr>
              <a:t>都市</a:t>
            </a:r>
            <a:r>
              <a:rPr i="0" dirty="0" err="1"/>
              <a:t>-</a:t>
            </a:r>
            <a:r>
              <a:rPr i="0" dirty="0" err="1">
                <a:latin typeface="游明朝"/>
                <a:ea typeface="游明朝"/>
                <a:cs typeface="游明朝"/>
                <a:sym typeface="游明朝"/>
              </a:rPr>
              <a:t>姉妹（姉妹都市</a:t>
            </a:r>
            <a:r>
              <a:rPr i="0" dirty="0">
                <a:latin typeface="游明朝"/>
                <a:ea typeface="游明朝"/>
                <a:cs typeface="游明朝"/>
                <a:sym typeface="游明朝"/>
              </a:rPr>
              <a:t>）</a:t>
            </a:r>
            <a:r>
              <a:rPr dirty="0">
                <a:latin typeface="游明朝"/>
                <a:ea typeface="游明朝"/>
                <a:cs typeface="游明朝"/>
                <a:sym typeface="游明朝"/>
              </a:rPr>
              <a:t>、</a:t>
            </a:r>
            <a:r>
              <a:rPr dirty="0"/>
              <a:t> les </a:t>
            </a:r>
            <a:r>
              <a:rPr dirty="0" err="1"/>
              <a:t>pays</a:t>
            </a:r>
            <a:r>
              <a:rPr baseline="-25791" dirty="0" err="1"/>
              <a:t>m</a:t>
            </a:r>
            <a:r>
              <a:rPr dirty="0"/>
              <a:t> </a:t>
            </a:r>
            <a:r>
              <a:rPr dirty="0" err="1"/>
              <a:t>frères</a:t>
            </a:r>
            <a:r>
              <a:rPr baseline="-25791" dirty="0" err="1"/>
              <a:t>m</a:t>
            </a:r>
            <a:r>
              <a:rPr dirty="0" err="1"/>
              <a:t>,</a:t>
            </a:r>
            <a:r>
              <a:rPr i="0" dirty="0" err="1">
                <a:latin typeface="游明朝"/>
                <a:ea typeface="游明朝"/>
                <a:cs typeface="游明朝"/>
                <a:sym typeface="游明朝"/>
              </a:rPr>
              <a:t>国ー兄弟（兄弟国</a:t>
            </a:r>
            <a:r>
              <a:rPr i="0" dirty="0">
                <a:latin typeface="游明朝"/>
                <a:ea typeface="游明朝"/>
                <a:cs typeface="游明朝"/>
                <a:sym typeface="游明朝"/>
              </a:rPr>
              <a:t>）</a:t>
            </a:r>
            <a:r>
              <a:rPr i="0" dirty="0"/>
              <a:t> </a:t>
            </a:r>
            <a:r>
              <a:rPr dirty="0"/>
              <a:t>la </a:t>
            </a:r>
            <a:r>
              <a:rPr dirty="0" err="1"/>
              <a:t>science</a:t>
            </a:r>
            <a:r>
              <a:rPr baseline="-25791" dirty="0" err="1"/>
              <a:t>f</a:t>
            </a:r>
            <a:r>
              <a:rPr baseline="-25791" dirty="0"/>
              <a:t> </a:t>
            </a:r>
            <a:r>
              <a:rPr dirty="0" err="1"/>
              <a:t>reine</a:t>
            </a:r>
            <a:r>
              <a:rPr baseline="-25791" dirty="0" err="1"/>
              <a:t>f</a:t>
            </a:r>
            <a:r>
              <a:rPr dirty="0"/>
              <a:t>, </a:t>
            </a:r>
            <a:r>
              <a:rPr i="0" dirty="0" err="1">
                <a:latin typeface="游明朝"/>
                <a:ea typeface="游明朝"/>
                <a:cs typeface="游明朝"/>
                <a:sym typeface="游明朝"/>
              </a:rPr>
              <a:t>科学</a:t>
            </a:r>
            <a:r>
              <a:rPr i="0" dirty="0" err="1"/>
              <a:t>-</a:t>
            </a:r>
            <a:r>
              <a:rPr i="0" dirty="0" err="1">
                <a:latin typeface="游明朝"/>
                <a:ea typeface="游明朝"/>
                <a:cs typeface="游明朝"/>
                <a:sym typeface="游明朝"/>
              </a:rPr>
              <a:t>女王</a:t>
            </a:r>
            <a:r>
              <a:rPr dirty="0" err="1">
                <a:latin typeface="游明朝"/>
                <a:ea typeface="游明朝"/>
                <a:cs typeface="游明朝"/>
                <a:sym typeface="游明朝"/>
              </a:rPr>
              <a:t>（</a:t>
            </a:r>
            <a:r>
              <a:rPr i="0" dirty="0" err="1">
                <a:latin typeface="游明朝"/>
                <a:ea typeface="游明朝"/>
                <a:cs typeface="游明朝"/>
                <a:sym typeface="游明朝"/>
              </a:rPr>
              <a:t>最も重要な科学</a:t>
            </a:r>
            <a:r>
              <a:rPr i="0" dirty="0">
                <a:latin typeface="游明朝"/>
                <a:ea typeface="游明朝"/>
                <a:cs typeface="游明朝"/>
                <a:sym typeface="游明朝"/>
              </a:rPr>
              <a:t>）</a:t>
            </a:r>
            <a:r>
              <a:rPr i="0" dirty="0"/>
              <a:t> </a:t>
            </a:r>
            <a:endParaRPr lang="en-US" altLang="ja-JP" i="0" dirty="0"/>
          </a:p>
          <a:p>
            <a:pPr marL="0" indent="0" defTabSz="877823">
              <a:lnSpc>
                <a:spcPct val="88000"/>
              </a:lnSpc>
              <a:spcBef>
                <a:spcPts val="300"/>
              </a:spcBef>
              <a:buSzTx/>
              <a:buNone/>
              <a:defRPr sz="1248">
                <a:solidFill>
                  <a:srgbClr val="000000"/>
                </a:solidFill>
                <a:latin typeface="Times New Roman"/>
                <a:ea typeface="Times New Roman"/>
                <a:cs typeface="Times New Roman"/>
                <a:sym typeface="Times New Roman"/>
              </a:defRPr>
            </a:pPr>
            <a:r>
              <a:rPr lang="ja-JP" altLang="en-US" dirty="0"/>
              <a:t>　　　</a:t>
            </a:r>
            <a:r>
              <a:rPr dirty="0"/>
              <a:t>la </a:t>
            </a:r>
            <a:r>
              <a:rPr dirty="0" err="1"/>
              <a:t>langue</a:t>
            </a:r>
            <a:r>
              <a:rPr baseline="-25791" dirty="0" err="1"/>
              <a:t>f</a:t>
            </a:r>
            <a:r>
              <a:rPr dirty="0"/>
              <a:t> </a:t>
            </a:r>
            <a:r>
              <a:rPr dirty="0" err="1"/>
              <a:t>mère</a:t>
            </a:r>
            <a:r>
              <a:rPr baseline="-25791" dirty="0" err="1"/>
              <a:t>f</a:t>
            </a:r>
            <a:r>
              <a:rPr dirty="0"/>
              <a:t> </a:t>
            </a:r>
            <a:r>
              <a:rPr dirty="0">
                <a:latin typeface="游明朝"/>
                <a:ea typeface="游明朝"/>
                <a:cs typeface="游明朝"/>
                <a:sym typeface="游明朝"/>
              </a:rPr>
              <a:t>　</a:t>
            </a:r>
            <a:r>
              <a:rPr i="0" dirty="0" err="1">
                <a:latin typeface="游明朝"/>
                <a:ea typeface="游明朝"/>
                <a:cs typeface="游明朝"/>
                <a:sym typeface="游明朝"/>
              </a:rPr>
              <a:t>言語</a:t>
            </a:r>
            <a:r>
              <a:rPr i="0" dirty="0"/>
              <a:t>-</a:t>
            </a:r>
            <a:r>
              <a:rPr i="0" dirty="0">
                <a:latin typeface="游明朝"/>
                <a:ea typeface="游明朝"/>
                <a:cs typeface="游明朝"/>
                <a:sym typeface="游明朝"/>
              </a:rPr>
              <a:t>母</a:t>
            </a:r>
            <a:r>
              <a:rPr dirty="0">
                <a:latin typeface="游明朝"/>
                <a:ea typeface="游明朝"/>
                <a:cs typeface="游明朝"/>
                <a:sym typeface="游明朝"/>
              </a:rPr>
              <a:t>（</a:t>
            </a:r>
            <a:r>
              <a:rPr i="0" dirty="0">
                <a:latin typeface="游明朝"/>
                <a:ea typeface="游明朝"/>
                <a:cs typeface="游明朝"/>
                <a:sym typeface="游明朝"/>
              </a:rPr>
              <a:t>（</a:t>
            </a:r>
            <a:r>
              <a:rPr i="0" dirty="0" err="1">
                <a:latin typeface="游明朝"/>
                <a:ea typeface="游明朝"/>
                <a:cs typeface="游明朝"/>
                <a:sym typeface="游明朝"/>
              </a:rPr>
              <a:t>母である言語</a:t>
            </a:r>
            <a:r>
              <a:rPr i="0" dirty="0">
                <a:latin typeface="游明朝"/>
                <a:ea typeface="游明朝"/>
                <a:cs typeface="游明朝"/>
                <a:sym typeface="游明朝"/>
              </a:rPr>
              <a:t>）</a:t>
            </a:r>
            <a:r>
              <a:rPr i="0" dirty="0"/>
              <a:t>  </a:t>
            </a:r>
            <a:endParaRPr sz="863" dirty="0"/>
          </a:p>
          <a:p>
            <a:pPr marL="173735" indent="172212" defTabSz="877823">
              <a:lnSpc>
                <a:spcPct val="88000"/>
              </a:lnSpc>
              <a:spcBef>
                <a:spcPts val="300"/>
              </a:spcBef>
              <a:buSzTx/>
              <a:buNone/>
              <a:defRPr sz="1248" i="1">
                <a:solidFill>
                  <a:srgbClr val="000000"/>
                </a:solidFill>
                <a:latin typeface="Times New Roman"/>
                <a:ea typeface="Times New Roman"/>
                <a:cs typeface="Times New Roman"/>
                <a:sym typeface="Times New Roman"/>
              </a:defRPr>
            </a:pPr>
            <a:r>
              <a:rPr dirty="0"/>
              <a:t>      *la </a:t>
            </a:r>
            <a:r>
              <a:rPr dirty="0" err="1"/>
              <a:t>ville</a:t>
            </a:r>
            <a:r>
              <a:rPr baseline="-25791" dirty="0" err="1"/>
              <a:t>f</a:t>
            </a:r>
            <a:r>
              <a:rPr dirty="0"/>
              <a:t>  </a:t>
            </a:r>
            <a:r>
              <a:rPr dirty="0" err="1"/>
              <a:t>frère</a:t>
            </a:r>
            <a:r>
              <a:rPr baseline="-25791" dirty="0" err="1"/>
              <a:t>m</a:t>
            </a:r>
            <a:r>
              <a:rPr dirty="0"/>
              <a:t>, *les </a:t>
            </a:r>
            <a:r>
              <a:rPr dirty="0" err="1"/>
              <a:t>pays</a:t>
            </a:r>
            <a:r>
              <a:rPr baseline="-25791" dirty="0" err="1"/>
              <a:t>m</a:t>
            </a:r>
            <a:r>
              <a:rPr dirty="0"/>
              <a:t> </a:t>
            </a:r>
            <a:r>
              <a:rPr dirty="0" err="1"/>
              <a:t>sœurs</a:t>
            </a:r>
            <a:r>
              <a:rPr baseline="-25791" dirty="0" err="1"/>
              <a:t>f</a:t>
            </a:r>
            <a:r>
              <a:rPr dirty="0"/>
              <a:t> , *les </a:t>
            </a:r>
            <a:r>
              <a:rPr dirty="0" err="1"/>
              <a:t>nations</a:t>
            </a:r>
            <a:r>
              <a:rPr baseline="-25791" dirty="0" err="1"/>
              <a:t>f</a:t>
            </a:r>
            <a:r>
              <a:rPr dirty="0"/>
              <a:t> </a:t>
            </a:r>
            <a:r>
              <a:rPr dirty="0" err="1"/>
              <a:t>frères</a:t>
            </a:r>
            <a:r>
              <a:rPr baseline="-25791" dirty="0" err="1"/>
              <a:t>m</a:t>
            </a:r>
            <a:r>
              <a:rPr dirty="0"/>
              <a:t>,,  *la </a:t>
            </a:r>
            <a:r>
              <a:rPr dirty="0" err="1"/>
              <a:t>science</a:t>
            </a:r>
            <a:r>
              <a:rPr baseline="-25791" dirty="0" err="1"/>
              <a:t>f</a:t>
            </a:r>
            <a:r>
              <a:rPr dirty="0"/>
              <a:t>  </a:t>
            </a:r>
            <a:r>
              <a:rPr dirty="0" err="1"/>
              <a:t>roi</a:t>
            </a:r>
            <a:r>
              <a:rPr baseline="-25791" dirty="0" err="1"/>
              <a:t>m</a:t>
            </a:r>
            <a:r>
              <a:rPr dirty="0"/>
              <a:t>, *la </a:t>
            </a:r>
            <a:r>
              <a:rPr dirty="0" err="1"/>
              <a:t>langue</a:t>
            </a:r>
            <a:r>
              <a:rPr baseline="-25791" dirty="0" err="1"/>
              <a:t>f</a:t>
            </a:r>
            <a:r>
              <a:rPr dirty="0"/>
              <a:t>  </a:t>
            </a:r>
            <a:r>
              <a:rPr dirty="0" err="1"/>
              <a:t>père</a:t>
            </a:r>
            <a:r>
              <a:rPr baseline="-25791" dirty="0" err="1"/>
              <a:t>m</a:t>
            </a:r>
            <a:r>
              <a:rPr dirty="0"/>
              <a:t> </a:t>
            </a:r>
            <a:endParaRPr lang="en-US" altLang="ja-JP" dirty="0"/>
          </a:p>
          <a:p>
            <a:pPr marL="173735" indent="172212" defTabSz="877823">
              <a:lnSpc>
                <a:spcPct val="88000"/>
              </a:lnSpc>
              <a:spcBef>
                <a:spcPts val="300"/>
              </a:spcBef>
              <a:buSzTx/>
              <a:buNone/>
              <a:defRPr sz="1248" i="1">
                <a:solidFill>
                  <a:srgbClr val="000000"/>
                </a:solidFill>
                <a:latin typeface="Times New Roman"/>
                <a:ea typeface="Times New Roman"/>
                <a:cs typeface="Times New Roman"/>
                <a:sym typeface="Times New Roman"/>
              </a:defRPr>
            </a:pPr>
            <a:endParaRPr lang="en-US" altLang="ja-JP" dirty="0"/>
          </a:p>
          <a:p>
            <a:pPr marL="173735" indent="172212" defTabSz="877823">
              <a:lnSpc>
                <a:spcPct val="88000"/>
              </a:lnSpc>
              <a:spcBef>
                <a:spcPts val="300"/>
              </a:spcBef>
              <a:buSzTx/>
              <a:buNone/>
              <a:defRPr sz="1248" i="1">
                <a:solidFill>
                  <a:srgbClr val="000000"/>
                </a:solidFill>
                <a:latin typeface="Times New Roman"/>
                <a:ea typeface="Times New Roman"/>
                <a:cs typeface="Times New Roman"/>
                <a:sym typeface="Times New Roman"/>
              </a:defRPr>
            </a:pPr>
            <a:r>
              <a:rPr lang="en-GB" altLang="ja-JP" dirty="0"/>
              <a:t>    </a:t>
            </a:r>
            <a:endParaRPr dirty="0"/>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タイトル 1"/>
          <p:cNvSpPr txBox="1">
            <a:spLocks noGrp="1"/>
          </p:cNvSpPr>
          <p:nvPr>
            <p:ph type="title"/>
          </p:nvPr>
        </p:nvSpPr>
        <p:spPr>
          <a:xfrm>
            <a:off x="1251677" y="325234"/>
            <a:ext cx="9989348" cy="1903617"/>
          </a:xfrm>
          <a:prstGeom prst="rect">
            <a:avLst/>
          </a:prstGeom>
        </p:spPr>
        <p:txBody>
          <a:bodyPr>
            <a:normAutofit/>
          </a:bodyPr>
          <a:lstStyle/>
          <a:p>
            <a:pPr defTabSz="832104">
              <a:defRPr sz="4095" spc="182"/>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br>
              <a:rPr dirty="0">
                <a:latin typeface="+mn-lt"/>
                <a:ea typeface="+mn-ea"/>
                <a:cs typeface="+mn-cs"/>
                <a:sym typeface="Helvetica"/>
              </a:rPr>
            </a:br>
            <a:r>
              <a:rPr sz="3276" spc="182" dirty="0" err="1">
                <a:latin typeface="+mn-lt"/>
                <a:ea typeface="+mn-ea"/>
                <a:cs typeface="+mn-cs"/>
                <a:sym typeface="Helvetica"/>
              </a:rPr>
              <a:t>人間名詞の形容詞化の可能性</a:t>
            </a:r>
            <a:endParaRPr sz="3276" spc="182" dirty="0">
              <a:latin typeface="+mn-lt"/>
              <a:ea typeface="+mn-ea"/>
              <a:cs typeface="+mn-cs"/>
              <a:sym typeface="Helvetica"/>
            </a:endParaRPr>
          </a:p>
        </p:txBody>
      </p:sp>
      <p:sp>
        <p:nvSpPr>
          <p:cNvPr id="283" name="コンテンツ プレースホルダー 8"/>
          <p:cNvSpPr txBox="1">
            <a:spLocks noGrp="1"/>
          </p:cNvSpPr>
          <p:nvPr>
            <p:ph type="body" idx="1"/>
          </p:nvPr>
        </p:nvSpPr>
        <p:spPr>
          <a:xfrm>
            <a:off x="1251677" y="2000250"/>
            <a:ext cx="10281955" cy="4532516"/>
          </a:xfrm>
          <a:prstGeom prst="rect">
            <a:avLst/>
          </a:prstGeom>
        </p:spPr>
        <p:txBody>
          <a:bodyPr>
            <a:normAutofit/>
          </a:bodyPr>
          <a:lstStyle/>
          <a:p>
            <a:pPr marL="214884" indent="-214884" defTabSz="859536">
              <a:lnSpc>
                <a:spcPct val="88000"/>
              </a:lnSpc>
              <a:spcBef>
                <a:spcPts val="600"/>
              </a:spcBef>
              <a:defRPr sz="1598"/>
            </a:pPr>
            <a:r>
              <a:rPr lang="fr-CA" altLang="ja-JP" dirty="0"/>
              <a:t>Le Monde </a:t>
            </a:r>
            <a:r>
              <a:rPr lang="fr-CA" altLang="ja-JP" dirty="0" err="1"/>
              <a:t>2grammes</a:t>
            </a:r>
            <a:r>
              <a:rPr lang="ja-JP" altLang="en-US" dirty="0"/>
              <a:t>リスト</a:t>
            </a:r>
            <a:endParaRPr lang="en-US" altLang="ja-JP" dirty="0"/>
          </a:p>
          <a:p>
            <a:pPr marL="214884" indent="-214884" defTabSz="859536">
              <a:lnSpc>
                <a:spcPct val="88000"/>
              </a:lnSpc>
              <a:spcBef>
                <a:spcPts val="600"/>
              </a:spcBef>
              <a:defRPr sz="1598"/>
            </a:pPr>
            <a:r>
              <a:rPr dirty="0"/>
              <a:t>&lt;</a:t>
            </a:r>
            <a:r>
              <a:rPr dirty="0" err="1"/>
              <a:t>非人間名詞</a:t>
            </a:r>
            <a:r>
              <a:rPr dirty="0"/>
              <a:t> + </a:t>
            </a:r>
            <a:r>
              <a:rPr dirty="0" err="1"/>
              <a:t>人間名詞+接尾辞</a:t>
            </a:r>
            <a:r>
              <a:rPr dirty="0"/>
              <a:t>&gt; </a:t>
            </a:r>
            <a:r>
              <a:rPr lang="fr-CA" altLang="ja-JP" dirty="0"/>
              <a:t> : </a:t>
            </a:r>
            <a:r>
              <a:rPr lang="ja-JP" altLang="en-US" dirty="0"/>
              <a:t>多くは</a:t>
            </a:r>
            <a:r>
              <a:rPr lang="fr-CA" altLang="ja-JP" dirty="0"/>
              <a:t>complément-relationnel</a:t>
            </a:r>
            <a:endParaRPr dirty="0"/>
          </a:p>
          <a:p>
            <a:pPr marL="1074419" lvl="2" indent="-214884" defTabSz="859536">
              <a:lnSpc>
                <a:spcPct val="88000"/>
              </a:lnSpc>
              <a:spcBef>
                <a:spcPts val="600"/>
              </a:spcBef>
              <a:defRPr sz="1222"/>
            </a:pPr>
            <a:r>
              <a:rPr sz="1400" dirty="0" err="1"/>
              <a:t>可能</a:t>
            </a:r>
            <a:r>
              <a:rPr sz="1400" dirty="0"/>
              <a:t> : </a:t>
            </a:r>
            <a:r>
              <a:rPr sz="1400" i="1" dirty="0" err="1"/>
              <a:t>acheteur</a:t>
            </a:r>
            <a:r>
              <a:rPr lang="en-GB" altLang="ja-JP" sz="1400" i="1" dirty="0"/>
              <a:t>(</a:t>
            </a:r>
            <a:r>
              <a:rPr lang="en-GB" altLang="ja-JP" sz="1400" i="1" dirty="0" err="1"/>
              <a:t>adj</a:t>
            </a:r>
            <a:r>
              <a:rPr lang="en-GB" altLang="ja-JP" sz="1400" i="1" dirty="0"/>
              <a:t>)</a:t>
            </a:r>
            <a:r>
              <a:rPr sz="1400" i="1" dirty="0"/>
              <a:t>, </a:t>
            </a:r>
            <a:r>
              <a:rPr sz="1400" i="1" dirty="0" err="1"/>
              <a:t>serveur</a:t>
            </a:r>
            <a:r>
              <a:rPr sz="1400" i="1" dirty="0"/>
              <a:t>, </a:t>
            </a:r>
            <a:r>
              <a:rPr sz="1400" i="1" dirty="0" err="1"/>
              <a:t>conducteur</a:t>
            </a:r>
            <a:r>
              <a:rPr lang="en-GB" altLang="ja-JP" sz="1400" i="1" dirty="0"/>
              <a:t>(</a:t>
            </a:r>
            <a:r>
              <a:rPr lang="en-GB" altLang="ja-JP" sz="1400" i="1" dirty="0" err="1"/>
              <a:t>adj</a:t>
            </a:r>
            <a:r>
              <a:rPr lang="en-GB" altLang="ja-JP" sz="1400" i="1" dirty="0"/>
              <a:t>)</a:t>
            </a:r>
            <a:r>
              <a:rPr sz="1400" i="1" dirty="0"/>
              <a:t>, </a:t>
            </a:r>
            <a:r>
              <a:rPr sz="1400" i="1" dirty="0" err="1"/>
              <a:t>directeur</a:t>
            </a:r>
            <a:r>
              <a:rPr lang="en-GB" altLang="ja-JP" sz="1400" i="1" dirty="0"/>
              <a:t>(</a:t>
            </a:r>
            <a:r>
              <a:rPr lang="en-GB" altLang="ja-JP" sz="1400" i="1" dirty="0" err="1"/>
              <a:t>adj</a:t>
            </a:r>
            <a:r>
              <a:rPr lang="en-GB" altLang="ja-JP" sz="1400" i="1" dirty="0"/>
              <a:t>)</a:t>
            </a:r>
            <a:r>
              <a:rPr sz="1400" i="1" dirty="0"/>
              <a:t>, douanier</a:t>
            </a:r>
            <a:r>
              <a:rPr lang="en-GB" altLang="ja-JP" sz="1400" i="1" dirty="0"/>
              <a:t>(</a:t>
            </a:r>
            <a:r>
              <a:rPr lang="en-GB" altLang="ja-JP" sz="1400" i="1" dirty="0" err="1"/>
              <a:t>adj</a:t>
            </a:r>
            <a:r>
              <a:rPr lang="en-GB" altLang="ja-JP" sz="1400" i="1" dirty="0"/>
              <a:t>)</a:t>
            </a:r>
            <a:r>
              <a:rPr sz="1400" i="1" dirty="0"/>
              <a:t>, financier</a:t>
            </a:r>
            <a:r>
              <a:rPr lang="en-GB" altLang="ja-JP" sz="1400" i="1" dirty="0"/>
              <a:t>(</a:t>
            </a:r>
            <a:r>
              <a:rPr lang="en-GB" altLang="ja-JP" sz="1400" i="1" dirty="0" err="1"/>
              <a:t>adj</a:t>
            </a:r>
            <a:r>
              <a:rPr lang="en-GB" altLang="ja-JP" sz="1400" i="1" dirty="0"/>
              <a:t>)</a:t>
            </a:r>
            <a:r>
              <a:rPr sz="1400" i="1" dirty="0"/>
              <a:t>, </a:t>
            </a:r>
            <a:r>
              <a:rPr sz="1400" i="1" dirty="0" err="1"/>
              <a:t>ouvrier</a:t>
            </a:r>
            <a:r>
              <a:rPr lang="en-GB" altLang="ja-JP" sz="1400" i="1" dirty="0"/>
              <a:t>(</a:t>
            </a:r>
            <a:r>
              <a:rPr lang="en-GB" altLang="ja-JP" sz="1400" i="1" dirty="0" err="1"/>
              <a:t>adj</a:t>
            </a:r>
            <a:r>
              <a:rPr lang="en-GB" altLang="ja-JP" sz="1400" i="1" dirty="0"/>
              <a:t>) </a:t>
            </a:r>
            <a:r>
              <a:rPr sz="1400" i="1" dirty="0"/>
              <a:t>, </a:t>
            </a:r>
            <a:r>
              <a:rPr sz="1400" i="1" dirty="0" err="1"/>
              <a:t>papetier</a:t>
            </a:r>
            <a:r>
              <a:rPr lang="en-GB" altLang="ja-JP" sz="1400" i="1" dirty="0"/>
              <a:t> (</a:t>
            </a:r>
            <a:r>
              <a:rPr lang="en-GB" altLang="ja-JP" sz="1400" i="1" dirty="0" err="1"/>
              <a:t>adj</a:t>
            </a:r>
            <a:r>
              <a:rPr lang="en-GB" altLang="ja-JP" sz="1400" i="1" dirty="0"/>
              <a:t>)</a:t>
            </a:r>
            <a:r>
              <a:rPr sz="1400" i="1" dirty="0"/>
              <a:t>, </a:t>
            </a:r>
            <a:r>
              <a:rPr sz="1400" i="1" dirty="0" err="1"/>
              <a:t>laitier</a:t>
            </a:r>
            <a:r>
              <a:rPr lang="en-GB" altLang="ja-JP" sz="1400" i="1" dirty="0"/>
              <a:t> (</a:t>
            </a:r>
            <a:r>
              <a:rPr lang="en-GB" altLang="ja-JP" sz="1400" i="1" dirty="0" err="1"/>
              <a:t>adj</a:t>
            </a:r>
            <a:r>
              <a:rPr lang="en-GB" altLang="ja-JP" sz="1400" i="1" dirty="0"/>
              <a:t>)</a:t>
            </a:r>
            <a:r>
              <a:rPr sz="1400" i="1" dirty="0"/>
              <a:t>, </a:t>
            </a:r>
            <a:r>
              <a:rPr sz="1400" i="1" dirty="0" err="1"/>
              <a:t>commerçant</a:t>
            </a:r>
            <a:r>
              <a:rPr lang="fr-FR" sz="1400" i="1" dirty="0"/>
              <a:t>(adj)</a:t>
            </a:r>
            <a:r>
              <a:rPr sz="1400" i="1" dirty="0"/>
              <a:t>,</a:t>
            </a:r>
            <a:r>
              <a:rPr sz="1400" dirty="0"/>
              <a:t> </a:t>
            </a:r>
            <a:r>
              <a:rPr sz="1400" i="1" dirty="0"/>
              <a:t>bourgeois</a:t>
            </a:r>
            <a:r>
              <a:rPr lang="fr-CA" altLang="ja-JP" sz="1400" i="1" dirty="0"/>
              <a:t>(adj)</a:t>
            </a:r>
            <a:r>
              <a:rPr sz="1400" i="1" dirty="0"/>
              <a:t>, </a:t>
            </a:r>
            <a:r>
              <a:rPr sz="1400" i="1" dirty="0" err="1"/>
              <a:t>candidat</a:t>
            </a:r>
            <a:r>
              <a:rPr sz="1400" i="1" dirty="0"/>
              <a:t>, </a:t>
            </a:r>
            <a:r>
              <a:rPr sz="1400" i="1" dirty="0" err="1"/>
              <a:t>cheminot</a:t>
            </a:r>
            <a:r>
              <a:rPr sz="1400" i="1" dirty="0"/>
              <a:t>, </a:t>
            </a:r>
            <a:r>
              <a:rPr sz="1400" i="1" dirty="0" err="1"/>
              <a:t>marchand</a:t>
            </a:r>
            <a:r>
              <a:rPr lang="en-GB" altLang="ja-JP" sz="1400" i="1" dirty="0"/>
              <a:t>(</a:t>
            </a:r>
            <a:r>
              <a:rPr lang="en-GB" altLang="ja-JP" sz="1400" i="1" dirty="0" err="1"/>
              <a:t>adj</a:t>
            </a:r>
            <a:r>
              <a:rPr lang="en-GB" altLang="ja-JP" sz="1400" i="1" dirty="0"/>
              <a:t>)</a:t>
            </a:r>
            <a:r>
              <a:rPr sz="1400" i="1" dirty="0"/>
              <a:t>, </a:t>
            </a:r>
            <a:r>
              <a:rPr lang="fr-CA" sz="1400" i="1" dirty="0"/>
              <a:t>ami(adj), </a:t>
            </a:r>
            <a:r>
              <a:rPr sz="1400" i="1" dirty="0" err="1"/>
              <a:t>ennemi</a:t>
            </a:r>
            <a:r>
              <a:rPr sz="1400" i="1" dirty="0"/>
              <a:t>, champio</a:t>
            </a:r>
            <a:r>
              <a:rPr lang="en-US" sz="1400" i="1" dirty="0"/>
              <a:t>n, </a:t>
            </a:r>
            <a:r>
              <a:rPr lang="fr-FR" altLang="ja-JP" sz="1400" i="1" dirty="0"/>
              <a:t>cousin(e)</a:t>
            </a:r>
            <a:endParaRPr lang="en-US" altLang="ja-JP" sz="1400" dirty="0"/>
          </a:p>
          <a:p>
            <a:pPr marL="1074419" lvl="2" indent="-214884" defTabSz="859536">
              <a:lnSpc>
                <a:spcPct val="88000"/>
              </a:lnSpc>
              <a:spcBef>
                <a:spcPts val="600"/>
              </a:spcBef>
              <a:defRPr sz="1222"/>
            </a:pPr>
            <a:r>
              <a:rPr lang="fr-CA" altLang="ja-JP" sz="1400" dirty="0"/>
              <a:t>adj</a:t>
            </a:r>
            <a:r>
              <a:rPr lang="ja-JP" altLang="en-US" sz="1400" dirty="0"/>
              <a:t>に分類</a:t>
            </a:r>
            <a:r>
              <a:rPr lang="fr-CA" altLang="ja-JP" sz="1400" dirty="0"/>
              <a:t>(</a:t>
            </a:r>
            <a:r>
              <a:rPr lang="fr-CA" altLang="ja-JP" sz="1400" dirty="0" err="1"/>
              <a:t>treetagger</a:t>
            </a:r>
            <a:r>
              <a:rPr lang="en-GB" altLang="ja-JP" sz="1400" dirty="0"/>
              <a:t>) </a:t>
            </a:r>
            <a:endParaRPr sz="1400" dirty="0"/>
          </a:p>
          <a:p>
            <a:pPr marL="1074419" lvl="2" indent="-214884" defTabSz="859536">
              <a:lnSpc>
                <a:spcPct val="88000"/>
              </a:lnSpc>
              <a:spcBef>
                <a:spcPts val="600"/>
              </a:spcBef>
              <a:defRPr sz="1222"/>
            </a:pPr>
            <a:r>
              <a:rPr dirty="0" err="1"/>
              <a:t>困難</a:t>
            </a:r>
            <a:r>
              <a:rPr dirty="0"/>
              <a:t> </a:t>
            </a:r>
            <a:r>
              <a:rPr sz="1800" dirty="0"/>
              <a:t>: </a:t>
            </a:r>
            <a:r>
              <a:rPr sz="1800" i="1" dirty="0"/>
              <a:t>danseur, entrepreneur, coiffeur, </a:t>
            </a:r>
            <a:r>
              <a:rPr sz="1800" i="1" dirty="0" err="1"/>
              <a:t>agriculteur</a:t>
            </a:r>
            <a:r>
              <a:rPr sz="1800" i="1" dirty="0"/>
              <a:t>, </a:t>
            </a:r>
            <a:r>
              <a:rPr sz="1800" i="1" dirty="0" err="1"/>
              <a:t>traducteur</a:t>
            </a:r>
            <a:r>
              <a:rPr sz="1800" i="1" dirty="0"/>
              <a:t>, </a:t>
            </a:r>
            <a:r>
              <a:rPr sz="1800" i="1" dirty="0" err="1"/>
              <a:t>auditeur</a:t>
            </a:r>
            <a:r>
              <a:rPr sz="1800" i="1" dirty="0"/>
              <a:t>, </a:t>
            </a:r>
            <a:r>
              <a:rPr sz="1800" i="1" dirty="0" err="1"/>
              <a:t>lecteur</a:t>
            </a:r>
            <a:r>
              <a:rPr sz="1800" i="1" dirty="0"/>
              <a:t>, </a:t>
            </a:r>
            <a:r>
              <a:rPr sz="1800" i="1" dirty="0" err="1"/>
              <a:t>instituteur</a:t>
            </a:r>
            <a:r>
              <a:rPr sz="1800" i="1" dirty="0"/>
              <a:t>, </a:t>
            </a:r>
            <a:r>
              <a:rPr sz="1800" i="1" dirty="0" err="1"/>
              <a:t>cuisinier</a:t>
            </a:r>
            <a:r>
              <a:rPr sz="1800" i="1" dirty="0"/>
              <a:t>, </a:t>
            </a:r>
            <a:r>
              <a:rPr sz="1800" i="1" dirty="0" err="1"/>
              <a:t>pharmacien</a:t>
            </a:r>
            <a:r>
              <a:rPr sz="1800" i="1" dirty="0"/>
              <a:t>, artisan, avocat, </a:t>
            </a:r>
            <a:r>
              <a:rPr sz="1800" i="1" dirty="0" err="1"/>
              <a:t>ingénieur</a:t>
            </a:r>
            <a:r>
              <a:rPr sz="1800" i="1" dirty="0"/>
              <a:t>, maire</a:t>
            </a:r>
            <a:r>
              <a:rPr lang="en-GB" altLang="ja-JP" sz="1800" i="1" dirty="0"/>
              <a:t> </a:t>
            </a:r>
            <a:r>
              <a:rPr lang="ja-JP" altLang="en-US" sz="1800" i="1" dirty="0"/>
              <a:t>　　２以上はなし</a:t>
            </a:r>
            <a:endParaRPr sz="1800" i="1" dirty="0"/>
          </a:p>
          <a:p>
            <a:pPr marL="214884" indent="-214884" defTabSz="859536">
              <a:lnSpc>
                <a:spcPct val="88000"/>
              </a:lnSpc>
              <a:spcBef>
                <a:spcPts val="600"/>
              </a:spcBef>
              <a:defRPr sz="1598"/>
            </a:pPr>
            <a:r>
              <a:rPr dirty="0"/>
              <a:t>&lt;</a:t>
            </a:r>
            <a:r>
              <a:rPr dirty="0" err="1"/>
              <a:t>非人間名詞</a:t>
            </a:r>
            <a:r>
              <a:rPr dirty="0"/>
              <a:t>+ </a:t>
            </a:r>
            <a:r>
              <a:rPr dirty="0" err="1"/>
              <a:t>人間名詞-接尾辞なし</a:t>
            </a:r>
            <a:r>
              <a:rPr dirty="0"/>
              <a:t>&gt; ：</a:t>
            </a:r>
            <a:r>
              <a:rPr lang="fr-CA" dirty="0"/>
              <a:t>analogique-qualificatif</a:t>
            </a:r>
            <a:endParaRPr dirty="0"/>
          </a:p>
          <a:p>
            <a:pPr marL="644651" lvl="1" indent="-214884" defTabSz="859536">
              <a:lnSpc>
                <a:spcPct val="88000"/>
              </a:lnSpc>
              <a:spcBef>
                <a:spcPts val="600"/>
              </a:spcBef>
              <a:buFont typeface="Helvetica"/>
              <a:defRPr sz="1410"/>
            </a:pPr>
            <a:r>
              <a:rPr dirty="0" err="1"/>
              <a:t>親族名詞</a:t>
            </a:r>
            <a:endParaRPr dirty="0"/>
          </a:p>
          <a:p>
            <a:pPr marL="1074419" lvl="2" indent="-214884" defTabSz="859536">
              <a:lnSpc>
                <a:spcPct val="88000"/>
              </a:lnSpc>
              <a:spcBef>
                <a:spcPts val="600"/>
              </a:spcBef>
              <a:defRPr sz="1222"/>
            </a:pPr>
            <a:r>
              <a:rPr dirty="0" err="1"/>
              <a:t>可能</a:t>
            </a:r>
            <a:r>
              <a:rPr dirty="0"/>
              <a:t> : </a:t>
            </a:r>
            <a:r>
              <a:rPr i="1" dirty="0" err="1">
                <a:solidFill>
                  <a:srgbClr val="FF0000"/>
                </a:solidFill>
              </a:rPr>
              <a:t>mère</a:t>
            </a:r>
            <a:r>
              <a:rPr i="1" dirty="0"/>
              <a:t>, frère, </a:t>
            </a:r>
            <a:r>
              <a:rPr i="1" dirty="0" err="1"/>
              <a:t>sœur</a:t>
            </a:r>
            <a:r>
              <a:rPr i="1" dirty="0"/>
              <a:t>, </a:t>
            </a:r>
            <a:r>
              <a:rPr i="1" dirty="0" err="1"/>
              <a:t>fille</a:t>
            </a:r>
            <a:r>
              <a:rPr i="1" dirty="0"/>
              <a:t>, </a:t>
            </a:r>
          </a:p>
          <a:p>
            <a:pPr marL="1074419" lvl="2" indent="-214884" defTabSz="859536">
              <a:lnSpc>
                <a:spcPct val="88000"/>
              </a:lnSpc>
              <a:spcBef>
                <a:spcPts val="600"/>
              </a:spcBef>
              <a:defRPr sz="1222"/>
            </a:pPr>
            <a:r>
              <a:rPr dirty="0" err="1"/>
              <a:t>困難</a:t>
            </a:r>
            <a:r>
              <a:rPr dirty="0"/>
              <a:t> : </a:t>
            </a:r>
            <a:r>
              <a:rPr i="1" dirty="0" err="1"/>
              <a:t>père</a:t>
            </a:r>
            <a:r>
              <a:rPr i="1" dirty="0"/>
              <a:t>, </a:t>
            </a:r>
            <a:r>
              <a:rPr i="1" dirty="0" err="1"/>
              <a:t>fils</a:t>
            </a:r>
            <a:r>
              <a:rPr i="1" dirty="0"/>
              <a:t>, papa, </a:t>
            </a:r>
            <a:r>
              <a:rPr i="1" dirty="0" err="1"/>
              <a:t>maman</a:t>
            </a:r>
            <a:endParaRPr i="1" dirty="0"/>
          </a:p>
          <a:p>
            <a:pPr marL="1074419" lvl="2" indent="-214884" defTabSz="859536">
              <a:lnSpc>
                <a:spcPct val="88000"/>
              </a:lnSpc>
              <a:spcBef>
                <a:spcPts val="600"/>
              </a:spcBef>
              <a:defRPr sz="1222"/>
            </a:pPr>
            <a:r>
              <a:rPr dirty="0" err="1"/>
              <a:t>不可能</a:t>
            </a:r>
            <a:r>
              <a:rPr dirty="0"/>
              <a:t> : </a:t>
            </a:r>
            <a:r>
              <a:rPr i="1" dirty="0" err="1"/>
              <a:t>oncle</a:t>
            </a:r>
            <a:r>
              <a:rPr i="1" dirty="0"/>
              <a:t>, </a:t>
            </a:r>
            <a:r>
              <a:rPr i="1" dirty="0" err="1"/>
              <a:t>tante</a:t>
            </a:r>
            <a:r>
              <a:rPr i="1" dirty="0"/>
              <a:t>, </a:t>
            </a:r>
            <a:r>
              <a:rPr i="1" dirty="0" err="1"/>
              <a:t>neveu</a:t>
            </a:r>
            <a:r>
              <a:rPr i="1" dirty="0"/>
              <a:t>, </a:t>
            </a:r>
            <a:r>
              <a:rPr i="1" dirty="0" err="1"/>
              <a:t>nièce</a:t>
            </a:r>
            <a:r>
              <a:rPr i="1" dirty="0"/>
              <a:t>, </a:t>
            </a:r>
            <a:r>
              <a:rPr i="1" dirty="0" err="1"/>
              <a:t>compagne</a:t>
            </a:r>
            <a:r>
              <a:rPr i="1" dirty="0"/>
              <a:t>, </a:t>
            </a:r>
            <a:r>
              <a:rPr i="1" dirty="0" err="1"/>
              <a:t>compagnon</a:t>
            </a:r>
            <a:r>
              <a:rPr i="1" dirty="0"/>
              <a:t>, </a:t>
            </a:r>
            <a:r>
              <a:rPr i="1" dirty="0" err="1"/>
              <a:t>mari</a:t>
            </a:r>
            <a:endParaRPr i="1" dirty="0"/>
          </a:p>
          <a:p>
            <a:pPr marL="644651" lvl="1" indent="-214884" defTabSz="859536">
              <a:lnSpc>
                <a:spcPct val="88000"/>
              </a:lnSpc>
              <a:spcBef>
                <a:spcPts val="600"/>
              </a:spcBef>
              <a:buFont typeface="Helvetica"/>
              <a:defRPr sz="1410"/>
            </a:pPr>
            <a:r>
              <a:rPr dirty="0" err="1"/>
              <a:t>王族名詞</a:t>
            </a:r>
            <a:r>
              <a:rPr dirty="0"/>
              <a:t> :</a:t>
            </a:r>
          </a:p>
          <a:p>
            <a:pPr marL="1074419" lvl="2" indent="-214884" defTabSz="859536">
              <a:lnSpc>
                <a:spcPct val="88000"/>
              </a:lnSpc>
              <a:spcBef>
                <a:spcPts val="600"/>
              </a:spcBef>
              <a:defRPr sz="1222"/>
            </a:pPr>
            <a:r>
              <a:rPr dirty="0" err="1"/>
              <a:t>可能</a:t>
            </a:r>
            <a:r>
              <a:rPr dirty="0"/>
              <a:t> : </a:t>
            </a:r>
            <a:r>
              <a:rPr i="1" dirty="0" err="1">
                <a:solidFill>
                  <a:srgbClr val="FF0000"/>
                </a:solidFill>
              </a:rPr>
              <a:t>roi</a:t>
            </a:r>
            <a:r>
              <a:rPr i="1" dirty="0">
                <a:solidFill>
                  <a:srgbClr val="FF0000"/>
                </a:solidFill>
              </a:rPr>
              <a:t>, </a:t>
            </a:r>
            <a:r>
              <a:rPr i="1" dirty="0" err="1"/>
              <a:t>reine</a:t>
            </a:r>
            <a:r>
              <a:rPr i="1" dirty="0"/>
              <a:t> </a:t>
            </a:r>
          </a:p>
          <a:p>
            <a:pPr marL="1074419" lvl="2" indent="-214884" defTabSz="859536">
              <a:lnSpc>
                <a:spcPct val="88000"/>
              </a:lnSpc>
              <a:spcBef>
                <a:spcPts val="600"/>
              </a:spcBef>
              <a:defRPr sz="1222"/>
            </a:pPr>
            <a:r>
              <a:rPr dirty="0" err="1"/>
              <a:t>大変少ないか、全く存在しない</a:t>
            </a:r>
            <a:r>
              <a:rPr dirty="0"/>
              <a:t> : </a:t>
            </a:r>
            <a:r>
              <a:rPr i="1" dirty="0" err="1"/>
              <a:t>empereur</a:t>
            </a:r>
            <a:r>
              <a:rPr i="1" dirty="0"/>
              <a:t>, </a:t>
            </a:r>
            <a:r>
              <a:rPr i="1" dirty="0" err="1"/>
              <a:t>impératrice</a:t>
            </a:r>
            <a:r>
              <a:rPr i="1" dirty="0"/>
              <a:t>, prince, </a:t>
            </a:r>
            <a:r>
              <a:rPr i="1" dirty="0" err="1"/>
              <a:t>princesse</a:t>
            </a:r>
            <a:endParaRPr i="1" dirty="0"/>
          </a:p>
          <a:p>
            <a:pPr marL="644651" lvl="1" indent="-214884" defTabSz="859536">
              <a:lnSpc>
                <a:spcPct val="88000"/>
              </a:lnSpc>
              <a:spcBef>
                <a:spcPts val="600"/>
              </a:spcBef>
              <a:buFont typeface="Helvetica"/>
              <a:defRPr sz="1410"/>
            </a:pPr>
            <a:r>
              <a:rPr dirty="0" err="1"/>
              <a:t>その他</a:t>
            </a:r>
            <a:r>
              <a:rPr dirty="0"/>
              <a:t> :</a:t>
            </a:r>
          </a:p>
          <a:p>
            <a:pPr marL="1074419" lvl="2" indent="-214884" defTabSz="859536">
              <a:lnSpc>
                <a:spcPct val="88000"/>
              </a:lnSpc>
              <a:spcBef>
                <a:spcPts val="600"/>
              </a:spcBef>
              <a:defRPr sz="1222"/>
            </a:pPr>
            <a:r>
              <a:rPr dirty="0" err="1"/>
              <a:t>不可能</a:t>
            </a:r>
            <a:r>
              <a:rPr dirty="0"/>
              <a:t> : </a:t>
            </a:r>
            <a:r>
              <a:rPr i="1" dirty="0"/>
              <a:t>homme, femme, </a:t>
            </a:r>
            <a:r>
              <a:rPr i="1" dirty="0" err="1"/>
              <a:t>héros</a:t>
            </a:r>
            <a:r>
              <a:rPr i="1" dirty="0"/>
              <a:t>, </a:t>
            </a:r>
            <a:r>
              <a:rPr i="1" dirty="0" err="1"/>
              <a:t>héroïne</a:t>
            </a:r>
            <a:endParaRPr i="1" dirty="0"/>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タイトル 1"/>
          <p:cNvSpPr txBox="1">
            <a:spLocks noGrp="1"/>
          </p:cNvSpPr>
          <p:nvPr>
            <p:ph type="title"/>
          </p:nvPr>
        </p:nvSpPr>
        <p:spPr>
          <a:xfrm>
            <a:off x="1251677" y="382384"/>
            <a:ext cx="9989348" cy="1903617"/>
          </a:xfrm>
          <a:prstGeom prst="rect">
            <a:avLst/>
          </a:prstGeom>
        </p:spPr>
        <p:txBody>
          <a:bodyPr/>
          <a:lstStyle/>
          <a:p>
            <a:pPr defTabSz="768095">
              <a:defRPr sz="3780" spc="168"/>
            </a:pPr>
            <a:r>
              <a:t>Question2: ville soeur, Pays Frère</a:t>
            </a:r>
            <a:br/>
            <a:r>
              <a:rPr>
                <a:latin typeface="+mn-lt"/>
                <a:ea typeface="+mn-ea"/>
                <a:cs typeface="+mn-cs"/>
                <a:sym typeface="Helvetica"/>
              </a:rPr>
              <a:t>姉妹都市と兄弟国？（フランス語）</a:t>
            </a:r>
            <a:br>
              <a:rPr>
                <a:latin typeface="+mn-lt"/>
                <a:ea typeface="+mn-ea"/>
                <a:cs typeface="+mn-cs"/>
                <a:sym typeface="Helvetica"/>
              </a:rPr>
            </a:br>
            <a:r>
              <a:rPr>
                <a:latin typeface="+mn-lt"/>
                <a:ea typeface="+mn-ea"/>
                <a:cs typeface="+mn-cs"/>
                <a:sym typeface="Helvetica"/>
              </a:rPr>
              <a:t>＜</a:t>
            </a:r>
            <a:r>
              <a:rPr sz="3024">
                <a:latin typeface="+mn-lt"/>
                <a:ea typeface="+mn-ea"/>
                <a:cs typeface="+mn-cs"/>
                <a:sym typeface="Helvetica"/>
              </a:rPr>
              <a:t>N＋人間名詞＞の意味</a:t>
            </a:r>
          </a:p>
        </p:txBody>
      </p:sp>
      <p:sp>
        <p:nvSpPr>
          <p:cNvPr id="288" name="コンテンツ プレースホルダー 2"/>
          <p:cNvSpPr txBox="1">
            <a:spLocks noGrp="1"/>
          </p:cNvSpPr>
          <p:nvPr>
            <p:ph type="body" idx="1"/>
          </p:nvPr>
        </p:nvSpPr>
        <p:spPr>
          <a:xfrm>
            <a:off x="994410" y="2948941"/>
            <a:ext cx="10508743" cy="1623059"/>
          </a:xfrm>
          <a:prstGeom prst="rect">
            <a:avLst/>
          </a:prstGeom>
        </p:spPr>
        <p:txBody>
          <a:bodyPr/>
          <a:lstStyle/>
          <a:p>
            <a:r>
              <a:rPr lang="fr-CA" dirty="0"/>
              <a:t>analogique-qualificatif</a:t>
            </a:r>
            <a:r>
              <a:rPr dirty="0"/>
              <a:t> : ex. </a:t>
            </a:r>
            <a:r>
              <a:rPr i="1" dirty="0"/>
              <a:t>les </a:t>
            </a:r>
            <a:r>
              <a:rPr i="1" dirty="0" err="1"/>
              <a:t>langues</a:t>
            </a:r>
            <a:r>
              <a:rPr i="1" dirty="0"/>
              <a:t> </a:t>
            </a:r>
            <a:r>
              <a:rPr i="1" dirty="0" err="1"/>
              <a:t>cousines</a:t>
            </a:r>
            <a:r>
              <a:rPr i="1" dirty="0"/>
              <a:t>, </a:t>
            </a:r>
            <a:r>
              <a:rPr i="1" dirty="0" err="1"/>
              <a:t>l’enfant</a:t>
            </a:r>
            <a:r>
              <a:rPr i="1" dirty="0"/>
              <a:t> </a:t>
            </a:r>
            <a:r>
              <a:rPr i="1" dirty="0" err="1"/>
              <a:t>roi</a:t>
            </a:r>
            <a:r>
              <a:rPr i="1" dirty="0"/>
              <a:t>　</a:t>
            </a:r>
            <a:r>
              <a:rPr i="1" dirty="0" err="1"/>
              <a:t>いとこ関係の言語、王のような子供</a:t>
            </a:r>
            <a:endParaRPr i="1" dirty="0"/>
          </a:p>
          <a:p>
            <a:r>
              <a:rPr lang="fr-CA" dirty="0" err="1"/>
              <a:t>coordinatif</a:t>
            </a:r>
            <a:r>
              <a:rPr dirty="0"/>
              <a:t> : ex. </a:t>
            </a:r>
            <a:r>
              <a:rPr i="1" dirty="0"/>
              <a:t>la </a:t>
            </a:r>
            <a:r>
              <a:rPr i="1" dirty="0" err="1"/>
              <a:t>reine</a:t>
            </a:r>
            <a:r>
              <a:rPr i="1" dirty="0"/>
              <a:t> </a:t>
            </a:r>
            <a:r>
              <a:rPr i="1" dirty="0" err="1"/>
              <a:t>mère</a:t>
            </a:r>
            <a:r>
              <a:rPr i="1" dirty="0"/>
              <a:t>, </a:t>
            </a:r>
            <a:r>
              <a:rPr i="1" dirty="0" err="1"/>
              <a:t>l’enfant</a:t>
            </a:r>
            <a:r>
              <a:rPr i="1" dirty="0"/>
              <a:t> </a:t>
            </a:r>
            <a:r>
              <a:rPr i="1" dirty="0" err="1"/>
              <a:t>reine</a:t>
            </a:r>
            <a:r>
              <a:rPr i="1" dirty="0"/>
              <a:t>　</a:t>
            </a:r>
            <a:r>
              <a:rPr i="1" dirty="0" err="1"/>
              <a:t>母である女王、女王である子供</a:t>
            </a:r>
            <a:endParaRPr i="1" dirty="0"/>
          </a:p>
          <a:p>
            <a:r>
              <a:rPr lang="fr-CA" dirty="0"/>
              <a:t>complétif-relationnel</a:t>
            </a:r>
            <a:r>
              <a:rPr dirty="0"/>
              <a:t> : ex. </a:t>
            </a:r>
            <a:r>
              <a:rPr i="1" dirty="0"/>
              <a:t>les </a:t>
            </a:r>
            <a:r>
              <a:rPr i="1" dirty="0" err="1"/>
              <a:t>tarifs</a:t>
            </a:r>
            <a:r>
              <a:rPr i="1" dirty="0"/>
              <a:t> voyageurs　</a:t>
            </a:r>
            <a:r>
              <a:rPr i="1" dirty="0" err="1"/>
              <a:t>旅客運賃</a:t>
            </a:r>
            <a:r>
              <a:rPr i="1" dirty="0"/>
              <a:t>, les </a:t>
            </a:r>
            <a:r>
              <a:rPr i="1" dirty="0" err="1"/>
              <a:t>soins</a:t>
            </a:r>
            <a:r>
              <a:rPr i="1" dirty="0"/>
              <a:t> </a:t>
            </a:r>
            <a:r>
              <a:rPr i="1" dirty="0" err="1"/>
              <a:t>infirmiers</a:t>
            </a:r>
            <a:r>
              <a:rPr i="1" dirty="0"/>
              <a:t>　</a:t>
            </a:r>
            <a:r>
              <a:rPr i="1" dirty="0" err="1"/>
              <a:t>看護師による手当</a:t>
            </a:r>
            <a:endParaRPr i="1" dirty="0"/>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タイトル 1"/>
          <p:cNvSpPr txBox="1">
            <a:spLocks noGrp="1"/>
          </p:cNvSpPr>
          <p:nvPr>
            <p:ph type="title"/>
          </p:nvPr>
        </p:nvSpPr>
        <p:spPr>
          <a:xfrm>
            <a:off x="1251677" y="334882"/>
            <a:ext cx="9989348" cy="1903617"/>
          </a:xfrm>
          <a:prstGeom prst="rect">
            <a:avLst/>
          </a:prstGeom>
        </p:spPr>
        <p:txBody>
          <a:bodyPr>
            <a:normAutofit fontScale="90000"/>
          </a:bodyPr>
          <a:lstStyle/>
          <a:p>
            <a:pPr defTabSz="868680">
              <a:defRPr sz="4275" spc="190"/>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br>
              <a:rPr dirty="0">
                <a:latin typeface="+mn-lt"/>
                <a:ea typeface="+mn-ea"/>
                <a:cs typeface="+mn-cs"/>
                <a:sym typeface="Helvetica"/>
              </a:rPr>
            </a:br>
            <a:r>
              <a:rPr sz="3040" spc="190" dirty="0" err="1">
                <a:latin typeface="+mn-lt"/>
                <a:ea typeface="+mn-ea"/>
                <a:cs typeface="+mn-cs"/>
                <a:sym typeface="Helvetica"/>
              </a:rPr>
              <a:t>生起頻度上位10位（clientを除いて性の一致あり</a:t>
            </a:r>
            <a:r>
              <a:rPr lang="ja-JP" altLang="en-US" sz="3040" spc="190" dirty="0">
                <a:latin typeface="+mn-lt"/>
                <a:ea typeface="+mn-ea"/>
                <a:cs typeface="+mn-cs"/>
                <a:sym typeface="Helvetica"/>
              </a:rPr>
              <a:t>、数一致原則</a:t>
            </a:r>
            <a:r>
              <a:rPr sz="3040" spc="190" dirty="0">
                <a:latin typeface="+mn-lt"/>
                <a:ea typeface="+mn-ea"/>
                <a:cs typeface="+mn-cs"/>
                <a:sym typeface="Helvetica"/>
              </a:rPr>
              <a:t>）</a:t>
            </a:r>
          </a:p>
        </p:txBody>
      </p:sp>
      <p:sp>
        <p:nvSpPr>
          <p:cNvPr id="297"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graphicFrame>
        <p:nvGraphicFramePr>
          <p:cNvPr id="298" name="コンテンツ プレースホルダー 4"/>
          <p:cNvGraphicFramePr/>
          <p:nvPr>
            <p:extLst>
              <p:ext uri="{D42A27DB-BD31-4B8C-83A1-F6EECF244321}">
                <p14:modId xmlns:p14="http://schemas.microsoft.com/office/powerpoint/2010/main" val="165590294"/>
              </p:ext>
            </p:extLst>
          </p:nvPr>
        </p:nvGraphicFramePr>
        <p:xfrm>
          <a:off x="1971305" y="2078183"/>
          <a:ext cx="8671568" cy="4656640"/>
        </p:xfrm>
        <a:graphic>
          <a:graphicData uri="http://schemas.openxmlformats.org/drawingml/2006/table">
            <a:tbl>
              <a:tblPr firstRow="1" firstCol="1" bandRow="1">
                <a:tableStyleId>{4C3C2611-4C71-4FC5-86AE-919BDF0F9419}</a:tableStyleId>
              </a:tblPr>
              <a:tblGrid>
                <a:gridCol w="1215794">
                  <a:extLst>
                    <a:ext uri="{9D8B030D-6E8A-4147-A177-3AD203B41FA5}">
                      <a16:colId xmlns:a16="http://schemas.microsoft.com/office/drawing/2014/main" val="20000"/>
                    </a:ext>
                  </a:extLst>
                </a:gridCol>
                <a:gridCol w="1984703">
                  <a:extLst>
                    <a:ext uri="{9D8B030D-6E8A-4147-A177-3AD203B41FA5}">
                      <a16:colId xmlns:a16="http://schemas.microsoft.com/office/drawing/2014/main" val="20001"/>
                    </a:ext>
                  </a:extLst>
                </a:gridCol>
                <a:gridCol w="950295">
                  <a:extLst>
                    <a:ext uri="{9D8B030D-6E8A-4147-A177-3AD203B41FA5}">
                      <a16:colId xmlns:a16="http://schemas.microsoft.com/office/drawing/2014/main" val="20002"/>
                    </a:ext>
                  </a:extLst>
                </a:gridCol>
                <a:gridCol w="4520776">
                  <a:extLst>
                    <a:ext uri="{9D8B030D-6E8A-4147-A177-3AD203B41FA5}">
                      <a16:colId xmlns:a16="http://schemas.microsoft.com/office/drawing/2014/main" val="20003"/>
                    </a:ext>
                  </a:extLst>
                </a:gridCol>
              </a:tblGrid>
              <a:tr h="752140">
                <a:tc>
                  <a:txBody>
                    <a:bodyPr/>
                    <a:lstStyle/>
                    <a:p>
                      <a:pPr marR="21590" algn="just" defTabSz="914400">
                        <a:lnSpc>
                          <a:spcPct val="150000"/>
                        </a:lnSpc>
                        <a:defRPr sz="1800" b="0">
                          <a:solidFill>
                            <a:srgbClr val="000000"/>
                          </a:solidFill>
                        </a:defRPr>
                      </a:pPr>
                      <a:r>
                        <a:rPr sz="1200" b="1" dirty="0">
                          <a:solidFill>
                            <a:srgbClr val="FFFFFF"/>
                          </a:solidFill>
                        </a:rPr>
                        <a:t>Ordre</a:t>
                      </a:r>
                    </a:p>
                  </a:txBody>
                  <a:tcPr marL="0" marR="0" marT="0" marB="0" anchor="ctr" horzOverflow="overflow"/>
                </a:tc>
                <a:tc>
                  <a:txBody>
                    <a:bodyPr/>
                    <a:lstStyle/>
                    <a:p>
                      <a:pPr marR="21590" algn="just" defTabSz="914400">
                        <a:lnSpc>
                          <a:spcPct val="150000"/>
                        </a:lnSpc>
                        <a:defRPr sz="1800" b="0">
                          <a:solidFill>
                            <a:srgbClr val="000000"/>
                          </a:solidFill>
                        </a:defRPr>
                      </a:pPr>
                      <a:r>
                        <a:rPr sz="1200" b="1">
                          <a:solidFill>
                            <a:srgbClr val="FFFFFF"/>
                          </a:solidFill>
                        </a:rPr>
                        <a:t>N1 + NH2</a:t>
                      </a:r>
                    </a:p>
                  </a:txBody>
                  <a:tcPr marL="0" marR="0" marT="0" marB="0" anchor="ctr" horzOverflow="overflow"/>
                </a:tc>
                <a:tc>
                  <a:txBody>
                    <a:bodyPr/>
                    <a:lstStyle/>
                    <a:p>
                      <a:pPr marR="21590" algn="just" defTabSz="914400">
                        <a:lnSpc>
                          <a:spcPct val="150000"/>
                        </a:lnSpc>
                        <a:defRPr sz="1800" b="0">
                          <a:solidFill>
                            <a:srgbClr val="000000"/>
                          </a:solidFill>
                        </a:defRPr>
                      </a:pPr>
                      <a:r>
                        <a:rPr sz="1200" b="1">
                          <a:solidFill>
                            <a:srgbClr val="FFFFFF"/>
                          </a:solidFill>
                        </a:rPr>
                        <a:t>Fréq.</a:t>
                      </a:r>
                    </a:p>
                  </a:txBody>
                  <a:tcPr marL="0" marR="0" marT="0" marB="0" anchor="ctr" horzOverflow="overflow"/>
                </a:tc>
                <a:tc>
                  <a:txBody>
                    <a:bodyPr/>
                    <a:lstStyle/>
                    <a:p>
                      <a:pPr marR="21590" algn="just" defTabSz="914400">
                        <a:lnSpc>
                          <a:spcPct val="150000"/>
                        </a:lnSpc>
                      </a:pPr>
                      <a:r>
                        <a:rPr dirty="0"/>
                        <a:t>Relation entre N1 et </a:t>
                      </a:r>
                      <a:r>
                        <a:rPr dirty="0" err="1"/>
                        <a:t>NH2</a:t>
                      </a:r>
                      <a:endParaRPr dirty="0"/>
                    </a:p>
                    <a:p>
                      <a:pPr marR="21590" algn="just" defTabSz="914400">
                        <a:lnSpc>
                          <a:spcPct val="150000"/>
                        </a:lnSpc>
                      </a:pPr>
                      <a:r>
                        <a:rPr dirty="0" err="1"/>
                        <a:t>suivant</a:t>
                      </a:r>
                      <a:r>
                        <a:rPr dirty="0"/>
                        <a:t> Arnaud (2010) et </a:t>
                      </a:r>
                      <a:r>
                        <a:rPr dirty="0" err="1"/>
                        <a:t>Roché</a:t>
                      </a:r>
                      <a:r>
                        <a:rPr dirty="0"/>
                        <a:t> (2006)</a:t>
                      </a:r>
                    </a:p>
                  </a:txBody>
                  <a:tcPr marL="0" marR="0" marT="0" marB="0" horzOverflow="overflow"/>
                </a:tc>
                <a:extLst>
                  <a:ext uri="{0D108BD9-81ED-4DB2-BD59-A6C34878D82A}">
                    <a16:rowId xmlns:a16="http://schemas.microsoft.com/office/drawing/2014/main" val="10000"/>
                  </a:ext>
                </a:extLst>
              </a:tr>
              <a:tr h="352478">
                <a:tc>
                  <a:txBody>
                    <a:bodyPr/>
                    <a:lstStyle/>
                    <a:p>
                      <a:pPr marR="21590" defTabSz="914400">
                        <a:lnSpc>
                          <a:spcPct val="150000"/>
                        </a:lnSpc>
                        <a:defRPr sz="1800" b="0">
                          <a:solidFill>
                            <a:srgbClr val="000000"/>
                          </a:solidFill>
                        </a:defRPr>
                      </a:pPr>
                      <a:r>
                        <a:rPr sz="1200" b="1">
                          <a:solidFill>
                            <a:srgbClr val="FFFFFF"/>
                          </a:solidFill>
                        </a:rPr>
                        <a:t>1</a:t>
                      </a:r>
                    </a:p>
                  </a:txBody>
                  <a:tcPr marL="0" marR="0" marT="0" marB="0" anchor="ctr" horzOverflow="overflow"/>
                </a:tc>
                <a:tc>
                  <a:txBody>
                    <a:bodyPr/>
                    <a:lstStyle/>
                    <a:p>
                      <a:pPr marR="21590" algn="just" defTabSz="914400">
                        <a:lnSpc>
                          <a:spcPct val="150000"/>
                        </a:lnSpc>
                        <a:defRPr sz="1800"/>
                      </a:pPr>
                      <a:r>
                        <a:rPr sz="1200" dirty="0" err="1"/>
                        <a:t>maison</a:t>
                      </a:r>
                      <a:r>
                        <a:rPr sz="1200" dirty="0"/>
                        <a:t> </a:t>
                      </a:r>
                      <a:r>
                        <a:rPr sz="1200" dirty="0" err="1"/>
                        <a:t>mère</a:t>
                      </a:r>
                      <a:endParaRPr sz="1200" dirty="0"/>
                    </a:p>
                  </a:txBody>
                  <a:tcPr marL="0" marR="0" marT="0" marB="0" anchor="ctr" horzOverflow="overflow"/>
                </a:tc>
                <a:tc>
                  <a:txBody>
                    <a:bodyPr/>
                    <a:lstStyle/>
                    <a:p>
                      <a:pPr marR="21590" defTabSz="914400">
                        <a:lnSpc>
                          <a:spcPct val="150000"/>
                        </a:lnSpc>
                        <a:defRPr sz="1800"/>
                      </a:pPr>
                      <a:r>
                        <a:rPr lang="en-US" altLang="ja-JP" sz="1200" dirty="0"/>
                        <a:t>1432</a:t>
                      </a:r>
                      <a:endParaRPr sz="1200" dirty="0"/>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a:latin typeface="游明朝"/>
                          <a:ea typeface="游明朝"/>
                          <a:cs typeface="游明朝"/>
                          <a:sym typeface="游明朝"/>
                        </a:rPr>
                        <a:t>家</a:t>
                      </a:r>
                      <a:r>
                        <a:rPr dirty="0"/>
                        <a:t>-</a:t>
                      </a:r>
                      <a:r>
                        <a:rPr dirty="0">
                          <a:latin typeface="游明朝"/>
                          <a:ea typeface="游明朝"/>
                          <a:cs typeface="游明朝"/>
                          <a:sym typeface="游明朝"/>
                        </a:rPr>
                        <a:t>母　　　　　</a:t>
                      </a:r>
                      <a:r>
                        <a:rPr dirty="0" err="1">
                          <a:latin typeface="游明朝"/>
                          <a:ea typeface="游明朝"/>
                          <a:cs typeface="游明朝"/>
                          <a:sym typeface="游明朝"/>
                        </a:rPr>
                        <a:t>親会社</a:t>
                      </a:r>
                      <a:r>
                        <a:rPr dirty="0"/>
                        <a:t>,</a:t>
                      </a:r>
                      <a:r>
                        <a:rPr dirty="0">
                          <a:latin typeface="游明朝"/>
                          <a:ea typeface="游明朝"/>
                          <a:cs typeface="游明朝"/>
                          <a:sym typeface="游明朝"/>
                        </a:rPr>
                        <a:t>　</a:t>
                      </a:r>
                      <a:r>
                        <a:rPr dirty="0" err="1">
                          <a:latin typeface="游明朝"/>
                          <a:ea typeface="游明朝"/>
                          <a:cs typeface="游明朝"/>
                          <a:sym typeface="游明朝"/>
                        </a:rPr>
                        <a:t>修飾用法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01"/>
                  </a:ext>
                </a:extLst>
              </a:tr>
              <a:tr h="462924">
                <a:tc>
                  <a:txBody>
                    <a:bodyPr/>
                    <a:lstStyle/>
                    <a:p>
                      <a:pPr marR="21590" defTabSz="914400">
                        <a:lnSpc>
                          <a:spcPct val="150000"/>
                        </a:lnSpc>
                        <a:defRPr sz="1800" b="0">
                          <a:solidFill>
                            <a:srgbClr val="000000"/>
                          </a:solidFill>
                        </a:defRPr>
                      </a:pPr>
                      <a:r>
                        <a:rPr sz="1200" b="1">
                          <a:solidFill>
                            <a:srgbClr val="FFFFFF"/>
                          </a:solidFill>
                        </a:rPr>
                        <a:t>2</a:t>
                      </a:r>
                    </a:p>
                  </a:txBody>
                  <a:tcPr marL="0" marR="0" marT="0" marB="0" anchor="ctr" horzOverflow="overflow"/>
                </a:tc>
                <a:tc>
                  <a:txBody>
                    <a:bodyPr/>
                    <a:lstStyle/>
                    <a:p>
                      <a:pPr marR="21590" algn="just" defTabSz="914400">
                        <a:lnSpc>
                          <a:spcPct val="150000"/>
                        </a:lnSpc>
                        <a:defRPr sz="1800"/>
                      </a:pPr>
                      <a:r>
                        <a:rPr sz="1200"/>
                        <a:t>mouvement étudiant</a:t>
                      </a:r>
                    </a:p>
                  </a:txBody>
                  <a:tcPr marL="0" marR="0" marT="0" marB="0" anchor="ctr" horzOverflow="overflow"/>
                </a:tc>
                <a:tc>
                  <a:txBody>
                    <a:bodyPr/>
                    <a:lstStyle/>
                    <a:p>
                      <a:pPr marR="21590" defTabSz="914400">
                        <a:lnSpc>
                          <a:spcPct val="150000"/>
                        </a:lnSpc>
                        <a:defRPr sz="1800"/>
                      </a:pPr>
                      <a:r>
                        <a:rPr sz="1200"/>
                        <a:t>192</a:t>
                      </a:r>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運動</a:t>
                      </a:r>
                      <a:r>
                        <a:rPr dirty="0" err="1"/>
                        <a:t>-</a:t>
                      </a:r>
                      <a:r>
                        <a:rPr dirty="0" err="1">
                          <a:latin typeface="游明朝"/>
                          <a:ea typeface="游明朝"/>
                          <a:cs typeface="游明朝"/>
                          <a:sym typeface="游明朝"/>
                        </a:rPr>
                        <a:t>学生</a:t>
                      </a:r>
                      <a:r>
                        <a:rPr dirty="0">
                          <a:latin typeface="游明朝"/>
                          <a:ea typeface="游明朝"/>
                          <a:cs typeface="游明朝"/>
                          <a:sym typeface="游明朝"/>
                        </a:rPr>
                        <a:t>　　　</a:t>
                      </a:r>
                      <a:r>
                        <a:rPr dirty="0" err="1">
                          <a:latin typeface="游明朝"/>
                          <a:ea typeface="游明朝"/>
                          <a:cs typeface="游明朝"/>
                          <a:sym typeface="游明朝"/>
                        </a:rPr>
                        <a:t>学生運動、補足用法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02"/>
                  </a:ext>
                </a:extLst>
              </a:tr>
              <a:tr h="508053">
                <a:tc>
                  <a:txBody>
                    <a:bodyPr/>
                    <a:lstStyle/>
                    <a:p>
                      <a:pPr marR="21590" defTabSz="914400">
                        <a:lnSpc>
                          <a:spcPct val="150000"/>
                        </a:lnSpc>
                        <a:defRPr sz="1800" b="0">
                          <a:solidFill>
                            <a:srgbClr val="000000"/>
                          </a:solidFill>
                        </a:defRPr>
                      </a:pPr>
                      <a:r>
                        <a:rPr sz="1200" b="1" dirty="0">
                          <a:solidFill>
                            <a:srgbClr val="FFFFFF"/>
                          </a:solidFill>
                        </a:rPr>
                        <a:t>3</a:t>
                      </a:r>
                    </a:p>
                  </a:txBody>
                  <a:tcPr marL="0" marR="0" marT="0" marB="0" anchor="ctr" horzOverflow="overflow"/>
                </a:tc>
                <a:tc>
                  <a:txBody>
                    <a:bodyPr/>
                    <a:lstStyle/>
                    <a:p>
                      <a:pPr marR="21590" algn="just" defTabSz="914400">
                        <a:lnSpc>
                          <a:spcPct val="150000"/>
                        </a:lnSpc>
                        <a:defRPr sz="1800"/>
                      </a:pPr>
                      <a:r>
                        <a:rPr sz="1200" dirty="0" err="1"/>
                        <a:t>société</a:t>
                      </a:r>
                      <a:r>
                        <a:rPr sz="1200" dirty="0"/>
                        <a:t> </a:t>
                      </a:r>
                      <a:r>
                        <a:rPr sz="1200" dirty="0" err="1"/>
                        <a:t>mère</a:t>
                      </a:r>
                      <a:endParaRPr sz="1200" dirty="0"/>
                    </a:p>
                  </a:txBody>
                  <a:tcPr marL="0" marR="0" marT="0" marB="0" anchor="ctr" horzOverflow="overflow"/>
                </a:tc>
                <a:tc>
                  <a:txBody>
                    <a:bodyPr/>
                    <a:lstStyle/>
                    <a:p>
                      <a:pPr marR="21590" defTabSz="914400">
                        <a:lnSpc>
                          <a:spcPct val="150000"/>
                        </a:lnSpc>
                        <a:defRPr sz="1800"/>
                      </a:pPr>
                      <a:r>
                        <a:rPr lang="en-US" altLang="ja-JP" sz="1200" dirty="0"/>
                        <a:t>164</a:t>
                      </a:r>
                      <a:endParaRPr sz="1200" dirty="0"/>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会社</a:t>
                      </a:r>
                      <a:r>
                        <a:rPr dirty="0"/>
                        <a:t>-</a:t>
                      </a:r>
                      <a:r>
                        <a:rPr dirty="0">
                          <a:latin typeface="游明朝"/>
                          <a:ea typeface="游明朝"/>
                          <a:cs typeface="游明朝"/>
                          <a:sym typeface="游明朝"/>
                        </a:rPr>
                        <a:t>母　　　　</a:t>
                      </a:r>
                      <a:r>
                        <a:rPr dirty="0" err="1">
                          <a:latin typeface="游明朝"/>
                          <a:ea typeface="游明朝"/>
                          <a:cs typeface="游明朝"/>
                          <a:sym typeface="游明朝"/>
                        </a:rPr>
                        <a:t>親会社、修飾用法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03"/>
                  </a:ext>
                </a:extLst>
              </a:tr>
              <a:tr h="466177">
                <a:tc>
                  <a:txBody>
                    <a:bodyPr/>
                    <a:lstStyle/>
                    <a:p>
                      <a:pPr marR="21590" defTabSz="914400">
                        <a:lnSpc>
                          <a:spcPct val="150000"/>
                        </a:lnSpc>
                        <a:defRPr sz="1800" b="0">
                          <a:solidFill>
                            <a:srgbClr val="000000"/>
                          </a:solidFill>
                        </a:defRPr>
                      </a:pPr>
                      <a:r>
                        <a:rPr sz="1200" b="1" dirty="0">
                          <a:solidFill>
                            <a:srgbClr val="FFFFFF"/>
                          </a:solidFill>
                        </a:rPr>
                        <a:t>4</a:t>
                      </a:r>
                    </a:p>
                  </a:txBody>
                  <a:tcPr marL="0" marR="0" marT="0" marB="0" anchor="ctr" horzOverflow="overflow"/>
                </a:tc>
                <a:tc>
                  <a:txBody>
                    <a:bodyPr/>
                    <a:lstStyle/>
                    <a:p>
                      <a:pPr marR="21590" algn="just" defTabSz="914400">
                        <a:lnSpc>
                          <a:spcPct val="150000"/>
                        </a:lnSpc>
                        <a:defRPr sz="1800"/>
                      </a:pPr>
                      <a:r>
                        <a:rPr sz="1200" dirty="0" err="1"/>
                        <a:t>syndicat</a:t>
                      </a:r>
                      <a:r>
                        <a:rPr sz="1200" dirty="0"/>
                        <a:t> </a:t>
                      </a:r>
                      <a:r>
                        <a:rPr sz="1200" dirty="0" err="1"/>
                        <a:t>étudiant</a:t>
                      </a:r>
                      <a:endParaRPr sz="1200" dirty="0"/>
                    </a:p>
                  </a:txBody>
                  <a:tcPr marL="0" marR="0" marT="0" marB="0" anchor="ctr" horzOverflow="overflow"/>
                </a:tc>
                <a:tc>
                  <a:txBody>
                    <a:bodyPr/>
                    <a:lstStyle/>
                    <a:p>
                      <a:pPr marR="21590" defTabSz="914400">
                        <a:lnSpc>
                          <a:spcPct val="150000"/>
                        </a:lnSpc>
                        <a:defRPr sz="1800"/>
                      </a:pPr>
                      <a:r>
                        <a:rPr sz="1200" dirty="0"/>
                        <a:t>112</a:t>
                      </a:r>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組合</a:t>
                      </a:r>
                      <a:r>
                        <a:rPr dirty="0" err="1"/>
                        <a:t>-</a:t>
                      </a:r>
                      <a:r>
                        <a:rPr dirty="0" err="1">
                          <a:latin typeface="游明朝"/>
                          <a:ea typeface="游明朝"/>
                          <a:cs typeface="游明朝"/>
                          <a:sym typeface="游明朝"/>
                        </a:rPr>
                        <a:t>学生</a:t>
                      </a:r>
                      <a:r>
                        <a:rPr dirty="0">
                          <a:latin typeface="游明朝"/>
                          <a:ea typeface="游明朝"/>
                          <a:cs typeface="游明朝"/>
                          <a:sym typeface="游明朝"/>
                        </a:rPr>
                        <a:t>　　　</a:t>
                      </a:r>
                      <a:r>
                        <a:rPr dirty="0" err="1">
                          <a:latin typeface="游明朝"/>
                          <a:ea typeface="游明朝"/>
                          <a:cs typeface="游明朝"/>
                          <a:sym typeface="游明朝"/>
                        </a:rPr>
                        <a:t>学生組合、補足用法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04"/>
                  </a:ext>
                </a:extLst>
              </a:tr>
              <a:tr h="352478">
                <a:tc>
                  <a:txBody>
                    <a:bodyPr/>
                    <a:lstStyle/>
                    <a:p>
                      <a:pPr marR="21590" defTabSz="914400">
                        <a:lnSpc>
                          <a:spcPct val="150000"/>
                        </a:lnSpc>
                        <a:defRPr sz="1800" b="0">
                          <a:solidFill>
                            <a:srgbClr val="000000"/>
                          </a:solidFill>
                        </a:defRPr>
                      </a:pPr>
                      <a:r>
                        <a:rPr lang="en-US" altLang="ja-JP" sz="1200" b="1" dirty="0">
                          <a:solidFill>
                            <a:srgbClr val="FFFFFF"/>
                          </a:solidFill>
                        </a:rPr>
                        <a:t>5</a:t>
                      </a:r>
                      <a:endParaRPr sz="1200" b="1" dirty="0">
                        <a:solidFill>
                          <a:srgbClr val="FFFFFF"/>
                        </a:solidFill>
                      </a:endParaRPr>
                    </a:p>
                  </a:txBody>
                  <a:tcPr marL="0" marR="0" marT="0" marB="0" anchor="ctr" horzOverflow="overflow"/>
                </a:tc>
                <a:tc>
                  <a:txBody>
                    <a:bodyPr/>
                    <a:lstStyle/>
                    <a:p>
                      <a:pPr marR="21590" algn="just" defTabSz="914400">
                        <a:lnSpc>
                          <a:spcPct val="150000"/>
                        </a:lnSpc>
                        <a:defRPr sz="1800"/>
                      </a:pPr>
                      <a:r>
                        <a:rPr lang="fr-CA" sz="1200" dirty="0"/>
                        <a:t>Pays frères</a:t>
                      </a:r>
                      <a:endParaRPr sz="1200" dirty="0"/>
                    </a:p>
                  </a:txBody>
                  <a:tcPr marL="0" marR="0" marT="0" marB="0" anchor="ctr" horzOverflow="overflow"/>
                </a:tc>
                <a:tc>
                  <a:txBody>
                    <a:bodyPr/>
                    <a:lstStyle/>
                    <a:p>
                      <a:pPr marR="21590" defTabSz="914400">
                        <a:lnSpc>
                          <a:spcPct val="150000"/>
                        </a:lnSpc>
                        <a:defRPr sz="1800"/>
                      </a:pPr>
                      <a:r>
                        <a:rPr lang="fr-CA" altLang="ja-JP" sz="1200" dirty="0"/>
                        <a:t>111</a:t>
                      </a:r>
                      <a:endParaRPr sz="1200" dirty="0"/>
                    </a:p>
                  </a:txBody>
                  <a:tcPr marL="0" marR="0" marT="0" marB="0" anchor="ctr" horzOverflow="overflow"/>
                </a:tc>
                <a:tc>
                  <a:txBody>
                    <a:bodyPr/>
                    <a:lstStyle/>
                    <a:p>
                      <a:pPr marL="0" marR="21590" lvl="0" indent="0" algn="just" defTabSz="914400" rtl="0" eaLnBrk="1" fontAlgn="auto" latinLnBrk="0" hangingPunct="1">
                        <a:lnSpc>
                          <a:spcPct val="150000"/>
                        </a:lnSpc>
                        <a:spcBef>
                          <a:spcPts val="0"/>
                        </a:spcBef>
                        <a:spcAft>
                          <a:spcPts val="0"/>
                        </a:spcAft>
                        <a:buClrTx/>
                        <a:buSzTx/>
                        <a:buFontTx/>
                        <a:buNone/>
                        <a:tabLst/>
                        <a:defRPr>
                          <a:latin typeface="Times New Roman"/>
                          <a:ea typeface="Times New Roman"/>
                          <a:cs typeface="Times New Roman"/>
                          <a:sym typeface="Times New Roman"/>
                        </a:defRPr>
                      </a:pPr>
                      <a:r>
                        <a:rPr lang="zh-CN" altLang="en-US" dirty="0">
                          <a:latin typeface="游明朝"/>
                          <a:ea typeface="游明朝"/>
                          <a:cs typeface="游明朝"/>
                          <a:sym typeface="游明朝"/>
                        </a:rPr>
                        <a:t>国</a:t>
                      </a:r>
                      <a:r>
                        <a:rPr lang="en-US" altLang="zh-CN" dirty="0"/>
                        <a:t>-</a:t>
                      </a:r>
                      <a:r>
                        <a:rPr lang="zh-CN" altLang="en-US" dirty="0">
                          <a:latin typeface="游明朝"/>
                          <a:ea typeface="游明朝"/>
                          <a:cs typeface="游明朝"/>
                          <a:sym typeface="游明朝"/>
                        </a:rPr>
                        <a:t>兄弟　　　　兄弟国、　　修飾用法</a:t>
                      </a:r>
                    </a:p>
                  </a:txBody>
                  <a:tcPr marL="0" marR="0" marT="0" marB="0" horzOverflow="overflow"/>
                </a:tc>
                <a:extLst>
                  <a:ext uri="{0D108BD9-81ED-4DB2-BD59-A6C34878D82A}">
                    <a16:rowId xmlns:a16="http://schemas.microsoft.com/office/drawing/2014/main" val="2813314242"/>
                  </a:ext>
                </a:extLst>
              </a:tr>
              <a:tr h="352478">
                <a:tc>
                  <a:txBody>
                    <a:bodyPr/>
                    <a:lstStyle/>
                    <a:p>
                      <a:pPr marR="21590" defTabSz="914400">
                        <a:lnSpc>
                          <a:spcPct val="150000"/>
                        </a:lnSpc>
                        <a:defRPr sz="1800" b="0">
                          <a:solidFill>
                            <a:srgbClr val="000000"/>
                          </a:solidFill>
                        </a:defRPr>
                      </a:pPr>
                      <a:r>
                        <a:rPr lang="en-US" altLang="ja-JP" sz="1200" b="1" dirty="0">
                          <a:solidFill>
                            <a:srgbClr val="FFFFFF"/>
                          </a:solidFill>
                        </a:rPr>
                        <a:t>6</a:t>
                      </a:r>
                      <a:endParaRPr sz="1200" b="1" dirty="0">
                        <a:solidFill>
                          <a:srgbClr val="FFFFFF"/>
                        </a:solidFill>
                      </a:endParaRPr>
                    </a:p>
                  </a:txBody>
                  <a:tcPr marL="0" marR="0" marT="0" marB="0" anchor="ctr" horzOverflow="overflow"/>
                </a:tc>
                <a:tc>
                  <a:txBody>
                    <a:bodyPr/>
                    <a:lstStyle/>
                    <a:p>
                      <a:pPr marR="21590" algn="just" defTabSz="914400">
                        <a:lnSpc>
                          <a:spcPct val="150000"/>
                        </a:lnSpc>
                        <a:defRPr sz="1800"/>
                      </a:pPr>
                      <a:r>
                        <a:rPr sz="1200" dirty="0"/>
                        <a:t>argent </a:t>
                      </a:r>
                      <a:r>
                        <a:rPr sz="1200" dirty="0" err="1"/>
                        <a:t>roi</a:t>
                      </a:r>
                      <a:endParaRPr sz="1200" dirty="0"/>
                    </a:p>
                  </a:txBody>
                  <a:tcPr marL="0" marR="0" marT="0" marB="0" anchor="ctr" horzOverflow="overflow"/>
                </a:tc>
                <a:tc>
                  <a:txBody>
                    <a:bodyPr/>
                    <a:lstStyle/>
                    <a:p>
                      <a:pPr marR="21590" defTabSz="914400">
                        <a:lnSpc>
                          <a:spcPct val="150000"/>
                        </a:lnSpc>
                        <a:defRPr sz="1800"/>
                      </a:pPr>
                      <a:r>
                        <a:rPr lang="en-US" altLang="ja-JP" sz="1200" dirty="0"/>
                        <a:t>84</a:t>
                      </a:r>
                      <a:endParaRPr sz="1200" dirty="0"/>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マネ</a:t>
                      </a:r>
                      <a:r>
                        <a:rPr dirty="0">
                          <a:latin typeface="游明朝"/>
                          <a:ea typeface="游明朝"/>
                          <a:cs typeface="游明朝"/>
                          <a:sym typeface="游明朝"/>
                        </a:rPr>
                        <a:t>ー</a:t>
                      </a:r>
                      <a:r>
                        <a:rPr dirty="0"/>
                        <a:t>-</a:t>
                      </a:r>
                      <a:r>
                        <a:rPr dirty="0">
                          <a:latin typeface="游明朝"/>
                          <a:ea typeface="游明朝"/>
                          <a:cs typeface="游明朝"/>
                          <a:sym typeface="游明朝"/>
                        </a:rPr>
                        <a:t>王　　　　</a:t>
                      </a:r>
                      <a:r>
                        <a:rPr dirty="0" err="1">
                          <a:latin typeface="游明朝"/>
                          <a:ea typeface="游明朝"/>
                          <a:cs typeface="游明朝"/>
                          <a:sym typeface="游明朝"/>
                        </a:rPr>
                        <a:t>王のような権力的なマネ</a:t>
                      </a:r>
                      <a:r>
                        <a:rPr dirty="0">
                          <a:latin typeface="游明朝"/>
                          <a:ea typeface="游明朝"/>
                          <a:cs typeface="游明朝"/>
                          <a:sym typeface="游明朝"/>
                        </a:rPr>
                        <a:t>ー、</a:t>
                      </a:r>
                      <a:r>
                        <a:rPr dirty="0" err="1">
                          <a:latin typeface="游明朝"/>
                          <a:ea typeface="游明朝"/>
                          <a:cs typeface="游明朝"/>
                          <a:sym typeface="游明朝"/>
                        </a:rPr>
                        <a:t>修飾用法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05"/>
                  </a:ext>
                </a:extLst>
              </a:tr>
              <a:tr h="352478">
                <a:tc>
                  <a:txBody>
                    <a:bodyPr/>
                    <a:lstStyle/>
                    <a:p>
                      <a:pPr marR="21590" defTabSz="914400">
                        <a:lnSpc>
                          <a:spcPct val="150000"/>
                        </a:lnSpc>
                        <a:defRPr sz="1800" b="0">
                          <a:solidFill>
                            <a:srgbClr val="000000"/>
                          </a:solidFill>
                        </a:defRPr>
                      </a:pPr>
                      <a:r>
                        <a:rPr lang="en-US" altLang="ja-JP" sz="1200" b="1" dirty="0">
                          <a:solidFill>
                            <a:srgbClr val="FFFFFF"/>
                          </a:solidFill>
                        </a:rPr>
                        <a:t>7</a:t>
                      </a:r>
                      <a:endParaRPr sz="1200" b="1" dirty="0">
                        <a:solidFill>
                          <a:srgbClr val="FFFFFF"/>
                        </a:solidFill>
                      </a:endParaRPr>
                    </a:p>
                  </a:txBody>
                  <a:tcPr marL="0" marR="0" marT="0" marB="0" anchor="ctr" horzOverflow="overflow"/>
                </a:tc>
                <a:tc>
                  <a:txBody>
                    <a:bodyPr/>
                    <a:lstStyle/>
                    <a:p>
                      <a:pPr marR="21590" algn="just" defTabSz="914400">
                        <a:lnSpc>
                          <a:spcPct val="150000"/>
                        </a:lnSpc>
                        <a:defRPr sz="1800"/>
                      </a:pPr>
                      <a:r>
                        <a:rPr sz="1200" dirty="0"/>
                        <a:t>relation client</a:t>
                      </a:r>
                    </a:p>
                  </a:txBody>
                  <a:tcPr marL="0" marR="0" marT="0" marB="0" anchor="ctr" horzOverflow="overflow"/>
                </a:tc>
                <a:tc>
                  <a:txBody>
                    <a:bodyPr/>
                    <a:lstStyle/>
                    <a:p>
                      <a:pPr marR="21590" defTabSz="914400">
                        <a:lnSpc>
                          <a:spcPct val="150000"/>
                        </a:lnSpc>
                        <a:defRPr sz="1800"/>
                      </a:pPr>
                      <a:r>
                        <a:rPr sz="1200" dirty="0"/>
                        <a:t>82</a:t>
                      </a:r>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関係</a:t>
                      </a:r>
                      <a:r>
                        <a:rPr dirty="0" err="1"/>
                        <a:t>-</a:t>
                      </a:r>
                      <a:r>
                        <a:rPr dirty="0" err="1">
                          <a:latin typeface="游明朝"/>
                          <a:ea typeface="游明朝"/>
                          <a:cs typeface="游明朝"/>
                          <a:sym typeface="游明朝"/>
                        </a:rPr>
                        <a:t>顧客</a:t>
                      </a:r>
                      <a:r>
                        <a:rPr dirty="0">
                          <a:latin typeface="游明朝"/>
                          <a:ea typeface="游明朝"/>
                          <a:cs typeface="游明朝"/>
                          <a:sym typeface="游明朝"/>
                        </a:rPr>
                        <a:t>　　　</a:t>
                      </a:r>
                      <a:r>
                        <a:rPr dirty="0" err="1">
                          <a:latin typeface="游明朝"/>
                          <a:ea typeface="游明朝"/>
                          <a:cs typeface="游明朝"/>
                          <a:sym typeface="游明朝"/>
                        </a:rPr>
                        <a:t>顧客関係</a:t>
                      </a:r>
                      <a:r>
                        <a:rPr dirty="0">
                          <a:latin typeface="游明朝"/>
                          <a:ea typeface="游明朝"/>
                          <a:cs typeface="游明朝"/>
                          <a:sym typeface="游明朝"/>
                        </a:rPr>
                        <a:t>、　</a:t>
                      </a:r>
                      <a:r>
                        <a:rPr dirty="0" err="1">
                          <a:latin typeface="游明朝"/>
                          <a:ea typeface="游明朝"/>
                          <a:cs typeface="游明朝"/>
                          <a:sym typeface="游明朝"/>
                        </a:rPr>
                        <a:t>補足用法</a:t>
                      </a:r>
                      <a:r>
                        <a:rPr dirty="0">
                          <a:latin typeface="游明朝"/>
                          <a:ea typeface="游明朝"/>
                          <a:cs typeface="游明朝"/>
                          <a:sym typeface="游明朝"/>
                        </a:rPr>
                        <a:t>　（</a:t>
                      </a:r>
                      <a:r>
                        <a:rPr dirty="0" err="1">
                          <a:latin typeface="游明朝"/>
                          <a:ea typeface="游明朝"/>
                          <a:cs typeface="游明朝"/>
                          <a:sym typeface="游明朝"/>
                        </a:rPr>
                        <a:t>性数不一致</a:t>
                      </a:r>
                      <a:r>
                        <a:rPr dirty="0">
                          <a:latin typeface="游明朝"/>
                          <a:ea typeface="游明朝"/>
                          <a:cs typeface="游明朝"/>
                          <a:sym typeface="游明朝"/>
                        </a:rPr>
                        <a:t>）</a:t>
                      </a:r>
                    </a:p>
                  </a:txBody>
                  <a:tcPr marL="0" marR="0" marT="0" marB="0" horzOverflow="overflow"/>
                </a:tc>
                <a:extLst>
                  <a:ext uri="{0D108BD9-81ED-4DB2-BD59-A6C34878D82A}">
                    <a16:rowId xmlns:a16="http://schemas.microsoft.com/office/drawing/2014/main" val="10006"/>
                  </a:ext>
                </a:extLst>
              </a:tr>
              <a:tr h="352478">
                <a:tc>
                  <a:txBody>
                    <a:bodyPr/>
                    <a:lstStyle/>
                    <a:p>
                      <a:pPr marR="21590" defTabSz="914400">
                        <a:lnSpc>
                          <a:spcPct val="150000"/>
                        </a:lnSpc>
                        <a:defRPr sz="1800" b="0">
                          <a:solidFill>
                            <a:srgbClr val="000000"/>
                          </a:solidFill>
                        </a:defRPr>
                      </a:pPr>
                      <a:r>
                        <a:rPr sz="1200" b="1" dirty="0">
                          <a:solidFill>
                            <a:srgbClr val="FFFFFF"/>
                          </a:solidFill>
                        </a:rPr>
                        <a:t>8</a:t>
                      </a:r>
                    </a:p>
                  </a:txBody>
                  <a:tcPr marL="0" marR="0" marT="0" marB="0" anchor="ctr" horzOverflow="overflow"/>
                </a:tc>
                <a:tc>
                  <a:txBody>
                    <a:bodyPr/>
                    <a:lstStyle/>
                    <a:p>
                      <a:pPr marR="21590" algn="just" defTabSz="914400">
                        <a:lnSpc>
                          <a:spcPct val="150000"/>
                        </a:lnSpc>
                        <a:defRPr sz="1800"/>
                      </a:pPr>
                      <a:r>
                        <a:rPr sz="1200" dirty="0"/>
                        <a:t>vie </a:t>
                      </a:r>
                      <a:r>
                        <a:rPr sz="1200" dirty="0" err="1"/>
                        <a:t>étudiante</a:t>
                      </a:r>
                      <a:endParaRPr sz="1200" dirty="0"/>
                    </a:p>
                  </a:txBody>
                  <a:tcPr marL="0" marR="0" marT="0" marB="0" anchor="ctr" horzOverflow="overflow"/>
                </a:tc>
                <a:tc>
                  <a:txBody>
                    <a:bodyPr/>
                    <a:lstStyle/>
                    <a:p>
                      <a:pPr marR="21590" defTabSz="914400">
                        <a:lnSpc>
                          <a:spcPct val="150000"/>
                        </a:lnSpc>
                        <a:defRPr sz="1800"/>
                      </a:pPr>
                      <a:r>
                        <a:rPr sz="1200" dirty="0"/>
                        <a:t>76</a:t>
                      </a:r>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生活</a:t>
                      </a:r>
                      <a:r>
                        <a:rPr dirty="0" err="1"/>
                        <a:t>-</a:t>
                      </a:r>
                      <a:r>
                        <a:rPr dirty="0" err="1">
                          <a:latin typeface="游明朝"/>
                          <a:ea typeface="游明朝"/>
                          <a:cs typeface="游明朝"/>
                          <a:sym typeface="游明朝"/>
                        </a:rPr>
                        <a:t>学生</a:t>
                      </a:r>
                      <a:r>
                        <a:rPr dirty="0">
                          <a:latin typeface="游明朝"/>
                          <a:ea typeface="游明朝"/>
                          <a:cs typeface="游明朝"/>
                          <a:sym typeface="游明朝"/>
                        </a:rPr>
                        <a:t>　　　</a:t>
                      </a:r>
                      <a:r>
                        <a:rPr dirty="0" err="1">
                          <a:latin typeface="游明朝"/>
                          <a:ea typeface="游明朝"/>
                          <a:cs typeface="游明朝"/>
                          <a:sym typeface="游明朝"/>
                        </a:rPr>
                        <a:t>学生生活</a:t>
                      </a:r>
                      <a:r>
                        <a:rPr dirty="0">
                          <a:latin typeface="游明朝"/>
                          <a:ea typeface="游明朝"/>
                          <a:cs typeface="游明朝"/>
                          <a:sym typeface="游明朝"/>
                        </a:rPr>
                        <a:t>、　</a:t>
                      </a:r>
                      <a:r>
                        <a:rPr dirty="0" err="1">
                          <a:latin typeface="游明朝"/>
                          <a:ea typeface="游明朝"/>
                          <a:cs typeface="游明朝"/>
                          <a:sym typeface="游明朝"/>
                        </a:rPr>
                        <a:t>補足用法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08"/>
                  </a:ext>
                </a:extLst>
              </a:tr>
              <a:tr h="352478">
                <a:tc>
                  <a:txBody>
                    <a:bodyPr/>
                    <a:lstStyle/>
                    <a:p>
                      <a:pPr marR="21590" defTabSz="914400">
                        <a:lnSpc>
                          <a:spcPct val="150000"/>
                        </a:lnSpc>
                        <a:defRPr sz="1800" b="0">
                          <a:solidFill>
                            <a:srgbClr val="000000"/>
                          </a:solidFill>
                        </a:defRPr>
                      </a:pPr>
                      <a:r>
                        <a:rPr sz="1200" b="1">
                          <a:solidFill>
                            <a:srgbClr val="FFFFFF"/>
                          </a:solidFill>
                        </a:rPr>
                        <a:t>9</a:t>
                      </a:r>
                    </a:p>
                  </a:txBody>
                  <a:tcPr marL="0" marR="0" marT="0" marB="0" anchor="ctr" horzOverflow="overflow"/>
                </a:tc>
                <a:tc>
                  <a:txBody>
                    <a:bodyPr/>
                    <a:lstStyle/>
                    <a:p>
                      <a:pPr marR="21590" algn="just" defTabSz="914400">
                        <a:lnSpc>
                          <a:spcPct val="150000"/>
                        </a:lnSpc>
                        <a:defRPr sz="1800"/>
                      </a:pPr>
                      <a:r>
                        <a:rPr sz="1200"/>
                        <a:t>âme sœur</a:t>
                      </a:r>
                    </a:p>
                  </a:txBody>
                  <a:tcPr marL="0" marR="0" marT="0" marB="0" anchor="ctr" horzOverflow="overflow"/>
                </a:tc>
                <a:tc>
                  <a:txBody>
                    <a:bodyPr/>
                    <a:lstStyle/>
                    <a:p>
                      <a:pPr marR="21590" defTabSz="914400">
                        <a:lnSpc>
                          <a:spcPct val="150000"/>
                        </a:lnSpc>
                        <a:defRPr sz="1800"/>
                      </a:pPr>
                      <a:r>
                        <a:rPr lang="en-US" altLang="ja-JP" sz="1200" dirty="0"/>
                        <a:t>83</a:t>
                      </a:r>
                      <a:endParaRPr sz="1200" dirty="0"/>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a:latin typeface="游明朝"/>
                          <a:ea typeface="游明朝"/>
                          <a:cs typeface="游明朝"/>
                          <a:sym typeface="游明朝"/>
                        </a:rPr>
                        <a:t>魂</a:t>
                      </a:r>
                      <a:r>
                        <a:t>-</a:t>
                      </a:r>
                      <a:r>
                        <a:rPr>
                          <a:latin typeface="游明朝"/>
                          <a:ea typeface="游明朝"/>
                          <a:cs typeface="游明朝"/>
                          <a:sym typeface="游明朝"/>
                        </a:rPr>
                        <a:t>姉妹　　　　ソウルメイト、修飾用法</a:t>
                      </a:r>
                    </a:p>
                  </a:txBody>
                  <a:tcPr marL="0" marR="0" marT="0" marB="0" horzOverflow="overflow"/>
                </a:tc>
                <a:extLst>
                  <a:ext uri="{0D108BD9-81ED-4DB2-BD59-A6C34878D82A}">
                    <a16:rowId xmlns:a16="http://schemas.microsoft.com/office/drawing/2014/main" val="10009"/>
                  </a:ext>
                </a:extLst>
              </a:tr>
              <a:tr h="352478">
                <a:tc>
                  <a:txBody>
                    <a:bodyPr/>
                    <a:lstStyle/>
                    <a:p>
                      <a:pPr marR="21590" defTabSz="914400">
                        <a:lnSpc>
                          <a:spcPct val="150000"/>
                        </a:lnSpc>
                        <a:defRPr sz="1800" b="0">
                          <a:solidFill>
                            <a:srgbClr val="000000"/>
                          </a:solidFill>
                        </a:defRPr>
                      </a:pPr>
                      <a:r>
                        <a:rPr sz="1200" b="1">
                          <a:solidFill>
                            <a:srgbClr val="FFFFFF"/>
                          </a:solidFill>
                        </a:rPr>
                        <a:t>10</a:t>
                      </a:r>
                    </a:p>
                  </a:txBody>
                  <a:tcPr marL="0" marR="0" marT="0" marB="0" anchor="ctr" horzOverflow="overflow"/>
                </a:tc>
                <a:tc>
                  <a:txBody>
                    <a:bodyPr/>
                    <a:lstStyle/>
                    <a:p>
                      <a:pPr marR="21590" algn="just" defTabSz="914400">
                        <a:lnSpc>
                          <a:spcPct val="150000"/>
                        </a:lnSpc>
                        <a:defRPr sz="1800"/>
                      </a:pPr>
                      <a:r>
                        <a:rPr sz="1200"/>
                        <a:t>reine mère</a:t>
                      </a:r>
                    </a:p>
                  </a:txBody>
                  <a:tcPr marL="0" marR="0" marT="0" marB="0" anchor="ctr" horzOverflow="overflow"/>
                </a:tc>
                <a:tc>
                  <a:txBody>
                    <a:bodyPr/>
                    <a:lstStyle/>
                    <a:p>
                      <a:pPr marR="21590" defTabSz="914400">
                        <a:lnSpc>
                          <a:spcPct val="150000"/>
                        </a:lnSpc>
                        <a:defRPr sz="1800"/>
                      </a:pPr>
                      <a:r>
                        <a:rPr lang="en-US" altLang="ja-JP" sz="1200" dirty="0"/>
                        <a:t>75</a:t>
                      </a:r>
                      <a:endParaRPr sz="1200" dirty="0"/>
                    </a:p>
                  </a:txBody>
                  <a:tcPr marL="0" marR="0" marT="0" marB="0" anchor="ctr" horzOverflow="overflow"/>
                </a:tc>
                <a:tc>
                  <a:txBody>
                    <a:bodyPr/>
                    <a:lstStyle/>
                    <a:p>
                      <a:pPr marR="21590" algn="just" defTabSz="914400">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女王</a:t>
                      </a:r>
                      <a:r>
                        <a:rPr dirty="0"/>
                        <a:t>-</a:t>
                      </a:r>
                      <a:r>
                        <a:rPr dirty="0">
                          <a:latin typeface="游明朝"/>
                          <a:ea typeface="游明朝"/>
                          <a:cs typeface="游明朝"/>
                          <a:sym typeface="游明朝"/>
                        </a:rPr>
                        <a:t>母　　　　</a:t>
                      </a:r>
                      <a:r>
                        <a:rPr dirty="0" err="1">
                          <a:latin typeface="游明朝"/>
                          <a:ea typeface="游明朝"/>
                          <a:cs typeface="游明朝"/>
                          <a:sym typeface="游明朝"/>
                        </a:rPr>
                        <a:t>皇太后、併置用法</a:t>
                      </a:r>
                      <a:endParaRPr dirty="0">
                        <a:latin typeface="游明朝"/>
                        <a:ea typeface="游明朝"/>
                        <a:cs typeface="游明朝"/>
                        <a:sym typeface="游明朝"/>
                      </a:endParaRPr>
                    </a:p>
                  </a:txBody>
                  <a:tcPr marL="0" marR="0" marT="0" marB="0" horzOverflow="overflow"/>
                </a:tc>
                <a:extLst>
                  <a:ext uri="{0D108BD9-81ED-4DB2-BD59-A6C34878D82A}">
                    <a16:rowId xmlns:a16="http://schemas.microsoft.com/office/drawing/2014/main" val="10010"/>
                  </a:ext>
                </a:extLst>
              </a:tr>
            </a:tbl>
          </a:graphicData>
        </a:graphic>
      </p:graphicFrame>
      <p:sp>
        <p:nvSpPr>
          <p:cNvPr id="299"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タイトル 1"/>
          <p:cNvSpPr txBox="1">
            <a:spLocks noGrp="1"/>
          </p:cNvSpPr>
          <p:nvPr>
            <p:ph type="title"/>
          </p:nvPr>
        </p:nvSpPr>
        <p:spPr>
          <a:xfrm>
            <a:off x="1251677" y="382384"/>
            <a:ext cx="9989348" cy="1903617"/>
          </a:xfrm>
          <a:prstGeom prst="rect">
            <a:avLst/>
          </a:prstGeom>
        </p:spPr>
        <p:txBody>
          <a:bodyPr/>
          <a:lstStyle/>
          <a:p>
            <a:pPr defTabSz="768095">
              <a:defRPr sz="3780" spc="168"/>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br>
              <a:rPr dirty="0">
                <a:latin typeface="+mn-lt"/>
                <a:ea typeface="+mn-ea"/>
                <a:cs typeface="+mn-cs"/>
                <a:sym typeface="Helvetica"/>
              </a:rPr>
            </a:br>
            <a:r>
              <a:rPr dirty="0" err="1">
                <a:latin typeface="+mn-lt"/>
                <a:ea typeface="+mn-ea"/>
                <a:cs typeface="+mn-cs"/>
                <a:sym typeface="Helvetica"/>
              </a:rPr>
              <a:t>自然の性別と文法的性</a:t>
            </a:r>
            <a:endParaRPr dirty="0">
              <a:latin typeface="+mn-lt"/>
              <a:ea typeface="+mn-ea"/>
              <a:cs typeface="+mn-cs"/>
              <a:sym typeface="Helvetica"/>
            </a:endParaRPr>
          </a:p>
        </p:txBody>
      </p:sp>
      <p:sp>
        <p:nvSpPr>
          <p:cNvPr id="302"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03"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04" name="コンテンツ プレースホルダー 2"/>
          <p:cNvSpPr txBox="1">
            <a:spLocks noGrp="1"/>
          </p:cNvSpPr>
          <p:nvPr>
            <p:ph type="body" idx="1"/>
          </p:nvPr>
        </p:nvSpPr>
        <p:spPr>
          <a:xfrm>
            <a:off x="1251677" y="2286000"/>
            <a:ext cx="10178323" cy="3593593"/>
          </a:xfrm>
          <a:prstGeom prst="rect">
            <a:avLst/>
          </a:prstGeom>
        </p:spPr>
        <p:txBody>
          <a:bodyPr/>
          <a:lstStyle/>
          <a:p>
            <a:pPr marL="226313" indent="-226313" defTabSz="905255">
              <a:spcBef>
                <a:spcPts val="600"/>
              </a:spcBef>
              <a:defRPr sz="1979"/>
            </a:pPr>
            <a:endParaRPr dirty="0"/>
          </a:p>
          <a:p>
            <a:pPr marL="226313" indent="-226313" defTabSz="905255">
              <a:spcBef>
                <a:spcPts val="600"/>
              </a:spcBef>
              <a:defRPr sz="1979"/>
            </a:pPr>
            <a:r>
              <a:rPr dirty="0" err="1"/>
              <a:t>無生物名詞は、文法上の性をもつが、自然性を持たない</a:t>
            </a:r>
            <a:r>
              <a:rPr dirty="0"/>
              <a:t>。</a:t>
            </a:r>
          </a:p>
          <a:p>
            <a:pPr marL="226313" indent="-226313" defTabSz="905255">
              <a:spcBef>
                <a:spcPts val="600"/>
              </a:spcBef>
              <a:defRPr sz="1979"/>
            </a:pPr>
            <a:r>
              <a:rPr dirty="0" err="1"/>
              <a:t>無生物名詞N2は文法的性の制約から自由で、どのようなN1とも共起できる</a:t>
            </a:r>
            <a:r>
              <a:rPr lang="ja-JP" altLang="en-US" dirty="0"/>
              <a:t>。</a:t>
            </a:r>
            <a:r>
              <a:rPr lang="fr-CA" dirty="0"/>
              <a:t>un homme clé,   </a:t>
            </a:r>
            <a:r>
              <a:rPr lang="ja-JP" altLang="en-US" dirty="0"/>
              <a:t>この点、形容詞らしさは劣る。</a:t>
            </a:r>
            <a:endParaRPr dirty="0"/>
          </a:p>
          <a:p>
            <a:pPr marL="226313" indent="-226313" defTabSz="905255">
              <a:spcBef>
                <a:spcPts val="600"/>
              </a:spcBef>
              <a:defRPr sz="1979"/>
            </a:pPr>
            <a:r>
              <a:rPr dirty="0" err="1"/>
              <a:t>人間名詞は、文法上の性と自然の性別とを持つ</a:t>
            </a:r>
            <a:r>
              <a:rPr dirty="0"/>
              <a:t>。</a:t>
            </a:r>
          </a:p>
          <a:p>
            <a:pPr marL="226313" indent="-226313" defTabSz="905255">
              <a:spcBef>
                <a:spcPts val="600"/>
              </a:spcBef>
              <a:defRPr sz="1979"/>
            </a:pPr>
            <a:r>
              <a:rPr dirty="0" err="1"/>
              <a:t>人間名詞のN2は、指示対象の自然の性別に基づ</a:t>
            </a:r>
            <a:r>
              <a:rPr lang="ja-JP" altLang="en-US" dirty="0"/>
              <a:t>いた文法上の性をもち、形容詞らしい振る舞いをする。</a:t>
            </a:r>
            <a:r>
              <a:rPr dirty="0" err="1"/>
              <a:t>形容詞化において、自然の性別が形容詞の文法上の性に変換されていると考えられる</a:t>
            </a:r>
            <a:r>
              <a:rPr dirty="0"/>
              <a:t>。</a:t>
            </a:r>
            <a:r>
              <a:rPr lang="ja-JP" altLang="en-US" dirty="0"/>
              <a:t>　しかし、</a:t>
            </a:r>
            <a:r>
              <a:rPr lang="en-US" altLang="ja-JP" dirty="0" err="1"/>
              <a:t>épithète</a:t>
            </a:r>
            <a:r>
              <a:rPr lang="ja-JP" altLang="en-US" dirty="0"/>
              <a:t>の用法のみ。</a:t>
            </a:r>
          </a:p>
          <a:p>
            <a:pPr marL="226313" indent="-226313" defTabSz="905255">
              <a:spcBef>
                <a:spcPts val="600"/>
              </a:spcBef>
              <a:defRPr sz="1979"/>
            </a:pPr>
            <a:endParaRPr dirty="0"/>
          </a:p>
        </p:txBody>
      </p:sp>
      <p:sp>
        <p:nvSpPr>
          <p:cNvPr id="305" name="テキスト ボックス 8"/>
          <p:cNvSpPr txBox="1"/>
          <p:nvPr/>
        </p:nvSpPr>
        <p:spPr>
          <a:xfrm>
            <a:off x="2257424" y="5748177"/>
            <a:ext cx="7677151" cy="1200329"/>
          </a:xfrm>
          <a:prstGeom prst="rect">
            <a:avLst/>
          </a:prstGeom>
          <a:ln>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err="1"/>
              <a:t>人間名詞には自然の性がある</a:t>
            </a:r>
            <a:r>
              <a:rPr dirty="0"/>
              <a:t>。</a:t>
            </a:r>
          </a:p>
          <a:p>
            <a:r>
              <a:rPr dirty="0" err="1"/>
              <a:t>形容詞には文法上の性がある</a:t>
            </a:r>
            <a:r>
              <a:rPr dirty="0"/>
              <a:t>。</a:t>
            </a:r>
          </a:p>
          <a:p>
            <a:r>
              <a:rPr dirty="0" err="1">
                <a:highlight>
                  <a:srgbClr val="FFFF00"/>
                </a:highlight>
              </a:rPr>
              <a:t>人間名詞と形容詞の類似は、自然の性別と文法上の性の類似</a:t>
            </a:r>
            <a:r>
              <a:rPr lang="ja-JP" altLang="en-US" dirty="0">
                <a:highlight>
                  <a:srgbClr val="FFFF00"/>
                </a:highlight>
              </a:rPr>
              <a:t>と無関係ではない</a:t>
            </a:r>
            <a:r>
              <a:rPr dirty="0">
                <a:highlight>
                  <a:srgbClr val="FFFF00"/>
                </a:highlight>
              </a:rPr>
              <a:t>。</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タイトル 1"/>
          <p:cNvSpPr txBox="1">
            <a:spLocks noGrp="1"/>
          </p:cNvSpPr>
          <p:nvPr>
            <p:ph type="title"/>
          </p:nvPr>
        </p:nvSpPr>
        <p:spPr>
          <a:xfrm>
            <a:off x="1251677" y="382384"/>
            <a:ext cx="9989348" cy="1903617"/>
          </a:xfrm>
          <a:prstGeom prst="rect">
            <a:avLst/>
          </a:prstGeom>
        </p:spPr>
        <p:txBody>
          <a:bodyPr/>
          <a:lstStyle/>
          <a:p>
            <a:pPr defTabSz="832104">
              <a:defRPr sz="4095" spc="182"/>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br>
              <a:rPr dirty="0">
                <a:latin typeface="+mn-lt"/>
                <a:ea typeface="+mn-ea"/>
                <a:cs typeface="+mn-cs"/>
                <a:sym typeface="Helvetica"/>
              </a:rPr>
            </a:br>
            <a:r>
              <a:rPr sz="3276" spc="182" dirty="0" err="1">
                <a:latin typeface="+mn-lt"/>
                <a:ea typeface="+mn-ea"/>
                <a:cs typeface="+mn-cs"/>
                <a:sym typeface="Helvetica"/>
              </a:rPr>
              <a:t>例：cousin</a:t>
            </a:r>
            <a:r>
              <a:rPr sz="3276" spc="182" dirty="0">
                <a:latin typeface="+mn-lt"/>
                <a:ea typeface="+mn-ea"/>
                <a:cs typeface="+mn-cs"/>
                <a:sym typeface="Helvetica"/>
              </a:rPr>
              <a:t> </a:t>
            </a:r>
            <a:r>
              <a:rPr sz="3276" spc="182" dirty="0" err="1">
                <a:latin typeface="+mn-lt"/>
                <a:ea typeface="+mn-ea"/>
                <a:cs typeface="+mn-cs"/>
                <a:sym typeface="Helvetica"/>
              </a:rPr>
              <a:t>cousine（従兄弟、従姉妹</a:t>
            </a:r>
            <a:r>
              <a:rPr sz="3276" spc="182" dirty="0">
                <a:latin typeface="+mn-lt"/>
                <a:ea typeface="+mn-ea"/>
                <a:cs typeface="+mn-cs"/>
                <a:sym typeface="Helvetica"/>
              </a:rPr>
              <a:t>）</a:t>
            </a:r>
          </a:p>
        </p:txBody>
      </p:sp>
      <p:sp>
        <p:nvSpPr>
          <p:cNvPr id="310"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11"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13" name="正方形/長方形 3"/>
          <p:cNvSpPr txBox="1"/>
          <p:nvPr/>
        </p:nvSpPr>
        <p:spPr>
          <a:xfrm>
            <a:off x="1872950" y="2493202"/>
            <a:ext cx="8865215" cy="337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just">
              <a:lnSpc>
                <a:spcPct val="150000"/>
              </a:lnSpc>
              <a:buSzPct val="100000"/>
              <a:buFont typeface="Arial"/>
              <a:buChar char="•"/>
              <a:defRPr i="1">
                <a:latin typeface="Times New Roman"/>
                <a:ea typeface="Times New Roman"/>
                <a:cs typeface="Times New Roman"/>
                <a:sym typeface="Times New Roman"/>
              </a:defRPr>
            </a:pPr>
            <a:r>
              <a:rPr dirty="0"/>
              <a:t>pays cousin, syndrome cousin,</a:t>
            </a:r>
            <a:r>
              <a:rPr lang="fr-CA" dirty="0"/>
              <a:t>syndrome cousin</a:t>
            </a:r>
            <a:r>
              <a:rPr i="0" dirty="0"/>
              <a:t>; </a:t>
            </a:r>
            <a:r>
              <a:rPr lang="fr-CA" altLang="ja-JP" dirty="0"/>
              <a:t>9</a:t>
            </a:r>
            <a:r>
              <a:rPr i="0" dirty="0" err="1">
                <a:latin typeface="游明朝"/>
                <a:ea typeface="游明朝"/>
                <a:cs typeface="游明朝"/>
                <a:sym typeface="游明朝"/>
              </a:rPr>
              <a:t>種類</a:t>
            </a:r>
            <a:r>
              <a:rPr lang="fr-CA" altLang="ja-JP" dirty="0">
                <a:latin typeface="游明朝"/>
                <a:ea typeface="游明朝"/>
                <a:cs typeface="游明朝"/>
                <a:sym typeface="游明朝"/>
              </a:rPr>
              <a:t> </a:t>
            </a:r>
            <a:r>
              <a:rPr lang="fr-CA" altLang="ja-JP" dirty="0">
                <a:latin typeface="Yu Gothic Medium" panose="020B0400000000000000" pitchFamily="34" charset="-128"/>
                <a:ea typeface="Yu Gothic Medium" panose="020B0400000000000000" pitchFamily="34" charset="-128"/>
                <a:cs typeface="游明朝"/>
                <a:sym typeface="游明朝"/>
              </a:rPr>
              <a:t>(</a:t>
            </a:r>
            <a:r>
              <a:rPr lang="ja-JP" altLang="en-US" dirty="0">
                <a:latin typeface="Yu Gothic Medium" panose="020B0400000000000000" pitchFamily="34" charset="-128"/>
                <a:ea typeface="Yu Gothic Medium" panose="020B0400000000000000" pitchFamily="34" charset="-128"/>
                <a:cs typeface="游明朝"/>
                <a:sym typeface="游明朝"/>
              </a:rPr>
              <a:t>以下、ヘッド無生物名詞の場合のみ）</a:t>
            </a:r>
            <a:endParaRPr dirty="0">
              <a:latin typeface="Yu Gothic Medium" panose="020B0400000000000000" pitchFamily="34" charset="-128"/>
              <a:ea typeface="Yu Gothic Medium" panose="020B0400000000000000" pitchFamily="34" charset="-128"/>
            </a:endParaRPr>
          </a:p>
          <a:p>
            <a:pPr marL="342900" indent="-342900" algn="just">
              <a:lnSpc>
                <a:spcPct val="150000"/>
              </a:lnSpc>
              <a:buSzPct val="100000"/>
              <a:buFont typeface="Arial"/>
              <a:buChar char="•"/>
              <a:defRPr i="1">
                <a:latin typeface="Times New Roman"/>
                <a:ea typeface="Times New Roman"/>
                <a:cs typeface="Times New Roman"/>
                <a:sym typeface="Times New Roman"/>
              </a:defRPr>
            </a:pPr>
            <a:r>
              <a:rPr dirty="0" err="1"/>
              <a:t>langues</a:t>
            </a:r>
            <a:r>
              <a:rPr dirty="0"/>
              <a:t> </a:t>
            </a:r>
            <a:r>
              <a:rPr dirty="0" err="1"/>
              <a:t>cousines</a:t>
            </a:r>
            <a:r>
              <a:rPr dirty="0"/>
              <a:t>, idée </a:t>
            </a:r>
            <a:r>
              <a:rPr dirty="0" err="1"/>
              <a:t>cousine</a:t>
            </a:r>
            <a:r>
              <a:rPr dirty="0"/>
              <a:t>, </a:t>
            </a:r>
            <a:r>
              <a:rPr dirty="0" err="1"/>
              <a:t>activités</a:t>
            </a:r>
            <a:r>
              <a:rPr dirty="0"/>
              <a:t> </a:t>
            </a:r>
            <a:r>
              <a:rPr dirty="0" err="1"/>
              <a:t>cousines</a:t>
            </a:r>
            <a:r>
              <a:rPr dirty="0"/>
              <a:t>, </a:t>
            </a:r>
            <a:r>
              <a:rPr lang="fr-CA" dirty="0"/>
              <a:t>forme</a:t>
            </a:r>
            <a:r>
              <a:rPr dirty="0"/>
              <a:t> </a:t>
            </a:r>
            <a:r>
              <a:rPr dirty="0" err="1"/>
              <a:t>cousine</a:t>
            </a:r>
            <a:r>
              <a:rPr dirty="0"/>
              <a:t> </a:t>
            </a:r>
            <a:r>
              <a:rPr i="0" dirty="0"/>
              <a:t>;</a:t>
            </a:r>
            <a:r>
              <a:rPr dirty="0"/>
              <a:t> </a:t>
            </a:r>
            <a:r>
              <a:rPr i="0" dirty="0"/>
              <a:t>1</a:t>
            </a:r>
            <a:r>
              <a:rPr lang="fr-CA" altLang="ja-JP" i="0" dirty="0"/>
              <a:t>6</a:t>
            </a:r>
            <a:r>
              <a:rPr i="0" dirty="0"/>
              <a:t> types au total</a:t>
            </a:r>
          </a:p>
          <a:p>
            <a:pPr marL="285750" marR="21590" indent="-285750" algn="just">
              <a:lnSpc>
                <a:spcPct val="150000"/>
              </a:lnSpc>
              <a:buSzPct val="100000"/>
              <a:buChar char="◆"/>
              <a:defRPr>
                <a:latin typeface="Times New Roman"/>
                <a:ea typeface="Times New Roman"/>
                <a:cs typeface="Times New Roman"/>
                <a:sym typeface="Times New Roman"/>
              </a:defRPr>
            </a:pPr>
            <a:r>
              <a:rPr dirty="0"/>
              <a:t>Le </a:t>
            </a:r>
            <a:r>
              <a:rPr dirty="0" err="1"/>
              <a:t>jambon</a:t>
            </a:r>
            <a:r>
              <a:rPr dirty="0"/>
              <a:t> cru, </a:t>
            </a:r>
            <a:r>
              <a:rPr dirty="0" err="1"/>
              <a:t>maison</a:t>
            </a:r>
            <a:r>
              <a:rPr dirty="0"/>
              <a:t>, </a:t>
            </a:r>
            <a:r>
              <a:rPr dirty="0">
                <a:latin typeface="Symbol"/>
                <a:ea typeface="Symbol"/>
                <a:cs typeface="Symbol"/>
                <a:sym typeface="Symbol"/>
              </a:rPr>
              <a:t>[</a:t>
            </a:r>
            <a:r>
              <a:rPr dirty="0"/>
              <a:t>…</a:t>
            </a:r>
            <a:r>
              <a:rPr dirty="0">
                <a:latin typeface="Symbol"/>
                <a:ea typeface="Symbol"/>
                <a:cs typeface="Symbol"/>
                <a:sym typeface="Symbol"/>
              </a:rPr>
              <a:t>]</a:t>
            </a:r>
            <a:r>
              <a:rPr dirty="0"/>
              <a:t> </a:t>
            </a:r>
            <a:r>
              <a:rPr dirty="0" err="1"/>
              <a:t>est</a:t>
            </a:r>
            <a:r>
              <a:rPr dirty="0"/>
              <a:t> </a:t>
            </a:r>
            <a:r>
              <a:rPr dirty="0" err="1"/>
              <a:t>accompagné</a:t>
            </a:r>
            <a:r>
              <a:rPr dirty="0"/>
              <a:t> de </a:t>
            </a:r>
            <a:r>
              <a:rPr u="sng" dirty="0"/>
              <a:t>charcuteries </a:t>
            </a:r>
            <a:r>
              <a:rPr u="sng" dirty="0" err="1"/>
              <a:t>cousines</a:t>
            </a:r>
            <a:r>
              <a:rPr dirty="0"/>
              <a:t>, de </a:t>
            </a:r>
            <a:r>
              <a:rPr dirty="0" err="1"/>
              <a:t>légumes</a:t>
            </a:r>
            <a:r>
              <a:rPr dirty="0"/>
              <a:t> au </a:t>
            </a:r>
            <a:r>
              <a:rPr dirty="0" err="1"/>
              <a:t>vinaigre</a:t>
            </a:r>
            <a:r>
              <a:rPr dirty="0"/>
              <a:t> (</a:t>
            </a:r>
            <a:r>
              <a:rPr dirty="0" err="1"/>
              <a:t>LM</a:t>
            </a:r>
            <a:r>
              <a:rPr dirty="0"/>
              <a:t> 1999) ; </a:t>
            </a:r>
            <a:r>
              <a:rPr dirty="0" err="1">
                <a:latin typeface="游明朝"/>
                <a:ea typeface="游明朝"/>
                <a:cs typeface="游明朝"/>
                <a:sym typeface="游明朝"/>
              </a:rPr>
              <a:t>修飾（比喩）用法</a:t>
            </a:r>
            <a:r>
              <a:rPr dirty="0">
                <a:latin typeface="游明朝"/>
                <a:ea typeface="游明朝"/>
                <a:cs typeface="游明朝"/>
                <a:sym typeface="游明朝"/>
              </a:rPr>
              <a:t>　</a:t>
            </a:r>
          </a:p>
          <a:p>
            <a:pPr marL="285750" marR="21590" indent="-285750" algn="just">
              <a:lnSpc>
                <a:spcPct val="150000"/>
              </a:lnSpc>
              <a:buSzPct val="100000"/>
              <a:buChar char="◆"/>
              <a:defRPr>
                <a:latin typeface="Times New Roman"/>
                <a:ea typeface="Times New Roman"/>
                <a:cs typeface="Times New Roman"/>
                <a:sym typeface="Times New Roman"/>
              </a:defRPr>
            </a:pPr>
            <a:endParaRPr dirty="0">
              <a:latin typeface="游明朝"/>
              <a:ea typeface="游明朝"/>
              <a:cs typeface="游明朝"/>
              <a:sym typeface="游明朝"/>
            </a:endParaRPr>
          </a:p>
          <a:p>
            <a:pPr marR="21590" algn="just">
              <a:lnSpc>
                <a:spcPct val="150000"/>
              </a:lnSpc>
              <a:defRPr>
                <a:latin typeface="Times New Roman"/>
                <a:ea typeface="Times New Roman"/>
                <a:cs typeface="Times New Roman"/>
                <a:sym typeface="Times New Roman"/>
              </a:defRPr>
            </a:pPr>
            <a:r>
              <a:rPr dirty="0" err="1"/>
              <a:t>charcuterie</a:t>
            </a:r>
            <a:r>
              <a:rPr dirty="0" err="1">
                <a:latin typeface="游明朝"/>
                <a:ea typeface="游明朝"/>
                <a:cs typeface="游明朝"/>
                <a:sym typeface="游明朝"/>
              </a:rPr>
              <a:t>女</a:t>
            </a:r>
            <a:r>
              <a:rPr dirty="0"/>
              <a:t>- </a:t>
            </a:r>
            <a:r>
              <a:rPr dirty="0" err="1"/>
              <a:t>cousines</a:t>
            </a:r>
            <a:r>
              <a:rPr dirty="0" err="1">
                <a:latin typeface="游明朝"/>
                <a:ea typeface="游明朝"/>
                <a:cs typeface="游明朝"/>
                <a:sym typeface="游明朝"/>
              </a:rPr>
              <a:t>女</a:t>
            </a:r>
            <a:r>
              <a:rPr dirty="0"/>
              <a:t>,  </a:t>
            </a:r>
            <a:r>
              <a:rPr dirty="0" err="1">
                <a:latin typeface="游明朝"/>
                <a:ea typeface="游明朝"/>
                <a:cs typeface="游明朝"/>
                <a:sym typeface="游明朝"/>
              </a:rPr>
              <a:t>ハムソーセージ</a:t>
            </a:r>
            <a:r>
              <a:rPr dirty="0" err="1"/>
              <a:t>f</a:t>
            </a:r>
            <a:r>
              <a:rPr dirty="0"/>
              <a:t>   </a:t>
            </a:r>
            <a:r>
              <a:rPr dirty="0" err="1">
                <a:latin typeface="游明朝"/>
                <a:ea typeface="游明朝"/>
                <a:cs typeface="游明朝"/>
                <a:sym typeface="游明朝"/>
              </a:rPr>
              <a:t>従姉妹</a:t>
            </a:r>
            <a:r>
              <a:rPr dirty="0" err="1"/>
              <a:t>f</a:t>
            </a:r>
            <a:r>
              <a:rPr dirty="0"/>
              <a:t>  </a:t>
            </a:r>
          </a:p>
          <a:p>
            <a:pPr marR="21590" algn="just">
              <a:lnSpc>
                <a:spcPct val="150000"/>
              </a:lnSpc>
              <a:defRPr>
                <a:latin typeface="Times New Roman"/>
                <a:ea typeface="Times New Roman"/>
                <a:cs typeface="Times New Roman"/>
                <a:sym typeface="Times New Roman"/>
              </a:defRPr>
            </a:pPr>
            <a:r>
              <a:rPr dirty="0" err="1">
                <a:latin typeface="游明朝"/>
                <a:ea typeface="游明朝"/>
                <a:cs typeface="游明朝"/>
                <a:sym typeface="游明朝"/>
              </a:rPr>
              <a:t>種々の類似のハムソーセージ</a:t>
            </a:r>
            <a:endParaRPr dirty="0">
              <a:latin typeface="游明朝"/>
              <a:ea typeface="游明朝"/>
              <a:cs typeface="游明朝"/>
              <a:sym typeface="游明朝"/>
            </a:endParaRPr>
          </a:p>
        </p:txBody>
      </p:sp>
      <p:sp>
        <p:nvSpPr>
          <p:cNvPr id="314" name="テキスト ボックス 4"/>
          <p:cNvSpPr txBox="1"/>
          <p:nvPr/>
        </p:nvSpPr>
        <p:spPr>
          <a:xfrm>
            <a:off x="7775581" y="4837786"/>
            <a:ext cx="3465444" cy="923330"/>
          </a:xfrm>
          <a:prstGeom prst="rect">
            <a:avLst/>
          </a:prstGeom>
          <a:ln>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Times New Roman"/>
                <a:ea typeface="Times New Roman"/>
                <a:cs typeface="Times New Roman"/>
                <a:sym typeface="Times New Roman"/>
              </a:defRPr>
            </a:pPr>
            <a:r>
              <a:rPr dirty="0"/>
              <a:t>cousin(e)</a:t>
            </a:r>
            <a:r>
              <a:rPr dirty="0" err="1">
                <a:latin typeface="游明朝"/>
                <a:ea typeface="游明朝"/>
                <a:cs typeface="游明朝"/>
                <a:sym typeface="游明朝"/>
              </a:rPr>
              <a:t>という</a:t>
            </a:r>
            <a:r>
              <a:rPr dirty="0">
                <a:latin typeface="游明朝"/>
                <a:ea typeface="游明朝"/>
                <a:cs typeface="游明朝"/>
                <a:sym typeface="游明朝"/>
              </a:rPr>
              <a:t>　</a:t>
            </a:r>
            <a:r>
              <a:rPr dirty="0" err="1">
                <a:latin typeface="游明朝"/>
                <a:ea typeface="游明朝"/>
                <a:cs typeface="游明朝"/>
                <a:sym typeface="游明朝"/>
              </a:rPr>
              <a:t>一つの</a:t>
            </a:r>
            <a:r>
              <a:rPr lang="fr-CA" dirty="0">
                <a:latin typeface="游明朝"/>
                <a:ea typeface="游明朝"/>
                <a:cs typeface="游明朝"/>
                <a:sym typeface="游明朝"/>
              </a:rPr>
              <a:t>lexème </a:t>
            </a:r>
            <a:r>
              <a:rPr dirty="0" err="1">
                <a:latin typeface="游明朝"/>
                <a:ea typeface="游明朝"/>
                <a:cs typeface="游明朝"/>
                <a:sym typeface="游明朝"/>
              </a:rPr>
              <a:t>の男性形と女性形と考えられる。普通の形容詞と同じ</a:t>
            </a:r>
            <a:r>
              <a:rPr dirty="0">
                <a:latin typeface="游明朝"/>
                <a:ea typeface="游明朝"/>
                <a:cs typeface="游明朝"/>
                <a:sym typeface="游明朝"/>
              </a:rPr>
              <a:t>。）</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タイトル 1"/>
          <p:cNvSpPr txBox="1">
            <a:spLocks noGrp="1"/>
          </p:cNvSpPr>
          <p:nvPr>
            <p:ph type="title"/>
          </p:nvPr>
        </p:nvSpPr>
        <p:spPr>
          <a:xfrm>
            <a:off x="1251677" y="382384"/>
            <a:ext cx="9989348" cy="1903617"/>
          </a:xfrm>
          <a:prstGeom prst="rect">
            <a:avLst/>
          </a:prstGeom>
        </p:spPr>
        <p:txBody>
          <a:bodyPr/>
          <a:lstStyle/>
          <a:p>
            <a:pPr defTabSz="832104">
              <a:defRPr sz="4095" spc="182"/>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br>
              <a:rPr dirty="0">
                <a:latin typeface="+mn-lt"/>
                <a:ea typeface="+mn-ea"/>
                <a:cs typeface="+mn-cs"/>
                <a:sym typeface="Helvetica"/>
              </a:rPr>
            </a:br>
            <a:r>
              <a:rPr sz="3276" spc="182" dirty="0" err="1">
                <a:latin typeface="+mn-lt"/>
                <a:ea typeface="+mn-ea"/>
                <a:cs typeface="+mn-cs"/>
                <a:sym typeface="Helvetica"/>
              </a:rPr>
              <a:t>例：frère</a:t>
            </a:r>
            <a:r>
              <a:rPr sz="3276" spc="182" dirty="0">
                <a:latin typeface="+mn-lt"/>
                <a:ea typeface="+mn-ea"/>
                <a:cs typeface="+mn-cs"/>
                <a:sym typeface="Helvetica"/>
              </a:rPr>
              <a:t> </a:t>
            </a:r>
            <a:r>
              <a:rPr sz="3276" spc="182" dirty="0" err="1">
                <a:latin typeface="+mn-lt"/>
                <a:ea typeface="+mn-ea"/>
                <a:cs typeface="+mn-cs"/>
                <a:sym typeface="Helvetica"/>
              </a:rPr>
              <a:t>soeur</a:t>
            </a:r>
            <a:r>
              <a:rPr sz="3276" spc="182" dirty="0">
                <a:latin typeface="+mn-lt"/>
                <a:ea typeface="+mn-ea"/>
                <a:cs typeface="+mn-cs"/>
                <a:sym typeface="Helvetica"/>
              </a:rPr>
              <a:t>　（</a:t>
            </a:r>
            <a:r>
              <a:rPr sz="3276" spc="182" dirty="0" err="1">
                <a:latin typeface="+mn-lt"/>
                <a:ea typeface="+mn-ea"/>
                <a:cs typeface="+mn-cs"/>
                <a:sym typeface="Helvetica"/>
              </a:rPr>
              <a:t>兄弟・姉妹</a:t>
            </a:r>
            <a:r>
              <a:rPr sz="3276" spc="182" dirty="0">
                <a:latin typeface="+mn-lt"/>
                <a:ea typeface="+mn-ea"/>
                <a:cs typeface="+mn-cs"/>
                <a:sym typeface="Helvetica"/>
              </a:rPr>
              <a:t>）</a:t>
            </a:r>
          </a:p>
        </p:txBody>
      </p:sp>
      <p:sp>
        <p:nvSpPr>
          <p:cNvPr id="317"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18"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20" name="正方形/長方形 3"/>
          <p:cNvSpPr txBox="1"/>
          <p:nvPr/>
        </p:nvSpPr>
        <p:spPr>
          <a:xfrm>
            <a:off x="1498529" y="2394957"/>
            <a:ext cx="9742495" cy="3373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150000"/>
              </a:lnSpc>
              <a:defRPr>
                <a:latin typeface="Times New Roman"/>
                <a:ea typeface="Times New Roman"/>
                <a:cs typeface="Times New Roman"/>
                <a:sym typeface="Times New Roman"/>
              </a:defRPr>
            </a:pPr>
            <a:r>
              <a:rPr dirty="0"/>
              <a:t>•	pays frère, </a:t>
            </a:r>
            <a:r>
              <a:rPr dirty="0" err="1"/>
              <a:t>parti</a:t>
            </a:r>
            <a:r>
              <a:rPr dirty="0"/>
              <a:t> frère, </a:t>
            </a:r>
            <a:r>
              <a:rPr dirty="0" err="1"/>
              <a:t>peuple</a:t>
            </a:r>
            <a:r>
              <a:rPr dirty="0"/>
              <a:t> frère, </a:t>
            </a:r>
            <a:r>
              <a:rPr dirty="0" err="1"/>
              <a:t>groupe</a:t>
            </a:r>
            <a:r>
              <a:rPr dirty="0"/>
              <a:t> frère, </a:t>
            </a:r>
            <a:r>
              <a:rPr dirty="0" err="1"/>
              <a:t>syndicat</a:t>
            </a:r>
            <a:r>
              <a:rPr dirty="0"/>
              <a:t> frère ; 2</a:t>
            </a:r>
            <a:r>
              <a:rPr lang="fr-CA" altLang="ja-JP" dirty="0"/>
              <a:t>0</a:t>
            </a:r>
            <a:r>
              <a:rPr dirty="0" err="1">
                <a:latin typeface="游明朝"/>
                <a:ea typeface="游明朝"/>
                <a:cs typeface="游明朝"/>
                <a:sym typeface="游明朝"/>
              </a:rPr>
              <a:t>種類</a:t>
            </a:r>
            <a:endParaRPr dirty="0">
              <a:latin typeface="游明朝"/>
              <a:ea typeface="游明朝"/>
              <a:cs typeface="游明朝"/>
              <a:sym typeface="游明朝"/>
            </a:endParaRPr>
          </a:p>
          <a:p>
            <a:pPr algn="just">
              <a:lnSpc>
                <a:spcPct val="150000"/>
              </a:lnSpc>
              <a:defRPr>
                <a:latin typeface="Times New Roman"/>
                <a:ea typeface="Times New Roman"/>
                <a:cs typeface="Times New Roman"/>
                <a:sym typeface="Times New Roman"/>
              </a:defRPr>
            </a:pPr>
            <a:r>
              <a:rPr dirty="0"/>
              <a:t>•	</a:t>
            </a:r>
            <a:r>
              <a:rPr dirty="0" err="1"/>
              <a:t>âme</a:t>
            </a:r>
            <a:r>
              <a:rPr dirty="0"/>
              <a:t> </a:t>
            </a:r>
            <a:r>
              <a:rPr dirty="0" err="1"/>
              <a:t>sœur</a:t>
            </a:r>
            <a:r>
              <a:rPr dirty="0"/>
              <a:t>, </a:t>
            </a:r>
            <a:r>
              <a:rPr dirty="0" err="1"/>
              <a:t>sociétés</a:t>
            </a:r>
            <a:r>
              <a:rPr dirty="0"/>
              <a:t> </a:t>
            </a:r>
            <a:r>
              <a:rPr dirty="0" err="1"/>
              <a:t>sœurs</a:t>
            </a:r>
            <a:r>
              <a:rPr dirty="0"/>
              <a:t>, institution </a:t>
            </a:r>
            <a:r>
              <a:rPr dirty="0" err="1"/>
              <a:t>sœur</a:t>
            </a:r>
            <a:r>
              <a:rPr dirty="0"/>
              <a:t>, nations </a:t>
            </a:r>
            <a:r>
              <a:rPr dirty="0" err="1"/>
              <a:t>sœurs</a:t>
            </a:r>
            <a:r>
              <a:rPr dirty="0"/>
              <a:t>, </a:t>
            </a:r>
            <a:r>
              <a:rPr dirty="0" err="1"/>
              <a:t>organisations</a:t>
            </a:r>
            <a:r>
              <a:rPr dirty="0"/>
              <a:t> </a:t>
            </a:r>
            <a:r>
              <a:rPr dirty="0" err="1"/>
              <a:t>sœurs</a:t>
            </a:r>
            <a:r>
              <a:rPr dirty="0"/>
              <a:t> ; </a:t>
            </a:r>
            <a:r>
              <a:rPr lang="fr-CA" altLang="ja-JP" dirty="0"/>
              <a:t>39</a:t>
            </a:r>
            <a:r>
              <a:rPr dirty="0" err="1">
                <a:latin typeface="游明朝"/>
                <a:ea typeface="游明朝"/>
                <a:cs typeface="游明朝"/>
                <a:sym typeface="游明朝"/>
              </a:rPr>
              <a:t>種類</a:t>
            </a:r>
            <a:endParaRPr dirty="0">
              <a:latin typeface="游明朝"/>
              <a:ea typeface="游明朝"/>
              <a:cs typeface="游明朝"/>
              <a:sym typeface="游明朝"/>
            </a:endParaRPr>
          </a:p>
          <a:p>
            <a:pPr marL="285750" indent="-285750" algn="just">
              <a:lnSpc>
                <a:spcPct val="150000"/>
              </a:lnSpc>
              <a:buSzPct val="100000"/>
              <a:buChar char="p"/>
              <a:defRPr>
                <a:latin typeface="Times New Roman"/>
                <a:ea typeface="Times New Roman"/>
                <a:cs typeface="Times New Roman"/>
                <a:sym typeface="Times New Roman"/>
              </a:defRPr>
            </a:pPr>
            <a:r>
              <a:rPr dirty="0"/>
              <a:t> Les deux hommes </a:t>
            </a:r>
            <a:r>
              <a:rPr dirty="0" err="1"/>
              <a:t>avaient</a:t>
            </a:r>
            <a:r>
              <a:rPr dirty="0"/>
              <a:t> </a:t>
            </a:r>
            <a:r>
              <a:rPr dirty="0" err="1"/>
              <a:t>alors</a:t>
            </a:r>
            <a:r>
              <a:rPr dirty="0"/>
              <a:t> </a:t>
            </a:r>
            <a:r>
              <a:rPr dirty="0" err="1"/>
              <a:t>examiné</a:t>
            </a:r>
            <a:r>
              <a:rPr dirty="0"/>
              <a:t> (…) « les relations </a:t>
            </a:r>
            <a:r>
              <a:rPr dirty="0" err="1"/>
              <a:t>bilatérales</a:t>
            </a:r>
            <a:r>
              <a:rPr dirty="0"/>
              <a:t> entre les pays frères, la </a:t>
            </a:r>
            <a:r>
              <a:rPr dirty="0" err="1"/>
              <a:t>Syrie</a:t>
            </a:r>
            <a:r>
              <a:rPr dirty="0"/>
              <a:t> et le </a:t>
            </a:r>
            <a:r>
              <a:rPr dirty="0" err="1"/>
              <a:t>Liban</a:t>
            </a:r>
            <a:r>
              <a:rPr dirty="0"/>
              <a:t> ». (</a:t>
            </a:r>
            <a:r>
              <a:rPr dirty="0" err="1"/>
              <a:t>LM</a:t>
            </a:r>
            <a:r>
              <a:rPr dirty="0"/>
              <a:t> 2006) ; </a:t>
            </a:r>
            <a:r>
              <a:rPr dirty="0" err="1"/>
              <a:t>analogique</a:t>
            </a:r>
            <a:r>
              <a:rPr dirty="0"/>
              <a:t>.</a:t>
            </a:r>
          </a:p>
          <a:p>
            <a:pPr marL="285750" indent="-285750" algn="just">
              <a:lnSpc>
                <a:spcPct val="150000"/>
              </a:lnSpc>
              <a:buSzPct val="100000"/>
              <a:buChar char="p"/>
              <a:defRPr>
                <a:latin typeface="Times New Roman"/>
                <a:ea typeface="Times New Roman"/>
                <a:cs typeface="Times New Roman"/>
                <a:sym typeface="Times New Roman"/>
              </a:defRPr>
            </a:pPr>
            <a:r>
              <a:rPr dirty="0"/>
              <a:t>"la France et </a:t>
            </a:r>
            <a:r>
              <a:rPr dirty="0" err="1"/>
              <a:t>l'Italie</a:t>
            </a:r>
            <a:r>
              <a:rPr dirty="0"/>
              <a:t>, deux nations </a:t>
            </a:r>
            <a:r>
              <a:rPr dirty="0" err="1"/>
              <a:t>sœurs</a:t>
            </a:r>
            <a:r>
              <a:rPr dirty="0"/>
              <a:t>", </a:t>
            </a:r>
            <a:r>
              <a:rPr dirty="0" err="1"/>
              <a:t>ont</a:t>
            </a:r>
            <a:r>
              <a:rPr dirty="0"/>
              <a:t> </a:t>
            </a:r>
            <a:r>
              <a:rPr dirty="0" err="1"/>
              <a:t>une</a:t>
            </a:r>
            <a:r>
              <a:rPr dirty="0"/>
              <a:t> </a:t>
            </a:r>
            <a:r>
              <a:rPr dirty="0" err="1"/>
              <a:t>responsabilité</a:t>
            </a:r>
            <a:r>
              <a:rPr dirty="0"/>
              <a:t> </a:t>
            </a:r>
            <a:r>
              <a:rPr dirty="0" err="1"/>
              <a:t>particulière</a:t>
            </a:r>
            <a:r>
              <a:rPr dirty="0"/>
              <a:t> (</a:t>
            </a:r>
            <a:r>
              <a:rPr dirty="0" err="1"/>
              <a:t>LM</a:t>
            </a:r>
            <a:r>
              <a:rPr dirty="0"/>
              <a:t> 1996) ; </a:t>
            </a:r>
            <a:r>
              <a:rPr dirty="0" err="1"/>
              <a:t>analogique</a:t>
            </a:r>
            <a:r>
              <a:rPr dirty="0"/>
              <a:t>.</a:t>
            </a:r>
          </a:p>
          <a:p>
            <a:pPr algn="just">
              <a:lnSpc>
                <a:spcPct val="150000"/>
              </a:lnSpc>
              <a:defRPr>
                <a:latin typeface="Times New Roman"/>
                <a:ea typeface="Times New Roman"/>
                <a:cs typeface="Times New Roman"/>
                <a:sym typeface="Times New Roman"/>
              </a:defRPr>
            </a:pPr>
            <a:endParaRPr dirty="0"/>
          </a:p>
          <a:p>
            <a:pPr algn="just">
              <a:lnSpc>
                <a:spcPct val="150000"/>
              </a:lnSpc>
              <a:defRPr>
                <a:latin typeface="Times New Roman"/>
                <a:ea typeface="Times New Roman"/>
                <a:cs typeface="Times New Roman"/>
                <a:sym typeface="Times New Roman"/>
              </a:defRPr>
            </a:pPr>
            <a:r>
              <a:rPr dirty="0" err="1"/>
              <a:t>pays</a:t>
            </a:r>
            <a:r>
              <a:rPr dirty="0" err="1">
                <a:latin typeface="游明朝"/>
                <a:ea typeface="游明朝"/>
                <a:cs typeface="游明朝"/>
                <a:sym typeface="游明朝"/>
              </a:rPr>
              <a:t>男</a:t>
            </a:r>
            <a:r>
              <a:rPr dirty="0">
                <a:latin typeface="游明朝"/>
                <a:ea typeface="游明朝"/>
                <a:cs typeface="游明朝"/>
                <a:sym typeface="游明朝"/>
              </a:rPr>
              <a:t>　</a:t>
            </a:r>
            <a:r>
              <a:rPr dirty="0" err="1"/>
              <a:t>frères</a:t>
            </a:r>
            <a:r>
              <a:rPr dirty="0" err="1">
                <a:latin typeface="游明朝"/>
                <a:ea typeface="游明朝"/>
                <a:cs typeface="游明朝"/>
                <a:sym typeface="游明朝"/>
              </a:rPr>
              <a:t>男</a:t>
            </a:r>
            <a:r>
              <a:rPr dirty="0">
                <a:latin typeface="游明朝"/>
                <a:ea typeface="游明朝"/>
                <a:cs typeface="游明朝"/>
                <a:sym typeface="游明朝"/>
              </a:rPr>
              <a:t>　　</a:t>
            </a:r>
            <a:r>
              <a:rPr dirty="0" err="1">
                <a:latin typeface="游明朝"/>
                <a:ea typeface="游明朝"/>
                <a:cs typeface="游明朝"/>
                <a:sym typeface="游明朝"/>
              </a:rPr>
              <a:t>国</a:t>
            </a:r>
            <a:r>
              <a:rPr dirty="0" err="1"/>
              <a:t>m</a:t>
            </a:r>
            <a:r>
              <a:rPr dirty="0"/>
              <a:t> </a:t>
            </a:r>
            <a:r>
              <a:rPr dirty="0" err="1">
                <a:latin typeface="游明朝"/>
                <a:ea typeface="游明朝"/>
                <a:cs typeface="游明朝"/>
                <a:sym typeface="游明朝"/>
              </a:rPr>
              <a:t>兄弟</a:t>
            </a:r>
            <a:r>
              <a:rPr dirty="0" err="1"/>
              <a:t>m</a:t>
            </a:r>
            <a:r>
              <a:rPr dirty="0"/>
              <a:t>  </a:t>
            </a:r>
            <a:r>
              <a:rPr dirty="0">
                <a:latin typeface="游明朝"/>
                <a:ea typeface="游明朝"/>
                <a:cs typeface="游明朝"/>
                <a:sym typeface="游明朝"/>
              </a:rPr>
              <a:t>　</a:t>
            </a:r>
            <a:r>
              <a:rPr dirty="0" err="1">
                <a:latin typeface="游明朝"/>
                <a:ea typeface="游明朝"/>
                <a:cs typeface="游明朝"/>
                <a:sym typeface="游明朝"/>
              </a:rPr>
              <a:t>仲のよい国</a:t>
            </a:r>
            <a:endParaRPr dirty="0">
              <a:latin typeface="游明朝"/>
              <a:ea typeface="游明朝"/>
              <a:cs typeface="游明朝"/>
              <a:sym typeface="游明朝"/>
            </a:endParaRPr>
          </a:p>
          <a:p>
            <a:pPr algn="just">
              <a:lnSpc>
                <a:spcPct val="150000"/>
              </a:lnSpc>
              <a:defRPr>
                <a:latin typeface="Times New Roman"/>
                <a:ea typeface="Times New Roman"/>
                <a:cs typeface="Times New Roman"/>
                <a:sym typeface="Times New Roman"/>
              </a:defRPr>
            </a:pPr>
            <a:r>
              <a:rPr dirty="0" err="1"/>
              <a:t>nations</a:t>
            </a:r>
            <a:r>
              <a:rPr dirty="0" err="1">
                <a:latin typeface="游明朝"/>
                <a:ea typeface="游明朝"/>
                <a:cs typeface="游明朝"/>
                <a:sym typeface="游明朝"/>
              </a:rPr>
              <a:t>女</a:t>
            </a:r>
            <a:r>
              <a:rPr dirty="0"/>
              <a:t> </a:t>
            </a:r>
            <a:r>
              <a:rPr dirty="0" err="1"/>
              <a:t>soeurs</a:t>
            </a:r>
            <a:r>
              <a:rPr dirty="0" err="1">
                <a:latin typeface="游明朝"/>
                <a:ea typeface="游明朝"/>
                <a:cs typeface="游明朝"/>
                <a:sym typeface="游明朝"/>
              </a:rPr>
              <a:t>女</a:t>
            </a:r>
            <a:r>
              <a:rPr dirty="0">
                <a:latin typeface="游明朝"/>
                <a:ea typeface="游明朝"/>
                <a:cs typeface="游明朝"/>
                <a:sym typeface="游明朝"/>
              </a:rPr>
              <a:t>　 </a:t>
            </a:r>
            <a:r>
              <a:rPr dirty="0" err="1">
                <a:latin typeface="游明朝"/>
                <a:ea typeface="游明朝"/>
                <a:cs typeface="游明朝"/>
                <a:sym typeface="游明朝"/>
              </a:rPr>
              <a:t>国家</a:t>
            </a:r>
            <a:r>
              <a:rPr dirty="0" err="1"/>
              <a:t>f</a:t>
            </a:r>
            <a:r>
              <a:rPr dirty="0"/>
              <a:t>  </a:t>
            </a:r>
            <a:r>
              <a:rPr dirty="0" err="1">
                <a:latin typeface="游明朝"/>
                <a:ea typeface="游明朝"/>
                <a:cs typeface="游明朝"/>
                <a:sym typeface="游明朝"/>
              </a:rPr>
              <a:t>姉妹</a:t>
            </a:r>
            <a:r>
              <a:rPr dirty="0" err="1"/>
              <a:t>f</a:t>
            </a:r>
            <a:r>
              <a:rPr dirty="0"/>
              <a:t>  </a:t>
            </a:r>
            <a:r>
              <a:rPr dirty="0">
                <a:latin typeface="游明朝"/>
                <a:ea typeface="游明朝"/>
                <a:cs typeface="游明朝"/>
                <a:sym typeface="游明朝"/>
              </a:rPr>
              <a:t>　</a:t>
            </a:r>
            <a:r>
              <a:rPr dirty="0"/>
              <a:t> </a:t>
            </a:r>
            <a:r>
              <a:rPr dirty="0" err="1">
                <a:latin typeface="游明朝"/>
                <a:ea typeface="游明朝"/>
                <a:cs typeface="游明朝"/>
                <a:sym typeface="游明朝"/>
              </a:rPr>
              <a:t>仲のよい国</a:t>
            </a:r>
            <a:endParaRPr dirty="0">
              <a:latin typeface="游明朝"/>
              <a:ea typeface="游明朝"/>
              <a:cs typeface="游明朝"/>
              <a:sym typeface="游明朝"/>
            </a:endParaRPr>
          </a:p>
        </p:txBody>
      </p:sp>
      <p:sp>
        <p:nvSpPr>
          <p:cNvPr id="321" name="テキスト ボックス 4"/>
          <p:cNvSpPr txBox="1"/>
          <p:nvPr/>
        </p:nvSpPr>
        <p:spPr>
          <a:xfrm>
            <a:off x="7096125" y="5059600"/>
            <a:ext cx="4144899" cy="1477328"/>
          </a:xfrm>
          <a:prstGeom prst="rect">
            <a:avLst/>
          </a:prstGeom>
          <a:ln>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Times New Roman"/>
                <a:ea typeface="Times New Roman"/>
                <a:cs typeface="Times New Roman"/>
                <a:sym typeface="Times New Roman"/>
              </a:defRPr>
            </a:pPr>
            <a:r>
              <a:rPr lang="fr-CA" dirty="0">
                <a:latin typeface="游明朝"/>
                <a:ea typeface="游明朝"/>
                <a:cs typeface="游明朝"/>
                <a:sym typeface="游明朝"/>
              </a:rPr>
              <a:t>frères</a:t>
            </a:r>
          </a:p>
          <a:p>
            <a:pPr>
              <a:defRPr>
                <a:latin typeface="Times New Roman"/>
                <a:ea typeface="Times New Roman"/>
                <a:cs typeface="Times New Roman"/>
                <a:sym typeface="Times New Roman"/>
              </a:defRPr>
            </a:pPr>
            <a:r>
              <a:rPr lang="fr-CA" dirty="0">
                <a:latin typeface="游明朝"/>
                <a:ea typeface="游明朝"/>
                <a:cs typeface="游明朝"/>
                <a:sym typeface="游明朝"/>
              </a:rPr>
              <a:t> et </a:t>
            </a:r>
            <a:r>
              <a:rPr lang="fr-CA" dirty="0" err="1">
                <a:latin typeface="游明朝"/>
                <a:ea typeface="游明朝"/>
                <a:cs typeface="游明朝"/>
                <a:sym typeface="游明朝"/>
              </a:rPr>
              <a:t>soeurs</a:t>
            </a:r>
            <a:r>
              <a:rPr dirty="0">
                <a:latin typeface="游明朝"/>
                <a:ea typeface="游明朝"/>
                <a:cs typeface="游明朝"/>
                <a:sym typeface="游明朝"/>
              </a:rPr>
              <a:t>「</a:t>
            </a:r>
            <a:r>
              <a:rPr dirty="0" err="1">
                <a:latin typeface="游明朝"/>
                <a:ea typeface="游明朝"/>
                <a:cs typeface="游明朝"/>
                <a:sym typeface="游明朝"/>
              </a:rPr>
              <a:t>兄弟姉妹」という複合語彙素の男性形と女性形と考えて不都合はない。</a:t>
            </a:r>
            <a:r>
              <a:rPr dirty="0" err="1"/>
              <a:t>frère</a:t>
            </a:r>
            <a:r>
              <a:rPr dirty="0" err="1">
                <a:latin typeface="游明朝"/>
                <a:ea typeface="游明朝"/>
                <a:cs typeface="游明朝"/>
                <a:sym typeface="游明朝"/>
              </a:rPr>
              <a:t>と</a:t>
            </a:r>
            <a:r>
              <a:rPr dirty="0" err="1"/>
              <a:t>soeur</a:t>
            </a:r>
            <a:r>
              <a:rPr dirty="0" err="1">
                <a:latin typeface="游明朝"/>
                <a:ea typeface="游明朝"/>
                <a:cs typeface="游明朝"/>
                <a:sym typeface="游明朝"/>
              </a:rPr>
              <a:t>は、分布上も意味上も同等</a:t>
            </a:r>
            <a:r>
              <a:rPr dirty="0">
                <a:latin typeface="游明朝"/>
                <a:ea typeface="游明朝"/>
                <a:cs typeface="游明朝"/>
                <a:sym typeface="游明朝"/>
              </a:rPr>
              <a:t>。</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タイトル 1"/>
          <p:cNvSpPr txBox="1">
            <a:spLocks noGrp="1"/>
          </p:cNvSpPr>
          <p:nvPr>
            <p:ph type="title"/>
          </p:nvPr>
        </p:nvSpPr>
        <p:spPr>
          <a:xfrm>
            <a:off x="1251677" y="334883"/>
            <a:ext cx="9989348" cy="1903617"/>
          </a:xfrm>
          <a:prstGeom prst="rect">
            <a:avLst/>
          </a:prstGeom>
        </p:spPr>
        <p:txBody>
          <a:bodyPr/>
          <a:lstStyle/>
          <a:p>
            <a:pPr defTabSz="832104">
              <a:defRPr sz="4095" spc="182"/>
            </a:pPr>
            <a:r>
              <a:t>Question2: ville soeur, Pays Frère</a:t>
            </a:r>
            <a:br/>
            <a:r>
              <a:rPr>
                <a:latin typeface="+mn-lt"/>
                <a:ea typeface="+mn-ea"/>
                <a:cs typeface="+mn-cs"/>
                <a:sym typeface="Helvetica"/>
              </a:rPr>
              <a:t>姉妹都市と兄弟国？（フランス語）</a:t>
            </a:r>
            <a:br>
              <a:rPr>
                <a:latin typeface="+mn-lt"/>
                <a:ea typeface="+mn-ea"/>
                <a:cs typeface="+mn-cs"/>
                <a:sym typeface="Helvetica"/>
              </a:rPr>
            </a:br>
            <a:r>
              <a:rPr sz="3276" spc="182">
                <a:latin typeface="+mn-lt"/>
                <a:ea typeface="+mn-ea"/>
                <a:cs typeface="+mn-cs"/>
                <a:sym typeface="Helvetica"/>
              </a:rPr>
              <a:t>例：fils fille　（息子・娘）</a:t>
            </a:r>
          </a:p>
        </p:txBody>
      </p:sp>
      <p:sp>
        <p:nvSpPr>
          <p:cNvPr id="324"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25"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27" name="正方形/長方形 3"/>
          <p:cNvSpPr txBox="1"/>
          <p:nvPr/>
        </p:nvSpPr>
        <p:spPr>
          <a:xfrm>
            <a:off x="1375103" y="2294571"/>
            <a:ext cx="9742495" cy="4206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150000"/>
              </a:lnSpc>
              <a:defRPr>
                <a:latin typeface="Times New Roman"/>
                <a:ea typeface="Times New Roman"/>
                <a:cs typeface="Times New Roman"/>
                <a:sym typeface="Times New Roman"/>
              </a:defRPr>
            </a:pPr>
            <a:r>
              <a:rPr dirty="0"/>
              <a:t>•	</a:t>
            </a:r>
            <a:r>
              <a:rPr dirty="0" err="1"/>
              <a:t>NNH</a:t>
            </a:r>
            <a:r>
              <a:rPr dirty="0"/>
              <a:t> + </a:t>
            </a:r>
            <a:r>
              <a:rPr dirty="0" err="1"/>
              <a:t>fils</a:t>
            </a:r>
            <a:r>
              <a:rPr dirty="0" err="1">
                <a:latin typeface="游明朝"/>
                <a:ea typeface="游明朝"/>
                <a:cs typeface="游明朝"/>
                <a:sym typeface="游明朝"/>
              </a:rPr>
              <a:t>はなし</a:t>
            </a:r>
            <a:endParaRPr dirty="0">
              <a:latin typeface="游明朝"/>
              <a:ea typeface="游明朝"/>
              <a:cs typeface="游明朝"/>
              <a:sym typeface="游明朝"/>
            </a:endParaRPr>
          </a:p>
          <a:p>
            <a:pPr algn="just">
              <a:lnSpc>
                <a:spcPct val="150000"/>
              </a:lnSpc>
              <a:defRPr>
                <a:latin typeface="Times New Roman"/>
                <a:ea typeface="Times New Roman"/>
                <a:cs typeface="Times New Roman"/>
                <a:sym typeface="Times New Roman"/>
              </a:defRPr>
            </a:pPr>
            <a:r>
              <a:rPr dirty="0"/>
              <a:t>•	</a:t>
            </a:r>
            <a:r>
              <a:rPr dirty="0" err="1"/>
              <a:t>NNH</a:t>
            </a:r>
            <a:r>
              <a:rPr dirty="0"/>
              <a:t> + </a:t>
            </a:r>
            <a:r>
              <a:rPr dirty="0" err="1"/>
              <a:t>fille</a:t>
            </a:r>
            <a:r>
              <a:rPr dirty="0"/>
              <a:t> : cellules </a:t>
            </a:r>
            <a:r>
              <a:rPr dirty="0" err="1"/>
              <a:t>filles</a:t>
            </a:r>
            <a:r>
              <a:rPr dirty="0"/>
              <a:t>, </a:t>
            </a:r>
            <a:r>
              <a:rPr dirty="0" err="1"/>
              <a:t>société</a:t>
            </a:r>
            <a:r>
              <a:rPr dirty="0"/>
              <a:t> </a:t>
            </a:r>
            <a:r>
              <a:rPr dirty="0" err="1"/>
              <a:t>fille</a:t>
            </a:r>
            <a:r>
              <a:rPr dirty="0"/>
              <a:t>, </a:t>
            </a:r>
            <a:r>
              <a:rPr dirty="0" err="1"/>
              <a:t>espèces</a:t>
            </a:r>
            <a:r>
              <a:rPr dirty="0"/>
              <a:t> </a:t>
            </a:r>
            <a:r>
              <a:rPr dirty="0" err="1"/>
              <a:t>filles</a:t>
            </a:r>
            <a:r>
              <a:rPr dirty="0"/>
              <a:t>, langue </a:t>
            </a:r>
            <a:r>
              <a:rPr dirty="0" err="1"/>
              <a:t>fille</a:t>
            </a:r>
            <a:r>
              <a:rPr dirty="0"/>
              <a:t> ; </a:t>
            </a:r>
            <a:r>
              <a:rPr lang="fr-CA" altLang="ja-JP" dirty="0"/>
              <a:t>12</a:t>
            </a:r>
            <a:r>
              <a:rPr dirty="0" err="1">
                <a:latin typeface="游明朝"/>
                <a:ea typeface="游明朝"/>
                <a:cs typeface="游明朝"/>
                <a:sym typeface="游明朝"/>
              </a:rPr>
              <a:t>種類</a:t>
            </a:r>
            <a:r>
              <a:rPr dirty="0"/>
              <a:t>.</a:t>
            </a:r>
            <a:r>
              <a:rPr dirty="0">
                <a:latin typeface="游明朝"/>
                <a:ea typeface="游明朝"/>
                <a:cs typeface="游明朝"/>
                <a:sym typeface="游明朝"/>
              </a:rPr>
              <a:t>　（</a:t>
            </a:r>
            <a:r>
              <a:rPr dirty="0" err="1">
                <a:latin typeface="游明朝"/>
                <a:ea typeface="游明朝"/>
                <a:cs typeface="游明朝"/>
                <a:sym typeface="游明朝"/>
              </a:rPr>
              <a:t>母</a:t>
            </a:r>
            <a:r>
              <a:rPr dirty="0" err="1"/>
              <a:t>→</a:t>
            </a:r>
            <a:r>
              <a:rPr dirty="0" err="1">
                <a:latin typeface="游明朝"/>
                <a:ea typeface="游明朝"/>
                <a:cs typeface="游明朝"/>
                <a:sym typeface="游明朝"/>
              </a:rPr>
              <a:t>娘</a:t>
            </a:r>
            <a:r>
              <a:rPr dirty="0">
                <a:latin typeface="游明朝"/>
                <a:ea typeface="游明朝"/>
                <a:cs typeface="游明朝"/>
                <a:sym typeface="游明朝"/>
              </a:rPr>
              <a:t>）</a:t>
            </a:r>
          </a:p>
          <a:p>
            <a:pPr algn="just">
              <a:lnSpc>
                <a:spcPct val="150000"/>
              </a:lnSpc>
              <a:buSzPct val="100000"/>
              <a:defRPr>
                <a:latin typeface="Times New Roman"/>
                <a:ea typeface="Times New Roman"/>
                <a:cs typeface="Times New Roman"/>
                <a:sym typeface="Times New Roman"/>
              </a:defRPr>
            </a:pPr>
            <a:r>
              <a:rPr dirty="0"/>
              <a:t> […] </a:t>
            </a:r>
            <a:r>
              <a:rPr dirty="0" err="1"/>
              <a:t>moitié</a:t>
            </a:r>
            <a:r>
              <a:rPr dirty="0"/>
              <a:t> du </a:t>
            </a:r>
            <a:r>
              <a:rPr dirty="0" err="1"/>
              <a:t>nombre</a:t>
            </a:r>
            <a:r>
              <a:rPr dirty="0"/>
              <a:t> de chromosomes de la </a:t>
            </a:r>
            <a:r>
              <a:rPr u="sng" dirty="0"/>
              <a:t>cellule-</a:t>
            </a:r>
            <a:r>
              <a:rPr u="sng" dirty="0" err="1"/>
              <a:t>mère</a:t>
            </a:r>
            <a:r>
              <a:rPr dirty="0"/>
              <a:t> dans </a:t>
            </a:r>
            <a:r>
              <a:rPr dirty="0" err="1"/>
              <a:t>chacune</a:t>
            </a:r>
            <a:r>
              <a:rPr dirty="0"/>
              <a:t> des </a:t>
            </a:r>
            <a:r>
              <a:rPr u="sng" dirty="0"/>
              <a:t>cellules-</a:t>
            </a:r>
            <a:r>
              <a:rPr u="sng" dirty="0" err="1"/>
              <a:t>filles</a:t>
            </a:r>
            <a:r>
              <a:rPr dirty="0"/>
              <a:t> (</a:t>
            </a:r>
            <a:r>
              <a:rPr dirty="0" err="1"/>
              <a:t>LM</a:t>
            </a:r>
            <a:r>
              <a:rPr dirty="0"/>
              <a:t> 1988) ; </a:t>
            </a:r>
            <a:r>
              <a:rPr dirty="0" err="1"/>
              <a:t>analogique</a:t>
            </a:r>
            <a:r>
              <a:rPr dirty="0"/>
              <a:t>.</a:t>
            </a:r>
            <a:endParaRPr lang="en-US" altLang="ja-JP" dirty="0"/>
          </a:p>
          <a:p>
            <a:pPr algn="just">
              <a:lnSpc>
                <a:spcPct val="150000"/>
              </a:lnSpc>
              <a:buSzPct val="100000"/>
              <a:defRPr>
                <a:latin typeface="Times New Roman"/>
                <a:ea typeface="Times New Roman"/>
                <a:cs typeface="Times New Roman"/>
                <a:sym typeface="Times New Roman"/>
              </a:defRPr>
            </a:pPr>
            <a:r>
              <a:rPr lang="fr-FR" dirty="0"/>
              <a:t> Seul signe de permanence : la passerelle qui relie </a:t>
            </a:r>
            <a:r>
              <a:rPr lang="fr-FR" u="sng" dirty="0"/>
              <a:t>la </a:t>
            </a:r>
            <a:r>
              <a:rPr lang="ja-JP" altLang="en-US" u="sng" dirty="0"/>
              <a:t>　</a:t>
            </a:r>
            <a:r>
              <a:rPr lang="fr-FR" u="sng" dirty="0"/>
              <a:t>maison</a:t>
            </a:r>
            <a:r>
              <a:rPr lang="ja-JP" altLang="en-US" u="sng" dirty="0"/>
              <a:t>　</a:t>
            </a:r>
            <a:r>
              <a:rPr lang="fr-FR" u="sng" dirty="0"/>
              <a:t>fille</a:t>
            </a:r>
            <a:r>
              <a:rPr lang="ja-JP" altLang="en-US" u="sng" dirty="0"/>
              <a:t>　</a:t>
            </a:r>
            <a:r>
              <a:rPr lang="fr-CA" altLang="ja-JP" u="sng" dirty="0"/>
              <a:t>à</a:t>
            </a:r>
            <a:r>
              <a:rPr lang="fr-FR" u="sng" dirty="0"/>
              <a:t> la maison </a:t>
            </a:r>
            <a:r>
              <a:rPr lang="fr-FR" u="sng" dirty="0" err="1"/>
              <a:t>màre</a:t>
            </a:r>
            <a:r>
              <a:rPr lang="fr-FR" u="sng" dirty="0"/>
              <a:t> </a:t>
            </a:r>
            <a:r>
              <a:rPr lang="fr-FR" dirty="0"/>
              <a:t>et que les architectes ont justement qualifiée de ≪ cordon ombilical ≫,  </a:t>
            </a:r>
            <a:r>
              <a:rPr lang="en-GB" dirty="0"/>
              <a:t>(</a:t>
            </a:r>
            <a:r>
              <a:rPr lang="en-GB" dirty="0" err="1"/>
              <a:t>LM</a:t>
            </a:r>
            <a:r>
              <a:rPr lang="en-GB" dirty="0"/>
              <a:t> 1999)</a:t>
            </a:r>
            <a:endParaRPr dirty="0"/>
          </a:p>
          <a:p>
            <a:pPr algn="just">
              <a:lnSpc>
                <a:spcPct val="150000"/>
              </a:lnSpc>
              <a:defRPr>
                <a:latin typeface="Times New Roman"/>
                <a:ea typeface="Times New Roman"/>
                <a:cs typeface="Times New Roman"/>
                <a:sym typeface="Times New Roman"/>
              </a:defRPr>
            </a:pPr>
            <a:endParaRPr dirty="0"/>
          </a:p>
          <a:p>
            <a:pPr algn="just">
              <a:lnSpc>
                <a:spcPct val="150000"/>
              </a:lnSpc>
              <a:defRPr>
                <a:latin typeface="Times New Roman"/>
                <a:ea typeface="Times New Roman"/>
                <a:cs typeface="Times New Roman"/>
                <a:sym typeface="Times New Roman"/>
              </a:defRPr>
            </a:pPr>
            <a:r>
              <a:rPr dirty="0"/>
              <a:t>cellule </a:t>
            </a:r>
            <a:r>
              <a:rPr dirty="0">
                <a:latin typeface="游明朝"/>
                <a:ea typeface="游明朝"/>
                <a:cs typeface="游明朝"/>
                <a:sym typeface="游明朝"/>
              </a:rPr>
              <a:t>女　</a:t>
            </a:r>
            <a:r>
              <a:rPr dirty="0" err="1"/>
              <a:t>mère</a:t>
            </a:r>
            <a:r>
              <a:rPr dirty="0"/>
              <a:t> </a:t>
            </a:r>
            <a:r>
              <a:rPr dirty="0">
                <a:latin typeface="游明朝"/>
                <a:ea typeface="游明朝"/>
                <a:cs typeface="游明朝"/>
                <a:sym typeface="游明朝"/>
              </a:rPr>
              <a:t>女　　</a:t>
            </a:r>
            <a:r>
              <a:rPr dirty="0" err="1">
                <a:latin typeface="游明朝"/>
                <a:ea typeface="游明朝"/>
                <a:cs typeface="游明朝"/>
                <a:sym typeface="游明朝"/>
              </a:rPr>
              <a:t>細胞</a:t>
            </a:r>
            <a:r>
              <a:rPr dirty="0" err="1"/>
              <a:t>f</a:t>
            </a:r>
            <a:r>
              <a:rPr dirty="0"/>
              <a:t>  </a:t>
            </a:r>
            <a:r>
              <a:rPr dirty="0" err="1">
                <a:latin typeface="游明朝"/>
                <a:ea typeface="游明朝"/>
                <a:cs typeface="游明朝"/>
                <a:sym typeface="游明朝"/>
              </a:rPr>
              <a:t>母</a:t>
            </a:r>
            <a:r>
              <a:rPr dirty="0" err="1"/>
              <a:t>f</a:t>
            </a:r>
            <a:r>
              <a:rPr dirty="0">
                <a:latin typeface="游明朝"/>
                <a:ea typeface="游明朝"/>
                <a:cs typeface="游明朝"/>
                <a:sym typeface="游明朝"/>
              </a:rPr>
              <a:t>　　</a:t>
            </a:r>
            <a:r>
              <a:rPr dirty="0" err="1">
                <a:latin typeface="游明朝"/>
                <a:ea typeface="游明朝"/>
                <a:cs typeface="游明朝"/>
                <a:sym typeface="游明朝"/>
              </a:rPr>
              <a:t>母細胞</a:t>
            </a:r>
            <a:endParaRPr dirty="0">
              <a:latin typeface="游明朝"/>
              <a:ea typeface="游明朝"/>
              <a:cs typeface="游明朝"/>
              <a:sym typeface="游明朝"/>
            </a:endParaRPr>
          </a:p>
          <a:p>
            <a:pPr algn="just">
              <a:lnSpc>
                <a:spcPct val="150000"/>
              </a:lnSpc>
              <a:defRPr>
                <a:latin typeface="Times New Roman"/>
                <a:ea typeface="Times New Roman"/>
                <a:cs typeface="Times New Roman"/>
                <a:sym typeface="Times New Roman"/>
              </a:defRPr>
            </a:pPr>
            <a:r>
              <a:rPr dirty="0" err="1"/>
              <a:t>cellules</a:t>
            </a:r>
            <a:r>
              <a:rPr dirty="0" err="1">
                <a:latin typeface="游明朝"/>
                <a:ea typeface="游明朝"/>
                <a:cs typeface="游明朝"/>
                <a:sym typeface="游明朝"/>
              </a:rPr>
              <a:t>女</a:t>
            </a:r>
            <a:r>
              <a:rPr dirty="0"/>
              <a:t>  </a:t>
            </a:r>
            <a:r>
              <a:rPr dirty="0" err="1"/>
              <a:t>filles</a:t>
            </a:r>
            <a:r>
              <a:rPr dirty="0" err="1">
                <a:latin typeface="游明朝"/>
                <a:ea typeface="游明朝"/>
                <a:cs typeface="游明朝"/>
                <a:sym typeface="游明朝"/>
              </a:rPr>
              <a:t>女</a:t>
            </a:r>
            <a:r>
              <a:rPr dirty="0">
                <a:latin typeface="游明朝"/>
                <a:ea typeface="游明朝"/>
                <a:cs typeface="游明朝"/>
                <a:sym typeface="游明朝"/>
              </a:rPr>
              <a:t>　　　</a:t>
            </a:r>
            <a:r>
              <a:rPr dirty="0" err="1">
                <a:latin typeface="游明朝"/>
                <a:ea typeface="游明朝"/>
                <a:cs typeface="游明朝"/>
                <a:sym typeface="游明朝"/>
              </a:rPr>
              <a:t>細胞</a:t>
            </a:r>
            <a:r>
              <a:rPr dirty="0" err="1"/>
              <a:t>f</a:t>
            </a:r>
            <a:r>
              <a:rPr dirty="0"/>
              <a:t>  </a:t>
            </a:r>
            <a:r>
              <a:rPr dirty="0" err="1">
                <a:latin typeface="游明朝"/>
                <a:ea typeface="游明朝"/>
                <a:cs typeface="游明朝"/>
                <a:sym typeface="游明朝"/>
              </a:rPr>
              <a:t>娘</a:t>
            </a:r>
            <a:r>
              <a:rPr dirty="0" err="1"/>
              <a:t>f</a:t>
            </a:r>
            <a:r>
              <a:rPr dirty="0"/>
              <a:t>  </a:t>
            </a:r>
            <a:r>
              <a:rPr dirty="0">
                <a:latin typeface="游明朝"/>
                <a:ea typeface="游明朝"/>
                <a:cs typeface="游明朝"/>
                <a:sym typeface="游明朝"/>
              </a:rPr>
              <a:t>　</a:t>
            </a:r>
            <a:r>
              <a:rPr dirty="0" err="1">
                <a:latin typeface="游明朝"/>
                <a:ea typeface="游明朝"/>
                <a:cs typeface="游明朝"/>
                <a:sym typeface="游明朝"/>
              </a:rPr>
              <a:t>娘細胞</a:t>
            </a:r>
            <a:endParaRPr dirty="0">
              <a:latin typeface="游明朝"/>
              <a:ea typeface="游明朝"/>
              <a:cs typeface="游明朝"/>
              <a:sym typeface="游明朝"/>
            </a:endParaRPr>
          </a:p>
          <a:p>
            <a:pPr algn="just">
              <a:lnSpc>
                <a:spcPct val="150000"/>
              </a:lnSpc>
              <a:defRPr>
                <a:latin typeface="Times New Roman"/>
                <a:ea typeface="Times New Roman"/>
                <a:cs typeface="Times New Roman"/>
                <a:sym typeface="Times New Roman"/>
              </a:defRPr>
            </a:pPr>
            <a:endParaRPr dirty="0">
              <a:latin typeface="游明朝"/>
              <a:ea typeface="游明朝"/>
              <a:cs typeface="游明朝"/>
              <a:sym typeface="游明朝"/>
            </a:endParaRPr>
          </a:p>
        </p:txBody>
      </p:sp>
      <p:sp>
        <p:nvSpPr>
          <p:cNvPr id="328" name="テキスト ボックス 5"/>
          <p:cNvSpPr txBox="1"/>
          <p:nvPr/>
        </p:nvSpPr>
        <p:spPr>
          <a:xfrm>
            <a:off x="7082247" y="5468490"/>
            <a:ext cx="4265657" cy="1200329"/>
          </a:xfrm>
          <a:prstGeom prst="rect">
            <a:avLst/>
          </a:prstGeom>
          <a:ln>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Times New Roman"/>
                <a:ea typeface="Times New Roman"/>
                <a:cs typeface="Times New Roman"/>
                <a:sym typeface="Times New Roman"/>
              </a:defRPr>
            </a:pPr>
            <a:r>
              <a:rPr dirty="0"/>
              <a:t>« </a:t>
            </a:r>
            <a:r>
              <a:rPr dirty="0" err="1">
                <a:latin typeface="游明朝"/>
                <a:ea typeface="游明朝"/>
                <a:cs typeface="游明朝"/>
                <a:sym typeface="游明朝"/>
              </a:rPr>
              <a:t>息子と娘</a:t>
            </a:r>
            <a:r>
              <a:rPr dirty="0"/>
              <a:t> »</a:t>
            </a:r>
            <a:r>
              <a:rPr dirty="0" err="1">
                <a:latin typeface="游明朝"/>
                <a:ea typeface="游明朝"/>
                <a:cs typeface="游明朝"/>
                <a:sym typeface="游明朝"/>
              </a:rPr>
              <a:t>の男性形と女性形とは言えない</a:t>
            </a:r>
            <a:r>
              <a:rPr dirty="0">
                <a:latin typeface="游明朝"/>
                <a:ea typeface="游明朝"/>
                <a:cs typeface="游明朝"/>
                <a:sym typeface="游明朝"/>
              </a:rPr>
              <a:t>。「</a:t>
            </a:r>
            <a:r>
              <a:rPr dirty="0" err="1">
                <a:latin typeface="游明朝"/>
                <a:ea typeface="游明朝"/>
                <a:cs typeface="游明朝"/>
                <a:sym typeface="游明朝"/>
              </a:rPr>
              <a:t>息子」の出現はない</a:t>
            </a:r>
            <a:r>
              <a:rPr dirty="0">
                <a:latin typeface="游明朝"/>
                <a:ea typeface="游明朝"/>
                <a:cs typeface="游明朝"/>
                <a:sym typeface="游明朝"/>
              </a:rPr>
              <a:t>。「</a:t>
            </a:r>
            <a:r>
              <a:rPr dirty="0" err="1">
                <a:latin typeface="游明朝"/>
                <a:ea typeface="游明朝"/>
                <a:cs typeface="游明朝"/>
                <a:sym typeface="游明朝"/>
              </a:rPr>
              <a:t>娘」は</a:t>
            </a:r>
            <a:r>
              <a:rPr dirty="0">
                <a:latin typeface="游明朝"/>
                <a:ea typeface="游明朝"/>
                <a:cs typeface="游明朝"/>
                <a:sym typeface="游明朝"/>
              </a:rPr>
              <a:t>、</a:t>
            </a:r>
            <a:r>
              <a:rPr lang="ja-JP" altLang="en-US" dirty="0">
                <a:latin typeface="游明朝"/>
                <a:ea typeface="游明朝"/>
                <a:cs typeface="游明朝"/>
                <a:sym typeface="游明朝"/>
              </a:rPr>
              <a:t>ほとんどが</a:t>
            </a:r>
            <a:r>
              <a:rPr dirty="0">
                <a:latin typeface="游明朝"/>
                <a:ea typeface="游明朝"/>
                <a:cs typeface="游明朝"/>
                <a:sym typeface="游明朝"/>
              </a:rPr>
              <a:t>「</a:t>
            </a:r>
            <a:r>
              <a:rPr dirty="0" err="1">
                <a:latin typeface="游明朝"/>
                <a:ea typeface="游明朝"/>
                <a:cs typeface="游明朝"/>
                <a:sym typeface="游明朝"/>
              </a:rPr>
              <a:t>母」からの拡張と考えられる</a:t>
            </a:r>
            <a:r>
              <a:rPr dirty="0">
                <a:latin typeface="游明朝"/>
                <a:ea typeface="游明朝"/>
                <a:cs typeface="游明朝"/>
                <a:sym typeface="游明朝"/>
              </a:rPr>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4E054-D9CB-6F78-87C4-A70D72522B55}"/>
              </a:ext>
            </a:extLst>
          </p:cNvPr>
          <p:cNvSpPr>
            <a:spLocks noGrp="1"/>
          </p:cNvSpPr>
          <p:nvPr>
            <p:ph type="title"/>
          </p:nvPr>
        </p:nvSpPr>
        <p:spPr/>
        <p:txBody>
          <a:bodyPr/>
          <a:lstStyle/>
          <a:p>
            <a:r>
              <a:rPr kumimoji="1" lang="en-GB" altLang="ja-JP" dirty="0"/>
              <a:t>4/24</a:t>
            </a:r>
            <a:r>
              <a:rPr kumimoji="1" lang="ja-JP" altLang="en-US" dirty="0"/>
              <a:t>　</a:t>
            </a:r>
            <a:r>
              <a:rPr kumimoji="1" lang="fr-CA" altLang="ja-JP" dirty="0"/>
              <a:t>genre grammatical</a:t>
            </a:r>
            <a:r>
              <a:rPr kumimoji="1" lang="ja-JP" altLang="en-US" dirty="0"/>
              <a:t>の由来</a:t>
            </a:r>
          </a:p>
        </p:txBody>
      </p:sp>
      <p:sp>
        <p:nvSpPr>
          <p:cNvPr id="3" name="テキスト プレースホルダー 2">
            <a:extLst>
              <a:ext uri="{FF2B5EF4-FFF2-40B4-BE49-F238E27FC236}">
                <a16:creationId xmlns:a16="http://schemas.microsoft.com/office/drawing/2014/main" id="{86DD4002-ECFD-3F35-9BC0-C3599DE38106}"/>
              </a:ext>
            </a:extLst>
          </p:cNvPr>
          <p:cNvSpPr>
            <a:spLocks noGrp="1"/>
          </p:cNvSpPr>
          <p:nvPr>
            <p:ph type="body" idx="1"/>
          </p:nvPr>
        </p:nvSpPr>
        <p:spPr>
          <a:xfrm>
            <a:off x="1006838" y="1632203"/>
            <a:ext cx="10178324" cy="3593593"/>
          </a:xfrm>
        </p:spPr>
        <p:txBody>
          <a:bodyPr>
            <a:normAutofit fontScale="62500" lnSpcReduction="20000"/>
          </a:bodyPr>
          <a:lstStyle/>
          <a:p>
            <a:r>
              <a:rPr kumimoji="1" lang="ja-JP" altLang="en-US" dirty="0">
                <a:hlinkClick r:id="rId2" action="ppaction://hlinkfile"/>
              </a:rPr>
              <a:t>フランス語の性の歴史</a:t>
            </a:r>
            <a:r>
              <a:rPr kumimoji="1" lang="en-US" altLang="ja-JP" dirty="0">
                <a:hlinkClick r:id="rId2" action="ppaction://hlinkfile"/>
              </a:rPr>
              <a:t>.doc</a:t>
            </a:r>
            <a:endParaRPr kumimoji="1" lang="en-US" altLang="ja-JP" dirty="0"/>
          </a:p>
          <a:p>
            <a:pPr marL="0" indent="0">
              <a:buNone/>
            </a:pPr>
            <a:endParaRPr kumimoji="1" lang="en-US" altLang="ja-JP" dirty="0"/>
          </a:p>
          <a:p>
            <a:pPr marL="0" indent="0">
              <a:buNone/>
            </a:pPr>
            <a:r>
              <a:rPr kumimoji="1" lang="ja-JP" altLang="en-US" dirty="0"/>
              <a:t>印欧語</a:t>
            </a:r>
            <a:endParaRPr kumimoji="1" lang="en-US" altLang="ja-JP" dirty="0"/>
          </a:p>
          <a:p>
            <a:pPr marL="0" indent="0">
              <a:buNone/>
            </a:pPr>
            <a:r>
              <a:rPr kumimoji="1" lang="ja-JP" altLang="en-US" dirty="0"/>
              <a:t>ラテン語</a:t>
            </a:r>
            <a:endParaRPr kumimoji="1" lang="en-US" altLang="ja-JP" dirty="0"/>
          </a:p>
          <a:p>
            <a:pPr marL="0" indent="0">
              <a:buNone/>
            </a:pPr>
            <a:r>
              <a:rPr kumimoji="1" lang="ja-JP" altLang="en-US" dirty="0"/>
              <a:t>フランス語</a:t>
            </a:r>
            <a:endParaRPr kumimoji="1" lang="en-US" altLang="ja-JP" dirty="0"/>
          </a:p>
          <a:p>
            <a:pPr marL="0" indent="0">
              <a:buNone/>
            </a:pPr>
            <a:r>
              <a:rPr kumimoji="1" lang="ja-JP" altLang="en-US" dirty="0"/>
              <a:t>英語にはなぜ性がないのか？</a:t>
            </a:r>
            <a:endParaRPr kumimoji="1" lang="en-US" altLang="ja-JP" dirty="0"/>
          </a:p>
          <a:p>
            <a:pPr marL="0" indent="0">
              <a:buNone/>
            </a:pPr>
            <a:r>
              <a:rPr kumimoji="1" lang="ja-JP" altLang="en-US" dirty="0"/>
              <a:t>男性、女性、中性</a:t>
            </a:r>
            <a:endParaRPr kumimoji="1" lang="en-US" altLang="ja-JP" dirty="0"/>
          </a:p>
          <a:p>
            <a:pPr marL="0" indent="0">
              <a:buNone/>
            </a:pPr>
            <a:endParaRPr kumimoji="1" lang="en-US" altLang="ja-JP" dirty="0"/>
          </a:p>
          <a:p>
            <a:pPr marL="0" indent="0">
              <a:buNone/>
            </a:pPr>
            <a:r>
              <a:rPr lang="fr-FR" altLang="ja-JP" b="0" i="0" dirty="0">
                <a:solidFill>
                  <a:srgbClr val="000000"/>
                </a:solidFill>
                <a:effectLst/>
                <a:latin typeface="Meiryo" panose="020B0604030504040204" pitchFamily="50" charset="-128"/>
                <a:ea typeface="Meiryo" panose="020B0604030504040204" pitchFamily="50" charset="-128"/>
              </a:rPr>
              <a:t>Þ </a:t>
            </a:r>
            <a:r>
              <a:rPr lang="ja-JP" altLang="en-US" b="0" i="0" dirty="0">
                <a:solidFill>
                  <a:srgbClr val="000000"/>
                </a:solidFill>
                <a:effectLst/>
                <a:latin typeface="Meiryo" panose="020B0604030504040204" pitchFamily="50" charset="-128"/>
                <a:ea typeface="Meiryo" panose="020B0604030504040204" pitchFamily="50" charset="-128"/>
              </a:rPr>
              <a:t>ソーン　</a:t>
            </a:r>
            <a:r>
              <a:rPr lang="fr-CA" altLang="ja-JP" dirty="0">
                <a:solidFill>
                  <a:srgbClr val="000000"/>
                </a:solidFill>
                <a:latin typeface="Meiryo" panose="020B0604030504040204" pitchFamily="50" charset="-128"/>
                <a:ea typeface="Meiryo" panose="020B0604030504040204" pitchFamily="50" charset="-128"/>
              </a:rPr>
              <a:t>th</a:t>
            </a:r>
            <a:r>
              <a:rPr lang="ja-JP" altLang="en-US" dirty="0">
                <a:solidFill>
                  <a:srgbClr val="000000"/>
                </a:solidFill>
                <a:latin typeface="Meiryo" panose="020B0604030504040204" pitchFamily="50" charset="-128"/>
                <a:ea typeface="Meiryo" panose="020B0604030504040204" pitchFamily="50" charset="-128"/>
              </a:rPr>
              <a:t>　　</a:t>
            </a:r>
            <a:r>
              <a:rPr lang="fr-FR" altLang="ja-JP" b="0" i="0" dirty="0">
                <a:solidFill>
                  <a:srgbClr val="666666"/>
                </a:solidFill>
                <a:effectLst/>
                <a:latin typeface="Verdana" panose="020B0604030504040204" pitchFamily="34" charset="0"/>
              </a:rPr>
              <a:t>Þ</a:t>
            </a:r>
          </a:p>
          <a:p>
            <a:pPr marL="0" indent="0">
              <a:buNone/>
            </a:pPr>
            <a:endParaRPr kumimoji="1" lang="fr-FR" altLang="ja-JP" dirty="0">
              <a:solidFill>
                <a:srgbClr val="666666"/>
              </a:solidFill>
              <a:latin typeface="Verdana" panose="020B0604030504040204" pitchFamily="34" charset="0"/>
            </a:endParaRPr>
          </a:p>
          <a:p>
            <a:pPr marL="0" indent="0">
              <a:buNone/>
            </a:pPr>
            <a:r>
              <a:rPr kumimoji="1" lang="en-US" altLang="ja-JP" dirty="0">
                <a:hlinkClick r:id="rId3"/>
              </a:rPr>
              <a:t>https://dictionary.sanseido-publ.co.jp/column/ghf07</a:t>
            </a:r>
            <a:endParaRPr kumimoji="1" lang="en-US" altLang="ja-JP" dirty="0"/>
          </a:p>
          <a:p>
            <a:pPr marL="0" indent="0">
              <a:buNone/>
            </a:pPr>
            <a:endParaRPr kumimoji="1" lang="en-US" altLang="ja-JP" dirty="0"/>
          </a:p>
          <a:p>
            <a:pPr marL="0" indent="0">
              <a:buNone/>
            </a:pPr>
            <a:r>
              <a:rPr kumimoji="1" lang="ja-JP" altLang="en-US" dirty="0"/>
              <a:t>ロマンス諸語</a:t>
            </a:r>
            <a:endParaRPr kumimoji="1" lang="en-US" altLang="ja-JP" dirty="0"/>
          </a:p>
          <a:p>
            <a:pPr marL="0" indent="0">
              <a:buNone/>
            </a:pPr>
            <a:endParaRPr kumimoji="1" lang="en-US" altLang="ja-JP" dirty="0"/>
          </a:p>
          <a:p>
            <a:pPr marL="0" indent="0">
              <a:buNone/>
            </a:pPr>
            <a:endParaRPr kumimoji="1" lang="en-US" altLang="ja-JP" dirty="0"/>
          </a:p>
        </p:txBody>
      </p:sp>
    </p:spTree>
    <p:extLst>
      <p:ext uri="{BB962C8B-B14F-4D97-AF65-F5344CB8AC3E}">
        <p14:creationId xmlns:p14="http://schemas.microsoft.com/office/powerpoint/2010/main" val="2586058839"/>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タイトル 1"/>
          <p:cNvSpPr txBox="1">
            <a:spLocks noGrp="1"/>
          </p:cNvSpPr>
          <p:nvPr>
            <p:ph type="title"/>
          </p:nvPr>
        </p:nvSpPr>
        <p:spPr>
          <a:xfrm>
            <a:off x="1251677" y="382384"/>
            <a:ext cx="9989348" cy="1903617"/>
          </a:xfrm>
          <a:prstGeom prst="rect">
            <a:avLst/>
          </a:prstGeom>
        </p:spPr>
        <p:txBody>
          <a:bodyPr/>
          <a:lstStyle/>
          <a:p>
            <a:pPr defTabSz="832104">
              <a:defRPr sz="4095" spc="182"/>
            </a:pPr>
            <a:r>
              <a:t>Question2 ville soeur, Pays Frère</a:t>
            </a:r>
            <a:br/>
            <a:r>
              <a:rPr>
                <a:latin typeface="+mn-lt"/>
                <a:ea typeface="+mn-ea"/>
                <a:cs typeface="+mn-cs"/>
                <a:sym typeface="Helvetica"/>
              </a:rPr>
              <a:t>姉妹都市と兄弟国？（フランス語）</a:t>
            </a:r>
            <a:br>
              <a:rPr>
                <a:latin typeface="+mn-lt"/>
                <a:ea typeface="+mn-ea"/>
                <a:cs typeface="+mn-cs"/>
                <a:sym typeface="Helvetica"/>
              </a:rPr>
            </a:br>
            <a:r>
              <a:rPr sz="3276" spc="182">
                <a:latin typeface="+mn-lt"/>
                <a:ea typeface="+mn-ea"/>
                <a:cs typeface="+mn-cs"/>
                <a:sym typeface="Helvetica"/>
              </a:rPr>
              <a:t>例：Roi Reine (王・女王）</a:t>
            </a:r>
          </a:p>
        </p:txBody>
      </p:sp>
      <p:sp>
        <p:nvSpPr>
          <p:cNvPr id="331"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32"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33" name="コンテンツ プレースホルダー 2"/>
          <p:cNvSpPr txBox="1">
            <a:spLocks noGrp="1"/>
          </p:cNvSpPr>
          <p:nvPr>
            <p:ph type="body" idx="1"/>
          </p:nvPr>
        </p:nvSpPr>
        <p:spPr>
          <a:xfrm>
            <a:off x="1251677" y="2588421"/>
            <a:ext cx="10178323" cy="3593592"/>
          </a:xfrm>
          <a:prstGeom prst="rect">
            <a:avLst/>
          </a:prstGeom>
        </p:spPr>
        <p:txBody>
          <a:bodyPr/>
          <a:lstStyle/>
          <a:p>
            <a:pPr marL="214884" indent="-214884" defTabSz="859536">
              <a:lnSpc>
                <a:spcPct val="88000"/>
              </a:lnSpc>
              <a:spcBef>
                <a:spcPts val="600"/>
              </a:spcBef>
              <a:defRPr sz="1034"/>
            </a:pPr>
            <a:endParaRPr dirty="0"/>
          </a:p>
          <a:p>
            <a:pPr marL="0" indent="0" defTabSz="859536">
              <a:lnSpc>
                <a:spcPct val="88000"/>
              </a:lnSpc>
              <a:spcBef>
                <a:spcPts val="600"/>
              </a:spcBef>
              <a:buSzTx/>
              <a:buNone/>
              <a:defRPr sz="1034"/>
            </a:pPr>
            <a:endParaRPr dirty="0"/>
          </a:p>
          <a:p>
            <a:pPr marL="214884" indent="-214884" defTabSz="859536">
              <a:lnSpc>
                <a:spcPct val="88000"/>
              </a:lnSpc>
              <a:spcBef>
                <a:spcPts val="600"/>
              </a:spcBef>
              <a:defRPr sz="1034"/>
            </a:pPr>
            <a:endParaRPr dirty="0"/>
          </a:p>
          <a:p>
            <a:pPr marL="0" indent="0" defTabSz="859536">
              <a:lnSpc>
                <a:spcPct val="88000"/>
              </a:lnSpc>
              <a:spcBef>
                <a:spcPts val="600"/>
              </a:spcBef>
              <a:buSzTx/>
              <a:buNone/>
              <a:defRPr sz="1034"/>
            </a:pPr>
            <a:r>
              <a:rPr dirty="0"/>
              <a:t>[9] Et la </a:t>
            </a:r>
            <a:r>
              <a:rPr dirty="0" err="1"/>
              <a:t>monnaie</a:t>
            </a:r>
            <a:r>
              <a:rPr dirty="0"/>
              <a:t> </a:t>
            </a:r>
            <a:r>
              <a:rPr dirty="0" err="1"/>
              <a:t>irakienne</a:t>
            </a:r>
            <a:r>
              <a:rPr dirty="0"/>
              <a:t>, […] </a:t>
            </a:r>
            <a:r>
              <a:rPr dirty="0" err="1"/>
              <a:t>reprenait</a:t>
            </a:r>
            <a:r>
              <a:rPr dirty="0"/>
              <a:t> des couleurs face au dollar, la devise </a:t>
            </a:r>
            <a:r>
              <a:rPr dirty="0" err="1"/>
              <a:t>reine</a:t>
            </a:r>
            <a:r>
              <a:rPr dirty="0"/>
              <a:t>. (</a:t>
            </a:r>
            <a:r>
              <a:rPr dirty="0" err="1"/>
              <a:t>LM</a:t>
            </a:r>
            <a:r>
              <a:rPr dirty="0"/>
              <a:t> 1996) ; </a:t>
            </a:r>
            <a:r>
              <a:rPr dirty="0" err="1"/>
              <a:t>analogique</a:t>
            </a:r>
            <a:r>
              <a:rPr dirty="0"/>
              <a:t>, </a:t>
            </a:r>
            <a:r>
              <a:rPr dirty="0" err="1"/>
              <a:t>肯定的</a:t>
            </a:r>
            <a:endParaRPr dirty="0"/>
          </a:p>
          <a:p>
            <a:pPr marL="0" indent="0" defTabSz="859536">
              <a:lnSpc>
                <a:spcPct val="88000"/>
              </a:lnSpc>
              <a:spcBef>
                <a:spcPts val="600"/>
              </a:spcBef>
              <a:buSzTx/>
              <a:buNone/>
              <a:defRPr sz="1034"/>
            </a:pPr>
            <a:r>
              <a:rPr dirty="0"/>
              <a:t>[10] </a:t>
            </a:r>
            <a:r>
              <a:rPr dirty="0" err="1"/>
              <a:t>Aujourd’hui</a:t>
            </a:r>
            <a:r>
              <a:rPr dirty="0"/>
              <a:t>, le rugby </a:t>
            </a:r>
            <a:r>
              <a:rPr dirty="0" err="1"/>
              <a:t>est</a:t>
            </a:r>
            <a:r>
              <a:rPr dirty="0"/>
              <a:t> </a:t>
            </a:r>
            <a:r>
              <a:rPr dirty="0" err="1"/>
              <a:t>toujours</a:t>
            </a:r>
            <a:r>
              <a:rPr dirty="0"/>
              <a:t> le sport </a:t>
            </a:r>
            <a:r>
              <a:rPr dirty="0" err="1"/>
              <a:t>roi</a:t>
            </a:r>
            <a:r>
              <a:rPr dirty="0"/>
              <a:t> des lycées </a:t>
            </a:r>
            <a:r>
              <a:rPr dirty="0" err="1"/>
              <a:t>privés</a:t>
            </a:r>
            <a:r>
              <a:rPr dirty="0"/>
              <a:t>, […] (</a:t>
            </a:r>
            <a:r>
              <a:rPr dirty="0" err="1"/>
              <a:t>LM</a:t>
            </a:r>
            <a:r>
              <a:rPr dirty="0"/>
              <a:t> 1988) ; </a:t>
            </a:r>
            <a:r>
              <a:rPr dirty="0" err="1"/>
              <a:t>analogique</a:t>
            </a:r>
            <a:r>
              <a:rPr dirty="0"/>
              <a:t>, </a:t>
            </a:r>
            <a:r>
              <a:rPr dirty="0" err="1"/>
              <a:t>肯定的</a:t>
            </a:r>
            <a:endParaRPr dirty="0"/>
          </a:p>
          <a:p>
            <a:pPr marL="0" indent="0" defTabSz="859536">
              <a:lnSpc>
                <a:spcPct val="88000"/>
              </a:lnSpc>
              <a:spcBef>
                <a:spcPts val="600"/>
              </a:spcBef>
              <a:buSzTx/>
              <a:buNone/>
              <a:defRPr sz="1034"/>
            </a:pPr>
            <a:r>
              <a:rPr dirty="0"/>
              <a:t>[11] </a:t>
            </a:r>
            <a:r>
              <a:rPr dirty="0" err="1"/>
              <a:t>C‘est</a:t>
            </a:r>
            <a:r>
              <a:rPr dirty="0"/>
              <a:t> le </a:t>
            </a:r>
            <a:r>
              <a:rPr dirty="0" err="1"/>
              <a:t>seul</a:t>
            </a:r>
            <a:r>
              <a:rPr dirty="0"/>
              <a:t> </a:t>
            </a:r>
            <a:r>
              <a:rPr dirty="0" err="1"/>
              <a:t>moyen</a:t>
            </a:r>
            <a:r>
              <a:rPr dirty="0"/>
              <a:t> de </a:t>
            </a:r>
            <a:r>
              <a:rPr dirty="0" err="1"/>
              <a:t>retrouver</a:t>
            </a:r>
            <a:r>
              <a:rPr dirty="0"/>
              <a:t> la </a:t>
            </a:r>
            <a:r>
              <a:rPr dirty="0" err="1"/>
              <a:t>capacité</a:t>
            </a:r>
            <a:r>
              <a:rPr dirty="0"/>
              <a:t> de </a:t>
            </a:r>
            <a:r>
              <a:rPr dirty="0" err="1"/>
              <a:t>combattre</a:t>
            </a:r>
            <a:r>
              <a:rPr dirty="0"/>
              <a:t> les </a:t>
            </a:r>
            <a:r>
              <a:rPr dirty="0" err="1"/>
              <a:t>effets</a:t>
            </a:r>
            <a:r>
              <a:rPr dirty="0"/>
              <a:t> d’un dollar qui </a:t>
            </a:r>
            <a:r>
              <a:rPr dirty="0" err="1"/>
              <a:t>est</a:t>
            </a:r>
            <a:r>
              <a:rPr dirty="0"/>
              <a:t> un dollar </a:t>
            </a:r>
            <a:r>
              <a:rPr dirty="0" err="1"/>
              <a:t>roi</a:t>
            </a:r>
            <a:r>
              <a:rPr dirty="0"/>
              <a:t>. (</a:t>
            </a:r>
            <a:r>
              <a:rPr dirty="0" err="1"/>
              <a:t>LM</a:t>
            </a:r>
            <a:r>
              <a:rPr dirty="0"/>
              <a:t> 1996) ; </a:t>
            </a:r>
            <a:r>
              <a:rPr dirty="0" err="1"/>
              <a:t>analogique</a:t>
            </a:r>
            <a:r>
              <a:rPr dirty="0"/>
              <a:t>, </a:t>
            </a:r>
            <a:r>
              <a:rPr dirty="0" err="1"/>
              <a:t>否定的</a:t>
            </a:r>
            <a:endParaRPr dirty="0"/>
          </a:p>
          <a:p>
            <a:pPr marL="0" indent="0" defTabSz="859536">
              <a:lnSpc>
                <a:spcPct val="88000"/>
              </a:lnSpc>
              <a:spcBef>
                <a:spcPts val="600"/>
              </a:spcBef>
              <a:buSzTx/>
              <a:buNone/>
              <a:defRPr sz="1034"/>
            </a:pPr>
            <a:r>
              <a:rPr dirty="0"/>
              <a:t>[12] Deux </a:t>
            </a:r>
            <a:r>
              <a:rPr dirty="0" err="1"/>
              <a:t>sociologues</a:t>
            </a:r>
            <a:r>
              <a:rPr dirty="0"/>
              <a:t> </a:t>
            </a:r>
            <a:r>
              <a:rPr dirty="0" err="1"/>
              <a:t>dessinent</a:t>
            </a:r>
            <a:r>
              <a:rPr dirty="0"/>
              <a:t> le </a:t>
            </a:r>
            <a:r>
              <a:rPr dirty="0" err="1"/>
              <a:t>profil</a:t>
            </a:r>
            <a:r>
              <a:rPr dirty="0"/>
              <a:t> </a:t>
            </a:r>
            <a:r>
              <a:rPr dirty="0" err="1"/>
              <a:t>d'une</a:t>
            </a:r>
            <a:r>
              <a:rPr dirty="0"/>
              <a:t> </a:t>
            </a:r>
            <a:r>
              <a:rPr dirty="0" err="1"/>
              <a:t>catégorie</a:t>
            </a:r>
            <a:r>
              <a:rPr dirty="0"/>
              <a:t> politique </a:t>
            </a:r>
            <a:r>
              <a:rPr dirty="0" err="1"/>
              <a:t>en</a:t>
            </a:r>
            <a:r>
              <a:rPr dirty="0"/>
              <a:t> train de </a:t>
            </a:r>
            <a:r>
              <a:rPr dirty="0" err="1"/>
              <a:t>naître</a:t>
            </a:r>
            <a:r>
              <a:rPr dirty="0"/>
              <a:t> : </a:t>
            </a:r>
            <a:r>
              <a:rPr dirty="0" err="1"/>
              <a:t>celle</a:t>
            </a:r>
            <a:r>
              <a:rPr dirty="0"/>
              <a:t> des </a:t>
            </a:r>
            <a:r>
              <a:rPr dirty="0" err="1"/>
              <a:t>retraités</a:t>
            </a:r>
            <a:r>
              <a:rPr dirty="0"/>
              <a:t> qui </a:t>
            </a:r>
            <a:r>
              <a:rPr dirty="0" err="1"/>
              <a:t>rejettent</a:t>
            </a:r>
            <a:r>
              <a:rPr dirty="0"/>
              <a:t> l’« argent </a:t>
            </a:r>
            <a:r>
              <a:rPr dirty="0" err="1"/>
              <a:t>roi</a:t>
            </a:r>
            <a:r>
              <a:rPr dirty="0"/>
              <a:t> » et l'« enfant </a:t>
            </a:r>
            <a:r>
              <a:rPr dirty="0" err="1"/>
              <a:t>roi</a:t>
            </a:r>
            <a:r>
              <a:rPr dirty="0"/>
              <a:t> ». (</a:t>
            </a:r>
            <a:r>
              <a:rPr dirty="0" err="1"/>
              <a:t>LM</a:t>
            </a:r>
            <a:r>
              <a:rPr dirty="0"/>
              <a:t> 2012) ; </a:t>
            </a:r>
            <a:r>
              <a:rPr dirty="0" err="1"/>
              <a:t>analogique</a:t>
            </a:r>
            <a:r>
              <a:rPr dirty="0"/>
              <a:t>.</a:t>
            </a:r>
          </a:p>
          <a:p>
            <a:pPr marL="0" indent="0" defTabSz="859536">
              <a:lnSpc>
                <a:spcPct val="88000"/>
              </a:lnSpc>
              <a:spcBef>
                <a:spcPts val="600"/>
              </a:spcBef>
              <a:buSzTx/>
              <a:buNone/>
              <a:defRPr sz="1034"/>
            </a:pPr>
            <a:r>
              <a:rPr dirty="0"/>
              <a:t>[13] […] les </a:t>
            </a:r>
            <a:r>
              <a:rPr dirty="0" err="1"/>
              <a:t>fiançailles</a:t>
            </a:r>
            <a:r>
              <a:rPr dirty="0"/>
              <a:t> du </a:t>
            </a:r>
            <a:r>
              <a:rPr dirty="0" err="1"/>
              <a:t>jeune</a:t>
            </a:r>
            <a:r>
              <a:rPr dirty="0"/>
              <a:t> Louis XV […] avec </a:t>
            </a:r>
            <a:r>
              <a:rPr dirty="0" err="1"/>
              <a:t>une</a:t>
            </a:r>
            <a:r>
              <a:rPr dirty="0"/>
              <a:t> petite </a:t>
            </a:r>
            <a:r>
              <a:rPr dirty="0" err="1"/>
              <a:t>infante</a:t>
            </a:r>
            <a:r>
              <a:rPr dirty="0"/>
              <a:t> </a:t>
            </a:r>
            <a:r>
              <a:rPr dirty="0" err="1"/>
              <a:t>d’Espagne</a:t>
            </a:r>
            <a:r>
              <a:rPr dirty="0"/>
              <a:t>, Marie-Anne, </a:t>
            </a:r>
            <a:r>
              <a:rPr dirty="0" err="1"/>
              <a:t>âgée</a:t>
            </a:r>
            <a:r>
              <a:rPr dirty="0"/>
              <a:t> de 4 ans. </a:t>
            </a:r>
            <a:r>
              <a:rPr dirty="0" err="1"/>
              <a:t>L'enfant</a:t>
            </a:r>
            <a:r>
              <a:rPr dirty="0"/>
              <a:t> </a:t>
            </a:r>
            <a:r>
              <a:rPr dirty="0" err="1"/>
              <a:t>reine</a:t>
            </a:r>
            <a:r>
              <a:rPr dirty="0"/>
              <a:t> </a:t>
            </a:r>
            <a:r>
              <a:rPr dirty="0" err="1"/>
              <a:t>passera</a:t>
            </a:r>
            <a:r>
              <a:rPr dirty="0"/>
              <a:t> </a:t>
            </a:r>
            <a:r>
              <a:rPr dirty="0" err="1"/>
              <a:t>quatre</a:t>
            </a:r>
            <a:r>
              <a:rPr dirty="0"/>
              <a:t> </a:t>
            </a:r>
            <a:r>
              <a:rPr dirty="0" err="1"/>
              <a:t>ans</a:t>
            </a:r>
            <a:r>
              <a:rPr dirty="0"/>
              <a:t> à Versailles (</a:t>
            </a:r>
            <a:r>
              <a:rPr dirty="0" err="1"/>
              <a:t>LM</a:t>
            </a:r>
            <a:r>
              <a:rPr dirty="0"/>
              <a:t> 2006) ; </a:t>
            </a:r>
            <a:r>
              <a:rPr dirty="0" err="1"/>
              <a:t>multifonctionnel</a:t>
            </a:r>
            <a:r>
              <a:rPr dirty="0"/>
              <a:t>.</a:t>
            </a:r>
          </a:p>
          <a:p>
            <a:pPr marL="214884" indent="-214884" defTabSz="859536">
              <a:lnSpc>
                <a:spcPct val="88000"/>
              </a:lnSpc>
              <a:spcBef>
                <a:spcPts val="600"/>
              </a:spcBef>
              <a:defRPr sz="1034"/>
            </a:pPr>
            <a:endParaRPr dirty="0"/>
          </a:p>
          <a:p>
            <a:pPr marL="214884" indent="-214884" defTabSz="859536">
              <a:lnSpc>
                <a:spcPct val="88000"/>
              </a:lnSpc>
              <a:spcBef>
                <a:spcPts val="600"/>
              </a:spcBef>
              <a:defRPr sz="1034"/>
            </a:pPr>
            <a:r>
              <a:rPr dirty="0" err="1"/>
              <a:t>devise女</a:t>
            </a:r>
            <a:r>
              <a:rPr dirty="0"/>
              <a:t> </a:t>
            </a:r>
            <a:r>
              <a:rPr dirty="0" err="1"/>
              <a:t>reine女</a:t>
            </a:r>
            <a:r>
              <a:rPr dirty="0"/>
              <a:t>　　</a:t>
            </a:r>
            <a:r>
              <a:rPr dirty="0" err="1"/>
              <a:t>通貨f</a:t>
            </a:r>
            <a:r>
              <a:rPr dirty="0"/>
              <a:t>　</a:t>
            </a:r>
            <a:r>
              <a:rPr dirty="0" err="1"/>
              <a:t>女王f</a:t>
            </a:r>
            <a:r>
              <a:rPr dirty="0"/>
              <a:t>       </a:t>
            </a:r>
            <a:r>
              <a:rPr lang="ja-JP" altLang="en-US" dirty="0"/>
              <a:t>　</a:t>
            </a:r>
            <a:r>
              <a:rPr dirty="0"/>
              <a:t>   </a:t>
            </a:r>
            <a:r>
              <a:rPr dirty="0" err="1"/>
              <a:t>最高の通貨</a:t>
            </a:r>
            <a:endParaRPr dirty="0"/>
          </a:p>
          <a:p>
            <a:pPr marL="214884" indent="-214884" defTabSz="859536">
              <a:lnSpc>
                <a:spcPct val="88000"/>
              </a:lnSpc>
              <a:spcBef>
                <a:spcPts val="600"/>
              </a:spcBef>
              <a:defRPr sz="1034"/>
            </a:pPr>
            <a:r>
              <a:rPr dirty="0" err="1"/>
              <a:t>sport男</a:t>
            </a:r>
            <a:r>
              <a:rPr dirty="0"/>
              <a:t>　</a:t>
            </a:r>
            <a:r>
              <a:rPr dirty="0" err="1"/>
              <a:t>roi男</a:t>
            </a:r>
            <a:r>
              <a:rPr dirty="0"/>
              <a:t>　　</a:t>
            </a:r>
            <a:r>
              <a:rPr dirty="0" err="1"/>
              <a:t>スポーツm</a:t>
            </a:r>
            <a:r>
              <a:rPr dirty="0"/>
              <a:t>　</a:t>
            </a:r>
            <a:r>
              <a:rPr dirty="0" err="1"/>
              <a:t>王m</a:t>
            </a:r>
            <a:r>
              <a:rPr dirty="0"/>
              <a:t>　　</a:t>
            </a:r>
            <a:r>
              <a:rPr dirty="0" err="1"/>
              <a:t>最高のスポーツ</a:t>
            </a:r>
            <a:endParaRPr dirty="0"/>
          </a:p>
          <a:p>
            <a:pPr marL="214884" indent="-214884" defTabSz="859536">
              <a:lnSpc>
                <a:spcPct val="88000"/>
              </a:lnSpc>
              <a:spcBef>
                <a:spcPts val="600"/>
              </a:spcBef>
              <a:defRPr sz="1034"/>
            </a:pPr>
            <a:r>
              <a:rPr dirty="0" err="1"/>
              <a:t>doller男</a:t>
            </a:r>
            <a:r>
              <a:rPr dirty="0"/>
              <a:t>  </a:t>
            </a:r>
            <a:r>
              <a:rPr dirty="0" err="1"/>
              <a:t>roi</a:t>
            </a:r>
            <a:r>
              <a:rPr dirty="0"/>
              <a:t> 男　　</a:t>
            </a:r>
            <a:r>
              <a:rPr dirty="0" err="1"/>
              <a:t>ドルm</a:t>
            </a:r>
            <a:r>
              <a:rPr dirty="0"/>
              <a:t>　　</a:t>
            </a:r>
            <a:r>
              <a:rPr dirty="0" err="1"/>
              <a:t>王ｍ</a:t>
            </a:r>
            <a:r>
              <a:rPr dirty="0"/>
              <a:t>　　　</a:t>
            </a:r>
            <a:r>
              <a:rPr dirty="0" err="1"/>
              <a:t>独裁的なドル</a:t>
            </a:r>
            <a:endParaRPr dirty="0"/>
          </a:p>
          <a:p>
            <a:pPr marL="214884" indent="-214884" defTabSz="859536">
              <a:lnSpc>
                <a:spcPct val="88000"/>
              </a:lnSpc>
              <a:spcBef>
                <a:spcPts val="600"/>
              </a:spcBef>
              <a:defRPr sz="1034"/>
            </a:pPr>
            <a:r>
              <a:rPr dirty="0" err="1"/>
              <a:t>enfant男</a:t>
            </a:r>
            <a:r>
              <a:rPr dirty="0"/>
              <a:t>  </a:t>
            </a:r>
            <a:r>
              <a:rPr dirty="0" err="1"/>
              <a:t>roi</a:t>
            </a:r>
            <a:r>
              <a:rPr dirty="0"/>
              <a:t> 男　　</a:t>
            </a:r>
            <a:r>
              <a:rPr dirty="0" err="1"/>
              <a:t>子供m</a:t>
            </a:r>
            <a:r>
              <a:rPr dirty="0"/>
              <a:t>　</a:t>
            </a:r>
            <a:r>
              <a:rPr dirty="0" err="1"/>
              <a:t>王m</a:t>
            </a:r>
            <a:r>
              <a:rPr dirty="0"/>
              <a:t>　　　　</a:t>
            </a:r>
            <a:r>
              <a:rPr dirty="0" err="1"/>
              <a:t>わがままな王のような子供</a:t>
            </a:r>
            <a:endParaRPr dirty="0"/>
          </a:p>
          <a:p>
            <a:pPr marL="214884" indent="-214884" defTabSz="859536">
              <a:lnSpc>
                <a:spcPct val="88000"/>
              </a:lnSpc>
              <a:spcBef>
                <a:spcPts val="600"/>
              </a:spcBef>
              <a:defRPr sz="1034"/>
            </a:pPr>
            <a:r>
              <a:rPr dirty="0" err="1"/>
              <a:t>enfant女</a:t>
            </a:r>
            <a:r>
              <a:rPr dirty="0"/>
              <a:t>　</a:t>
            </a:r>
            <a:r>
              <a:rPr dirty="0" err="1"/>
              <a:t>reine女</a:t>
            </a:r>
            <a:r>
              <a:rPr dirty="0"/>
              <a:t>　</a:t>
            </a:r>
            <a:r>
              <a:rPr dirty="0" err="1"/>
              <a:t>子供f</a:t>
            </a:r>
            <a:r>
              <a:rPr dirty="0"/>
              <a:t>　</a:t>
            </a:r>
            <a:r>
              <a:rPr dirty="0" err="1"/>
              <a:t>女王f</a:t>
            </a:r>
            <a:r>
              <a:rPr dirty="0"/>
              <a:t>　　　　</a:t>
            </a:r>
            <a:r>
              <a:rPr dirty="0" err="1"/>
              <a:t>女王である子供（併置用法</a:t>
            </a:r>
            <a:r>
              <a:rPr dirty="0"/>
              <a:t>）</a:t>
            </a:r>
          </a:p>
        </p:txBody>
      </p:sp>
      <p:sp>
        <p:nvSpPr>
          <p:cNvPr id="334" name="正方形/長方形 3"/>
          <p:cNvSpPr txBox="1"/>
          <p:nvPr/>
        </p:nvSpPr>
        <p:spPr>
          <a:xfrm>
            <a:off x="1375103" y="2276599"/>
            <a:ext cx="9742495" cy="894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150000"/>
              </a:lnSpc>
              <a:defRPr>
                <a:latin typeface="Times New Roman"/>
                <a:ea typeface="Times New Roman"/>
                <a:cs typeface="Times New Roman"/>
                <a:sym typeface="Times New Roman"/>
              </a:defRPr>
            </a:pPr>
            <a:r>
              <a:rPr dirty="0"/>
              <a:t>•	sport </a:t>
            </a:r>
            <a:r>
              <a:rPr dirty="0" err="1"/>
              <a:t>roi</a:t>
            </a:r>
            <a:r>
              <a:rPr dirty="0"/>
              <a:t>, instrument </a:t>
            </a:r>
            <a:r>
              <a:rPr dirty="0" err="1"/>
              <a:t>roi</a:t>
            </a:r>
            <a:r>
              <a:rPr dirty="0"/>
              <a:t>, argent </a:t>
            </a:r>
            <a:r>
              <a:rPr dirty="0" err="1"/>
              <a:t>roi</a:t>
            </a:r>
            <a:r>
              <a:rPr dirty="0"/>
              <a:t>, dollar </a:t>
            </a:r>
            <a:r>
              <a:rPr dirty="0" err="1"/>
              <a:t>roi</a:t>
            </a:r>
            <a:r>
              <a:rPr dirty="0"/>
              <a:t>, football </a:t>
            </a:r>
            <a:r>
              <a:rPr dirty="0" err="1"/>
              <a:t>roi</a:t>
            </a:r>
            <a:r>
              <a:rPr dirty="0"/>
              <a:t>, </a:t>
            </a:r>
            <a:r>
              <a:rPr dirty="0" err="1"/>
              <a:t>marché</a:t>
            </a:r>
            <a:r>
              <a:rPr dirty="0"/>
              <a:t> </a:t>
            </a:r>
            <a:r>
              <a:rPr dirty="0" err="1"/>
              <a:t>roi</a:t>
            </a:r>
            <a:r>
              <a:rPr dirty="0"/>
              <a:t>, </a:t>
            </a:r>
            <a:r>
              <a:rPr dirty="0" err="1"/>
              <a:t>fric</a:t>
            </a:r>
            <a:r>
              <a:rPr dirty="0"/>
              <a:t> </a:t>
            </a:r>
            <a:r>
              <a:rPr dirty="0" err="1"/>
              <a:t>roi</a:t>
            </a:r>
            <a:r>
              <a:rPr dirty="0"/>
              <a:t> ; 4</a:t>
            </a:r>
            <a:r>
              <a:rPr lang="en-GB" altLang="ja-JP" dirty="0"/>
              <a:t>8 </a:t>
            </a:r>
            <a:r>
              <a:rPr dirty="0" err="1">
                <a:latin typeface="游明朝"/>
                <a:ea typeface="游明朝"/>
                <a:cs typeface="游明朝"/>
                <a:sym typeface="游明朝"/>
              </a:rPr>
              <a:t>種類</a:t>
            </a:r>
            <a:endParaRPr dirty="0">
              <a:latin typeface="游明朝"/>
              <a:ea typeface="游明朝"/>
              <a:cs typeface="游明朝"/>
              <a:sym typeface="游明朝"/>
            </a:endParaRPr>
          </a:p>
          <a:p>
            <a:pPr algn="just">
              <a:lnSpc>
                <a:spcPct val="150000"/>
              </a:lnSpc>
              <a:defRPr>
                <a:latin typeface="Times New Roman"/>
                <a:ea typeface="Times New Roman"/>
                <a:cs typeface="Times New Roman"/>
                <a:sym typeface="Times New Roman"/>
              </a:defRPr>
            </a:pPr>
            <a:r>
              <a:rPr dirty="0"/>
              <a:t>•	</a:t>
            </a:r>
            <a:r>
              <a:rPr dirty="0" err="1"/>
              <a:t>épreuve</a:t>
            </a:r>
            <a:r>
              <a:rPr dirty="0"/>
              <a:t> </a:t>
            </a:r>
            <a:r>
              <a:rPr dirty="0" err="1"/>
              <a:t>reine</a:t>
            </a:r>
            <a:r>
              <a:rPr dirty="0"/>
              <a:t>, </a:t>
            </a:r>
            <a:r>
              <a:rPr dirty="0" err="1"/>
              <a:t>catégorie</a:t>
            </a:r>
            <a:r>
              <a:rPr dirty="0"/>
              <a:t> </a:t>
            </a:r>
            <a:r>
              <a:rPr dirty="0" err="1"/>
              <a:t>reine</a:t>
            </a:r>
            <a:r>
              <a:rPr dirty="0"/>
              <a:t>, discipline </a:t>
            </a:r>
            <a:r>
              <a:rPr dirty="0" err="1"/>
              <a:t>reine</a:t>
            </a:r>
            <a:r>
              <a:rPr dirty="0"/>
              <a:t>, </a:t>
            </a:r>
            <a:r>
              <a:rPr dirty="0" err="1"/>
              <a:t>élection</a:t>
            </a:r>
            <a:r>
              <a:rPr dirty="0"/>
              <a:t> </a:t>
            </a:r>
            <a:r>
              <a:rPr dirty="0" err="1"/>
              <a:t>reine</a:t>
            </a:r>
            <a:r>
              <a:rPr dirty="0"/>
              <a:t>, devise </a:t>
            </a:r>
            <a:r>
              <a:rPr dirty="0" err="1"/>
              <a:t>reine</a:t>
            </a:r>
            <a:r>
              <a:rPr dirty="0"/>
              <a:t>; </a:t>
            </a:r>
            <a:r>
              <a:rPr lang="fr-CA" altLang="ja-JP" dirty="0"/>
              <a:t>50</a:t>
            </a:r>
            <a:r>
              <a:rPr dirty="0"/>
              <a:t> </a:t>
            </a:r>
            <a:r>
              <a:rPr dirty="0" err="1">
                <a:latin typeface="游明朝"/>
                <a:ea typeface="游明朝"/>
                <a:cs typeface="游明朝"/>
                <a:sym typeface="游明朝"/>
              </a:rPr>
              <a:t>種類</a:t>
            </a:r>
            <a:endParaRPr dirty="0">
              <a:latin typeface="游明朝"/>
              <a:ea typeface="游明朝"/>
              <a:cs typeface="游明朝"/>
              <a:sym typeface="游明朝"/>
            </a:endParaRPr>
          </a:p>
        </p:txBody>
      </p:sp>
      <p:sp>
        <p:nvSpPr>
          <p:cNvPr id="335" name="テキスト ボックス 4"/>
          <p:cNvSpPr txBox="1"/>
          <p:nvPr/>
        </p:nvSpPr>
        <p:spPr>
          <a:xfrm>
            <a:off x="6959859" y="4802707"/>
            <a:ext cx="4281165" cy="1200329"/>
          </a:xfrm>
          <a:prstGeom prst="rect">
            <a:avLst/>
          </a:prstGeom>
          <a:ln>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err="1"/>
              <a:t>roiとreineは</a:t>
            </a:r>
            <a:r>
              <a:rPr lang="ja-JP" altLang="en-US" dirty="0"/>
              <a:t>同じ</a:t>
            </a:r>
            <a:r>
              <a:rPr dirty="0" err="1"/>
              <a:t>意味</a:t>
            </a:r>
            <a:r>
              <a:rPr lang="ja-JP" altLang="en-US" dirty="0"/>
              <a:t>（「最高の」）の場合があるが、</a:t>
            </a:r>
            <a:r>
              <a:rPr dirty="0" err="1"/>
              <a:t>roiには</a:t>
            </a:r>
            <a:r>
              <a:rPr lang="ja-JP" altLang="en-US" dirty="0"/>
              <a:t>「</a:t>
            </a:r>
            <a:r>
              <a:rPr dirty="0" err="1"/>
              <a:t>独裁</a:t>
            </a:r>
            <a:r>
              <a:rPr lang="ja-JP" altLang="en-US" dirty="0"/>
              <a:t>的な」という否定的な</a:t>
            </a:r>
            <a:r>
              <a:rPr dirty="0" err="1"/>
              <a:t>意味</a:t>
            </a:r>
            <a:r>
              <a:rPr lang="ja-JP" altLang="en-US" dirty="0"/>
              <a:t>の場合も</a:t>
            </a:r>
            <a:r>
              <a:rPr dirty="0" err="1"/>
              <a:t>ある</a:t>
            </a:r>
            <a:r>
              <a:rPr dirty="0"/>
              <a:t>。</a:t>
            </a:r>
            <a:r>
              <a:rPr lang="fr-CA" dirty="0"/>
              <a:t>reine</a:t>
            </a:r>
            <a:r>
              <a:rPr lang="ja-JP" altLang="en-US" dirty="0"/>
              <a:t>にはない。</a:t>
            </a:r>
            <a:endParaRPr dirty="0"/>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タイトル 1"/>
          <p:cNvSpPr txBox="1">
            <a:spLocks noGrp="1"/>
          </p:cNvSpPr>
          <p:nvPr>
            <p:ph type="title"/>
          </p:nvPr>
        </p:nvSpPr>
        <p:spPr>
          <a:xfrm>
            <a:off x="1251677" y="382384"/>
            <a:ext cx="9989348" cy="1903617"/>
          </a:xfrm>
          <a:prstGeom prst="rect">
            <a:avLst/>
          </a:prstGeom>
        </p:spPr>
        <p:txBody>
          <a:bodyPr/>
          <a:lstStyle/>
          <a:p>
            <a:pPr defTabSz="832104">
              <a:defRPr sz="4095" spc="182"/>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br>
              <a:rPr dirty="0">
                <a:latin typeface="+mn-lt"/>
                <a:ea typeface="+mn-ea"/>
                <a:cs typeface="+mn-cs"/>
                <a:sym typeface="Helvetica"/>
              </a:rPr>
            </a:br>
            <a:r>
              <a:rPr sz="3276" spc="182" dirty="0" err="1">
                <a:latin typeface="+mn-lt"/>
                <a:ea typeface="+mn-ea"/>
                <a:cs typeface="+mn-cs"/>
                <a:sym typeface="Helvetica"/>
              </a:rPr>
              <a:t>例：Mère</a:t>
            </a:r>
            <a:r>
              <a:rPr sz="3276" spc="182" dirty="0">
                <a:latin typeface="+mn-lt"/>
                <a:ea typeface="+mn-ea"/>
                <a:cs typeface="+mn-cs"/>
                <a:sym typeface="Helvetica"/>
              </a:rPr>
              <a:t> </a:t>
            </a:r>
            <a:r>
              <a:rPr sz="3276" spc="182" dirty="0" err="1">
                <a:latin typeface="+mn-lt"/>
                <a:ea typeface="+mn-ea"/>
                <a:cs typeface="+mn-cs"/>
                <a:sym typeface="Helvetica"/>
              </a:rPr>
              <a:t>père</a:t>
            </a:r>
            <a:r>
              <a:rPr sz="3276" spc="182" dirty="0">
                <a:latin typeface="+mn-lt"/>
                <a:ea typeface="+mn-ea"/>
                <a:cs typeface="+mn-cs"/>
                <a:sym typeface="Helvetica"/>
              </a:rPr>
              <a:t> </a:t>
            </a:r>
            <a:r>
              <a:rPr sz="3276" spc="182" dirty="0" err="1">
                <a:latin typeface="+mn-lt"/>
                <a:ea typeface="+mn-ea"/>
                <a:cs typeface="+mn-cs"/>
                <a:sym typeface="Helvetica"/>
              </a:rPr>
              <a:t>母・父</a:t>
            </a:r>
            <a:endParaRPr sz="3276" spc="182" dirty="0">
              <a:latin typeface="+mn-lt"/>
              <a:ea typeface="+mn-ea"/>
              <a:cs typeface="+mn-cs"/>
              <a:sym typeface="Helvetica"/>
            </a:endParaRPr>
          </a:p>
        </p:txBody>
      </p:sp>
      <p:sp>
        <p:nvSpPr>
          <p:cNvPr id="338"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39"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40" name="コンテンツ プレースホルダー 2"/>
          <p:cNvSpPr txBox="1">
            <a:spLocks noGrp="1"/>
          </p:cNvSpPr>
          <p:nvPr>
            <p:ph type="body" idx="1"/>
          </p:nvPr>
        </p:nvSpPr>
        <p:spPr>
          <a:xfrm>
            <a:off x="1251677" y="2286000"/>
            <a:ext cx="10178323" cy="4189616"/>
          </a:xfrm>
          <a:prstGeom prst="rect">
            <a:avLst/>
          </a:prstGeom>
        </p:spPr>
        <p:txBody>
          <a:bodyPr/>
          <a:lstStyle/>
          <a:p>
            <a:pPr>
              <a:lnSpc>
                <a:spcPct val="99000"/>
              </a:lnSpc>
              <a:defRPr sz="1700"/>
            </a:pPr>
            <a:endParaRPr dirty="0"/>
          </a:p>
          <a:p>
            <a:pPr>
              <a:lnSpc>
                <a:spcPct val="99000"/>
              </a:lnSpc>
              <a:defRPr sz="1700"/>
            </a:pPr>
            <a:r>
              <a:rPr dirty="0" err="1"/>
              <a:t>maison</a:t>
            </a:r>
            <a:r>
              <a:rPr dirty="0"/>
              <a:t> </a:t>
            </a:r>
            <a:r>
              <a:rPr dirty="0" err="1"/>
              <a:t>mère</a:t>
            </a:r>
            <a:r>
              <a:rPr dirty="0"/>
              <a:t>, </a:t>
            </a:r>
            <a:r>
              <a:rPr dirty="0" err="1"/>
              <a:t>société</a:t>
            </a:r>
            <a:r>
              <a:rPr dirty="0"/>
              <a:t> </a:t>
            </a:r>
            <a:r>
              <a:rPr dirty="0" err="1"/>
              <a:t>mère</a:t>
            </a:r>
            <a:r>
              <a:rPr dirty="0"/>
              <a:t>, </a:t>
            </a:r>
            <a:r>
              <a:rPr dirty="0" err="1"/>
              <a:t>église</a:t>
            </a:r>
            <a:r>
              <a:rPr dirty="0"/>
              <a:t> </a:t>
            </a:r>
            <a:r>
              <a:rPr dirty="0" err="1"/>
              <a:t>mère</a:t>
            </a:r>
            <a:r>
              <a:rPr dirty="0"/>
              <a:t>, </a:t>
            </a:r>
            <a:r>
              <a:rPr dirty="0" err="1"/>
              <a:t>organisation</a:t>
            </a:r>
            <a:r>
              <a:rPr dirty="0"/>
              <a:t> </a:t>
            </a:r>
            <a:r>
              <a:rPr dirty="0" err="1"/>
              <a:t>mère</a:t>
            </a:r>
            <a:r>
              <a:rPr dirty="0"/>
              <a:t>, </a:t>
            </a:r>
            <a:r>
              <a:rPr dirty="0" err="1"/>
              <a:t>entreprise</a:t>
            </a:r>
            <a:r>
              <a:rPr dirty="0"/>
              <a:t> </a:t>
            </a:r>
            <a:r>
              <a:rPr dirty="0" err="1"/>
              <a:t>mère</a:t>
            </a:r>
            <a:r>
              <a:rPr dirty="0"/>
              <a:t>, association </a:t>
            </a:r>
            <a:r>
              <a:rPr dirty="0" err="1"/>
              <a:t>mère</a:t>
            </a:r>
            <a:r>
              <a:rPr dirty="0"/>
              <a:t>, </a:t>
            </a:r>
            <a:r>
              <a:rPr dirty="0" err="1"/>
              <a:t>usine</a:t>
            </a:r>
            <a:r>
              <a:rPr dirty="0"/>
              <a:t> </a:t>
            </a:r>
            <a:r>
              <a:rPr dirty="0" err="1"/>
              <a:t>mère</a:t>
            </a:r>
            <a:r>
              <a:rPr dirty="0"/>
              <a:t>, etc.</a:t>
            </a:r>
          </a:p>
          <a:p>
            <a:pPr marL="0" indent="0">
              <a:lnSpc>
                <a:spcPct val="99000"/>
              </a:lnSpc>
              <a:buSzTx/>
              <a:buNone/>
              <a:defRPr sz="1700"/>
            </a:pPr>
            <a:r>
              <a:rPr dirty="0"/>
              <a:t>[14] Bernard </a:t>
            </a:r>
            <a:r>
              <a:rPr dirty="0" err="1"/>
              <a:t>Berthet</a:t>
            </a:r>
            <a:r>
              <a:rPr dirty="0"/>
              <a:t> </a:t>
            </a:r>
            <a:r>
              <a:rPr dirty="0" err="1"/>
              <a:t>gagnait</a:t>
            </a:r>
            <a:r>
              <a:rPr dirty="0"/>
              <a:t> la </a:t>
            </a:r>
            <a:r>
              <a:rPr dirty="0" err="1"/>
              <a:t>maison-mère</a:t>
            </a:r>
            <a:r>
              <a:rPr dirty="0"/>
              <a:t> de la </a:t>
            </a:r>
            <a:r>
              <a:rPr dirty="0" err="1"/>
              <a:t>congrégation</a:t>
            </a:r>
            <a:r>
              <a:rPr dirty="0"/>
              <a:t> à Rome. (</a:t>
            </a:r>
            <a:r>
              <a:rPr dirty="0" err="1"/>
              <a:t>Febvre.L</a:t>
            </a:r>
            <a:r>
              <a:rPr dirty="0"/>
              <a:t>, Combats pour </a:t>
            </a:r>
            <a:r>
              <a:rPr dirty="0" err="1"/>
              <a:t>l’histoire</a:t>
            </a:r>
            <a:r>
              <a:rPr dirty="0"/>
              <a:t>, 1952) ; </a:t>
            </a:r>
            <a:r>
              <a:rPr dirty="0" err="1"/>
              <a:t>analogique</a:t>
            </a:r>
            <a:r>
              <a:rPr dirty="0"/>
              <a:t>.</a:t>
            </a:r>
          </a:p>
          <a:p>
            <a:pPr marL="0" indent="0">
              <a:lnSpc>
                <a:spcPct val="99000"/>
              </a:lnSpc>
              <a:buSzTx/>
              <a:buNone/>
              <a:defRPr sz="1700"/>
            </a:pPr>
            <a:r>
              <a:rPr dirty="0"/>
              <a:t>[15] Le </a:t>
            </a:r>
            <a:r>
              <a:rPr dirty="0" err="1"/>
              <a:t>bénéfice</a:t>
            </a:r>
            <a:r>
              <a:rPr dirty="0"/>
              <a:t> de la </a:t>
            </a:r>
            <a:r>
              <a:rPr dirty="0" err="1"/>
              <a:t>société</a:t>
            </a:r>
            <a:r>
              <a:rPr dirty="0"/>
              <a:t> </a:t>
            </a:r>
            <a:r>
              <a:rPr dirty="0" err="1"/>
              <a:t>mère</a:t>
            </a:r>
            <a:r>
              <a:rPr dirty="0"/>
              <a:t> </a:t>
            </a:r>
            <a:r>
              <a:rPr dirty="0" err="1"/>
              <a:t>est</a:t>
            </a:r>
            <a:r>
              <a:rPr dirty="0"/>
              <a:t> </a:t>
            </a:r>
            <a:r>
              <a:rPr dirty="0" err="1"/>
              <a:t>également</a:t>
            </a:r>
            <a:r>
              <a:rPr dirty="0"/>
              <a:t> </a:t>
            </a:r>
            <a:r>
              <a:rPr dirty="0" err="1"/>
              <a:t>en</a:t>
            </a:r>
            <a:r>
              <a:rPr dirty="0"/>
              <a:t> </a:t>
            </a:r>
            <a:r>
              <a:rPr dirty="0" err="1"/>
              <a:t>régression</a:t>
            </a:r>
            <a:r>
              <a:rPr dirty="0"/>
              <a:t> … (</a:t>
            </a:r>
            <a:r>
              <a:rPr dirty="0" err="1"/>
              <a:t>LM</a:t>
            </a:r>
            <a:r>
              <a:rPr dirty="0"/>
              <a:t> 1988) ; </a:t>
            </a:r>
            <a:r>
              <a:rPr dirty="0" err="1"/>
              <a:t>analogique</a:t>
            </a:r>
            <a:r>
              <a:rPr dirty="0"/>
              <a:t>.</a:t>
            </a:r>
          </a:p>
          <a:p>
            <a:pPr marL="0" indent="0">
              <a:lnSpc>
                <a:spcPct val="99000"/>
              </a:lnSpc>
              <a:buSzTx/>
              <a:buNone/>
              <a:defRPr sz="1700"/>
            </a:pPr>
            <a:r>
              <a:rPr dirty="0"/>
              <a:t>[16] […] le </a:t>
            </a:r>
            <a:r>
              <a:rPr dirty="0" err="1"/>
              <a:t>groupe</a:t>
            </a:r>
            <a:r>
              <a:rPr dirty="0"/>
              <a:t> </a:t>
            </a:r>
            <a:r>
              <a:rPr dirty="0" err="1"/>
              <a:t>américain</a:t>
            </a:r>
            <a:r>
              <a:rPr dirty="0"/>
              <a:t> Warner Lambert […] a </a:t>
            </a:r>
            <a:r>
              <a:rPr dirty="0" err="1"/>
              <a:t>annoncé</a:t>
            </a:r>
            <a:r>
              <a:rPr dirty="0"/>
              <a:t> </a:t>
            </a:r>
            <a:r>
              <a:rPr dirty="0" err="1"/>
              <a:t>qu’il</a:t>
            </a:r>
            <a:r>
              <a:rPr dirty="0"/>
              <a:t> </a:t>
            </a:r>
            <a:r>
              <a:rPr dirty="0" err="1"/>
              <a:t>entamait</a:t>
            </a:r>
            <a:r>
              <a:rPr dirty="0"/>
              <a:t> des discussions </a:t>
            </a:r>
            <a:r>
              <a:rPr dirty="0" err="1"/>
              <a:t>en</a:t>
            </a:r>
            <a:r>
              <a:rPr dirty="0"/>
              <a:t> </a:t>
            </a:r>
            <a:r>
              <a:rPr dirty="0" err="1"/>
              <a:t>vue</a:t>
            </a:r>
            <a:r>
              <a:rPr dirty="0"/>
              <a:t> </a:t>
            </a:r>
            <a:r>
              <a:rPr dirty="0" err="1"/>
              <a:t>d’une</a:t>
            </a:r>
            <a:r>
              <a:rPr dirty="0"/>
              <a:t> fusion avec Pfizer. Il a </a:t>
            </a:r>
            <a:r>
              <a:rPr dirty="0" err="1"/>
              <a:t>cédé</a:t>
            </a:r>
            <a:r>
              <a:rPr dirty="0"/>
              <a:t> aux </a:t>
            </a:r>
            <a:r>
              <a:rPr dirty="0" err="1"/>
              <a:t>injonctions</a:t>
            </a:r>
            <a:r>
              <a:rPr dirty="0"/>
              <a:t> du </a:t>
            </a:r>
            <a:r>
              <a:rPr dirty="0" err="1"/>
              <a:t>laboratoire</a:t>
            </a:r>
            <a:r>
              <a:rPr dirty="0"/>
              <a:t> </a:t>
            </a:r>
            <a:r>
              <a:rPr dirty="0" err="1"/>
              <a:t>père</a:t>
            </a:r>
            <a:r>
              <a:rPr dirty="0"/>
              <a:t> du Viagra, […] (</a:t>
            </a:r>
            <a:r>
              <a:rPr dirty="0" err="1"/>
              <a:t>LM</a:t>
            </a:r>
            <a:r>
              <a:rPr dirty="0"/>
              <a:t> 2000) ; </a:t>
            </a:r>
            <a:r>
              <a:rPr dirty="0" err="1"/>
              <a:t>analogique</a:t>
            </a:r>
            <a:endParaRPr dirty="0"/>
          </a:p>
          <a:p>
            <a:pPr marL="0" indent="0">
              <a:lnSpc>
                <a:spcPct val="99000"/>
              </a:lnSpc>
              <a:buSzTx/>
              <a:buNone/>
              <a:defRPr sz="1700"/>
            </a:pPr>
            <a:endParaRPr dirty="0"/>
          </a:p>
          <a:p>
            <a:pPr marL="0" indent="0">
              <a:lnSpc>
                <a:spcPct val="99000"/>
              </a:lnSpc>
              <a:buSzTx/>
              <a:buNone/>
              <a:defRPr sz="1700"/>
            </a:pPr>
            <a:r>
              <a:rPr dirty="0" err="1"/>
              <a:t>maison女</a:t>
            </a:r>
            <a:r>
              <a:rPr dirty="0"/>
              <a:t> </a:t>
            </a:r>
            <a:r>
              <a:rPr dirty="0" err="1"/>
              <a:t>mère女</a:t>
            </a:r>
            <a:r>
              <a:rPr dirty="0"/>
              <a:t>　　</a:t>
            </a:r>
            <a:r>
              <a:rPr dirty="0" err="1"/>
              <a:t>家f</a:t>
            </a:r>
            <a:r>
              <a:rPr dirty="0"/>
              <a:t> </a:t>
            </a:r>
            <a:r>
              <a:rPr dirty="0" err="1"/>
              <a:t>母f</a:t>
            </a:r>
            <a:r>
              <a:rPr dirty="0"/>
              <a:t>　　</a:t>
            </a:r>
            <a:r>
              <a:rPr dirty="0" err="1"/>
              <a:t>親会社</a:t>
            </a:r>
            <a:endParaRPr dirty="0"/>
          </a:p>
          <a:p>
            <a:pPr marL="0" indent="0">
              <a:lnSpc>
                <a:spcPct val="99000"/>
              </a:lnSpc>
              <a:buSzTx/>
              <a:buNone/>
              <a:defRPr sz="1700"/>
            </a:pPr>
            <a:r>
              <a:rPr dirty="0" err="1"/>
              <a:t>société女</a:t>
            </a:r>
            <a:r>
              <a:rPr dirty="0"/>
              <a:t> </a:t>
            </a:r>
            <a:r>
              <a:rPr dirty="0" err="1"/>
              <a:t>mère</a:t>
            </a:r>
            <a:r>
              <a:rPr dirty="0"/>
              <a:t> 女　</a:t>
            </a:r>
            <a:r>
              <a:rPr dirty="0" err="1"/>
              <a:t>会社f</a:t>
            </a:r>
            <a:r>
              <a:rPr dirty="0"/>
              <a:t> </a:t>
            </a:r>
            <a:r>
              <a:rPr dirty="0" err="1"/>
              <a:t>母f</a:t>
            </a:r>
            <a:r>
              <a:rPr dirty="0"/>
              <a:t>　　</a:t>
            </a:r>
            <a:r>
              <a:rPr dirty="0" err="1"/>
              <a:t>親会社</a:t>
            </a:r>
            <a:endParaRPr dirty="0"/>
          </a:p>
          <a:p>
            <a:pPr marL="0" indent="0">
              <a:lnSpc>
                <a:spcPct val="99000"/>
              </a:lnSpc>
              <a:buSzTx/>
              <a:buNone/>
              <a:defRPr sz="1700"/>
            </a:pPr>
            <a:r>
              <a:rPr dirty="0" err="1"/>
              <a:t>laboratoire男</a:t>
            </a:r>
            <a:r>
              <a:rPr dirty="0"/>
              <a:t>　</a:t>
            </a:r>
            <a:r>
              <a:rPr dirty="0" err="1"/>
              <a:t>père男</a:t>
            </a:r>
            <a:r>
              <a:rPr dirty="0"/>
              <a:t>　</a:t>
            </a:r>
            <a:r>
              <a:rPr dirty="0" err="1"/>
              <a:t>研究所m</a:t>
            </a:r>
            <a:r>
              <a:rPr dirty="0"/>
              <a:t> </a:t>
            </a:r>
            <a:r>
              <a:rPr dirty="0" err="1"/>
              <a:t>父m</a:t>
            </a:r>
            <a:r>
              <a:rPr dirty="0"/>
              <a:t> </a:t>
            </a:r>
            <a:r>
              <a:rPr dirty="0" err="1"/>
              <a:t>バイアグラを生みだした研究所</a:t>
            </a:r>
            <a:endParaRPr dirty="0"/>
          </a:p>
        </p:txBody>
      </p:sp>
      <p:sp>
        <p:nvSpPr>
          <p:cNvPr id="341" name="正方形/長方形 3"/>
          <p:cNvSpPr txBox="1"/>
          <p:nvPr/>
        </p:nvSpPr>
        <p:spPr>
          <a:xfrm>
            <a:off x="1375103" y="2276599"/>
            <a:ext cx="9742495" cy="464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150000"/>
              </a:lnSpc>
              <a:defRPr>
                <a:solidFill>
                  <a:srgbClr val="FF0000"/>
                </a:solidFill>
                <a:latin typeface="Times New Roman"/>
                <a:ea typeface="Times New Roman"/>
                <a:cs typeface="Times New Roman"/>
                <a:sym typeface="Times New Roman"/>
              </a:defRPr>
            </a:pPr>
            <a:r>
              <a:rPr dirty="0" err="1">
                <a:latin typeface="游明朝"/>
                <a:ea typeface="游明朝"/>
                <a:cs typeface="游明朝"/>
                <a:sym typeface="游明朝"/>
              </a:rPr>
              <a:t>ｍ</a:t>
            </a:r>
            <a:r>
              <a:rPr dirty="0" err="1"/>
              <a:t>ère</a:t>
            </a:r>
            <a:r>
              <a:rPr dirty="0"/>
              <a:t> </a:t>
            </a:r>
            <a:r>
              <a:rPr dirty="0" err="1"/>
              <a:t>8</a:t>
            </a:r>
            <a:r>
              <a:rPr lang="en-US" altLang="ja-JP" dirty="0" err="1"/>
              <a:t>4</a:t>
            </a:r>
            <a:r>
              <a:rPr dirty="0" err="1">
                <a:latin typeface="游明朝"/>
                <a:ea typeface="游明朝"/>
                <a:cs typeface="游明朝"/>
                <a:sym typeface="游明朝"/>
              </a:rPr>
              <a:t>種類</a:t>
            </a:r>
            <a:r>
              <a:rPr dirty="0"/>
              <a:t> (1888 tokens)  </a:t>
            </a:r>
            <a:r>
              <a:rPr dirty="0" err="1"/>
              <a:t>père</a:t>
            </a:r>
            <a:r>
              <a:rPr dirty="0"/>
              <a:t> </a:t>
            </a:r>
            <a:r>
              <a:rPr dirty="0" err="1"/>
              <a:t>1</a:t>
            </a:r>
            <a:r>
              <a:rPr dirty="0" err="1">
                <a:latin typeface="游明朝"/>
                <a:ea typeface="游明朝"/>
                <a:cs typeface="游明朝"/>
                <a:sym typeface="游明朝"/>
              </a:rPr>
              <a:t>種類</a:t>
            </a:r>
            <a:r>
              <a:rPr dirty="0" err="1"/>
              <a:t>1</a:t>
            </a:r>
            <a:r>
              <a:rPr dirty="0" err="1">
                <a:latin typeface="游明朝"/>
                <a:ea typeface="游明朝"/>
                <a:cs typeface="游明朝"/>
                <a:sym typeface="游明朝"/>
              </a:rPr>
              <a:t>例のみ</a:t>
            </a:r>
            <a:r>
              <a:rPr dirty="0" err="1">
                <a:solidFill>
                  <a:srgbClr val="000000"/>
                </a:solidFill>
                <a:latin typeface="游明朝"/>
                <a:ea typeface="游明朝"/>
                <a:cs typeface="游明朝"/>
                <a:sym typeface="游明朝"/>
              </a:rPr>
              <a:t>（</a:t>
            </a:r>
            <a:r>
              <a:rPr dirty="0" err="1">
                <a:solidFill>
                  <a:srgbClr val="000000"/>
                </a:solidFill>
              </a:rPr>
              <a:t>laboratoire</a:t>
            </a:r>
            <a:r>
              <a:rPr dirty="0">
                <a:solidFill>
                  <a:srgbClr val="000000"/>
                </a:solidFill>
              </a:rPr>
              <a:t> </a:t>
            </a:r>
            <a:r>
              <a:rPr dirty="0" err="1">
                <a:solidFill>
                  <a:srgbClr val="000000"/>
                </a:solidFill>
              </a:rPr>
              <a:t>père</a:t>
            </a:r>
            <a:r>
              <a:rPr dirty="0">
                <a:solidFill>
                  <a:srgbClr val="000000"/>
                </a:solidFill>
              </a:rPr>
              <a:t>)</a:t>
            </a:r>
          </a:p>
        </p:txBody>
      </p:sp>
      <p:sp>
        <p:nvSpPr>
          <p:cNvPr id="342" name="テキスト ボックス 4"/>
          <p:cNvSpPr txBox="1"/>
          <p:nvPr/>
        </p:nvSpPr>
        <p:spPr>
          <a:xfrm>
            <a:off x="8347340" y="4606657"/>
            <a:ext cx="3266662" cy="2323466"/>
          </a:xfrm>
          <a:prstGeom prst="rect">
            <a:avLst/>
          </a:prstGeom>
          <a:ln>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mèreとpèreでは分布が全く異なる。父母という一つの語彙素の男性形と女性形と言うことは全くできない。mèreは女性名詞とのみ共起する。pèreはmèreと同等の使い方はできない。</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タイトル 1"/>
          <p:cNvSpPr txBox="1">
            <a:spLocks noGrp="1"/>
          </p:cNvSpPr>
          <p:nvPr>
            <p:ph type="title"/>
          </p:nvPr>
        </p:nvSpPr>
        <p:spPr>
          <a:xfrm>
            <a:off x="1251677" y="382384"/>
            <a:ext cx="9989348" cy="1314441"/>
          </a:xfrm>
          <a:prstGeom prst="rect">
            <a:avLst/>
          </a:prstGeom>
        </p:spPr>
        <p:txBody>
          <a:bodyPr/>
          <a:lstStyle/>
          <a:p>
            <a:pPr defTabSz="832104">
              <a:defRPr sz="4095" spc="182"/>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フランス語</a:t>
            </a:r>
            <a:r>
              <a:rPr dirty="0">
                <a:latin typeface="+mn-lt"/>
                <a:ea typeface="+mn-ea"/>
                <a:cs typeface="+mn-cs"/>
                <a:sym typeface="Helvetica"/>
              </a:rPr>
              <a:t>）</a:t>
            </a:r>
            <a:endParaRPr sz="3276" spc="182" dirty="0">
              <a:latin typeface="+mn-lt"/>
              <a:ea typeface="+mn-ea"/>
              <a:cs typeface="+mn-cs"/>
              <a:sym typeface="Helvetica"/>
            </a:endParaRPr>
          </a:p>
        </p:txBody>
      </p:sp>
      <p:sp>
        <p:nvSpPr>
          <p:cNvPr id="338" name="Rectangle 1"/>
          <p:cNvSpPr txBox="1"/>
          <p:nvPr/>
        </p:nvSpPr>
        <p:spPr>
          <a:xfrm>
            <a:off x="4598670" y="1985890"/>
            <a:ext cx="14922476"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a:latin typeface="Arial"/>
                <a:ea typeface="Arial"/>
                <a:cs typeface="Arial"/>
                <a:sym typeface="Arial"/>
              </a:defRPr>
            </a:lvl1pPr>
          </a:lstStyle>
          <a:p>
            <a:br/>
            <a:endParaRPr/>
          </a:p>
        </p:txBody>
      </p:sp>
      <p:sp>
        <p:nvSpPr>
          <p:cNvPr id="339" name="Rectangle 1"/>
          <p:cNvSpPr txBox="1"/>
          <p:nvPr/>
        </p:nvSpPr>
        <p:spPr>
          <a:xfrm>
            <a:off x="-3198620" y="25999"/>
            <a:ext cx="15344900" cy="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200">
                <a:latin typeface="Times New Roman"/>
                <a:ea typeface="Times New Roman"/>
                <a:cs typeface="Times New Roman"/>
                <a:sym typeface="Times New Roman"/>
              </a:defRPr>
            </a:lvl1pPr>
          </a:lstStyle>
          <a:p>
            <a:r>
              <a:t>Table 3 : les 10 premières combinaisons de N + NH les plus fréquentes</a:t>
            </a:r>
            <a:endParaRPr sz="900"/>
          </a:p>
        </p:txBody>
      </p:sp>
      <p:sp>
        <p:nvSpPr>
          <p:cNvPr id="340" name="コンテンツ プレースホルダー 2"/>
          <p:cNvSpPr txBox="1">
            <a:spLocks noGrp="1"/>
          </p:cNvSpPr>
          <p:nvPr>
            <p:ph type="body" idx="1"/>
          </p:nvPr>
        </p:nvSpPr>
        <p:spPr>
          <a:xfrm>
            <a:off x="1074403" y="1864426"/>
            <a:ext cx="10355598" cy="4611190"/>
          </a:xfrm>
          <a:prstGeom prst="rect">
            <a:avLst/>
          </a:prstGeom>
        </p:spPr>
        <p:txBody>
          <a:bodyPr>
            <a:normAutofit fontScale="62500" lnSpcReduction="20000"/>
          </a:bodyPr>
          <a:lstStyle/>
          <a:p>
            <a:pPr marL="0" indent="0">
              <a:lnSpc>
                <a:spcPct val="99000"/>
              </a:lnSpc>
              <a:buNone/>
              <a:defRPr sz="1700"/>
            </a:pPr>
            <a:r>
              <a:rPr lang="ja-JP" altLang="en-US" dirty="0"/>
              <a:t>フランス語の＜</a:t>
            </a:r>
            <a:r>
              <a:rPr lang="en-US" altLang="ja-JP" dirty="0"/>
              <a:t>N1</a:t>
            </a:r>
            <a:r>
              <a:rPr lang="ja-JP" altLang="en-US" dirty="0"/>
              <a:t>＋親族・王族名詞＞</a:t>
            </a:r>
            <a:endParaRPr lang="en-US" altLang="ja-JP" dirty="0"/>
          </a:p>
          <a:p>
            <a:pPr lvl="1">
              <a:lnSpc>
                <a:spcPct val="99000"/>
              </a:lnSpc>
              <a:defRPr sz="1700"/>
            </a:pPr>
            <a:r>
              <a:rPr lang="ja-JP" altLang="en-US" dirty="0"/>
              <a:t>比喩　</a:t>
            </a:r>
            <a:r>
              <a:rPr lang="en-US" altLang="ja-JP" dirty="0"/>
              <a:t>:</a:t>
            </a:r>
            <a:r>
              <a:rPr lang="ja-JP" altLang="en-US" dirty="0"/>
              <a:t>親族名詞は由来、近接性、王族名詞は、優越性（＋</a:t>
            </a:r>
            <a:r>
              <a:rPr lang="fr-CA" altLang="ja-JP" dirty="0"/>
              <a:t>roi</a:t>
            </a:r>
            <a:r>
              <a:rPr lang="ja-JP" altLang="en-US" dirty="0"/>
              <a:t>の暴君性）</a:t>
            </a:r>
            <a:endParaRPr lang="en-US" altLang="ja-JP" dirty="0"/>
          </a:p>
          <a:p>
            <a:pPr lvl="1">
              <a:lnSpc>
                <a:spcPct val="99000"/>
              </a:lnSpc>
              <a:defRPr sz="1700"/>
            </a:pPr>
            <a:r>
              <a:rPr lang="ja-JP" altLang="en-US" dirty="0"/>
              <a:t>ただし、男女の対立は比喩ではなく、文法的一致による。</a:t>
            </a:r>
            <a:endParaRPr lang="en-US" altLang="ja-JP" dirty="0"/>
          </a:p>
          <a:p>
            <a:pPr marL="457200" lvl="1" indent="0">
              <a:lnSpc>
                <a:spcPct val="99000"/>
              </a:lnSpc>
              <a:buNone/>
              <a:defRPr sz="1700"/>
            </a:pPr>
            <a:r>
              <a:rPr lang="ja-JP" altLang="en-US" dirty="0"/>
              <a:t>ー　親族名詞は男女の性別の違いはメタファーに反映されない。</a:t>
            </a:r>
            <a:r>
              <a:rPr lang="fr-CA" altLang="ja-JP" dirty="0"/>
              <a:t>N1</a:t>
            </a:r>
            <a:r>
              <a:rPr lang="ja-JP" altLang="en-US" dirty="0"/>
              <a:t>の文法上の性に応じて拡張する。</a:t>
            </a:r>
            <a:endParaRPr lang="en-US" altLang="ja-JP" dirty="0"/>
          </a:p>
          <a:p>
            <a:pPr lvl="1">
              <a:lnSpc>
                <a:spcPct val="99000"/>
              </a:lnSpc>
              <a:defRPr sz="1700"/>
            </a:pPr>
            <a:r>
              <a:rPr lang="en-GB" altLang="ja-JP" dirty="0" err="1"/>
              <a:t>roi</a:t>
            </a:r>
            <a:r>
              <a:rPr lang="ja-JP" altLang="en-US" dirty="0"/>
              <a:t>は、独立的に種々の名詞に接続する。</a:t>
            </a:r>
            <a:r>
              <a:rPr lang="fr-CA" altLang="ja-JP" dirty="0"/>
              <a:t>roi</a:t>
            </a:r>
            <a:r>
              <a:rPr lang="ja-JP" altLang="en-US" dirty="0"/>
              <a:t>につづいて、他の親族名詞が出現する傾向はない。</a:t>
            </a:r>
            <a:endParaRPr lang="en-US" altLang="ja-JP" dirty="0"/>
          </a:p>
          <a:p>
            <a:pPr lvl="1">
              <a:lnSpc>
                <a:spcPct val="99000"/>
              </a:lnSpc>
              <a:defRPr sz="1700"/>
            </a:pPr>
            <a:r>
              <a:rPr lang="fr-CA" altLang="ja-JP" dirty="0"/>
              <a:t>mère</a:t>
            </a:r>
            <a:r>
              <a:rPr lang="ja-JP" altLang="en-US" dirty="0"/>
              <a:t>が組織名詞と共起すると、家族パラダイムに従って、</a:t>
            </a:r>
            <a:r>
              <a:rPr lang="fr-CA" altLang="ja-JP" dirty="0" err="1"/>
              <a:t>seour</a:t>
            </a:r>
            <a:r>
              <a:rPr lang="fr-CA" altLang="ja-JP" dirty="0"/>
              <a:t>, fille</a:t>
            </a:r>
            <a:r>
              <a:rPr lang="ja-JP" altLang="en-US" dirty="0"/>
              <a:t>などが出現しやすい。</a:t>
            </a:r>
            <a:endParaRPr lang="en-US" altLang="ja-JP" dirty="0"/>
          </a:p>
          <a:p>
            <a:pPr lvl="1">
              <a:lnSpc>
                <a:spcPct val="99000"/>
              </a:lnSpc>
              <a:defRPr sz="1700"/>
            </a:pPr>
            <a:r>
              <a:rPr lang="fr-CA" altLang="ja-JP" sz="1600" dirty="0">
                <a:solidFill>
                  <a:srgbClr val="000000"/>
                </a:solidFill>
              </a:rPr>
              <a:t>N1</a:t>
            </a:r>
            <a:r>
              <a:rPr lang="ja-JP" altLang="en-US" sz="1600" dirty="0">
                <a:solidFill>
                  <a:srgbClr val="000000"/>
                </a:solidFill>
              </a:rPr>
              <a:t>のうちでは</a:t>
            </a:r>
            <a:r>
              <a:rPr lang="en-GB" altLang="ja-JP" sz="1600" dirty="0" err="1">
                <a:solidFill>
                  <a:srgbClr val="000000"/>
                </a:solidFill>
              </a:rPr>
              <a:t>maison</a:t>
            </a:r>
            <a:r>
              <a:rPr lang="ja-JP" altLang="en-US" sz="1600" dirty="0">
                <a:solidFill>
                  <a:srgbClr val="000000"/>
                </a:solidFill>
              </a:rPr>
              <a:t>が最も豊か</a:t>
            </a:r>
            <a:endParaRPr lang="en-US" altLang="ja-JP" sz="1600" dirty="0">
              <a:solidFill>
                <a:srgbClr val="000000"/>
              </a:solidFill>
            </a:endParaRPr>
          </a:p>
          <a:p>
            <a:pPr lvl="1">
              <a:lnSpc>
                <a:spcPct val="99000"/>
              </a:lnSpc>
              <a:defRPr sz="1700"/>
            </a:pPr>
            <a:r>
              <a:rPr lang="fr-CA" altLang="ja-JP" sz="1600" dirty="0">
                <a:solidFill>
                  <a:srgbClr val="000000"/>
                </a:solidFill>
              </a:rPr>
              <a:t>N2</a:t>
            </a:r>
            <a:r>
              <a:rPr lang="ja-JP" altLang="en-US" sz="1600" dirty="0">
                <a:solidFill>
                  <a:srgbClr val="000000"/>
                </a:solidFill>
              </a:rPr>
              <a:t>では</a:t>
            </a:r>
            <a:r>
              <a:rPr lang="fr-CA" altLang="ja-JP" sz="1600" dirty="0">
                <a:solidFill>
                  <a:srgbClr val="000000"/>
                </a:solidFill>
              </a:rPr>
              <a:t>mère</a:t>
            </a:r>
            <a:r>
              <a:rPr lang="ja-JP" altLang="en-US" sz="1600" dirty="0">
                <a:solidFill>
                  <a:srgbClr val="000000"/>
                </a:solidFill>
              </a:rPr>
              <a:t>が圧倒的→　したがって、</a:t>
            </a:r>
            <a:r>
              <a:rPr lang="fr-CA" altLang="ja-JP" sz="1600" dirty="0">
                <a:solidFill>
                  <a:srgbClr val="000000"/>
                </a:solidFill>
              </a:rPr>
              <a:t>N1</a:t>
            </a:r>
            <a:r>
              <a:rPr lang="ja-JP" altLang="en-US" sz="1600" dirty="0">
                <a:solidFill>
                  <a:srgbClr val="000000"/>
                </a:solidFill>
              </a:rPr>
              <a:t>として女性名詞が出現しやすい。</a:t>
            </a:r>
            <a:endParaRPr lang="en-US" altLang="ja-JP" sz="1600" dirty="0">
              <a:solidFill>
                <a:srgbClr val="000000"/>
              </a:solidFill>
            </a:endParaRPr>
          </a:p>
          <a:p>
            <a:pPr lvl="1">
              <a:lnSpc>
                <a:spcPct val="99000"/>
              </a:lnSpc>
              <a:defRPr sz="1700"/>
            </a:pPr>
            <a:endParaRPr lang="en-US" altLang="ja-JP" dirty="0"/>
          </a:p>
          <a:p>
            <a:pPr lvl="2">
              <a:lnSpc>
                <a:spcPct val="99000"/>
              </a:lnSpc>
              <a:defRPr sz="1700"/>
            </a:pPr>
            <a:r>
              <a:rPr lang="fr-CA" altLang="ja-JP" dirty="0"/>
              <a:t>maison mère, </a:t>
            </a:r>
            <a:r>
              <a:rPr lang="fr-CA" altLang="ja-JP" dirty="0" err="1"/>
              <a:t>soeur</a:t>
            </a:r>
            <a:r>
              <a:rPr lang="fr-CA" altLang="ja-JP" dirty="0"/>
              <a:t>, cousine, fille</a:t>
            </a:r>
          </a:p>
          <a:p>
            <a:pPr lvl="2">
              <a:lnSpc>
                <a:spcPct val="99000"/>
              </a:lnSpc>
              <a:defRPr sz="1700"/>
            </a:pPr>
            <a:r>
              <a:rPr lang="fr-CA" altLang="ja-JP" dirty="0"/>
              <a:t>société mère, </a:t>
            </a:r>
            <a:r>
              <a:rPr lang="fr-CA" altLang="ja-JP" dirty="0" err="1"/>
              <a:t>soeur</a:t>
            </a:r>
            <a:r>
              <a:rPr lang="fr-CA" altLang="ja-JP" dirty="0"/>
              <a:t>, fille,</a:t>
            </a:r>
          </a:p>
          <a:p>
            <a:pPr lvl="2">
              <a:lnSpc>
                <a:spcPct val="99000"/>
              </a:lnSpc>
              <a:defRPr sz="1700"/>
            </a:pPr>
            <a:r>
              <a:rPr lang="fr-CA" altLang="ja-JP" dirty="0">
                <a:highlight>
                  <a:srgbClr val="00FFFF"/>
                </a:highlight>
              </a:rPr>
              <a:t>pays frère, roi, cousin</a:t>
            </a:r>
          </a:p>
          <a:p>
            <a:pPr lvl="2">
              <a:lnSpc>
                <a:spcPct val="99000"/>
              </a:lnSpc>
              <a:defRPr sz="1700"/>
            </a:pPr>
            <a:r>
              <a:rPr lang="fr-CA" altLang="ja-JP" dirty="0"/>
              <a:t>âme </a:t>
            </a:r>
            <a:r>
              <a:rPr lang="fr-CA" altLang="ja-JP" dirty="0" err="1"/>
              <a:t>soeur</a:t>
            </a:r>
            <a:r>
              <a:rPr lang="fr-CA" altLang="ja-JP" dirty="0"/>
              <a:t>, </a:t>
            </a:r>
            <a:r>
              <a:rPr lang="fr-CA" altLang="ja-JP" dirty="0">
                <a:highlight>
                  <a:srgbClr val="FFFF00"/>
                </a:highlight>
              </a:rPr>
              <a:t>frère </a:t>
            </a:r>
          </a:p>
          <a:p>
            <a:pPr lvl="2">
              <a:lnSpc>
                <a:spcPct val="99000"/>
              </a:lnSpc>
              <a:defRPr sz="1700"/>
            </a:pPr>
            <a:r>
              <a:rPr lang="fr-CA" altLang="ja-JP" dirty="0">
                <a:highlight>
                  <a:srgbClr val="00FFFF"/>
                </a:highlight>
              </a:rPr>
              <a:t>parti frère, cousin</a:t>
            </a:r>
          </a:p>
          <a:p>
            <a:pPr lvl="2">
              <a:lnSpc>
                <a:spcPct val="99000"/>
              </a:lnSpc>
              <a:defRPr sz="1700"/>
            </a:pPr>
            <a:r>
              <a:rPr lang="fr-CA" altLang="ja-JP" dirty="0" err="1"/>
              <a:t>célule</a:t>
            </a:r>
            <a:r>
              <a:rPr lang="fr-CA" altLang="ja-JP" dirty="0"/>
              <a:t> mère, fille</a:t>
            </a:r>
          </a:p>
          <a:p>
            <a:pPr lvl="2">
              <a:lnSpc>
                <a:spcPct val="99000"/>
              </a:lnSpc>
              <a:defRPr sz="1700"/>
            </a:pPr>
            <a:r>
              <a:rPr lang="fr-CA" altLang="ja-JP" dirty="0">
                <a:highlight>
                  <a:srgbClr val="00FFFF"/>
                </a:highlight>
              </a:rPr>
              <a:t>peuple frère, cousin, roi</a:t>
            </a:r>
          </a:p>
          <a:p>
            <a:pPr lvl="2">
              <a:lnSpc>
                <a:spcPct val="99000"/>
              </a:lnSpc>
              <a:defRPr sz="1700"/>
            </a:pPr>
            <a:r>
              <a:rPr lang="fr-CA" altLang="ja-JP" dirty="0"/>
              <a:t>organisation mère, </a:t>
            </a:r>
            <a:r>
              <a:rPr lang="fr-CA" altLang="ja-JP" dirty="0" err="1"/>
              <a:t>soeur</a:t>
            </a:r>
            <a:r>
              <a:rPr lang="fr-CA" altLang="ja-JP" dirty="0"/>
              <a:t>, cousine</a:t>
            </a:r>
          </a:p>
          <a:p>
            <a:pPr lvl="2">
              <a:lnSpc>
                <a:spcPct val="99000"/>
              </a:lnSpc>
              <a:defRPr sz="1700"/>
            </a:pPr>
            <a:r>
              <a:rPr lang="fr-CA" altLang="ja-JP" dirty="0"/>
              <a:t>nation </a:t>
            </a:r>
            <a:r>
              <a:rPr lang="fr-CA" altLang="ja-JP" dirty="0" err="1"/>
              <a:t>soeur</a:t>
            </a:r>
            <a:r>
              <a:rPr lang="fr-CA" altLang="ja-JP" dirty="0"/>
              <a:t>, mère, reine</a:t>
            </a:r>
          </a:p>
          <a:p>
            <a:pPr lvl="2">
              <a:lnSpc>
                <a:spcPct val="99000"/>
              </a:lnSpc>
              <a:defRPr sz="1700"/>
            </a:pPr>
            <a:r>
              <a:rPr lang="fr-CA" altLang="ja-JP" dirty="0"/>
              <a:t>langue mère, cousine, fille</a:t>
            </a:r>
          </a:p>
          <a:p>
            <a:pPr lvl="2">
              <a:lnSpc>
                <a:spcPct val="99000"/>
              </a:lnSpc>
              <a:defRPr sz="1700"/>
            </a:pPr>
            <a:r>
              <a:rPr lang="fr-CA" altLang="ja-JP" dirty="0"/>
              <a:t>île mère, </a:t>
            </a:r>
            <a:r>
              <a:rPr lang="fr-CA" altLang="ja-JP" dirty="0" err="1"/>
              <a:t>soeur</a:t>
            </a:r>
            <a:r>
              <a:rPr lang="fr-CA" altLang="ja-JP" dirty="0"/>
              <a:t>, cousine</a:t>
            </a:r>
          </a:p>
          <a:p>
            <a:pPr lvl="1">
              <a:lnSpc>
                <a:spcPct val="99000"/>
              </a:lnSpc>
              <a:defRPr sz="1700"/>
            </a:pPr>
            <a:endParaRPr lang="fr-CA" altLang="ja-JP" dirty="0">
              <a:highlight>
                <a:srgbClr val="FFFF00"/>
              </a:highlight>
            </a:endParaRPr>
          </a:p>
          <a:p>
            <a:pPr marL="457200" lvl="1" indent="0">
              <a:lnSpc>
                <a:spcPct val="99000"/>
              </a:lnSpc>
              <a:buNone/>
              <a:defRPr sz="1700"/>
            </a:pPr>
            <a:endParaRPr lang="en-US" altLang="ja-JP" dirty="0">
              <a:highlight>
                <a:srgbClr val="FFFF00"/>
              </a:highlight>
            </a:endParaRPr>
          </a:p>
        </p:txBody>
      </p:sp>
      <p:sp>
        <p:nvSpPr>
          <p:cNvPr id="341" name="正方形/長方形 3"/>
          <p:cNvSpPr txBox="1"/>
          <p:nvPr/>
        </p:nvSpPr>
        <p:spPr>
          <a:xfrm>
            <a:off x="1375103" y="2276599"/>
            <a:ext cx="9742495" cy="464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150000"/>
              </a:lnSpc>
              <a:defRPr>
                <a:solidFill>
                  <a:srgbClr val="FF0000"/>
                </a:solidFill>
                <a:latin typeface="Times New Roman"/>
                <a:ea typeface="Times New Roman"/>
                <a:cs typeface="Times New Roman"/>
                <a:sym typeface="Times New Roman"/>
              </a:defRPr>
            </a:pPr>
            <a:endParaRPr dirty="0">
              <a:solidFill>
                <a:srgbClr val="000000"/>
              </a:solidFill>
            </a:endParaRPr>
          </a:p>
        </p:txBody>
      </p:sp>
      <p:sp>
        <p:nvSpPr>
          <p:cNvPr id="2" name="テキスト ボックス 1">
            <a:extLst>
              <a:ext uri="{FF2B5EF4-FFF2-40B4-BE49-F238E27FC236}">
                <a16:creationId xmlns:a16="http://schemas.microsoft.com/office/drawing/2014/main" id="{9208DF45-FD6D-40CE-B04F-C5E78B7F6D1C}"/>
              </a:ext>
            </a:extLst>
          </p:cNvPr>
          <p:cNvSpPr txBox="1"/>
          <p:nvPr/>
        </p:nvSpPr>
        <p:spPr>
          <a:xfrm>
            <a:off x="6096000" y="4008662"/>
            <a:ext cx="502159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フランス語では</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une</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ville</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 </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soeur</a:t>
            </a:r>
            <a:r>
              <a:rPr kumimoji="0" lang="en-GB" altLang="ja-JP" sz="1800" b="0" i="0" u="none" strike="noStrike" cap="none" spc="0" normalizeH="0" baseline="0" dirty="0">
                <a:ln>
                  <a:noFill/>
                </a:ln>
                <a:solidFill>
                  <a:srgbClr val="000000"/>
                </a:solidFill>
                <a:effectLst/>
                <a:uFillTx/>
                <a:latin typeface="Gill Sans MT"/>
                <a:ea typeface="Gill Sans MT"/>
                <a:cs typeface="Gill Sans MT"/>
                <a:sym typeface="Gill Sans MT"/>
              </a:rPr>
              <a:t>, un pays </a:t>
            </a:r>
            <a:r>
              <a:rPr kumimoji="0" lang="en-GB" altLang="ja-JP" sz="1800" b="0" i="0" u="none" strike="noStrike" cap="none" spc="0" normalizeH="0" baseline="0" dirty="0" err="1">
                <a:ln>
                  <a:noFill/>
                </a:ln>
                <a:solidFill>
                  <a:srgbClr val="000000"/>
                </a:solidFill>
                <a:effectLst/>
                <a:uFillTx/>
                <a:latin typeface="Gill Sans MT"/>
                <a:ea typeface="Gill Sans MT"/>
                <a:cs typeface="Gill Sans MT"/>
                <a:sym typeface="Gill Sans MT"/>
              </a:rPr>
              <a:t>fr</a:t>
            </a:r>
            <a:r>
              <a:rPr lang="fr-CA" altLang="ja-JP" dirty="0"/>
              <a:t>ère</a:t>
            </a:r>
            <a:r>
              <a:rPr lang="ja-JP" altLang="en-US" dirty="0"/>
              <a:t>の理由は明白　（意味とは無関係）</a:t>
            </a:r>
            <a:endParaRPr lang="en-US" altLang="ja-JP"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名詞の文法上の性が重要</a:t>
            </a:r>
            <a:endParaRPr kumimoji="0" lang="en-US" altLang="ja-JP" sz="1800" b="0" i="0" u="none" strike="noStrike" cap="none" spc="0" normalizeH="0" baseline="0" dirty="0">
              <a:ln>
                <a:noFill/>
              </a:ln>
              <a:solidFill>
                <a:srgbClr val="000000"/>
              </a:solidFill>
              <a:effectLst/>
              <a:uFillTx/>
              <a:latin typeface="Gill Sans MT"/>
              <a:ea typeface="Gill Sans MT"/>
              <a:cs typeface="Gill Sans MT"/>
              <a:sym typeface="Gill Sans MT"/>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altLang="ja-JP"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186158367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タイトル 1"/>
          <p:cNvSpPr txBox="1">
            <a:spLocks noGrp="1"/>
          </p:cNvSpPr>
          <p:nvPr>
            <p:ph type="title"/>
          </p:nvPr>
        </p:nvSpPr>
        <p:spPr>
          <a:xfrm>
            <a:off x="1006838" y="83985"/>
            <a:ext cx="10178324" cy="1492132"/>
          </a:xfrm>
          <a:prstGeom prst="rect">
            <a:avLst/>
          </a:prstGeom>
        </p:spPr>
        <p:txBody>
          <a:bodyPr>
            <a:normAutofit/>
          </a:bodyPr>
          <a:lstStyle/>
          <a:p>
            <a:pPr defTabSz="539495">
              <a:defRPr sz="2655" spc="117"/>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日本語</a:t>
            </a:r>
            <a:r>
              <a:rPr dirty="0">
                <a:latin typeface="+mn-lt"/>
                <a:ea typeface="+mn-ea"/>
                <a:cs typeface="+mn-cs"/>
                <a:sym typeface="Helvetica"/>
              </a:rPr>
              <a:t>）</a:t>
            </a:r>
            <a:br>
              <a:rPr dirty="0">
                <a:latin typeface="+mn-lt"/>
                <a:ea typeface="+mn-ea"/>
                <a:cs typeface="+mn-cs"/>
                <a:sym typeface="Helvetica"/>
              </a:rPr>
            </a:br>
            <a:br>
              <a:rPr sz="1887" dirty="0">
                <a:latin typeface="+mn-lt"/>
                <a:ea typeface="+mn-ea"/>
                <a:cs typeface="+mn-cs"/>
                <a:sym typeface="Helvetica"/>
              </a:rPr>
            </a:br>
            <a:r>
              <a:rPr lang="ja-JP" altLang="en-US" sz="1887" dirty="0">
                <a:latin typeface="+mn-lt"/>
                <a:ea typeface="+mn-ea"/>
                <a:cs typeface="+mn-cs"/>
                <a:sym typeface="Helvetica"/>
              </a:rPr>
              <a:t>＜親族名詞＋非人間</a:t>
            </a:r>
            <a:r>
              <a:rPr lang="en-GB" altLang="ja-JP" sz="1887" dirty="0">
                <a:latin typeface="+mn-lt"/>
                <a:ea typeface="+mn-ea"/>
                <a:cs typeface="+mn-cs"/>
                <a:sym typeface="Helvetica"/>
              </a:rPr>
              <a:t>/</a:t>
            </a:r>
            <a:r>
              <a:rPr lang="ja-JP" altLang="en-US" sz="1887" dirty="0">
                <a:latin typeface="+mn-lt"/>
                <a:ea typeface="+mn-ea"/>
                <a:cs typeface="+mn-cs"/>
                <a:sym typeface="Helvetica"/>
              </a:rPr>
              <a:t>非動物名詞＞                     </a:t>
            </a:r>
            <a:r>
              <a:rPr lang="en-GB" altLang="ja-JP" sz="1887" dirty="0">
                <a:latin typeface="+mn-lt"/>
                <a:ea typeface="+mn-ea"/>
                <a:cs typeface="+mn-cs"/>
                <a:sym typeface="Helvetica"/>
              </a:rPr>
              <a:t>&lt;</a:t>
            </a:r>
            <a:r>
              <a:rPr lang="ja-JP" altLang="en-US" sz="1887" dirty="0">
                <a:latin typeface="+mn-lt"/>
                <a:ea typeface="+mn-ea"/>
                <a:cs typeface="+mn-cs"/>
                <a:sym typeface="Helvetica"/>
              </a:rPr>
              <a:t>鬼・姫＋妖怪以外名詞＞</a:t>
            </a:r>
            <a:endParaRPr sz="1887" dirty="0">
              <a:latin typeface="+mn-lt"/>
              <a:ea typeface="+mn-ea"/>
              <a:cs typeface="+mn-cs"/>
              <a:sym typeface="Helvetica"/>
            </a:endParaRPr>
          </a:p>
        </p:txBody>
      </p:sp>
      <p:sp>
        <p:nvSpPr>
          <p:cNvPr id="345" name="Rectangle 1"/>
          <p:cNvSpPr txBox="1"/>
          <p:nvPr/>
        </p:nvSpPr>
        <p:spPr>
          <a:xfrm>
            <a:off x="-1672480" y="94223"/>
            <a:ext cx="16128894" cy="225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000">
                <a:latin typeface="Times New Roman"/>
                <a:ea typeface="Times New Roman"/>
                <a:cs typeface="Times New Roman"/>
                <a:sym typeface="Times New Roman"/>
              </a:defRPr>
            </a:lvl1pPr>
          </a:lstStyle>
          <a:p>
            <a:r>
              <a:t>Table 4 : les 20 premières combinaisons de Nom de parenté + N les plus fréquentes</a:t>
            </a:r>
          </a:p>
        </p:txBody>
      </p:sp>
      <p:graphicFrame>
        <p:nvGraphicFramePr>
          <p:cNvPr id="2" name="表 1">
            <a:extLst>
              <a:ext uri="{FF2B5EF4-FFF2-40B4-BE49-F238E27FC236}">
                <a16:creationId xmlns:a16="http://schemas.microsoft.com/office/drawing/2014/main" id="{F39D67E9-AC48-4D6D-B38A-8A788DAE7662}"/>
              </a:ext>
            </a:extLst>
          </p:cNvPr>
          <p:cNvGraphicFramePr>
            <a:graphicFrameLocks noGrp="1"/>
          </p:cNvGraphicFramePr>
          <p:nvPr>
            <p:extLst>
              <p:ext uri="{D42A27DB-BD31-4B8C-83A1-F6EECF244321}">
                <p14:modId xmlns:p14="http://schemas.microsoft.com/office/powerpoint/2010/main" val="185439085"/>
              </p:ext>
            </p:extLst>
          </p:nvPr>
        </p:nvGraphicFramePr>
        <p:xfrm>
          <a:off x="2540001" y="1586355"/>
          <a:ext cx="2768599" cy="4329384"/>
        </p:xfrm>
        <a:graphic>
          <a:graphicData uri="http://schemas.openxmlformats.org/drawingml/2006/table">
            <a:tbl>
              <a:tblPr>
                <a:tableStyleId>{5940675A-B579-460E-94D1-54222C63F5DA}</a:tableStyleId>
              </a:tblPr>
              <a:tblGrid>
                <a:gridCol w="696536">
                  <a:extLst>
                    <a:ext uri="{9D8B030D-6E8A-4147-A177-3AD203B41FA5}">
                      <a16:colId xmlns:a16="http://schemas.microsoft.com/office/drawing/2014/main" val="1455169633"/>
                    </a:ext>
                  </a:extLst>
                </a:gridCol>
                <a:gridCol w="669041">
                  <a:extLst>
                    <a:ext uri="{9D8B030D-6E8A-4147-A177-3AD203B41FA5}">
                      <a16:colId xmlns:a16="http://schemas.microsoft.com/office/drawing/2014/main" val="3317920601"/>
                    </a:ext>
                  </a:extLst>
                </a:gridCol>
                <a:gridCol w="614052">
                  <a:extLst>
                    <a:ext uri="{9D8B030D-6E8A-4147-A177-3AD203B41FA5}">
                      <a16:colId xmlns:a16="http://schemas.microsoft.com/office/drawing/2014/main" val="430018355"/>
                    </a:ext>
                  </a:extLst>
                </a:gridCol>
                <a:gridCol w="788970">
                  <a:extLst>
                    <a:ext uri="{9D8B030D-6E8A-4147-A177-3AD203B41FA5}">
                      <a16:colId xmlns:a16="http://schemas.microsoft.com/office/drawing/2014/main" val="3118045311"/>
                    </a:ext>
                  </a:extLst>
                </a:gridCol>
              </a:tblGrid>
              <a:tr h="360782">
                <a:tc>
                  <a:txBody>
                    <a:bodyPr/>
                    <a:lstStyle/>
                    <a:p>
                      <a:pPr algn="l" fontAlgn="ctr"/>
                      <a:r>
                        <a:rPr lang="ja-JP" altLang="en-US" sz="1100" u="none" strike="noStrike" dirty="0">
                          <a:effectLst/>
                        </a:rPr>
                        <a:t>行ラベル</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拘束</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自由</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総計</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54904738"/>
                  </a:ext>
                </a:extLst>
              </a:tr>
              <a:tr h="360782">
                <a:tc>
                  <a:txBody>
                    <a:bodyPr/>
                    <a:lstStyle/>
                    <a:p>
                      <a:pPr algn="l" fontAlgn="ctr"/>
                      <a:r>
                        <a:rPr lang="ja-JP" altLang="en-US" sz="1100" u="none" strike="noStrike">
                          <a:effectLst/>
                        </a:rPr>
                        <a:t>親</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2273</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2273</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103314607"/>
                  </a:ext>
                </a:extLst>
              </a:tr>
              <a:tr h="360782">
                <a:tc>
                  <a:txBody>
                    <a:bodyPr/>
                    <a:lstStyle/>
                    <a:p>
                      <a:pPr algn="l" fontAlgn="ctr"/>
                      <a:r>
                        <a:rPr lang="ja-JP" altLang="en-US" sz="1100" u="none" strike="noStrike">
                          <a:effectLst/>
                        </a:rPr>
                        <a:t>子</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274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1856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2130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99621051"/>
                  </a:ext>
                </a:extLst>
              </a:tr>
              <a:tr h="360782">
                <a:tc>
                  <a:txBody>
                    <a:bodyPr/>
                    <a:lstStyle/>
                    <a:p>
                      <a:pPr algn="l" fontAlgn="ctr"/>
                      <a:r>
                        <a:rPr lang="ja-JP" altLang="en-US" sz="1100" u="none" strike="noStrike">
                          <a:effectLst/>
                        </a:rPr>
                        <a:t>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1742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1747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278858322"/>
                  </a:ext>
                </a:extLst>
              </a:tr>
              <a:tr h="360782">
                <a:tc>
                  <a:txBody>
                    <a:bodyPr/>
                    <a:lstStyle/>
                    <a:p>
                      <a:pPr algn="l" fontAlgn="ctr"/>
                      <a:r>
                        <a:rPr lang="ja-JP" altLang="en-US" sz="1100" u="none" strike="noStrike">
                          <a:effectLst/>
                        </a:rPr>
                        <a:t>姉妹</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216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216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903238456"/>
                  </a:ext>
                </a:extLst>
              </a:tr>
              <a:tr h="360782">
                <a:tc>
                  <a:txBody>
                    <a:bodyPr/>
                    <a:lstStyle/>
                    <a:p>
                      <a:pPr algn="l" fontAlgn="ctr"/>
                      <a:r>
                        <a:rPr lang="ja-JP" altLang="en-US" sz="1100" u="none" strike="noStrike">
                          <a:effectLst/>
                        </a:rPr>
                        <a:t>親子</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129</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129</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759665451"/>
                  </a:ext>
                </a:extLst>
              </a:tr>
              <a:tr h="360782">
                <a:tc>
                  <a:txBody>
                    <a:bodyPr/>
                    <a:lstStyle/>
                    <a:p>
                      <a:pPr algn="l" fontAlgn="ctr"/>
                      <a:r>
                        <a:rPr lang="ja-JP" altLang="en-US" sz="1100" u="none" strike="noStrike">
                          <a:effectLst/>
                        </a:rPr>
                        <a:t>兄弟</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73</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73</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244491654"/>
                  </a:ext>
                </a:extLst>
              </a:tr>
              <a:tr h="360782">
                <a:tc>
                  <a:txBody>
                    <a:bodyPr/>
                    <a:lstStyle/>
                    <a:p>
                      <a:pPr algn="l" fontAlgn="ctr"/>
                      <a:r>
                        <a:rPr lang="ja-JP" altLang="en-US" sz="1100" u="none" strike="noStrike">
                          <a:effectLst/>
                        </a:rPr>
                        <a:t>孫</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47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47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801446645"/>
                  </a:ext>
                </a:extLst>
              </a:tr>
              <a:tr h="360782">
                <a:tc>
                  <a:txBody>
                    <a:bodyPr/>
                    <a:lstStyle/>
                    <a:p>
                      <a:pPr algn="l" fontAlgn="ctr"/>
                      <a:r>
                        <a:rPr lang="ja-JP" altLang="en-US" sz="1100" u="none" strike="noStrike" dirty="0">
                          <a:effectLst/>
                        </a:rPr>
                        <a:t>娘</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303420170"/>
                  </a:ext>
                </a:extLst>
              </a:tr>
              <a:tr h="360782">
                <a:tc>
                  <a:txBody>
                    <a:bodyPr/>
                    <a:lstStyle/>
                    <a:p>
                      <a:pPr algn="l" fontAlgn="ctr"/>
                      <a:r>
                        <a:rPr lang="ja-JP" altLang="en-US" sz="1100" u="none" strike="noStrike" dirty="0">
                          <a:effectLst/>
                        </a:rPr>
                        <a:t>いとこ</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dirty="0">
                          <a:effectLst/>
                        </a:rPr>
                        <a:t>2</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420830182"/>
                  </a:ext>
                </a:extLst>
              </a:tr>
              <a:tr h="360782">
                <a:tc>
                  <a:txBody>
                    <a:bodyPr/>
                    <a:lstStyle/>
                    <a:p>
                      <a:pPr algn="l" fontAlgn="ctr"/>
                      <a:r>
                        <a:rPr lang="ja-JP" altLang="en-US" sz="1100" u="none" strike="noStrike">
                          <a:effectLst/>
                        </a:rPr>
                        <a:t>曾孫</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131786204"/>
                  </a:ext>
                </a:extLst>
              </a:tr>
              <a:tr h="360782">
                <a:tc>
                  <a:txBody>
                    <a:bodyPr/>
                    <a:lstStyle/>
                    <a:p>
                      <a:pPr algn="l" fontAlgn="ctr"/>
                      <a:r>
                        <a:rPr lang="ja-JP" altLang="en-US" sz="1100" u="none" strike="noStrike">
                          <a:effectLst/>
                        </a:rPr>
                        <a:t>総計</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2042</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4603</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dirty="0">
                          <a:effectLst/>
                        </a:rPr>
                        <a:t>6645</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281172155"/>
                  </a:ext>
                </a:extLst>
              </a:tr>
            </a:tbl>
          </a:graphicData>
        </a:graphic>
      </p:graphicFrame>
      <p:sp>
        <p:nvSpPr>
          <p:cNvPr id="3" name="テキスト ボックス 2">
            <a:extLst>
              <a:ext uri="{FF2B5EF4-FFF2-40B4-BE49-F238E27FC236}">
                <a16:creationId xmlns:a16="http://schemas.microsoft.com/office/drawing/2014/main" id="{37308F61-5490-47EF-AD3D-52FBB72943C0}"/>
              </a:ext>
            </a:extLst>
          </p:cNvPr>
          <p:cNvSpPr txBox="1"/>
          <p:nvPr/>
        </p:nvSpPr>
        <p:spPr>
          <a:xfrm>
            <a:off x="1168400" y="6197600"/>
            <a:ext cx="47089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拘束形式は、ほとんどが、母（ボ）子（シ）</a:t>
            </a:r>
          </a:p>
        </p:txBody>
      </p:sp>
      <p:graphicFrame>
        <p:nvGraphicFramePr>
          <p:cNvPr id="4" name="表 3">
            <a:extLst>
              <a:ext uri="{FF2B5EF4-FFF2-40B4-BE49-F238E27FC236}">
                <a16:creationId xmlns:a16="http://schemas.microsoft.com/office/drawing/2014/main" id="{2B281E12-E4C6-42C4-89E0-CB927CDC09B8}"/>
              </a:ext>
            </a:extLst>
          </p:cNvPr>
          <p:cNvGraphicFramePr>
            <a:graphicFrameLocks noGrp="1"/>
          </p:cNvGraphicFramePr>
          <p:nvPr>
            <p:extLst>
              <p:ext uri="{D42A27DB-BD31-4B8C-83A1-F6EECF244321}">
                <p14:modId xmlns:p14="http://schemas.microsoft.com/office/powerpoint/2010/main" val="1730424981"/>
              </p:ext>
            </p:extLst>
          </p:nvPr>
        </p:nvGraphicFramePr>
        <p:xfrm>
          <a:off x="6604000" y="1576116"/>
          <a:ext cx="3695700" cy="1344884"/>
        </p:xfrm>
        <a:graphic>
          <a:graphicData uri="http://schemas.openxmlformats.org/drawingml/2006/table">
            <a:tbl>
              <a:tblPr>
                <a:tableStyleId>{5940675A-B579-460E-94D1-54222C63F5DA}</a:tableStyleId>
              </a:tblPr>
              <a:tblGrid>
                <a:gridCol w="997252">
                  <a:extLst>
                    <a:ext uri="{9D8B030D-6E8A-4147-A177-3AD203B41FA5}">
                      <a16:colId xmlns:a16="http://schemas.microsoft.com/office/drawing/2014/main" val="1230684962"/>
                    </a:ext>
                  </a:extLst>
                </a:gridCol>
                <a:gridCol w="1657199">
                  <a:extLst>
                    <a:ext uri="{9D8B030D-6E8A-4147-A177-3AD203B41FA5}">
                      <a16:colId xmlns:a16="http://schemas.microsoft.com/office/drawing/2014/main" val="4172052273"/>
                    </a:ext>
                  </a:extLst>
                </a:gridCol>
                <a:gridCol w="483961">
                  <a:extLst>
                    <a:ext uri="{9D8B030D-6E8A-4147-A177-3AD203B41FA5}">
                      <a16:colId xmlns:a16="http://schemas.microsoft.com/office/drawing/2014/main" val="3745171920"/>
                    </a:ext>
                  </a:extLst>
                </a:gridCol>
                <a:gridCol w="557288">
                  <a:extLst>
                    <a:ext uri="{9D8B030D-6E8A-4147-A177-3AD203B41FA5}">
                      <a16:colId xmlns:a16="http://schemas.microsoft.com/office/drawing/2014/main" val="1472730900"/>
                    </a:ext>
                  </a:extLst>
                </a:gridCol>
              </a:tblGrid>
              <a:tr h="336221">
                <a:tc>
                  <a:txBody>
                    <a:bodyPr/>
                    <a:lstStyle/>
                    <a:p>
                      <a:pPr algn="l" fontAlgn="ctr"/>
                      <a:r>
                        <a:rPr lang="ja-JP" altLang="en-US" sz="1100" u="none" strike="noStrike">
                          <a:effectLst/>
                        </a:rPr>
                        <a:t>行ラベル</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拘束</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自由</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総計</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616236729"/>
                  </a:ext>
                </a:extLst>
              </a:tr>
              <a:tr h="336221">
                <a:tc>
                  <a:txBody>
                    <a:bodyPr/>
                    <a:lstStyle/>
                    <a:p>
                      <a:pPr algn="l" fontAlgn="ctr"/>
                      <a:r>
                        <a:rPr lang="ja-JP" altLang="en-US" sz="1100" u="none" strike="noStrike">
                          <a:effectLst/>
                        </a:rPr>
                        <a:t>オニ</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194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610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804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398987447"/>
                  </a:ext>
                </a:extLst>
              </a:tr>
              <a:tr h="336221">
                <a:tc>
                  <a:txBody>
                    <a:bodyPr/>
                    <a:lstStyle/>
                    <a:p>
                      <a:pPr algn="l" fontAlgn="ctr"/>
                      <a:r>
                        <a:rPr lang="ja-JP" altLang="en-US" sz="1100" u="none" strike="noStrike">
                          <a:effectLst/>
                        </a:rPr>
                        <a:t>ヒメ</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322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322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937778257"/>
                  </a:ext>
                </a:extLst>
              </a:tr>
              <a:tr h="336221">
                <a:tc>
                  <a:txBody>
                    <a:bodyPr/>
                    <a:lstStyle/>
                    <a:p>
                      <a:pPr algn="l" fontAlgn="ctr"/>
                      <a:r>
                        <a:rPr lang="ja-JP" altLang="en-US" sz="1100" u="none" strike="noStrike">
                          <a:effectLst/>
                        </a:rPr>
                        <a:t>総計</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194</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932</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dirty="0">
                          <a:effectLst/>
                        </a:rPr>
                        <a:t>1126</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243463671"/>
                  </a:ext>
                </a:extLst>
              </a:tr>
            </a:tbl>
          </a:graphicData>
        </a:graphic>
      </p:graphicFrame>
      <p:sp>
        <p:nvSpPr>
          <p:cNvPr id="5" name="正方形/長方形 4">
            <a:extLst>
              <a:ext uri="{FF2B5EF4-FFF2-40B4-BE49-F238E27FC236}">
                <a16:creationId xmlns:a16="http://schemas.microsoft.com/office/drawing/2014/main" id="{5D06A913-DFA3-4009-B09C-B580DF349464}"/>
              </a:ext>
            </a:extLst>
          </p:cNvPr>
          <p:cNvSpPr/>
          <p:nvPr/>
        </p:nvSpPr>
        <p:spPr>
          <a:xfrm>
            <a:off x="6972302" y="3332860"/>
            <a:ext cx="2954655" cy="369332"/>
          </a:xfrm>
          <a:prstGeom prst="rect">
            <a:avLst/>
          </a:prstGeom>
        </p:spPr>
        <p:txBody>
          <a:bodyPr wrap="none">
            <a:spAutoFit/>
          </a:bodyPr>
          <a:lstStyle/>
          <a:p>
            <a:r>
              <a:rPr lang="ja-JP" altLang="en-US" dirty="0"/>
              <a:t>拘束形式は、鬼のみ（キ）</a:t>
            </a:r>
          </a:p>
        </p:txBody>
      </p:sp>
      <p:sp>
        <p:nvSpPr>
          <p:cNvPr id="6" name="テキスト ボックス 5">
            <a:extLst>
              <a:ext uri="{FF2B5EF4-FFF2-40B4-BE49-F238E27FC236}">
                <a16:creationId xmlns:a16="http://schemas.microsoft.com/office/drawing/2014/main" id="{8FA6B62A-AEEA-44ED-A3AF-6C47E6317B94}"/>
              </a:ext>
            </a:extLst>
          </p:cNvPr>
          <p:cNvSpPr txBox="1"/>
          <p:nvPr/>
        </p:nvSpPr>
        <p:spPr>
          <a:xfrm>
            <a:off x="7107810" y="4204355"/>
            <a:ext cx="286232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CA" altLang="ja-JP" sz="1800" b="0" i="0" u="none" strike="noStrike" cap="none" spc="0" normalizeH="0" baseline="0" dirty="0">
                <a:ln>
                  <a:noFill/>
                </a:ln>
                <a:solidFill>
                  <a:srgbClr val="000000"/>
                </a:solidFill>
                <a:effectLst/>
                <a:uFillTx/>
                <a:latin typeface="Gill Sans MT"/>
                <a:ea typeface="Gill Sans MT"/>
                <a:cs typeface="Gill Sans MT"/>
                <a:sym typeface="Gill Sans MT"/>
              </a:rPr>
              <a:t>qualificatif-analogique</a:t>
            </a:r>
          </a:p>
          <a:p>
            <a:pPr marL="0" marR="0" indent="0" algn="l" defTabSz="457200" rtl="0" fontAlgn="auto" latinLnBrk="0" hangingPunct="0">
              <a:lnSpc>
                <a:spcPct val="100000"/>
              </a:lnSpc>
              <a:spcBef>
                <a:spcPts val="0"/>
              </a:spcBef>
              <a:spcAft>
                <a:spcPts val="0"/>
              </a:spcAft>
              <a:buClrTx/>
              <a:buSzTx/>
              <a:buFontTx/>
              <a:buNone/>
              <a:tabLst/>
            </a:pPr>
            <a:r>
              <a:rPr lang="ja-JP" altLang="en-US" dirty="0"/>
              <a:t>非人間、非動物名詞の場合</a:t>
            </a:r>
            <a:endParaRPr lang="en-US" altLang="ja-JP" dirty="0"/>
          </a:p>
          <a:p>
            <a:r>
              <a:rPr lang="ja-JP" altLang="en-US" dirty="0"/>
              <a:t>比喩的意味</a:t>
            </a:r>
            <a:endParaRPr lang="en-US" altLang="ja-JP" dirty="0"/>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タイトル 1"/>
          <p:cNvSpPr txBox="1">
            <a:spLocks noGrp="1"/>
          </p:cNvSpPr>
          <p:nvPr>
            <p:ph type="title"/>
          </p:nvPr>
        </p:nvSpPr>
        <p:spPr>
          <a:xfrm>
            <a:off x="1006838" y="83985"/>
            <a:ext cx="10178324" cy="1492132"/>
          </a:xfrm>
          <a:prstGeom prst="rect">
            <a:avLst/>
          </a:prstGeom>
        </p:spPr>
        <p:txBody>
          <a:bodyPr/>
          <a:lstStyle/>
          <a:p>
            <a:pPr defTabSz="539495">
              <a:defRPr sz="2655" spc="117"/>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日本語</a:t>
            </a:r>
            <a:r>
              <a:rPr dirty="0">
                <a:latin typeface="+mn-lt"/>
                <a:ea typeface="+mn-ea"/>
                <a:cs typeface="+mn-cs"/>
                <a:sym typeface="Helvetica"/>
              </a:rPr>
              <a:t>）</a:t>
            </a:r>
            <a:br>
              <a:rPr dirty="0">
                <a:latin typeface="+mn-lt"/>
                <a:ea typeface="+mn-ea"/>
                <a:cs typeface="+mn-cs"/>
                <a:sym typeface="Helvetica"/>
              </a:rPr>
            </a:br>
            <a:r>
              <a:rPr lang="ja-JP" altLang="en-US" dirty="0">
                <a:latin typeface="+mn-lt"/>
                <a:ea typeface="+mn-ea"/>
                <a:cs typeface="+mn-cs"/>
                <a:sym typeface="Helvetica"/>
              </a:rPr>
              <a:t>頻度上位</a:t>
            </a:r>
            <a:r>
              <a:rPr lang="en-US" altLang="ja-JP" dirty="0">
                <a:latin typeface="+mn-lt"/>
                <a:ea typeface="+mn-ea"/>
                <a:cs typeface="+mn-cs"/>
                <a:sym typeface="Helvetica"/>
              </a:rPr>
              <a:t>BI</a:t>
            </a:r>
            <a:r>
              <a:rPr lang="fr-CA" altLang="ja-JP" dirty="0">
                <a:latin typeface="+mn-lt"/>
                <a:ea typeface="+mn-ea"/>
                <a:cs typeface="+mn-cs"/>
                <a:sym typeface="Helvetica"/>
              </a:rPr>
              <a:t>gram</a:t>
            </a:r>
            <a:br>
              <a:rPr sz="1887" dirty="0">
                <a:latin typeface="+mn-lt"/>
                <a:ea typeface="+mn-ea"/>
                <a:cs typeface="+mn-cs"/>
                <a:sym typeface="Helvetica"/>
              </a:rPr>
            </a:br>
            <a:endParaRPr sz="1887" dirty="0">
              <a:latin typeface="+mn-lt"/>
              <a:ea typeface="+mn-ea"/>
              <a:cs typeface="+mn-cs"/>
              <a:sym typeface="Helvetica"/>
            </a:endParaRPr>
          </a:p>
        </p:txBody>
      </p:sp>
      <p:graphicFrame>
        <p:nvGraphicFramePr>
          <p:cNvPr id="5" name="表 4">
            <a:extLst>
              <a:ext uri="{FF2B5EF4-FFF2-40B4-BE49-F238E27FC236}">
                <a16:creationId xmlns:a16="http://schemas.microsoft.com/office/drawing/2014/main" id="{30826129-6E1D-4B34-B75C-0AD7C85543FA}"/>
              </a:ext>
            </a:extLst>
          </p:cNvPr>
          <p:cNvGraphicFramePr>
            <a:graphicFrameLocks noGrp="1"/>
          </p:cNvGraphicFramePr>
          <p:nvPr>
            <p:extLst>
              <p:ext uri="{D42A27DB-BD31-4B8C-83A1-F6EECF244321}">
                <p14:modId xmlns:p14="http://schemas.microsoft.com/office/powerpoint/2010/main" val="3581069996"/>
              </p:ext>
            </p:extLst>
          </p:nvPr>
        </p:nvGraphicFramePr>
        <p:xfrm>
          <a:off x="1983381" y="1412166"/>
          <a:ext cx="3528004" cy="5650427"/>
        </p:xfrm>
        <a:graphic>
          <a:graphicData uri="http://schemas.openxmlformats.org/drawingml/2006/table">
            <a:tbl>
              <a:tblPr>
                <a:tableStyleId>{5940675A-B579-460E-94D1-54222C63F5DA}</a:tableStyleId>
              </a:tblPr>
              <a:tblGrid>
                <a:gridCol w="528257">
                  <a:extLst>
                    <a:ext uri="{9D8B030D-6E8A-4147-A177-3AD203B41FA5}">
                      <a16:colId xmlns:a16="http://schemas.microsoft.com/office/drawing/2014/main" val="25506810"/>
                    </a:ext>
                  </a:extLst>
                </a:gridCol>
                <a:gridCol w="659556">
                  <a:extLst>
                    <a:ext uri="{9D8B030D-6E8A-4147-A177-3AD203B41FA5}">
                      <a16:colId xmlns:a16="http://schemas.microsoft.com/office/drawing/2014/main" val="547320568"/>
                    </a:ext>
                  </a:extLst>
                </a:gridCol>
                <a:gridCol w="659556">
                  <a:extLst>
                    <a:ext uri="{9D8B030D-6E8A-4147-A177-3AD203B41FA5}">
                      <a16:colId xmlns:a16="http://schemas.microsoft.com/office/drawing/2014/main" val="2213266155"/>
                    </a:ext>
                  </a:extLst>
                </a:gridCol>
                <a:gridCol w="349793">
                  <a:extLst>
                    <a:ext uri="{9D8B030D-6E8A-4147-A177-3AD203B41FA5}">
                      <a16:colId xmlns:a16="http://schemas.microsoft.com/office/drawing/2014/main" val="4005602683"/>
                    </a:ext>
                  </a:extLst>
                </a:gridCol>
                <a:gridCol w="349793">
                  <a:extLst>
                    <a:ext uri="{9D8B030D-6E8A-4147-A177-3AD203B41FA5}">
                      <a16:colId xmlns:a16="http://schemas.microsoft.com/office/drawing/2014/main" val="1625066345"/>
                    </a:ext>
                  </a:extLst>
                </a:gridCol>
                <a:gridCol w="415787">
                  <a:extLst>
                    <a:ext uri="{9D8B030D-6E8A-4147-A177-3AD203B41FA5}">
                      <a16:colId xmlns:a16="http://schemas.microsoft.com/office/drawing/2014/main" val="210306922"/>
                    </a:ext>
                  </a:extLst>
                </a:gridCol>
                <a:gridCol w="565262">
                  <a:extLst>
                    <a:ext uri="{9D8B030D-6E8A-4147-A177-3AD203B41FA5}">
                      <a16:colId xmlns:a16="http://schemas.microsoft.com/office/drawing/2014/main" val="1650291576"/>
                    </a:ext>
                  </a:extLst>
                </a:gridCol>
              </a:tblGrid>
              <a:tr h="228747">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1" i="0" u="none" strike="noStrike" dirty="0">
                          <a:solidFill>
                            <a:srgbClr val="000000"/>
                          </a:solidFill>
                          <a:effectLst/>
                          <a:latin typeface="游ゴシック" panose="020B0400000000000000" pitchFamily="50" charset="-128"/>
                          <a:ea typeface="游ゴシック" panose="020B0400000000000000" pitchFamily="50" charset="-128"/>
                        </a:rPr>
                        <a:t>lié</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1" i="0" u="none" strike="noStrike" dirty="0">
                          <a:solidFill>
                            <a:srgbClr val="000000"/>
                          </a:solidFill>
                          <a:effectLst/>
                          <a:latin typeface="游ゴシック" panose="020B0400000000000000" pitchFamily="50" charset="-128"/>
                          <a:ea typeface="游ゴシック" panose="020B0400000000000000" pitchFamily="50" charset="-128"/>
                        </a:rPr>
                        <a:t>libre</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総計</a:t>
                      </a: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2527920794"/>
                  </a:ext>
                </a:extLst>
              </a:tr>
              <a:tr h="228747">
                <a:tc>
                  <a:txBody>
                    <a:bodyPr/>
                    <a:lstStyle/>
                    <a:p>
                      <a:pPr algn="ctr" fontAlgn="ctr"/>
                      <a:r>
                        <a:rPr lang="en-US" altLang="ja-JP" sz="1000" u="none" strike="noStrike" dirty="0">
                          <a:effectLst/>
                        </a:rPr>
                        <a:t>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ko-</a:t>
                      </a: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gaisha</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Enfant-société</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1617</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1617</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2608454602"/>
                  </a:ext>
                </a:extLst>
              </a:tr>
              <a:tr h="228747">
                <a:tc>
                  <a:txBody>
                    <a:bodyPr/>
                    <a:lstStyle/>
                    <a:p>
                      <a:pPr algn="ctr" fontAlgn="ctr"/>
                      <a:r>
                        <a:rPr lang="en-US" altLang="ja-JP" sz="1000" u="none" strike="noStrike" dirty="0">
                          <a:effectLst/>
                        </a:rPr>
                        <a:t>2</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oya-yubi</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Parent-doigt</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1108</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1108</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977566820"/>
                  </a:ext>
                </a:extLst>
              </a:tr>
              <a:tr h="228747">
                <a:tc>
                  <a:txBody>
                    <a:bodyPr/>
                    <a:lstStyle/>
                    <a:p>
                      <a:pPr algn="ctr" fontAlgn="ctr"/>
                      <a:r>
                        <a:rPr lang="en-US" altLang="ja-JP" sz="1000" u="none" strike="noStrike" dirty="0">
                          <a:effectLst/>
                        </a:rPr>
                        <a:t>3</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oya-gaisha</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Parent-société</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594</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594</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2128388699"/>
                  </a:ext>
                </a:extLst>
              </a:tr>
              <a:tr h="228747">
                <a:tc>
                  <a:txBody>
                    <a:bodyPr/>
                    <a:lstStyle/>
                    <a:p>
                      <a:pPr algn="ctr" fontAlgn="ctr"/>
                      <a:r>
                        <a:rPr lang="en-US" altLang="ja-JP" sz="1000" u="none" strike="noStrike" dirty="0">
                          <a:effectLst/>
                        </a:rPr>
                        <a:t>4</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bo</a:t>
                      </a: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-in</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Mère-son</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433</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433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4111907550"/>
                  </a:ext>
                </a:extLst>
              </a:tr>
              <a:tr h="228747">
                <a:tc>
                  <a:txBody>
                    <a:bodyPr/>
                    <a:lstStyle/>
                    <a:p>
                      <a:pPr algn="ctr" fontAlgn="ctr"/>
                      <a:r>
                        <a:rPr lang="en-US" altLang="ja-JP" sz="1000" u="none" strike="noStrike" dirty="0">
                          <a:effectLst/>
                        </a:rPr>
                        <a:t>5</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bo</a:t>
                      </a: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-koku</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Mère-pays</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371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371</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643132757"/>
                  </a:ext>
                </a:extLst>
              </a:tr>
              <a:tr h="228747">
                <a:tc>
                  <a:txBody>
                    <a:bodyPr/>
                    <a:lstStyle/>
                    <a:p>
                      <a:pPr algn="ctr" fontAlgn="ctr"/>
                      <a:r>
                        <a:rPr lang="en-US" altLang="ja-JP" sz="1000" u="none" strike="noStrike" dirty="0">
                          <a:effectLst/>
                        </a:rPr>
                        <a:t>6</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bo-koo</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Mère-école</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224</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224</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053255189"/>
                  </a:ext>
                </a:extLst>
              </a:tr>
              <a:tr h="228747">
                <a:tc>
                  <a:txBody>
                    <a:bodyPr/>
                    <a:lstStyle/>
                    <a:p>
                      <a:pPr algn="ctr" fontAlgn="ctr"/>
                      <a:r>
                        <a:rPr lang="en-US" altLang="ja-JP" sz="1000" u="none" strike="noStrike" dirty="0">
                          <a:effectLst/>
                        </a:rPr>
                        <a:t>7</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Oya-</a:t>
                      </a: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kigyoo</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u="none" strike="noStrike" dirty="0">
                          <a:effectLst/>
                        </a:rPr>
                        <a:t>Parent-entreprise</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221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221</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470327391"/>
                  </a:ext>
                </a:extLst>
              </a:tr>
              <a:tr h="228747">
                <a:tc>
                  <a:txBody>
                    <a:bodyPr/>
                    <a:lstStyle/>
                    <a:p>
                      <a:pPr algn="ctr" fontAlgn="ctr"/>
                      <a:r>
                        <a:rPr lang="en-US" altLang="ja-JP" sz="1000" u="none" strike="noStrike" dirty="0">
                          <a:effectLst/>
                        </a:rPr>
                        <a:t>8</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Shi-in</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Enfant-son</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217</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217</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704956226"/>
                  </a:ext>
                </a:extLst>
              </a:tr>
              <a:tr h="228747">
                <a:tc>
                  <a:txBody>
                    <a:bodyPr/>
                    <a:lstStyle/>
                    <a:p>
                      <a:pPr algn="ctr" fontAlgn="ctr"/>
                      <a:r>
                        <a:rPr lang="en-US" altLang="ja-JP" sz="1000" u="none" strike="noStrike" dirty="0">
                          <a:effectLst/>
                        </a:rPr>
                        <a:t>9</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Bo-go</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u="none" strike="noStrike" dirty="0">
                          <a:effectLst/>
                        </a:rPr>
                        <a:t>Mère-langue</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161</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161</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799896818"/>
                  </a:ext>
                </a:extLst>
              </a:tr>
              <a:tr h="228747">
                <a:tc>
                  <a:txBody>
                    <a:bodyPr/>
                    <a:lstStyle/>
                    <a:p>
                      <a:pPr algn="ctr" fontAlgn="ctr"/>
                      <a:r>
                        <a:rPr lang="en-US" altLang="ja-JP" sz="1000" u="none" strike="noStrike" dirty="0">
                          <a:effectLst/>
                        </a:rPr>
                        <a:t>10</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a:solidFill>
                            <a:srgbClr val="000000"/>
                          </a:solidFill>
                          <a:effectLst/>
                          <a:latin typeface="游ゴシック" panose="020B0400000000000000" pitchFamily="50" charset="-128"/>
                          <a:ea typeface="游ゴシック" panose="020B0400000000000000" pitchFamily="50" charset="-128"/>
                        </a:rPr>
                        <a:t>Bo-kan</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u="none" strike="noStrike" dirty="0">
                          <a:effectLst/>
                        </a:rPr>
                        <a:t>Mère-vaisseau</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142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142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969636186"/>
                  </a:ext>
                </a:extLst>
              </a:tr>
              <a:tr h="228747">
                <a:tc>
                  <a:txBody>
                    <a:bodyPr/>
                    <a:lstStyle/>
                    <a:p>
                      <a:pPr algn="ctr" fontAlgn="ctr"/>
                      <a:r>
                        <a:rPr lang="en-US" altLang="ja-JP" sz="1000" u="none" strike="noStrike" dirty="0">
                          <a:effectLst/>
                        </a:rPr>
                        <a:t>11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Shimai-toshi</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fr-CA" altLang="ja-JP" sz="1000" u="none" strike="noStrike" dirty="0" err="1">
                          <a:effectLst/>
                        </a:rPr>
                        <a:t>Soeur</a:t>
                      </a:r>
                      <a:r>
                        <a:rPr lang="fr-CA" altLang="ja-JP" sz="1000" u="none" strike="noStrike" dirty="0">
                          <a:effectLst/>
                        </a:rPr>
                        <a:t>-ville</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115</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115</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044075086"/>
                  </a:ext>
                </a:extLst>
              </a:tr>
              <a:tr h="228747">
                <a:tc>
                  <a:txBody>
                    <a:bodyPr/>
                    <a:lstStyle/>
                    <a:p>
                      <a:pPr algn="ctr" fontAlgn="ctr"/>
                      <a:r>
                        <a:rPr lang="en-US" altLang="ja-JP" sz="1000" u="none" strike="noStrike" dirty="0">
                          <a:effectLst/>
                        </a:rPr>
                        <a:t>12</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母集団</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112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112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243687427"/>
                  </a:ext>
                </a:extLst>
              </a:tr>
              <a:tr h="228747">
                <a:tc>
                  <a:txBody>
                    <a:bodyPr/>
                    <a:lstStyle/>
                    <a:p>
                      <a:pPr algn="ctr" fontAlgn="ctr"/>
                      <a:r>
                        <a:rPr lang="en-US" altLang="ja-JP" sz="1000" u="none" strike="noStrike" dirty="0">
                          <a:effectLst/>
                        </a:rPr>
                        <a:t>13</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親子どんぶり</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92</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92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509130259"/>
                  </a:ext>
                </a:extLst>
              </a:tr>
              <a:tr h="228747">
                <a:tc>
                  <a:txBody>
                    <a:bodyPr/>
                    <a:lstStyle/>
                    <a:p>
                      <a:pPr algn="ctr" fontAlgn="ctr"/>
                      <a:r>
                        <a:rPr lang="en-US" altLang="ja-JP" sz="1000" u="none" strike="noStrike" dirty="0">
                          <a:effectLst/>
                        </a:rPr>
                        <a:t>14</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子機</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72</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72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731132228"/>
                  </a:ext>
                </a:extLst>
              </a:tr>
              <a:tr h="228747">
                <a:tc>
                  <a:txBody>
                    <a:bodyPr/>
                    <a:lstStyle/>
                    <a:p>
                      <a:pPr algn="ctr" fontAlgn="ctr"/>
                      <a:r>
                        <a:rPr lang="en-US" altLang="ja-JP" sz="1000" u="none" strike="noStrike" dirty="0">
                          <a:effectLst/>
                        </a:rPr>
                        <a:t>15</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親法人</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58</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58</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1552096711"/>
                  </a:ext>
                </a:extLst>
              </a:tr>
              <a:tr h="228747">
                <a:tc>
                  <a:txBody>
                    <a:bodyPr/>
                    <a:lstStyle/>
                    <a:p>
                      <a:pPr algn="ctr" fontAlgn="ctr"/>
                      <a:r>
                        <a:rPr lang="en-US" altLang="ja-JP" sz="1000" u="none" strike="noStrike" dirty="0">
                          <a:effectLst/>
                        </a:rPr>
                        <a:t>16</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親玉</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53</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53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892732183"/>
                  </a:ext>
                </a:extLst>
              </a:tr>
              <a:tr h="228747">
                <a:tc>
                  <a:txBody>
                    <a:bodyPr/>
                    <a:lstStyle/>
                    <a:p>
                      <a:pPr algn="ctr" fontAlgn="ctr"/>
                      <a:r>
                        <a:rPr lang="en-US" altLang="ja-JP" sz="1000" u="none" strike="noStrike" dirty="0">
                          <a:effectLst/>
                        </a:rPr>
                        <a:t>17</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子株</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39</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39</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4133011927"/>
                  </a:ext>
                </a:extLst>
              </a:tr>
              <a:tr h="228747">
                <a:tc>
                  <a:txBody>
                    <a:bodyPr/>
                    <a:lstStyle/>
                    <a:p>
                      <a:pPr algn="ctr" fontAlgn="ctr"/>
                      <a:r>
                        <a:rPr lang="en-US" altLang="ja-JP" sz="1000" u="none" strike="noStrike" dirty="0">
                          <a:effectLst/>
                        </a:rPr>
                        <a:t>18</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孫会社</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38</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38</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71028040"/>
                  </a:ext>
                </a:extLst>
              </a:tr>
              <a:tr h="228747">
                <a:tc>
                  <a:txBody>
                    <a:bodyPr/>
                    <a:lstStyle/>
                    <a:p>
                      <a:pPr algn="ctr" fontAlgn="ctr"/>
                      <a:r>
                        <a:rPr lang="en-US" altLang="ja-JP" sz="1000" u="none" strike="noStrike" dirty="0">
                          <a:effectLst/>
                        </a:rPr>
                        <a:t>19</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子葉</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37</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a:effectLst/>
                        </a:rPr>
                        <a:t>37</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4121437565"/>
                  </a:ext>
                </a:extLst>
              </a:tr>
              <a:tr h="228747">
                <a:tc>
                  <a:txBody>
                    <a:bodyPr/>
                    <a:lstStyle/>
                    <a:p>
                      <a:pPr algn="ctr" fontAlgn="ctr"/>
                      <a:r>
                        <a:rPr lang="en-US" altLang="ja-JP" sz="1000" u="none" strike="noStrike" dirty="0">
                          <a:effectLst/>
                        </a:rPr>
                        <a:t>20</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親株</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36</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tc>
                  <a:txBody>
                    <a:bodyPr/>
                    <a:lstStyle/>
                    <a:p>
                      <a:pPr algn="r" fontAlgn="ctr"/>
                      <a:r>
                        <a:rPr lang="en-US" altLang="ja-JP" sz="1000" u="none" strike="noStrike" dirty="0">
                          <a:effectLst/>
                        </a:rPr>
                        <a:t>36</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1" marR="8621" marT="8621" marB="0" anchor="ctr"/>
                </a:tc>
                <a:extLst>
                  <a:ext uri="{0D108BD9-81ED-4DB2-BD59-A6C34878D82A}">
                    <a16:rowId xmlns:a16="http://schemas.microsoft.com/office/drawing/2014/main" val="3521889871"/>
                  </a:ext>
                </a:extLst>
              </a:tr>
            </a:tbl>
          </a:graphicData>
        </a:graphic>
      </p:graphicFrame>
      <p:graphicFrame>
        <p:nvGraphicFramePr>
          <p:cNvPr id="8" name="表 7">
            <a:extLst>
              <a:ext uri="{FF2B5EF4-FFF2-40B4-BE49-F238E27FC236}">
                <a16:creationId xmlns:a16="http://schemas.microsoft.com/office/drawing/2014/main" id="{A783C3FF-DF2D-4203-8A96-32FE9C5628EE}"/>
              </a:ext>
            </a:extLst>
          </p:cNvPr>
          <p:cNvGraphicFramePr>
            <a:graphicFrameLocks noGrp="1"/>
          </p:cNvGraphicFramePr>
          <p:nvPr>
            <p:extLst>
              <p:ext uri="{D42A27DB-BD31-4B8C-83A1-F6EECF244321}">
                <p14:modId xmlns:p14="http://schemas.microsoft.com/office/powerpoint/2010/main" val="1486617831"/>
              </p:ext>
            </p:extLst>
          </p:nvPr>
        </p:nvGraphicFramePr>
        <p:xfrm>
          <a:off x="6250392" y="1422400"/>
          <a:ext cx="3681006" cy="4863223"/>
        </p:xfrm>
        <a:graphic>
          <a:graphicData uri="http://schemas.openxmlformats.org/drawingml/2006/table">
            <a:tbl>
              <a:tblPr>
                <a:tableStyleId>{5940675A-B579-460E-94D1-54222C63F5DA}</a:tableStyleId>
              </a:tblPr>
              <a:tblGrid>
                <a:gridCol w="613501">
                  <a:extLst>
                    <a:ext uri="{9D8B030D-6E8A-4147-A177-3AD203B41FA5}">
                      <a16:colId xmlns:a16="http://schemas.microsoft.com/office/drawing/2014/main" val="4140052517"/>
                    </a:ext>
                  </a:extLst>
                </a:gridCol>
                <a:gridCol w="613501">
                  <a:extLst>
                    <a:ext uri="{9D8B030D-6E8A-4147-A177-3AD203B41FA5}">
                      <a16:colId xmlns:a16="http://schemas.microsoft.com/office/drawing/2014/main" val="4108803299"/>
                    </a:ext>
                  </a:extLst>
                </a:gridCol>
                <a:gridCol w="613501">
                  <a:extLst>
                    <a:ext uri="{9D8B030D-6E8A-4147-A177-3AD203B41FA5}">
                      <a16:colId xmlns:a16="http://schemas.microsoft.com/office/drawing/2014/main" val="2730736665"/>
                    </a:ext>
                  </a:extLst>
                </a:gridCol>
                <a:gridCol w="613501">
                  <a:extLst>
                    <a:ext uri="{9D8B030D-6E8A-4147-A177-3AD203B41FA5}">
                      <a16:colId xmlns:a16="http://schemas.microsoft.com/office/drawing/2014/main" val="3894117305"/>
                    </a:ext>
                  </a:extLst>
                </a:gridCol>
                <a:gridCol w="613501">
                  <a:extLst>
                    <a:ext uri="{9D8B030D-6E8A-4147-A177-3AD203B41FA5}">
                      <a16:colId xmlns:a16="http://schemas.microsoft.com/office/drawing/2014/main" val="2455925158"/>
                    </a:ext>
                  </a:extLst>
                </a:gridCol>
                <a:gridCol w="613501">
                  <a:extLst>
                    <a:ext uri="{9D8B030D-6E8A-4147-A177-3AD203B41FA5}">
                      <a16:colId xmlns:a16="http://schemas.microsoft.com/office/drawing/2014/main" val="2938422881"/>
                    </a:ext>
                  </a:extLst>
                </a:gridCol>
              </a:tblGrid>
              <a:tr h="184063">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fr-FR" sz="800" u="none" strike="noStrike">
                          <a:effectLst/>
                        </a:rPr>
                        <a:t>bigram</a:t>
                      </a:r>
                      <a:endParaRPr lang="fr-FR"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表記</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拘束</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自由</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総計</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1413613972"/>
                  </a:ext>
                </a:extLst>
              </a:tr>
              <a:tr h="184063">
                <a:tc>
                  <a:txBody>
                    <a:bodyPr/>
                    <a:lstStyle/>
                    <a:p>
                      <a:pPr algn="r" fontAlgn="ctr"/>
                      <a:r>
                        <a:rPr lang="en-US" altLang="ja-JP" sz="800" u="none" strike="noStrike">
                          <a:effectLst/>
                        </a:rPr>
                        <a:t>1</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キモン</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鬼門</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103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103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4285257788"/>
                  </a:ext>
                </a:extLst>
              </a:tr>
              <a:tr h="266522">
                <a:tc>
                  <a:txBody>
                    <a:bodyPr/>
                    <a:lstStyle/>
                    <a:p>
                      <a:pPr algn="r" fontAlgn="ctr"/>
                      <a:r>
                        <a:rPr lang="en-US" altLang="ja-JP" sz="800" u="none" strike="noStrike">
                          <a:effectLst/>
                        </a:rPr>
                        <a:t>2</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オニゴッコ</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鬼ごっこ</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89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89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4233068059"/>
                  </a:ext>
                </a:extLst>
              </a:tr>
              <a:tr h="184063">
                <a:tc>
                  <a:txBody>
                    <a:bodyPr/>
                    <a:lstStyle/>
                    <a:p>
                      <a:pPr algn="r" fontAlgn="ctr"/>
                      <a:r>
                        <a:rPr lang="en-US" altLang="ja-JP" sz="800" u="none" strike="noStrike">
                          <a:effectLst/>
                        </a:rPr>
                        <a:t>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キキ</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鬼気</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52</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52</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2388708555"/>
                  </a:ext>
                </a:extLst>
              </a:tr>
              <a:tr h="184063">
                <a:tc>
                  <a:txBody>
                    <a:bodyPr/>
                    <a:lstStyle/>
                    <a:p>
                      <a:pPr algn="r" fontAlgn="ctr"/>
                      <a:r>
                        <a:rPr lang="en-US" altLang="ja-JP" sz="800" u="none" strike="noStrike">
                          <a:effectLst/>
                        </a:rPr>
                        <a:t>4</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キサイ</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鬼才</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40</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40</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2486156842"/>
                  </a:ext>
                </a:extLst>
              </a:tr>
              <a:tr h="184063">
                <a:tc>
                  <a:txBody>
                    <a:bodyPr/>
                    <a:lstStyle/>
                    <a:p>
                      <a:pPr algn="r" fontAlgn="ctr"/>
                      <a:r>
                        <a:rPr lang="en-US" altLang="ja-JP" sz="800" u="none" strike="noStrike">
                          <a:effectLst/>
                        </a:rPr>
                        <a:t>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オニビ</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鬼火</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36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36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2147706060"/>
                  </a:ext>
                </a:extLst>
              </a:tr>
              <a:tr h="220590">
                <a:tc>
                  <a:txBody>
                    <a:bodyPr/>
                    <a:lstStyle/>
                    <a:p>
                      <a:pPr algn="r" fontAlgn="ctr"/>
                      <a:r>
                        <a:rPr lang="en-US" altLang="ja-JP" sz="800" u="none" strike="noStrike">
                          <a:effectLst/>
                        </a:rPr>
                        <a:t>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ヒメユリ</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姫百合</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35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35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3452428097"/>
                  </a:ext>
                </a:extLst>
              </a:tr>
              <a:tr h="184063">
                <a:tc>
                  <a:txBody>
                    <a:bodyPr/>
                    <a:lstStyle/>
                    <a:p>
                      <a:pPr algn="r" fontAlgn="ctr"/>
                      <a:r>
                        <a:rPr lang="en-US" altLang="ja-JP" sz="800" u="none" strike="noStrike">
                          <a:effectLst/>
                        </a:rPr>
                        <a:t>7</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ヒメマツ</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姫松</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30</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30</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1325975961"/>
                  </a:ext>
                </a:extLst>
              </a:tr>
              <a:tr h="266522">
                <a:tc>
                  <a:txBody>
                    <a:bodyPr/>
                    <a:lstStyle/>
                    <a:p>
                      <a:pPr algn="r" fontAlgn="ctr"/>
                      <a:r>
                        <a:rPr lang="en-US" altLang="ja-JP" sz="800" u="none" strike="noStrike">
                          <a:effectLst/>
                        </a:rPr>
                        <a:t>8</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オニタイジ</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鬼退治</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dirty="0">
                          <a:effectLst/>
                        </a:rPr>
                        <a:t>29</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3782582987"/>
                  </a:ext>
                </a:extLst>
              </a:tr>
              <a:tr h="184063">
                <a:tc>
                  <a:txBody>
                    <a:bodyPr/>
                    <a:lstStyle/>
                    <a:p>
                      <a:pPr algn="r" fontAlgn="ctr"/>
                      <a:r>
                        <a:rPr lang="en-US" altLang="ja-JP" sz="800" u="none" strike="noStrike">
                          <a:effectLst/>
                        </a:rPr>
                        <a:t>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キメン</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鬼面</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1796550306"/>
                  </a:ext>
                </a:extLst>
              </a:tr>
              <a:tr h="266522">
                <a:tc>
                  <a:txBody>
                    <a:bodyPr/>
                    <a:lstStyle/>
                    <a:p>
                      <a:pPr algn="r" fontAlgn="ctr"/>
                      <a:r>
                        <a:rPr lang="en-US" altLang="ja-JP" sz="800" u="none" strike="noStrike">
                          <a:effectLst/>
                        </a:rPr>
                        <a:t>10</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オニコロシ</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鬼殺し</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dirty="0">
                          <a:effectLst/>
                        </a:rPr>
                        <a:t>25</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1490002530"/>
                  </a:ext>
                </a:extLst>
              </a:tr>
              <a:tr h="184063">
                <a:tc>
                  <a:txBody>
                    <a:bodyPr/>
                    <a:lstStyle/>
                    <a:p>
                      <a:pPr algn="r" fontAlgn="ctr"/>
                      <a:r>
                        <a:rPr lang="en-US" altLang="ja-JP" sz="800" u="none" strike="noStrike" dirty="0">
                          <a:effectLst/>
                        </a:rPr>
                        <a:t>11</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dirty="0">
                          <a:effectLst/>
                        </a:rPr>
                        <a:t>キセキ</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dirty="0">
                          <a:effectLst/>
                        </a:rPr>
                        <a:t>鬼籍</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dirty="0">
                          <a:effectLst/>
                        </a:rPr>
                        <a:t>23</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dirty="0">
                          <a:effectLst/>
                        </a:rPr>
                        <a:t>23</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41466710"/>
                  </a:ext>
                </a:extLst>
              </a:tr>
              <a:tr h="299767">
                <a:tc>
                  <a:txBody>
                    <a:bodyPr/>
                    <a:lstStyle/>
                    <a:p>
                      <a:pPr algn="r" fontAlgn="ctr"/>
                      <a:r>
                        <a:rPr lang="en-US" altLang="ja-JP" sz="800" u="none" strike="noStrike">
                          <a:effectLst/>
                        </a:rPr>
                        <a:t>12</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オニヒトデ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オニヒトデ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22</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22</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1042245686"/>
                  </a:ext>
                </a:extLst>
              </a:tr>
              <a:tr h="266522">
                <a:tc>
                  <a:txBody>
                    <a:bodyPr/>
                    <a:lstStyle/>
                    <a:p>
                      <a:pPr algn="r" fontAlgn="ctr"/>
                      <a:r>
                        <a:rPr lang="en-US" altLang="ja-JP" sz="800" u="none" strike="noStrike">
                          <a:effectLst/>
                        </a:rPr>
                        <a:t>13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オニガワラ</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鬼瓦</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21</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21</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801826347"/>
                  </a:ext>
                </a:extLst>
              </a:tr>
              <a:tr h="184063">
                <a:tc>
                  <a:txBody>
                    <a:bodyPr/>
                    <a:lstStyle/>
                    <a:p>
                      <a:pPr algn="r" fontAlgn="ctr"/>
                      <a:r>
                        <a:rPr lang="en-US" altLang="ja-JP" sz="800" u="none" strike="noStrike">
                          <a:effectLst/>
                        </a:rPr>
                        <a:t>14</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オニユリ</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鬼百合</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192249181"/>
                  </a:ext>
                </a:extLst>
              </a:tr>
              <a:tr h="370060">
                <a:tc>
                  <a:txBody>
                    <a:bodyPr/>
                    <a:lstStyle/>
                    <a:p>
                      <a:pPr algn="r" fontAlgn="ctr"/>
                      <a:r>
                        <a:rPr lang="en-US" altLang="ja-JP" sz="800" u="none" strike="noStrike">
                          <a:effectLst/>
                        </a:rPr>
                        <a:t>15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ヒメコマツ</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ヒメ小松</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458659045"/>
                  </a:ext>
                </a:extLst>
              </a:tr>
              <a:tr h="266522">
                <a:tc>
                  <a:txBody>
                    <a:bodyPr/>
                    <a:lstStyle/>
                    <a:p>
                      <a:pPr algn="r" fontAlgn="ctr"/>
                      <a:r>
                        <a:rPr lang="en-US" altLang="ja-JP" sz="800" u="none" strike="noStrike">
                          <a:effectLst/>
                        </a:rPr>
                        <a:t>16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オニグルミ</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オニグルミ</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16</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3928815604"/>
                  </a:ext>
                </a:extLst>
              </a:tr>
              <a:tr h="266522">
                <a:tc>
                  <a:txBody>
                    <a:bodyPr/>
                    <a:lstStyle/>
                    <a:p>
                      <a:pPr algn="r" fontAlgn="ctr"/>
                      <a:r>
                        <a:rPr lang="en-US" altLang="ja-JP" sz="800" u="none" strike="noStrike">
                          <a:effectLst/>
                        </a:rPr>
                        <a:t>17</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ヒメシャラ</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ヒメシャラ</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15</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2885542406"/>
                  </a:ext>
                </a:extLst>
              </a:tr>
              <a:tr h="184063">
                <a:tc>
                  <a:txBody>
                    <a:bodyPr/>
                    <a:lstStyle/>
                    <a:p>
                      <a:pPr algn="r" fontAlgn="ctr"/>
                      <a:r>
                        <a:rPr lang="en-US" altLang="ja-JP" sz="800" u="none" strike="noStrike">
                          <a:effectLst/>
                        </a:rPr>
                        <a:t>18</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ヒメバチ</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ひめばち</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14</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14</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3367552783"/>
                  </a:ext>
                </a:extLst>
              </a:tr>
              <a:tr h="266522">
                <a:tc>
                  <a:txBody>
                    <a:bodyPr/>
                    <a:lstStyle/>
                    <a:p>
                      <a:pPr algn="r" fontAlgn="ctr"/>
                      <a:r>
                        <a:rPr lang="en-US" altLang="ja-JP" sz="800" u="none" strike="noStrike">
                          <a:effectLst/>
                        </a:rPr>
                        <a:t>19</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オニヤンマ</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オニヤンマ</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3060957264"/>
                  </a:ext>
                </a:extLst>
              </a:tr>
              <a:tr h="266522">
                <a:tc>
                  <a:txBody>
                    <a:bodyPr/>
                    <a:lstStyle/>
                    <a:p>
                      <a:pPr algn="r" fontAlgn="ctr"/>
                      <a:r>
                        <a:rPr lang="en-US" altLang="ja-JP" sz="800" u="none" strike="noStrike">
                          <a:effectLst/>
                        </a:rPr>
                        <a:t>20</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ヒメイヌビエ</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姫イヌビエ</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a:effectLst/>
                        </a:rPr>
                        <a:t>13</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tc>
                  <a:txBody>
                    <a:bodyPr/>
                    <a:lstStyle/>
                    <a:p>
                      <a:pPr algn="r" fontAlgn="ctr"/>
                      <a:r>
                        <a:rPr lang="en-US" altLang="ja-JP" sz="800" u="none" strike="noStrike" dirty="0">
                          <a:effectLst/>
                        </a:rPr>
                        <a:t>13</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05" marR="7105" marT="7105" marB="0" anchor="ctr"/>
                </a:tc>
                <a:extLst>
                  <a:ext uri="{0D108BD9-81ED-4DB2-BD59-A6C34878D82A}">
                    <a16:rowId xmlns:a16="http://schemas.microsoft.com/office/drawing/2014/main" val="3717751974"/>
                  </a:ext>
                </a:extLst>
              </a:tr>
            </a:tbl>
          </a:graphicData>
        </a:graphic>
      </p:graphicFrame>
      <p:sp>
        <p:nvSpPr>
          <p:cNvPr id="9" name="テキスト ボックス 8">
            <a:extLst>
              <a:ext uri="{FF2B5EF4-FFF2-40B4-BE49-F238E27FC236}">
                <a16:creationId xmlns:a16="http://schemas.microsoft.com/office/drawing/2014/main" id="{0352B4E6-FF5F-4782-8A95-B50C6E106264}"/>
              </a:ext>
            </a:extLst>
          </p:cNvPr>
          <p:cNvSpPr txBox="1"/>
          <p:nvPr/>
        </p:nvSpPr>
        <p:spPr>
          <a:xfrm>
            <a:off x="2959100" y="6540500"/>
            <a:ext cx="4571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Gill Sans MT"/>
              <a:ea typeface="Gill Sans MT"/>
              <a:cs typeface="Gill Sans MT"/>
              <a:sym typeface="Gill Sans MT"/>
            </a:endParaRPr>
          </a:p>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11" name="テキスト ボックス 10">
            <a:extLst>
              <a:ext uri="{FF2B5EF4-FFF2-40B4-BE49-F238E27FC236}">
                <a16:creationId xmlns:a16="http://schemas.microsoft.com/office/drawing/2014/main" id="{CE30B880-4B5C-42F1-87C7-8AA7A0313C42}"/>
              </a:ext>
            </a:extLst>
          </p:cNvPr>
          <p:cNvSpPr txBox="1"/>
          <p:nvPr/>
        </p:nvSpPr>
        <p:spPr>
          <a:xfrm>
            <a:off x="1641594" y="6249096"/>
            <a:ext cx="442685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表：親族名詞＋</a:t>
            </a:r>
            <a:r>
              <a:rPr lang="en-US" altLang="ja-JP" dirty="0"/>
              <a:t>N</a:t>
            </a:r>
            <a:r>
              <a:rPr lang="ja-JP" altLang="en-US" dirty="0"/>
              <a:t>　（人間・動物を除く）</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
        <p:nvSpPr>
          <p:cNvPr id="12" name="テキスト ボックス 11">
            <a:extLst>
              <a:ext uri="{FF2B5EF4-FFF2-40B4-BE49-F238E27FC236}">
                <a16:creationId xmlns:a16="http://schemas.microsoft.com/office/drawing/2014/main" id="{48D0029F-D6B1-4C29-9EB8-128D9DF902DD}"/>
              </a:ext>
            </a:extLst>
          </p:cNvPr>
          <p:cNvSpPr txBox="1"/>
          <p:nvPr/>
        </p:nvSpPr>
        <p:spPr>
          <a:xfrm flipH="1">
            <a:off x="6195283" y="6215853"/>
            <a:ext cx="46405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表：鬼、姫＋</a:t>
            </a:r>
            <a:r>
              <a:rPr lang="en-US" altLang="ja-JP" dirty="0"/>
              <a:t>N</a:t>
            </a:r>
            <a:r>
              <a:rPr lang="ja-JP" altLang="en-US" dirty="0"/>
              <a:t>　（人間・妖怪・神を除く）</a:t>
            </a:r>
            <a:endPar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4217804951"/>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タイトル 1"/>
          <p:cNvSpPr txBox="1">
            <a:spLocks noGrp="1"/>
          </p:cNvSpPr>
          <p:nvPr>
            <p:ph type="title"/>
          </p:nvPr>
        </p:nvSpPr>
        <p:spPr>
          <a:xfrm>
            <a:off x="1006838" y="83985"/>
            <a:ext cx="10178324" cy="1492132"/>
          </a:xfrm>
          <a:prstGeom prst="rect">
            <a:avLst/>
          </a:prstGeom>
        </p:spPr>
        <p:txBody>
          <a:bodyPr/>
          <a:lstStyle/>
          <a:p>
            <a:pPr defTabSz="667512">
              <a:defRPr sz="3285" spc="146"/>
            </a:pPr>
            <a:r>
              <a:t>Question2 ville soeur, Pays Frère</a:t>
            </a:r>
            <a:br/>
            <a:r>
              <a:rPr>
                <a:latin typeface="+mn-lt"/>
                <a:ea typeface="+mn-ea"/>
                <a:cs typeface="+mn-cs"/>
                <a:sym typeface="Helvetica"/>
              </a:rPr>
              <a:t>姉妹都市と兄弟国？（日本語）</a:t>
            </a:r>
            <a:br>
              <a:rPr>
                <a:latin typeface="+mn-lt"/>
                <a:ea typeface="+mn-ea"/>
                <a:cs typeface="+mn-cs"/>
                <a:sym typeface="Helvetica"/>
              </a:rPr>
            </a:br>
            <a:r>
              <a:rPr sz="2336" spc="146">
                <a:latin typeface="+mn-lt"/>
                <a:ea typeface="+mn-ea"/>
                <a:cs typeface="+mn-cs"/>
                <a:sym typeface="Helvetica"/>
              </a:rPr>
              <a:t>BCCWJでの頻度</a:t>
            </a:r>
          </a:p>
        </p:txBody>
      </p:sp>
      <p:graphicFrame>
        <p:nvGraphicFramePr>
          <p:cNvPr id="350" name="コンテンツ プレースホルダー 2"/>
          <p:cNvGraphicFramePr/>
          <p:nvPr>
            <p:extLst>
              <p:ext uri="{D42A27DB-BD31-4B8C-83A1-F6EECF244321}">
                <p14:modId xmlns:p14="http://schemas.microsoft.com/office/powerpoint/2010/main" val="2582259685"/>
              </p:ext>
            </p:extLst>
          </p:nvPr>
        </p:nvGraphicFramePr>
        <p:xfrm>
          <a:off x="2880986" y="2467625"/>
          <a:ext cx="5141224" cy="2530702"/>
        </p:xfrm>
        <a:graphic>
          <a:graphicData uri="http://schemas.openxmlformats.org/drawingml/2006/table">
            <a:tbl>
              <a:tblPr firstRow="1">
                <a:tableStyleId>{4C3C2611-4C71-4FC5-86AE-919BDF0F9419}</a:tableStyleId>
              </a:tblPr>
              <a:tblGrid>
                <a:gridCol w="1144037">
                  <a:extLst>
                    <a:ext uri="{9D8B030D-6E8A-4147-A177-3AD203B41FA5}">
                      <a16:colId xmlns:a16="http://schemas.microsoft.com/office/drawing/2014/main" val="20000"/>
                    </a:ext>
                  </a:extLst>
                </a:gridCol>
                <a:gridCol w="1144037">
                  <a:extLst>
                    <a:ext uri="{9D8B030D-6E8A-4147-A177-3AD203B41FA5}">
                      <a16:colId xmlns:a16="http://schemas.microsoft.com/office/drawing/2014/main" val="20001"/>
                    </a:ext>
                  </a:extLst>
                </a:gridCol>
                <a:gridCol w="2099134">
                  <a:extLst>
                    <a:ext uri="{9D8B030D-6E8A-4147-A177-3AD203B41FA5}">
                      <a16:colId xmlns:a16="http://schemas.microsoft.com/office/drawing/2014/main" val="20002"/>
                    </a:ext>
                  </a:extLst>
                </a:gridCol>
                <a:gridCol w="754016">
                  <a:extLst>
                    <a:ext uri="{9D8B030D-6E8A-4147-A177-3AD203B41FA5}">
                      <a16:colId xmlns:a16="http://schemas.microsoft.com/office/drawing/2014/main" val="20003"/>
                    </a:ext>
                  </a:extLst>
                </a:gridCol>
              </a:tblGrid>
              <a:tr h="278478">
                <a:tc gridSpan="3">
                  <a:txBody>
                    <a:bodyPr/>
                    <a:lstStyle/>
                    <a:p>
                      <a:pPr algn="ctr" defTabSz="914400">
                        <a:lnSpc>
                          <a:spcPct val="107000"/>
                        </a:lnSpc>
                        <a:defRPr sz="1800" b="0">
                          <a:solidFill>
                            <a:srgbClr val="000000"/>
                          </a:solidFill>
                        </a:defRPr>
                      </a:pPr>
                      <a:r>
                        <a:rPr sz="1600" b="1" dirty="0">
                          <a:solidFill>
                            <a:srgbClr val="FFFFFF"/>
                          </a:solidFill>
                        </a:rPr>
                        <a:t>Nom de </a:t>
                      </a:r>
                      <a:r>
                        <a:rPr sz="1600" b="1" dirty="0" err="1">
                          <a:solidFill>
                            <a:srgbClr val="FFFFFF"/>
                          </a:solidFill>
                        </a:rPr>
                        <a:t>parenté</a:t>
                      </a:r>
                      <a:endParaRPr sz="1600" b="1" dirty="0">
                        <a:solidFill>
                          <a:srgbClr val="FFFFFF"/>
                        </a:solidFill>
                      </a:endParaRPr>
                    </a:p>
                  </a:txBody>
                  <a:tcPr marL="6350" marR="6350" marT="6350" marB="6350" anchor="ctr" horzOverflow="overflow"/>
                </a:tc>
                <a:tc hMerge="1">
                  <a:txBody>
                    <a:bodyPr/>
                    <a:lstStyle/>
                    <a:p>
                      <a:endParaRPr lang="ja-JP"/>
                    </a:p>
                  </a:txBody>
                  <a:tcPr/>
                </a:tc>
                <a:tc hMerge="1">
                  <a:txBody>
                    <a:bodyPr/>
                    <a:lstStyle/>
                    <a:p>
                      <a:endParaRPr lang="ja-JP"/>
                    </a:p>
                  </a:txBody>
                  <a:tcPr/>
                </a:tc>
                <a:tc>
                  <a:txBody>
                    <a:bodyPr/>
                    <a:lstStyle/>
                    <a:p>
                      <a:pPr algn="ctr" defTabSz="914400">
                        <a:lnSpc>
                          <a:spcPct val="107000"/>
                        </a:lnSpc>
                        <a:defRPr sz="1800" b="0">
                          <a:solidFill>
                            <a:srgbClr val="000000"/>
                          </a:solidFill>
                        </a:defRPr>
                      </a:pPr>
                      <a:r>
                        <a:rPr sz="1600" b="1" dirty="0">
                          <a:solidFill>
                            <a:srgbClr val="FFFFFF"/>
                          </a:solidFill>
                        </a:rPr>
                        <a:t>occ.</a:t>
                      </a:r>
                    </a:p>
                  </a:txBody>
                  <a:tcPr marL="6350" marR="6350" marT="6350" marB="6350" anchor="ctr" horzOverflow="overflow"/>
                </a:tc>
                <a:extLst>
                  <a:ext uri="{0D108BD9-81ED-4DB2-BD59-A6C34878D82A}">
                    <a16:rowId xmlns:a16="http://schemas.microsoft.com/office/drawing/2014/main" val="10000"/>
                  </a:ext>
                </a:extLst>
              </a:tr>
              <a:tr h="278478">
                <a:tc>
                  <a:txBody>
                    <a:bodyPr/>
                    <a:lstStyle/>
                    <a:p>
                      <a:pPr algn="ctr" defTabSz="914400">
                        <a:lnSpc>
                          <a:spcPct val="107000"/>
                        </a:lnSpc>
                        <a:defRPr sz="1800"/>
                      </a:pPr>
                      <a:r>
                        <a:rPr lang="ja-JP" altLang="fr-FR" sz="1600" dirty="0"/>
                        <a:t>親</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sz="1600" dirty="0" err="1"/>
                        <a:t>Oya</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sz="1600"/>
                        <a:t>parent(s)</a:t>
                      </a:r>
                    </a:p>
                  </a:txBody>
                  <a:tcPr marL="6350" marR="6350" marT="6350" marB="6350" anchor="ctr" horzOverflow="overflow">
                    <a:solidFill>
                      <a:srgbClr val="FEF2E7"/>
                    </a:solidFill>
                  </a:tcPr>
                </a:tc>
                <a:tc>
                  <a:txBody>
                    <a:bodyPr/>
                    <a:lstStyle/>
                    <a:p>
                      <a:pPr defTabSz="914400">
                        <a:lnSpc>
                          <a:spcPct val="107000"/>
                        </a:lnSpc>
                        <a:defRPr sz="1800"/>
                      </a:pPr>
                      <a:r>
                        <a:rPr lang="en-US" altLang="ja-JP" sz="1600" dirty="0"/>
                        <a:t>2273</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0001"/>
                  </a:ext>
                </a:extLst>
              </a:tr>
              <a:tr h="278478">
                <a:tc>
                  <a:txBody>
                    <a:bodyPr/>
                    <a:lstStyle/>
                    <a:p>
                      <a:pPr algn="ctr" defTabSz="914400">
                        <a:lnSpc>
                          <a:spcPct val="107000"/>
                        </a:lnSpc>
                        <a:defRPr sz="1800"/>
                      </a:pPr>
                      <a:r>
                        <a:rPr sz="1600" dirty="0"/>
                        <a:t>子</a:t>
                      </a:r>
                    </a:p>
                  </a:txBody>
                  <a:tcPr marL="6350" marR="6350" marT="6350" marB="6350" anchor="ctr" horzOverflow="overflow">
                    <a:solidFill>
                      <a:srgbClr val="FEF2E7"/>
                    </a:solidFill>
                  </a:tcPr>
                </a:tc>
                <a:tc>
                  <a:txBody>
                    <a:bodyPr/>
                    <a:lstStyle/>
                    <a:p>
                      <a:pPr algn="ctr" defTabSz="914400">
                        <a:lnSpc>
                          <a:spcPct val="107000"/>
                        </a:lnSpc>
                        <a:defRPr sz="1800"/>
                      </a:pPr>
                      <a:r>
                        <a:rPr sz="1600" dirty="0"/>
                        <a:t>Ko/Shi</a:t>
                      </a:r>
                    </a:p>
                  </a:txBody>
                  <a:tcPr marL="6350" marR="6350" marT="6350" marB="6350" anchor="ctr" horzOverflow="overflow">
                    <a:solidFill>
                      <a:srgbClr val="FEF2E7"/>
                    </a:solidFill>
                  </a:tcPr>
                </a:tc>
                <a:tc>
                  <a:txBody>
                    <a:bodyPr/>
                    <a:lstStyle/>
                    <a:p>
                      <a:pPr algn="ctr" defTabSz="914400">
                        <a:lnSpc>
                          <a:spcPct val="107000"/>
                        </a:lnSpc>
                        <a:defRPr sz="1800"/>
                      </a:pPr>
                      <a:r>
                        <a:rPr sz="1600" dirty="0"/>
                        <a:t>enfant(s)</a:t>
                      </a:r>
                    </a:p>
                  </a:txBody>
                  <a:tcPr marL="6350" marR="6350" marT="6350" marB="6350" anchor="ctr" horzOverflow="overflow">
                    <a:solidFill>
                      <a:srgbClr val="FEF2E7"/>
                    </a:solidFill>
                  </a:tcPr>
                </a:tc>
                <a:tc>
                  <a:txBody>
                    <a:bodyPr/>
                    <a:lstStyle/>
                    <a:p>
                      <a:pPr defTabSz="914400">
                        <a:lnSpc>
                          <a:spcPct val="107000"/>
                        </a:lnSpc>
                        <a:defRPr sz="1800"/>
                      </a:pPr>
                      <a:r>
                        <a:rPr lang="en-US" altLang="ja-JP" sz="1600" dirty="0"/>
                        <a:t>2130</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0002"/>
                  </a:ext>
                </a:extLst>
              </a:tr>
              <a:tr h="278478">
                <a:tc>
                  <a:txBody>
                    <a:bodyPr/>
                    <a:lstStyle/>
                    <a:p>
                      <a:pPr algn="ctr" defTabSz="914400">
                        <a:lnSpc>
                          <a:spcPct val="107000"/>
                        </a:lnSpc>
                        <a:defRPr sz="1800"/>
                      </a:pPr>
                      <a:r>
                        <a:rPr sz="1600"/>
                        <a:t>母</a:t>
                      </a:r>
                    </a:p>
                  </a:txBody>
                  <a:tcPr marL="6350" marR="6350" marT="6350" marB="6350" anchor="ctr" horzOverflow="overflow">
                    <a:solidFill>
                      <a:srgbClr val="FEF2E7"/>
                    </a:solidFill>
                  </a:tcPr>
                </a:tc>
                <a:tc>
                  <a:txBody>
                    <a:bodyPr/>
                    <a:lstStyle/>
                    <a:p>
                      <a:pPr algn="ctr" defTabSz="914400">
                        <a:lnSpc>
                          <a:spcPct val="107000"/>
                        </a:lnSpc>
                        <a:defRPr sz="1800"/>
                      </a:pPr>
                      <a:r>
                        <a:rPr sz="1600" dirty="0" err="1"/>
                        <a:t>Haha</a:t>
                      </a:r>
                      <a:r>
                        <a:rPr sz="1600" dirty="0"/>
                        <a:t>/Bo</a:t>
                      </a:r>
                    </a:p>
                  </a:txBody>
                  <a:tcPr marL="6350" marR="6350" marT="6350" marB="6350" anchor="ctr" horzOverflow="overflow">
                    <a:solidFill>
                      <a:srgbClr val="FEF2E7"/>
                    </a:solidFill>
                  </a:tcPr>
                </a:tc>
                <a:tc>
                  <a:txBody>
                    <a:bodyPr/>
                    <a:lstStyle/>
                    <a:p>
                      <a:pPr algn="ctr" defTabSz="914400">
                        <a:lnSpc>
                          <a:spcPct val="107000"/>
                        </a:lnSpc>
                        <a:defRPr sz="1800"/>
                      </a:pPr>
                      <a:r>
                        <a:rPr sz="1600" dirty="0" err="1"/>
                        <a:t>mère</a:t>
                      </a:r>
                      <a:endParaRPr sz="1600" dirty="0"/>
                    </a:p>
                  </a:txBody>
                  <a:tcPr marL="6350" marR="6350" marT="6350" marB="6350" anchor="ctr" horzOverflow="overflow">
                    <a:solidFill>
                      <a:srgbClr val="FEF2E7"/>
                    </a:solidFill>
                  </a:tcPr>
                </a:tc>
                <a:tc>
                  <a:txBody>
                    <a:bodyPr/>
                    <a:lstStyle/>
                    <a:p>
                      <a:pPr defTabSz="914400">
                        <a:lnSpc>
                          <a:spcPct val="107000"/>
                        </a:lnSpc>
                        <a:defRPr sz="1800"/>
                      </a:pPr>
                      <a:r>
                        <a:rPr lang="en-US" altLang="ja-JP" sz="1600" dirty="0"/>
                        <a:t>1747</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0003"/>
                  </a:ext>
                </a:extLst>
              </a:tr>
              <a:tr h="278478">
                <a:tc>
                  <a:txBody>
                    <a:bodyPr/>
                    <a:lstStyle/>
                    <a:p>
                      <a:pPr algn="ctr" defTabSz="914400">
                        <a:lnSpc>
                          <a:spcPct val="107000"/>
                        </a:lnSpc>
                        <a:defRPr sz="1800"/>
                      </a:pPr>
                      <a:r>
                        <a:rPr sz="1600"/>
                        <a:t>姉妹</a:t>
                      </a:r>
                    </a:p>
                  </a:txBody>
                  <a:tcPr marL="6350" marR="6350" marT="6350" marB="6350" anchor="ctr" horzOverflow="overflow">
                    <a:solidFill>
                      <a:srgbClr val="FEF2E7"/>
                    </a:solidFill>
                  </a:tcPr>
                </a:tc>
                <a:tc>
                  <a:txBody>
                    <a:bodyPr/>
                    <a:lstStyle/>
                    <a:p>
                      <a:pPr algn="ctr" defTabSz="914400">
                        <a:lnSpc>
                          <a:spcPct val="107000"/>
                        </a:lnSpc>
                        <a:defRPr sz="1800"/>
                      </a:pPr>
                      <a:r>
                        <a:rPr sz="1600" dirty="0" err="1"/>
                        <a:t>Shimai</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sz="1600" dirty="0" err="1"/>
                        <a:t>soeurs</a:t>
                      </a:r>
                      <a:endParaRPr sz="1600" dirty="0"/>
                    </a:p>
                  </a:txBody>
                  <a:tcPr marL="6350" marR="6350" marT="6350" marB="6350" anchor="ctr" horzOverflow="overflow">
                    <a:solidFill>
                      <a:srgbClr val="FEF2E7"/>
                    </a:solidFill>
                  </a:tcPr>
                </a:tc>
                <a:tc>
                  <a:txBody>
                    <a:bodyPr/>
                    <a:lstStyle/>
                    <a:p>
                      <a:pPr defTabSz="914400">
                        <a:lnSpc>
                          <a:spcPct val="107000"/>
                        </a:lnSpc>
                        <a:defRPr sz="1800"/>
                      </a:pPr>
                      <a:r>
                        <a:rPr lang="en-US" altLang="ja-JP" sz="1600" dirty="0"/>
                        <a:t>216</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0004"/>
                  </a:ext>
                </a:extLst>
              </a:tr>
              <a:tr h="278478">
                <a:tc>
                  <a:txBody>
                    <a:bodyPr/>
                    <a:lstStyle/>
                    <a:p>
                      <a:pPr algn="ctr" defTabSz="914400">
                        <a:lnSpc>
                          <a:spcPct val="107000"/>
                        </a:lnSpc>
                        <a:defRPr sz="1800"/>
                      </a:pPr>
                      <a:r>
                        <a:rPr sz="1600" dirty="0" err="1"/>
                        <a:t>兄弟</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sz="1600" dirty="0"/>
                        <a:t>Kyodai</a:t>
                      </a:r>
                    </a:p>
                  </a:txBody>
                  <a:tcPr marL="6350" marR="6350" marT="6350" marB="6350" anchor="ctr" horzOverflow="overflow">
                    <a:solidFill>
                      <a:srgbClr val="FEF2E7"/>
                    </a:solidFill>
                  </a:tcPr>
                </a:tc>
                <a:tc>
                  <a:txBody>
                    <a:bodyPr/>
                    <a:lstStyle/>
                    <a:p>
                      <a:pPr algn="ctr" defTabSz="914400">
                        <a:lnSpc>
                          <a:spcPct val="107000"/>
                        </a:lnSpc>
                        <a:defRPr sz="1800"/>
                      </a:pPr>
                      <a:r>
                        <a:rPr sz="1600" dirty="0"/>
                        <a:t>frères</a:t>
                      </a:r>
                    </a:p>
                  </a:txBody>
                  <a:tcPr marL="6350" marR="6350" marT="6350" marB="6350" anchor="ctr" horzOverflow="overflow">
                    <a:solidFill>
                      <a:srgbClr val="FEF2E7"/>
                    </a:solidFill>
                  </a:tcPr>
                </a:tc>
                <a:tc>
                  <a:txBody>
                    <a:bodyPr/>
                    <a:lstStyle/>
                    <a:p>
                      <a:pPr defTabSz="914400">
                        <a:lnSpc>
                          <a:spcPct val="107000"/>
                        </a:lnSpc>
                        <a:defRPr sz="1800"/>
                      </a:pPr>
                      <a:r>
                        <a:rPr lang="en-US" altLang="ja-JP" sz="1600" dirty="0"/>
                        <a:t>73</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51741377"/>
                  </a:ext>
                </a:extLst>
              </a:tr>
              <a:tr h="302878">
                <a:tc>
                  <a:txBody>
                    <a:bodyPr/>
                    <a:lstStyle/>
                    <a:p>
                      <a:pPr algn="ctr" defTabSz="914400">
                        <a:lnSpc>
                          <a:spcPct val="107000"/>
                        </a:lnSpc>
                        <a:defRPr sz="1800"/>
                      </a:pPr>
                      <a:r>
                        <a:rPr sz="1600" dirty="0"/>
                        <a:t>孫</a:t>
                      </a:r>
                    </a:p>
                  </a:txBody>
                  <a:tcPr marL="6350" marR="6350" marT="6350" marB="6350" anchor="ctr" horzOverflow="overflow">
                    <a:solidFill>
                      <a:srgbClr val="FEF2E7"/>
                    </a:solidFill>
                  </a:tcPr>
                </a:tc>
                <a:tc>
                  <a:txBody>
                    <a:bodyPr/>
                    <a:lstStyle/>
                    <a:p>
                      <a:pPr algn="ctr" defTabSz="914400">
                        <a:lnSpc>
                          <a:spcPct val="107000"/>
                        </a:lnSpc>
                        <a:defRPr sz="1800"/>
                      </a:pPr>
                      <a:r>
                        <a:rPr sz="1600" dirty="0"/>
                        <a:t>Mago</a:t>
                      </a:r>
                    </a:p>
                  </a:txBody>
                  <a:tcPr marL="6350" marR="6350" marT="6350" marB="6350" anchor="ctr" horzOverflow="overflow">
                    <a:solidFill>
                      <a:srgbClr val="FEF2E7"/>
                    </a:solidFill>
                  </a:tcPr>
                </a:tc>
                <a:tc>
                  <a:txBody>
                    <a:bodyPr/>
                    <a:lstStyle/>
                    <a:p>
                      <a:pPr algn="ctr" defTabSz="914400">
                        <a:lnSpc>
                          <a:spcPct val="107000"/>
                        </a:lnSpc>
                        <a:defRPr sz="1800"/>
                      </a:pPr>
                      <a:r>
                        <a:rPr sz="1600" dirty="0"/>
                        <a:t>petit(s)-enfant(s)</a:t>
                      </a:r>
                    </a:p>
                  </a:txBody>
                  <a:tcPr marL="6350" marR="6350" marT="6350" marB="6350" anchor="ctr" horzOverflow="overflow">
                    <a:solidFill>
                      <a:srgbClr val="FEF2E7"/>
                    </a:solidFill>
                  </a:tcPr>
                </a:tc>
                <a:tc>
                  <a:txBody>
                    <a:bodyPr/>
                    <a:lstStyle/>
                    <a:p>
                      <a:pPr defTabSz="914400">
                        <a:lnSpc>
                          <a:spcPct val="107000"/>
                        </a:lnSpc>
                        <a:defRPr sz="1800"/>
                      </a:pPr>
                      <a:r>
                        <a:rPr lang="en-US" altLang="ja-JP" sz="1600" dirty="0"/>
                        <a:t>47</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0005"/>
                  </a:ext>
                </a:extLst>
              </a:tr>
              <a:tr h="278478">
                <a:tc>
                  <a:txBody>
                    <a:bodyPr/>
                    <a:lstStyle/>
                    <a:p>
                      <a:pPr algn="ctr" defTabSz="914400">
                        <a:lnSpc>
                          <a:spcPct val="107000"/>
                        </a:lnSpc>
                        <a:defRPr sz="1800"/>
                      </a:pPr>
                      <a:r>
                        <a:rPr lang="ja-JP" altLang="en-US" sz="1600" dirty="0"/>
                        <a:t>娘</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lang="fr-CA" sz="1600" dirty="0" err="1"/>
                        <a:t>jyoo</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lang="fr-CA" sz="1600" dirty="0"/>
                        <a:t>fille</a:t>
                      </a:r>
                      <a:endParaRPr sz="1600" dirty="0"/>
                    </a:p>
                  </a:txBody>
                  <a:tcPr marL="6350" marR="6350" marT="6350" marB="6350" anchor="ctr" horzOverflow="overflow">
                    <a:solidFill>
                      <a:srgbClr val="FEF2E7"/>
                    </a:solidFill>
                  </a:tcPr>
                </a:tc>
                <a:tc>
                  <a:txBody>
                    <a:bodyPr/>
                    <a:lstStyle/>
                    <a:p>
                      <a:pPr defTabSz="914400">
                        <a:lnSpc>
                          <a:spcPct val="107000"/>
                        </a:lnSpc>
                        <a:defRPr sz="1800"/>
                      </a:pPr>
                      <a:r>
                        <a:rPr lang="fr-CA" altLang="ja-JP" sz="1600" dirty="0"/>
                        <a:t>26</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1041655415"/>
                  </a:ext>
                </a:extLst>
              </a:tr>
              <a:tr h="278478">
                <a:tc>
                  <a:txBody>
                    <a:bodyPr/>
                    <a:lstStyle/>
                    <a:p>
                      <a:pPr algn="ctr" defTabSz="914400">
                        <a:lnSpc>
                          <a:spcPct val="107000"/>
                        </a:lnSpc>
                        <a:defRPr sz="1800"/>
                      </a:pPr>
                      <a:r>
                        <a:rPr lang="ja-JP" altLang="en-US" sz="1600" dirty="0"/>
                        <a:t>曾孫</a:t>
                      </a:r>
                      <a:endParaRPr sz="1600" dirty="0"/>
                    </a:p>
                  </a:txBody>
                  <a:tcPr marL="6350" marR="6350" marT="6350" marB="6350" anchor="ctr" horzOverflow="overflow">
                    <a:solidFill>
                      <a:srgbClr val="FEF2E7"/>
                    </a:solidFill>
                  </a:tcPr>
                </a:tc>
                <a:tc>
                  <a:txBody>
                    <a:bodyPr/>
                    <a:lstStyle/>
                    <a:p>
                      <a:pPr algn="ctr" defTabSz="914400">
                        <a:lnSpc>
                          <a:spcPct val="107000"/>
                        </a:lnSpc>
                        <a:defRPr sz="1800"/>
                      </a:pPr>
                      <a:r>
                        <a:rPr lang="fr-CA" sz="1600" dirty="0" err="1"/>
                        <a:t>himago</a:t>
                      </a:r>
                      <a:endParaRPr sz="1600" dirty="0"/>
                    </a:p>
                  </a:txBody>
                  <a:tcPr marL="6350" marR="6350" marT="6350" marB="6350" anchor="ctr" horzOverflow="overflow">
                    <a:solidFill>
                      <a:srgbClr val="FEF2E7"/>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sz="1800"/>
                      </a:pPr>
                      <a:r>
                        <a:rPr lang="fr-FR" altLang="ja-JP" sz="1600" dirty="0"/>
                        <a:t>arrière petit(s)-enfant(s)</a:t>
                      </a:r>
                    </a:p>
                  </a:txBody>
                  <a:tcPr marL="6350" marR="6350" marT="6350" marB="6350" anchor="ctr" horzOverflow="overflow">
                    <a:solidFill>
                      <a:srgbClr val="FEF2E7"/>
                    </a:solidFill>
                  </a:tcPr>
                </a:tc>
                <a:tc>
                  <a:txBody>
                    <a:bodyPr/>
                    <a:lstStyle/>
                    <a:p>
                      <a:pPr defTabSz="914400">
                        <a:lnSpc>
                          <a:spcPct val="107000"/>
                        </a:lnSpc>
                        <a:defRPr sz="1800"/>
                      </a:pPr>
                      <a:r>
                        <a:rPr lang="fr-CA" altLang="ja-JP" sz="1600" dirty="0"/>
                        <a:t>2</a:t>
                      </a:r>
                      <a:endParaRPr sz="1600" dirty="0"/>
                    </a:p>
                  </a:txBody>
                  <a:tcPr marL="6350" marR="6350" marT="6350" marB="6350" anchor="ctr" horzOverflow="overflow">
                    <a:solidFill>
                      <a:srgbClr val="FEF2E7"/>
                    </a:solidFill>
                  </a:tcPr>
                </a:tc>
                <a:extLst>
                  <a:ext uri="{0D108BD9-81ED-4DB2-BD59-A6C34878D82A}">
                    <a16:rowId xmlns:a16="http://schemas.microsoft.com/office/drawing/2014/main" val="2329529340"/>
                  </a:ext>
                </a:extLst>
              </a:tr>
            </a:tbl>
          </a:graphicData>
        </a:graphic>
      </p:graphicFrame>
      <p:sp>
        <p:nvSpPr>
          <p:cNvPr id="351" name="Rectangle 1"/>
          <p:cNvSpPr txBox="1"/>
          <p:nvPr/>
        </p:nvSpPr>
        <p:spPr>
          <a:xfrm>
            <a:off x="-4920352" y="-157883"/>
            <a:ext cx="17066632" cy="35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900">
                <a:latin typeface="Unistra D"/>
                <a:ea typeface="Unistra D"/>
                <a:cs typeface="Unistra D"/>
                <a:sym typeface="Unistra D"/>
              </a:defRPr>
            </a:lvl1pPr>
          </a:lstStyle>
          <a:p>
            <a:r>
              <a:t>Table 5 : Exemples recueillis dans BCCWJ</a:t>
            </a:r>
          </a:p>
        </p:txBody>
      </p:sp>
      <p:sp>
        <p:nvSpPr>
          <p:cNvPr id="352" name="テキスト ボックス 6"/>
          <p:cNvSpPr txBox="1"/>
          <p:nvPr/>
        </p:nvSpPr>
        <p:spPr>
          <a:xfrm>
            <a:off x="2156352" y="5160722"/>
            <a:ext cx="824463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err="1"/>
              <a:t>兄、姉、妹、弟、娘、息子をN１にした、比喩的なN1N2は見当たらない</a:t>
            </a:r>
            <a:r>
              <a:rPr dirty="0"/>
              <a:t>。</a:t>
            </a:r>
          </a:p>
          <a:p>
            <a:r>
              <a:rPr dirty="0"/>
              <a:t>（</a:t>
            </a:r>
            <a:r>
              <a:rPr lang="ja-JP" altLang="en-US" dirty="0"/>
              <a:t>他に、</a:t>
            </a:r>
            <a:r>
              <a:rPr dirty="0" err="1"/>
              <a:t>姫（姫百合</a:t>
            </a:r>
            <a:r>
              <a:rPr dirty="0"/>
              <a:t>）、</a:t>
            </a:r>
            <a:r>
              <a:rPr dirty="0" err="1"/>
              <a:t>鬼（鬼瓦</a:t>
            </a:r>
            <a:r>
              <a:rPr dirty="0"/>
              <a:t>）</a:t>
            </a:r>
            <a:r>
              <a:rPr lang="ja-JP" altLang="en-US" dirty="0"/>
              <a:t>は</a:t>
            </a:r>
            <a:r>
              <a:rPr lang="fr-CA" altLang="ja-JP" dirty="0"/>
              <a:t>analogique</a:t>
            </a:r>
            <a:r>
              <a:rPr dirty="0"/>
              <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タイトル 1"/>
          <p:cNvSpPr txBox="1">
            <a:spLocks noGrp="1"/>
          </p:cNvSpPr>
          <p:nvPr>
            <p:ph type="title"/>
          </p:nvPr>
        </p:nvSpPr>
        <p:spPr>
          <a:xfrm>
            <a:off x="1006838" y="83985"/>
            <a:ext cx="10178324" cy="1492132"/>
          </a:xfrm>
          <a:prstGeom prst="rect">
            <a:avLst/>
          </a:prstGeom>
        </p:spPr>
        <p:txBody>
          <a:bodyPr/>
          <a:lstStyle/>
          <a:p>
            <a:pPr defTabSz="896111">
              <a:defRPr sz="4410" spc="196"/>
            </a:pPr>
            <a:r>
              <a:t>Question2 ville soeur, Pays Frère</a:t>
            </a:r>
            <a:br/>
            <a:r>
              <a:rPr>
                <a:latin typeface="+mn-lt"/>
                <a:ea typeface="+mn-ea"/>
                <a:cs typeface="+mn-cs"/>
                <a:sym typeface="Helvetica"/>
              </a:rPr>
              <a:t>姉妹都市と兄弟国？（日本語）</a:t>
            </a:r>
          </a:p>
        </p:txBody>
      </p:sp>
      <p:sp>
        <p:nvSpPr>
          <p:cNvPr id="356" name="コンテンツ プレースホルダー 5"/>
          <p:cNvSpPr txBox="1">
            <a:spLocks noGrp="1"/>
          </p:cNvSpPr>
          <p:nvPr>
            <p:ph type="body" idx="1"/>
          </p:nvPr>
        </p:nvSpPr>
        <p:spPr>
          <a:xfrm>
            <a:off x="1168925" y="1734532"/>
            <a:ext cx="10261076" cy="4145061"/>
          </a:xfrm>
          <a:prstGeom prst="rect">
            <a:avLst/>
          </a:prstGeom>
        </p:spPr>
        <p:txBody>
          <a:bodyPr>
            <a:normAutofit fontScale="85000" lnSpcReduction="20000"/>
          </a:bodyPr>
          <a:lstStyle/>
          <a:p>
            <a:pPr marL="208026" indent="-208026" defTabSz="832104">
              <a:lnSpc>
                <a:spcPct val="88000"/>
              </a:lnSpc>
              <a:spcBef>
                <a:spcPts val="600"/>
              </a:spcBef>
              <a:defRPr sz="1547"/>
            </a:pPr>
            <a:r>
              <a:rPr dirty="0"/>
              <a:t>親-子 –</a:t>
            </a:r>
            <a:r>
              <a:rPr dirty="0" err="1"/>
              <a:t>孫（やまとことば</a:t>
            </a:r>
            <a:r>
              <a:rPr dirty="0"/>
              <a:t>）　</a:t>
            </a:r>
          </a:p>
          <a:p>
            <a:pPr marL="208026" indent="-208026" defTabSz="832104">
              <a:lnSpc>
                <a:spcPct val="88000"/>
              </a:lnSpc>
              <a:spcBef>
                <a:spcPts val="600"/>
              </a:spcBef>
              <a:defRPr sz="1547"/>
            </a:pPr>
            <a:r>
              <a:rPr dirty="0"/>
              <a:t>母-子　（</a:t>
            </a:r>
            <a:r>
              <a:rPr dirty="0" err="1"/>
              <a:t>漢語</a:t>
            </a:r>
            <a:r>
              <a:rPr dirty="0"/>
              <a:t>）</a:t>
            </a:r>
          </a:p>
          <a:p>
            <a:pPr marL="208026" indent="-208026" defTabSz="832104">
              <a:lnSpc>
                <a:spcPct val="88000"/>
              </a:lnSpc>
              <a:spcBef>
                <a:spcPts val="600"/>
              </a:spcBef>
              <a:defRPr sz="1547"/>
            </a:pPr>
            <a:r>
              <a:rPr strike="dblStrike" dirty="0"/>
              <a:t>姫-鬼</a:t>
            </a:r>
            <a:r>
              <a:rPr lang="fr-CA" altLang="ja-JP" strike="dblStrike" dirty="0"/>
              <a:t>  </a:t>
            </a:r>
            <a:r>
              <a:rPr strike="dblStrike" dirty="0"/>
              <a:t>　</a:t>
            </a:r>
          </a:p>
          <a:p>
            <a:pPr marL="208026" indent="-208026" defTabSz="832104">
              <a:lnSpc>
                <a:spcPct val="88000"/>
              </a:lnSpc>
              <a:spcBef>
                <a:spcPts val="600"/>
              </a:spcBef>
              <a:defRPr sz="1547"/>
            </a:pPr>
            <a:endParaRPr lang="ja-JP" altLang="fr-FR" dirty="0"/>
          </a:p>
          <a:p>
            <a:pPr marL="208026" indent="-208026" defTabSz="832104">
              <a:lnSpc>
                <a:spcPct val="88000"/>
              </a:lnSpc>
              <a:spcBef>
                <a:spcPts val="600"/>
              </a:spcBef>
              <a:defRPr sz="1547"/>
            </a:pPr>
            <a:r>
              <a:rPr lang="ja-JP" altLang="fr-FR" dirty="0"/>
              <a:t>親会社ー子会社ー孫会社ー曾孫会社</a:t>
            </a:r>
          </a:p>
          <a:p>
            <a:pPr marL="0" indent="0" defTabSz="832104">
              <a:lnSpc>
                <a:spcPct val="88000"/>
              </a:lnSpc>
              <a:spcBef>
                <a:spcPts val="600"/>
              </a:spcBef>
              <a:buNone/>
              <a:defRPr sz="1547"/>
            </a:pPr>
            <a:r>
              <a:rPr lang="ja-JP" altLang="fr-FR" dirty="0"/>
              <a:t>　親子会社ー兄弟会社</a:t>
            </a:r>
          </a:p>
          <a:p>
            <a:pPr marL="208026" indent="-208026" defTabSz="832104">
              <a:lnSpc>
                <a:spcPct val="88000"/>
              </a:lnSpc>
              <a:spcBef>
                <a:spcPts val="600"/>
              </a:spcBef>
              <a:defRPr sz="1547"/>
            </a:pPr>
            <a:r>
              <a:rPr lang="ja-JP" altLang="fr-FR" dirty="0"/>
              <a:t>親企業ー子企業ー孫企業</a:t>
            </a:r>
          </a:p>
          <a:p>
            <a:pPr marL="0" indent="0" defTabSz="832104">
              <a:lnSpc>
                <a:spcPct val="88000"/>
              </a:lnSpc>
              <a:spcBef>
                <a:spcPts val="600"/>
              </a:spcBef>
              <a:buNone/>
              <a:defRPr sz="1547"/>
            </a:pPr>
            <a:r>
              <a:rPr lang="ja-JP" altLang="fr-FR" dirty="0"/>
              <a:t>　兄弟企業</a:t>
            </a:r>
          </a:p>
          <a:p>
            <a:pPr defTabSz="832104">
              <a:lnSpc>
                <a:spcPct val="88000"/>
              </a:lnSpc>
              <a:spcBef>
                <a:spcPts val="600"/>
              </a:spcBef>
              <a:defRPr sz="1547"/>
            </a:pPr>
            <a:r>
              <a:rPr lang="ja-JP" altLang="fr-FR" dirty="0"/>
              <a:t>親指ー子（小）指                                                                      </a:t>
            </a:r>
          </a:p>
          <a:p>
            <a:pPr marL="208026" indent="-208026" defTabSz="832104">
              <a:lnSpc>
                <a:spcPct val="88000"/>
              </a:lnSpc>
              <a:spcBef>
                <a:spcPts val="600"/>
              </a:spcBef>
              <a:defRPr sz="1547"/>
            </a:pPr>
            <a:r>
              <a:rPr lang="ja-JP" altLang="fr-FR" dirty="0"/>
              <a:t>親機ー子機</a:t>
            </a:r>
          </a:p>
          <a:p>
            <a:pPr marL="0" indent="0" defTabSz="832104">
              <a:lnSpc>
                <a:spcPct val="88000"/>
              </a:lnSpc>
              <a:spcBef>
                <a:spcPts val="600"/>
              </a:spcBef>
              <a:buNone/>
              <a:defRPr sz="1547"/>
            </a:pPr>
            <a:r>
              <a:rPr lang="ja-JP" altLang="fr-FR" dirty="0"/>
              <a:t>　 姉妹機ー兄弟機</a:t>
            </a:r>
          </a:p>
          <a:p>
            <a:pPr marL="208026" indent="-208026" defTabSz="832104">
              <a:lnSpc>
                <a:spcPct val="88000"/>
              </a:lnSpc>
              <a:spcBef>
                <a:spcPts val="600"/>
              </a:spcBef>
              <a:defRPr sz="1547"/>
            </a:pPr>
            <a:r>
              <a:rPr lang="ja-JP" altLang="fr-FR" dirty="0"/>
              <a:t>親株ー子株</a:t>
            </a:r>
          </a:p>
          <a:p>
            <a:pPr marL="0" indent="0" defTabSz="832104">
              <a:lnSpc>
                <a:spcPct val="88000"/>
              </a:lnSpc>
              <a:spcBef>
                <a:spcPts val="600"/>
              </a:spcBef>
              <a:buNone/>
              <a:defRPr sz="1547"/>
            </a:pPr>
            <a:r>
              <a:rPr lang="ja-JP" altLang="fr-FR" dirty="0"/>
              <a:t>　 兄弟株</a:t>
            </a:r>
          </a:p>
          <a:p>
            <a:pPr defTabSz="832104">
              <a:lnSpc>
                <a:spcPct val="88000"/>
              </a:lnSpc>
              <a:spcBef>
                <a:spcPts val="600"/>
              </a:spcBef>
              <a:defRPr sz="1547"/>
            </a:pPr>
            <a:r>
              <a:rPr lang="ja-JP" altLang="fr-FR" dirty="0"/>
              <a:t>親法人ー子法人</a:t>
            </a:r>
          </a:p>
          <a:p>
            <a:pPr defTabSz="832104">
              <a:lnSpc>
                <a:spcPct val="88000"/>
              </a:lnSpc>
              <a:spcBef>
                <a:spcPts val="600"/>
              </a:spcBef>
              <a:defRPr sz="1547"/>
            </a:pPr>
            <a:r>
              <a:rPr lang="ja-JP" altLang="fr-FR" dirty="0"/>
              <a:t>親局ー子局</a:t>
            </a:r>
          </a:p>
          <a:p>
            <a:pPr defTabSz="832104">
              <a:lnSpc>
                <a:spcPct val="88000"/>
              </a:lnSpc>
              <a:spcBef>
                <a:spcPts val="600"/>
              </a:spcBef>
              <a:defRPr sz="1547"/>
            </a:pPr>
            <a:r>
              <a:rPr lang="ja-JP" altLang="fr-FR" dirty="0"/>
              <a:t>親ウィンドゥー子ウィンドゥ</a:t>
            </a:r>
          </a:p>
          <a:p>
            <a:pPr defTabSz="832104">
              <a:lnSpc>
                <a:spcPct val="88000"/>
              </a:lnSpc>
              <a:spcBef>
                <a:spcPts val="600"/>
              </a:spcBef>
              <a:defRPr sz="1547"/>
            </a:pPr>
            <a:r>
              <a:rPr lang="ja-JP" altLang="fr-FR" dirty="0"/>
              <a:t>姉妹校</a:t>
            </a:r>
            <a:r>
              <a:rPr lang="fr-FR" altLang="ja-JP" dirty="0"/>
              <a:t>- </a:t>
            </a:r>
            <a:r>
              <a:rPr lang="ja-JP" altLang="fr-FR" dirty="0"/>
              <a:t>兄弟校</a:t>
            </a:r>
          </a:p>
          <a:p>
            <a:pPr defTabSz="832104">
              <a:lnSpc>
                <a:spcPct val="88000"/>
              </a:lnSpc>
              <a:spcBef>
                <a:spcPts val="600"/>
              </a:spcBef>
              <a:defRPr sz="1547"/>
            </a:pPr>
            <a:r>
              <a:rPr lang="ja-JP" altLang="fr-FR" dirty="0"/>
              <a:t>親クレーンー子クレーンー孫クレーン</a:t>
            </a:r>
          </a:p>
          <a:p>
            <a:pPr marL="208026" indent="-208026" defTabSz="832104">
              <a:lnSpc>
                <a:spcPct val="88000"/>
              </a:lnSpc>
              <a:spcBef>
                <a:spcPts val="600"/>
              </a:spcBef>
              <a:defRPr sz="1547"/>
            </a:pPr>
            <a:r>
              <a:rPr lang="ja-JP" altLang="fr-FR" dirty="0"/>
              <a:t>母音ー子音</a:t>
            </a:r>
          </a:p>
          <a:p>
            <a:pPr marL="0" indent="0" defTabSz="832104">
              <a:lnSpc>
                <a:spcPct val="88000"/>
              </a:lnSpc>
              <a:spcBef>
                <a:spcPts val="600"/>
              </a:spcBef>
              <a:buNone/>
              <a:defRPr sz="1547"/>
            </a:pPr>
            <a:endParaRPr dirty="0"/>
          </a:p>
        </p:txBody>
      </p:sp>
      <p:sp>
        <p:nvSpPr>
          <p:cNvPr id="357" name="テキスト ボックス 6"/>
          <p:cNvSpPr txBox="1"/>
          <p:nvPr/>
        </p:nvSpPr>
        <p:spPr>
          <a:xfrm>
            <a:off x="5477859" y="2344350"/>
            <a:ext cx="5815452" cy="2031325"/>
          </a:xfrm>
          <a:prstGeom prst="rect">
            <a:avLst/>
          </a:prstGeom>
          <a:ln>
            <a:solidFill>
              <a:srgbClr val="FF50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err="1"/>
              <a:t>大きさ、権力、由来などが</a:t>
            </a:r>
            <a:r>
              <a:rPr dirty="0"/>
              <a:t>、</a:t>
            </a:r>
            <a:r>
              <a:rPr lang="ja-JP" altLang="en-US" dirty="0"/>
              <a:t>家族構造のメタファーにより表され、スキーマ型の</a:t>
            </a:r>
            <a:r>
              <a:rPr lang="fr-CA" altLang="ja-JP" dirty="0"/>
              <a:t>Construction</a:t>
            </a:r>
            <a:r>
              <a:rPr lang="ja-JP" altLang="en-US" dirty="0"/>
              <a:t>を形成している。</a:t>
            </a:r>
            <a:endParaRPr lang="en-US" altLang="ja-JP" dirty="0"/>
          </a:p>
          <a:p>
            <a:endParaRPr lang="en-US" altLang="ja-JP" dirty="0"/>
          </a:p>
          <a:p>
            <a:r>
              <a:rPr lang="ja-JP" altLang="en-US" dirty="0"/>
              <a:t>「会社」が最も豊か：</a:t>
            </a:r>
            <a:endParaRPr lang="en-US" altLang="ja-JP" dirty="0"/>
          </a:p>
          <a:p>
            <a:r>
              <a:rPr lang="ja-JP" altLang="en-US" dirty="0"/>
              <a:t>｛｛親、子、孫、曾孫、親子、兄弟｝＋会社｝</a:t>
            </a:r>
            <a:endParaRPr lang="en-US" altLang="ja-JP" dirty="0"/>
          </a:p>
          <a:p>
            <a:r>
              <a:rPr lang="ja-JP" altLang="en-US" dirty="0"/>
              <a:t>「企業、法人、局、ウィンドゥ、クレーン」など、これをモデルにしてさらに拡張可能。</a:t>
            </a:r>
            <a:endParaRPr dirty="0"/>
          </a:p>
        </p:txBody>
      </p:sp>
      <p:sp>
        <p:nvSpPr>
          <p:cNvPr id="3" name="テキスト ボックス 2">
            <a:extLst>
              <a:ext uri="{FF2B5EF4-FFF2-40B4-BE49-F238E27FC236}">
                <a16:creationId xmlns:a16="http://schemas.microsoft.com/office/drawing/2014/main" id="{70C11C52-08AF-4EFA-A832-F2A3D91821FB}"/>
              </a:ext>
            </a:extLst>
          </p:cNvPr>
          <p:cNvSpPr txBox="1"/>
          <p:nvPr/>
        </p:nvSpPr>
        <p:spPr>
          <a:xfrm>
            <a:off x="5477859" y="5043340"/>
            <a:ext cx="67864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Gill Sans MT"/>
                <a:ea typeface="Gill Sans MT"/>
                <a:cs typeface="Gill Sans MT"/>
                <a:sym typeface="Gill Sans MT"/>
              </a:rPr>
              <a:t>孤立しているのは「姉妹都市」、「兄弟都市」は存在しない。</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タイトル 1"/>
          <p:cNvSpPr txBox="1">
            <a:spLocks noGrp="1"/>
          </p:cNvSpPr>
          <p:nvPr>
            <p:ph type="title"/>
          </p:nvPr>
        </p:nvSpPr>
        <p:spPr>
          <a:xfrm>
            <a:off x="1006838" y="83985"/>
            <a:ext cx="10178324" cy="1492132"/>
          </a:xfrm>
          <a:prstGeom prst="rect">
            <a:avLst/>
          </a:prstGeom>
        </p:spPr>
        <p:txBody>
          <a:bodyPr/>
          <a:lstStyle/>
          <a:p>
            <a:pPr defTabSz="667512">
              <a:defRPr sz="3285" spc="146"/>
            </a:pPr>
            <a:r>
              <a:t>Question2 ville soeur, Pays Frère</a:t>
            </a:r>
            <a:br/>
            <a:r>
              <a:rPr>
                <a:latin typeface="+mn-lt"/>
                <a:ea typeface="+mn-ea"/>
                <a:cs typeface="+mn-cs"/>
                <a:sym typeface="Helvetica"/>
              </a:rPr>
              <a:t>姉妹都市と兄弟国？（日本語）</a:t>
            </a:r>
            <a:br>
              <a:rPr>
                <a:latin typeface="+mn-lt"/>
                <a:ea typeface="+mn-ea"/>
                <a:cs typeface="+mn-cs"/>
                <a:sym typeface="Helvetica"/>
              </a:rPr>
            </a:br>
            <a:r>
              <a:rPr sz="2336" spc="146">
                <a:latin typeface="+mn-lt"/>
                <a:ea typeface="+mn-ea"/>
                <a:cs typeface="+mn-cs"/>
                <a:sym typeface="Helvetica"/>
              </a:rPr>
              <a:t>意味の違い</a:t>
            </a:r>
          </a:p>
        </p:txBody>
      </p:sp>
      <p:sp>
        <p:nvSpPr>
          <p:cNvPr id="360" name="Rectangle 1"/>
          <p:cNvSpPr txBox="1"/>
          <p:nvPr/>
        </p:nvSpPr>
        <p:spPr>
          <a:xfrm>
            <a:off x="-1672480" y="94223"/>
            <a:ext cx="16128894" cy="225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000">
                <a:latin typeface="Times New Roman"/>
                <a:ea typeface="Times New Roman"/>
                <a:cs typeface="Times New Roman"/>
                <a:sym typeface="Times New Roman"/>
              </a:defRPr>
            </a:lvl1pPr>
          </a:lstStyle>
          <a:p>
            <a:r>
              <a:t>Table 4 : les 20 premières combinaisons de Nom de parenté + N les plus fréquentes</a:t>
            </a:r>
          </a:p>
        </p:txBody>
      </p:sp>
      <p:sp>
        <p:nvSpPr>
          <p:cNvPr id="361" name="コンテンツ プレースホルダー 5"/>
          <p:cNvSpPr txBox="1">
            <a:spLocks noGrp="1"/>
          </p:cNvSpPr>
          <p:nvPr>
            <p:ph type="body" idx="1"/>
          </p:nvPr>
        </p:nvSpPr>
        <p:spPr>
          <a:xfrm>
            <a:off x="1194527" y="1576117"/>
            <a:ext cx="10178323" cy="3593593"/>
          </a:xfrm>
          <a:prstGeom prst="rect">
            <a:avLst/>
          </a:prstGeom>
        </p:spPr>
        <p:txBody>
          <a:bodyPr>
            <a:normAutofit fontScale="92500" lnSpcReduction="10000"/>
          </a:bodyPr>
          <a:lstStyle/>
          <a:p>
            <a:pPr>
              <a:buSzTx/>
            </a:pPr>
            <a:r>
              <a:rPr dirty="0" err="1"/>
              <a:t>日本語では</a:t>
            </a:r>
            <a:r>
              <a:rPr dirty="0"/>
              <a:t>、「</a:t>
            </a:r>
            <a:r>
              <a:rPr dirty="0" err="1"/>
              <a:t>姉妹」と「兄弟」間で意味の差異をみつけようとする</a:t>
            </a:r>
            <a:r>
              <a:rPr dirty="0"/>
              <a:t>。</a:t>
            </a:r>
            <a:endParaRPr lang="en-US" altLang="ja-JP" dirty="0"/>
          </a:p>
          <a:p>
            <a:pPr marL="482600" lvl="1" indent="0">
              <a:buSzTx/>
              <a:buNone/>
            </a:pPr>
            <a:endParaRPr dirty="0"/>
          </a:p>
          <a:p>
            <a:pPr lvl="1">
              <a:buSzTx/>
            </a:pPr>
            <a:r>
              <a:rPr dirty="0"/>
              <a:t>「</a:t>
            </a:r>
            <a:r>
              <a:rPr dirty="0" err="1"/>
              <a:t>ソ連とハンガリーは友好国か、</a:t>
            </a:r>
            <a:r>
              <a:rPr dirty="0" err="1">
                <a:highlight>
                  <a:srgbClr val="00FFFF"/>
                </a:highlight>
              </a:rPr>
              <a:t>兄弟国</a:t>
            </a:r>
            <a:r>
              <a:rPr dirty="0" err="1"/>
              <a:t>か</a:t>
            </a:r>
            <a:r>
              <a:rPr dirty="0"/>
              <a:t>」#　「</a:t>
            </a:r>
            <a:r>
              <a:rPr dirty="0" err="1"/>
              <a:t>無論、</a:t>
            </a:r>
            <a:r>
              <a:rPr dirty="0" err="1">
                <a:highlight>
                  <a:srgbClr val="00FFFF"/>
                </a:highlight>
              </a:rPr>
              <a:t>兄弟国</a:t>
            </a:r>
            <a:r>
              <a:rPr dirty="0" err="1"/>
              <a:t>である</a:t>
            </a:r>
            <a:r>
              <a:rPr dirty="0"/>
              <a:t>。#</a:t>
            </a:r>
            <a:r>
              <a:rPr dirty="0" err="1"/>
              <a:t>だって、友達は選べるけど、兄弟は選べないもの</a:t>
            </a:r>
            <a:r>
              <a:rPr dirty="0"/>
              <a:t>」  </a:t>
            </a:r>
            <a:r>
              <a:rPr dirty="0" err="1"/>
              <a:t>BCCWJ</a:t>
            </a:r>
            <a:r>
              <a:rPr dirty="0"/>
              <a:t>, 『</a:t>
            </a:r>
            <a:r>
              <a:rPr dirty="0" err="1"/>
              <a:t>二つのドイツ</a:t>
            </a:r>
            <a:r>
              <a:rPr dirty="0"/>
              <a:t>』　1986</a:t>
            </a:r>
          </a:p>
          <a:p>
            <a:pPr lvl="1">
              <a:buSzTx/>
            </a:pPr>
            <a:r>
              <a:rPr dirty="0" err="1"/>
              <a:t>和歌山市では、次の各都市と</a:t>
            </a:r>
            <a:r>
              <a:rPr dirty="0" err="1">
                <a:highlight>
                  <a:srgbClr val="FF0000"/>
                </a:highlight>
              </a:rPr>
              <a:t>姉妹</a:t>
            </a:r>
            <a:r>
              <a:rPr dirty="0" err="1"/>
              <a:t>・友好都市提携</a:t>
            </a:r>
            <a:endParaRPr lang="en-US" altLang="ja-JP" dirty="0"/>
          </a:p>
          <a:p>
            <a:pPr marL="482600" lvl="1" indent="0">
              <a:buSzTx/>
              <a:buNone/>
            </a:pPr>
            <a:endParaRPr lang="en-US" altLang="ja-JP" dirty="0"/>
          </a:p>
          <a:p>
            <a:pPr lvl="1">
              <a:buSzTx/>
            </a:pPr>
            <a:r>
              <a:rPr lang="ja-JP" altLang="en-US" dirty="0"/>
              <a:t>もともと一中と二中はひとつの学校で</a:t>
            </a:r>
            <a:r>
              <a:rPr lang="ja-JP" altLang="en-US" dirty="0">
                <a:highlight>
                  <a:srgbClr val="00FFFF"/>
                </a:highlight>
              </a:rPr>
              <a:t>兄弟校</a:t>
            </a:r>
            <a:r>
              <a:rPr lang="ja-JP" altLang="en-US" dirty="0"/>
              <a:t>みたいなもの。</a:t>
            </a:r>
            <a:r>
              <a:rPr lang="en-US" altLang="ja-JP" dirty="0"/>
              <a:t>#</a:t>
            </a:r>
            <a:r>
              <a:rPr lang="ja-JP" altLang="en-US" dirty="0"/>
              <a:t>明治期に分かれて、年１回の定期戦を行って　</a:t>
            </a:r>
            <a:r>
              <a:rPr lang="en-US" altLang="ja-JP" dirty="0"/>
              <a:t>『</a:t>
            </a:r>
            <a:r>
              <a:rPr lang="zh-CN" altLang="en-US" dirty="0"/>
              <a:t>経済界</a:t>
            </a:r>
            <a:r>
              <a:rPr lang="en-US" altLang="ja-JP" dirty="0"/>
              <a:t>』</a:t>
            </a:r>
            <a:r>
              <a:rPr lang="ja-JP" altLang="en-US" dirty="0"/>
              <a:t>　</a:t>
            </a:r>
            <a:r>
              <a:rPr lang="en-US" altLang="ja-JP" dirty="0"/>
              <a:t>2003</a:t>
            </a:r>
            <a:endParaRPr lang="en-US" altLang="zh-CN" dirty="0"/>
          </a:p>
          <a:p>
            <a:pPr lvl="1">
              <a:buSzTx/>
            </a:pPr>
            <a:r>
              <a:rPr lang="ja-JP" altLang="en-US" dirty="0"/>
              <a:t>私は、素晴らしい場面を作りました。</a:t>
            </a:r>
            <a:r>
              <a:rPr lang="en-US" altLang="ja-JP" dirty="0"/>
              <a:t>#</a:t>
            </a:r>
            <a:r>
              <a:rPr lang="ja-JP" altLang="en-US" dirty="0"/>
              <a:t>　なんと慶應大学と、ソルボンヌ大学を</a:t>
            </a:r>
            <a:r>
              <a:rPr lang="ja-JP" altLang="en-US" dirty="0">
                <a:highlight>
                  <a:srgbClr val="FF0000"/>
                </a:highlight>
              </a:rPr>
              <a:t>姉妹校</a:t>
            </a:r>
            <a:r>
              <a:rPr lang="ja-JP" altLang="en-US" dirty="0"/>
              <a:t>にしてしまったのです。</a:t>
            </a:r>
            <a:r>
              <a:rPr lang="en-US" altLang="ja-JP" dirty="0"/>
              <a:t>『</a:t>
            </a:r>
            <a:r>
              <a:rPr lang="ja-JP" altLang="en-US" dirty="0"/>
              <a:t>石の扉</a:t>
            </a:r>
            <a:r>
              <a:rPr lang="en-US" altLang="ja-JP" dirty="0"/>
              <a:t>』</a:t>
            </a:r>
            <a:r>
              <a:rPr lang="ja-JP" altLang="en-US" dirty="0"/>
              <a:t>	</a:t>
            </a:r>
            <a:r>
              <a:rPr lang="en-US" altLang="ja-JP" dirty="0"/>
              <a:t>2004</a:t>
            </a:r>
          </a:p>
          <a:p>
            <a:pPr marL="0" indent="0">
              <a:buSzTx/>
              <a:buNone/>
            </a:pPr>
            <a:endParaRPr lang="fr-CA" altLang="ja-JP" dirty="0"/>
          </a:p>
        </p:txBody>
      </p:sp>
      <p:sp>
        <p:nvSpPr>
          <p:cNvPr id="2" name="正方形/長方形 1">
            <a:extLst>
              <a:ext uri="{FF2B5EF4-FFF2-40B4-BE49-F238E27FC236}">
                <a16:creationId xmlns:a16="http://schemas.microsoft.com/office/drawing/2014/main" id="{6B30E305-B697-4B6B-92BF-3E2F52F07401}"/>
              </a:ext>
            </a:extLst>
          </p:cNvPr>
          <p:cNvSpPr/>
          <p:nvPr/>
        </p:nvSpPr>
        <p:spPr>
          <a:xfrm>
            <a:off x="1006839" y="5473184"/>
            <a:ext cx="9231176" cy="646331"/>
          </a:xfrm>
          <a:prstGeom prst="rect">
            <a:avLst/>
          </a:prstGeom>
        </p:spPr>
        <p:txBody>
          <a:bodyPr wrap="square">
            <a:spAutoFit/>
          </a:bodyPr>
          <a:lstStyle/>
          <a:p>
            <a:pPr marL="285750" indent="-285750">
              <a:buFont typeface="Arial" panose="020B0604020202020204" pitchFamily="34" charset="0"/>
              <a:buChar char="•"/>
            </a:pPr>
            <a:r>
              <a:rPr lang="ja-JP" altLang="en-US" dirty="0"/>
              <a:t>意味以外の理由は、翻訳が重要か。母細胞、娘細胞、</a:t>
            </a:r>
            <a:r>
              <a:rPr lang="en-GB" altLang="ja-JP" dirty="0"/>
              <a:t>mother cell, daughter cell</a:t>
            </a:r>
            <a:r>
              <a:rPr lang="fr-CA" altLang="ja-JP" dirty="0"/>
              <a:t>, cellule mère, cellule fille, </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タイトル 1"/>
          <p:cNvSpPr txBox="1">
            <a:spLocks noGrp="1"/>
          </p:cNvSpPr>
          <p:nvPr>
            <p:ph type="title"/>
          </p:nvPr>
        </p:nvSpPr>
        <p:spPr>
          <a:xfrm>
            <a:off x="1006838" y="83985"/>
            <a:ext cx="10178324" cy="1492132"/>
          </a:xfrm>
          <a:prstGeom prst="rect">
            <a:avLst/>
          </a:prstGeom>
        </p:spPr>
        <p:txBody>
          <a:bodyPr/>
          <a:lstStyle/>
          <a:p>
            <a:pPr defTabSz="667512">
              <a:defRPr sz="3285" spc="146"/>
            </a:pPr>
            <a:r>
              <a:rPr dirty="0" err="1"/>
              <a:t>Question2</a:t>
            </a:r>
            <a:r>
              <a:rPr dirty="0"/>
              <a:t> </a:t>
            </a:r>
            <a:r>
              <a:rPr dirty="0" err="1"/>
              <a:t>ville</a:t>
            </a:r>
            <a:r>
              <a:rPr dirty="0"/>
              <a:t> </a:t>
            </a:r>
            <a:r>
              <a:rPr dirty="0" err="1"/>
              <a:t>soeur</a:t>
            </a:r>
            <a:r>
              <a:rPr dirty="0"/>
              <a:t>, Pays Frère</a:t>
            </a:r>
            <a:br>
              <a:rPr dirty="0"/>
            </a:br>
            <a:r>
              <a:rPr dirty="0" err="1">
                <a:latin typeface="+mn-lt"/>
                <a:ea typeface="+mn-ea"/>
                <a:cs typeface="+mn-cs"/>
                <a:sym typeface="Helvetica"/>
              </a:rPr>
              <a:t>姉妹都市と兄弟国</a:t>
            </a:r>
            <a:r>
              <a:rPr dirty="0">
                <a:latin typeface="+mn-lt"/>
                <a:ea typeface="+mn-ea"/>
                <a:cs typeface="+mn-cs"/>
                <a:sym typeface="Helvetica"/>
              </a:rPr>
              <a:t>？（</a:t>
            </a:r>
            <a:r>
              <a:rPr dirty="0" err="1">
                <a:latin typeface="+mn-lt"/>
                <a:ea typeface="+mn-ea"/>
                <a:cs typeface="+mn-cs"/>
                <a:sym typeface="Helvetica"/>
              </a:rPr>
              <a:t>日本語</a:t>
            </a:r>
            <a:r>
              <a:rPr dirty="0">
                <a:latin typeface="+mn-lt"/>
                <a:ea typeface="+mn-ea"/>
                <a:cs typeface="+mn-cs"/>
                <a:sym typeface="Helvetica"/>
              </a:rPr>
              <a:t>）</a:t>
            </a:r>
            <a:br>
              <a:rPr dirty="0">
                <a:latin typeface="+mn-lt"/>
                <a:ea typeface="+mn-ea"/>
                <a:cs typeface="+mn-cs"/>
                <a:sym typeface="Helvetica"/>
              </a:rPr>
            </a:br>
            <a:r>
              <a:rPr sz="2336" spc="146" dirty="0" err="1">
                <a:latin typeface="+mn-lt"/>
                <a:ea typeface="+mn-ea"/>
                <a:cs typeface="+mn-cs"/>
                <a:sym typeface="Helvetica"/>
              </a:rPr>
              <a:t>意味の違い</a:t>
            </a:r>
            <a:r>
              <a:rPr lang="ja-JP" altLang="en-US" sz="2336" spc="146" dirty="0">
                <a:latin typeface="+mn-lt"/>
                <a:ea typeface="+mn-ea"/>
                <a:cs typeface="+mn-cs"/>
                <a:sym typeface="Helvetica"/>
              </a:rPr>
              <a:t>と日本語の不透明性</a:t>
            </a:r>
            <a:endParaRPr sz="2336" spc="146" dirty="0">
              <a:latin typeface="+mn-lt"/>
              <a:ea typeface="+mn-ea"/>
              <a:cs typeface="+mn-cs"/>
              <a:sym typeface="Helvetica"/>
            </a:endParaRPr>
          </a:p>
        </p:txBody>
      </p:sp>
      <p:sp>
        <p:nvSpPr>
          <p:cNvPr id="360" name="Rectangle 1"/>
          <p:cNvSpPr txBox="1"/>
          <p:nvPr/>
        </p:nvSpPr>
        <p:spPr>
          <a:xfrm>
            <a:off x="-1672480" y="94223"/>
            <a:ext cx="16128894" cy="225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000">
                <a:latin typeface="Times New Roman"/>
                <a:ea typeface="Times New Roman"/>
                <a:cs typeface="Times New Roman"/>
                <a:sym typeface="Times New Roman"/>
              </a:defRPr>
            </a:lvl1pPr>
          </a:lstStyle>
          <a:p>
            <a:r>
              <a:t>Table 4 : les 20 premières combinaisons de Nom de parenté + N les plus fréquentes</a:t>
            </a:r>
          </a:p>
        </p:txBody>
      </p:sp>
      <p:sp>
        <p:nvSpPr>
          <p:cNvPr id="361" name="コンテンツ プレースホルダー 5"/>
          <p:cNvSpPr txBox="1">
            <a:spLocks noGrp="1"/>
          </p:cNvSpPr>
          <p:nvPr>
            <p:ph type="body" idx="1"/>
          </p:nvPr>
        </p:nvSpPr>
        <p:spPr>
          <a:xfrm>
            <a:off x="1194527" y="1576117"/>
            <a:ext cx="10178323" cy="3593593"/>
          </a:xfrm>
          <a:prstGeom prst="rect">
            <a:avLst/>
          </a:prstGeom>
        </p:spPr>
        <p:txBody>
          <a:bodyPr>
            <a:normAutofit fontScale="92500" lnSpcReduction="20000"/>
          </a:bodyPr>
          <a:lstStyle/>
          <a:p>
            <a:pPr>
              <a:buSzTx/>
            </a:pPr>
            <a:r>
              <a:rPr dirty="0" err="1"/>
              <a:t>日本語</a:t>
            </a:r>
            <a:r>
              <a:rPr lang="ja-JP" altLang="en-US" dirty="0"/>
              <a:t>は透明性が高い。不透明な場合には（</a:t>
            </a:r>
            <a:r>
              <a:rPr dirty="0"/>
              <a:t>「</a:t>
            </a:r>
            <a:r>
              <a:rPr dirty="0" err="1"/>
              <a:t>姉妹」と「兄弟」間</a:t>
            </a:r>
            <a:r>
              <a:rPr lang="ja-JP" altLang="en-US" dirty="0"/>
              <a:t>など</a:t>
            </a:r>
            <a:r>
              <a:rPr dirty="0"/>
              <a:t>で</a:t>
            </a:r>
            <a:r>
              <a:rPr lang="ja-JP" altLang="en-US" dirty="0"/>
              <a:t>）</a:t>
            </a:r>
            <a:r>
              <a:rPr dirty="0" err="1"/>
              <a:t>意味の差異をみつけようとする</a:t>
            </a:r>
            <a:r>
              <a:rPr dirty="0"/>
              <a:t>。</a:t>
            </a:r>
            <a:endParaRPr lang="en-US" altLang="ja-JP" dirty="0"/>
          </a:p>
          <a:p>
            <a:pPr marL="482600" lvl="1" indent="0">
              <a:buSzTx/>
              <a:buNone/>
            </a:pPr>
            <a:endParaRPr dirty="0"/>
          </a:p>
          <a:p>
            <a:pPr lvl="1">
              <a:buSzTx/>
            </a:pPr>
            <a:r>
              <a:rPr dirty="0"/>
              <a:t>「</a:t>
            </a:r>
            <a:r>
              <a:rPr dirty="0" err="1"/>
              <a:t>ソ連とハンガリーは友好国か、</a:t>
            </a:r>
            <a:r>
              <a:rPr dirty="0" err="1">
                <a:highlight>
                  <a:srgbClr val="00FFFF"/>
                </a:highlight>
              </a:rPr>
              <a:t>兄弟国</a:t>
            </a:r>
            <a:r>
              <a:rPr dirty="0" err="1"/>
              <a:t>か</a:t>
            </a:r>
            <a:r>
              <a:rPr dirty="0"/>
              <a:t>」#　「</a:t>
            </a:r>
            <a:r>
              <a:rPr dirty="0" err="1"/>
              <a:t>無論、</a:t>
            </a:r>
            <a:r>
              <a:rPr dirty="0" err="1">
                <a:highlight>
                  <a:srgbClr val="00FFFF"/>
                </a:highlight>
              </a:rPr>
              <a:t>兄弟国</a:t>
            </a:r>
            <a:r>
              <a:rPr dirty="0" err="1"/>
              <a:t>である</a:t>
            </a:r>
            <a:r>
              <a:rPr dirty="0"/>
              <a:t>。#</a:t>
            </a:r>
            <a:r>
              <a:rPr dirty="0" err="1"/>
              <a:t>だって、友達は選べるけど、兄弟は選べないもの</a:t>
            </a:r>
            <a:r>
              <a:rPr dirty="0"/>
              <a:t>」  </a:t>
            </a:r>
            <a:r>
              <a:rPr dirty="0" err="1"/>
              <a:t>BCCWJ</a:t>
            </a:r>
            <a:r>
              <a:rPr dirty="0"/>
              <a:t>, 『</a:t>
            </a:r>
            <a:r>
              <a:rPr dirty="0" err="1"/>
              <a:t>二つのドイツ</a:t>
            </a:r>
            <a:r>
              <a:rPr dirty="0"/>
              <a:t>』　1986</a:t>
            </a:r>
          </a:p>
          <a:p>
            <a:pPr lvl="1">
              <a:buSzTx/>
            </a:pPr>
            <a:r>
              <a:rPr dirty="0" err="1"/>
              <a:t>和歌山市では、次の各都市と</a:t>
            </a:r>
            <a:r>
              <a:rPr dirty="0" err="1">
                <a:highlight>
                  <a:srgbClr val="FF0000"/>
                </a:highlight>
              </a:rPr>
              <a:t>姉妹</a:t>
            </a:r>
            <a:r>
              <a:rPr dirty="0" err="1"/>
              <a:t>・友好都市提携</a:t>
            </a:r>
            <a:endParaRPr lang="en-US" altLang="ja-JP" dirty="0"/>
          </a:p>
          <a:p>
            <a:pPr marL="482600" lvl="1" indent="0">
              <a:buSzTx/>
              <a:buNone/>
            </a:pPr>
            <a:endParaRPr lang="en-US" altLang="ja-JP" dirty="0"/>
          </a:p>
          <a:p>
            <a:pPr lvl="1">
              <a:buSzTx/>
            </a:pPr>
            <a:r>
              <a:rPr lang="ja-JP" altLang="en-US" dirty="0"/>
              <a:t>もともと一中と二中はひとつの学校で</a:t>
            </a:r>
            <a:r>
              <a:rPr lang="ja-JP" altLang="en-US" dirty="0">
                <a:highlight>
                  <a:srgbClr val="00FFFF"/>
                </a:highlight>
              </a:rPr>
              <a:t>兄弟校</a:t>
            </a:r>
            <a:r>
              <a:rPr lang="ja-JP" altLang="en-US" dirty="0"/>
              <a:t>みたいなもの。</a:t>
            </a:r>
            <a:r>
              <a:rPr lang="en-US" altLang="ja-JP" dirty="0"/>
              <a:t>#</a:t>
            </a:r>
            <a:r>
              <a:rPr lang="ja-JP" altLang="en-US" dirty="0"/>
              <a:t>明治期に分かれて、年１回の定期戦を行って　</a:t>
            </a:r>
            <a:r>
              <a:rPr lang="en-US" altLang="ja-JP" dirty="0"/>
              <a:t>『</a:t>
            </a:r>
            <a:r>
              <a:rPr lang="zh-CN" altLang="en-US" dirty="0"/>
              <a:t>経済界</a:t>
            </a:r>
            <a:r>
              <a:rPr lang="en-US" altLang="ja-JP" dirty="0"/>
              <a:t>』</a:t>
            </a:r>
            <a:r>
              <a:rPr lang="ja-JP" altLang="en-US" dirty="0"/>
              <a:t>　</a:t>
            </a:r>
            <a:r>
              <a:rPr lang="en-US" altLang="ja-JP" dirty="0"/>
              <a:t>2003</a:t>
            </a:r>
            <a:endParaRPr lang="en-US" altLang="zh-CN" dirty="0"/>
          </a:p>
          <a:p>
            <a:pPr lvl="1">
              <a:buSzTx/>
            </a:pPr>
            <a:r>
              <a:rPr lang="ja-JP" altLang="en-US" dirty="0"/>
              <a:t>私は、素晴らしい場面を作りました。</a:t>
            </a:r>
            <a:r>
              <a:rPr lang="en-US" altLang="ja-JP" dirty="0"/>
              <a:t>#</a:t>
            </a:r>
            <a:r>
              <a:rPr lang="ja-JP" altLang="en-US" dirty="0"/>
              <a:t>　なんと慶應大学と、ソルボンヌ大学を</a:t>
            </a:r>
            <a:r>
              <a:rPr lang="ja-JP" altLang="en-US" dirty="0">
                <a:highlight>
                  <a:srgbClr val="FF0000"/>
                </a:highlight>
              </a:rPr>
              <a:t>姉妹校</a:t>
            </a:r>
            <a:r>
              <a:rPr lang="ja-JP" altLang="en-US" dirty="0"/>
              <a:t>にしてしまったのです。</a:t>
            </a:r>
            <a:r>
              <a:rPr lang="en-US" altLang="ja-JP" dirty="0"/>
              <a:t>『</a:t>
            </a:r>
            <a:r>
              <a:rPr lang="ja-JP" altLang="en-US" dirty="0"/>
              <a:t>石の扉</a:t>
            </a:r>
            <a:r>
              <a:rPr lang="en-US" altLang="ja-JP" dirty="0"/>
              <a:t>』</a:t>
            </a:r>
            <a:r>
              <a:rPr lang="ja-JP" altLang="en-US" dirty="0"/>
              <a:t>	</a:t>
            </a:r>
            <a:r>
              <a:rPr lang="en-US" altLang="ja-JP" dirty="0"/>
              <a:t>2004</a:t>
            </a:r>
          </a:p>
          <a:p>
            <a:pPr marL="0" indent="0">
              <a:buSzTx/>
              <a:buNone/>
            </a:pPr>
            <a:endParaRPr lang="fr-CA" altLang="ja-JP" dirty="0"/>
          </a:p>
        </p:txBody>
      </p:sp>
      <p:sp>
        <p:nvSpPr>
          <p:cNvPr id="2" name="正方形/長方形 1">
            <a:extLst>
              <a:ext uri="{FF2B5EF4-FFF2-40B4-BE49-F238E27FC236}">
                <a16:creationId xmlns:a16="http://schemas.microsoft.com/office/drawing/2014/main" id="{6B30E305-B697-4B6B-92BF-3E2F52F07401}"/>
              </a:ext>
            </a:extLst>
          </p:cNvPr>
          <p:cNvSpPr/>
          <p:nvPr/>
        </p:nvSpPr>
        <p:spPr>
          <a:xfrm>
            <a:off x="1006839" y="5473184"/>
            <a:ext cx="9231176" cy="646331"/>
          </a:xfrm>
          <a:prstGeom prst="rect">
            <a:avLst/>
          </a:prstGeom>
        </p:spPr>
        <p:txBody>
          <a:bodyPr wrap="square">
            <a:spAutoFit/>
          </a:bodyPr>
          <a:lstStyle/>
          <a:p>
            <a:pPr marL="285750" indent="-285750">
              <a:buFont typeface="Arial" panose="020B0604020202020204" pitchFamily="34" charset="0"/>
              <a:buChar char="•"/>
            </a:pPr>
            <a:r>
              <a:rPr lang="ja-JP" altLang="en-US" dirty="0"/>
              <a:t>その他、日本語の不透明性は翻訳由来の場合が多い。母細胞、娘細胞、</a:t>
            </a:r>
            <a:r>
              <a:rPr lang="en-GB" altLang="ja-JP" dirty="0"/>
              <a:t>mother cell, daughter cell</a:t>
            </a:r>
            <a:r>
              <a:rPr lang="fr-CA" altLang="ja-JP" dirty="0"/>
              <a:t>, cellule mère, cellule fille</a:t>
            </a:r>
            <a:r>
              <a:rPr lang="ja-JP" altLang="en-US" dirty="0"/>
              <a:t>、（漢語、ヨーロッパ語）</a:t>
            </a:r>
            <a:endParaRPr lang="fr-CA" altLang="ja-JP" dirty="0"/>
          </a:p>
        </p:txBody>
      </p:sp>
    </p:spTree>
    <p:extLst>
      <p:ext uri="{BB962C8B-B14F-4D97-AF65-F5344CB8AC3E}">
        <p14:creationId xmlns:p14="http://schemas.microsoft.com/office/powerpoint/2010/main" val="1597377883"/>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89C3B-4835-457E-B116-7DF174607A3C}"/>
              </a:ext>
            </a:extLst>
          </p:cNvPr>
          <p:cNvSpPr>
            <a:spLocks noGrp="1"/>
          </p:cNvSpPr>
          <p:nvPr>
            <p:ph type="title"/>
          </p:nvPr>
        </p:nvSpPr>
        <p:spPr/>
        <p:txBody>
          <a:bodyPr/>
          <a:lstStyle/>
          <a:p>
            <a:r>
              <a:rPr kumimoji="1" lang="fr-CA" altLang="ja-JP" dirty="0"/>
              <a:t>Conclusion</a:t>
            </a:r>
            <a:r>
              <a:rPr kumimoji="1" lang="ja-JP" altLang="en-US" dirty="0"/>
              <a:t>１</a:t>
            </a:r>
          </a:p>
        </p:txBody>
      </p:sp>
      <p:sp>
        <p:nvSpPr>
          <p:cNvPr id="3" name="テキスト プレースホルダー 2">
            <a:extLst>
              <a:ext uri="{FF2B5EF4-FFF2-40B4-BE49-F238E27FC236}">
                <a16:creationId xmlns:a16="http://schemas.microsoft.com/office/drawing/2014/main" id="{C2BD98BF-2C9A-41AD-B5A6-9201A31F0A05}"/>
              </a:ext>
            </a:extLst>
          </p:cNvPr>
          <p:cNvSpPr>
            <a:spLocks noGrp="1"/>
          </p:cNvSpPr>
          <p:nvPr>
            <p:ph type="body" idx="1"/>
          </p:nvPr>
        </p:nvSpPr>
        <p:spPr/>
        <p:txBody>
          <a:bodyPr>
            <a:normAutofit fontScale="77500" lnSpcReduction="20000"/>
          </a:bodyPr>
          <a:lstStyle/>
          <a:p>
            <a:r>
              <a:rPr kumimoji="1" lang="ja-JP" altLang="en-US" dirty="0"/>
              <a:t>対照研究：</a:t>
            </a:r>
            <a:endParaRPr kumimoji="1" lang="en-US" altLang="ja-JP" dirty="0"/>
          </a:p>
          <a:p>
            <a:pPr lvl="1"/>
            <a:r>
              <a:rPr kumimoji="1" lang="ja-JP" altLang="en-US" dirty="0"/>
              <a:t>差異の大きい言語間の対照研究において、人間名詞や</a:t>
            </a:r>
            <a:r>
              <a:rPr kumimoji="1" lang="fr-CA" altLang="ja-JP" dirty="0" err="1"/>
              <a:t>NN</a:t>
            </a:r>
            <a:r>
              <a:rPr kumimoji="1" lang="ja-JP" altLang="en-US" dirty="0"/>
              <a:t>構文は扱いやすい対象である。</a:t>
            </a:r>
            <a:endParaRPr kumimoji="1" lang="en-US" altLang="ja-JP" dirty="0"/>
          </a:p>
          <a:p>
            <a:pPr lvl="1"/>
            <a:r>
              <a:rPr kumimoji="1" lang="ja-JP" altLang="en-US" dirty="0"/>
              <a:t>両言語で同一の定義を与えやすいため、研究対象をコンパクトなままにすることが可能である。</a:t>
            </a:r>
            <a:endParaRPr kumimoji="1" lang="en-US" altLang="ja-JP" dirty="0"/>
          </a:p>
          <a:p>
            <a:r>
              <a:rPr kumimoji="1" lang="fr-CA" altLang="ja-JP" dirty="0" err="1"/>
              <a:t>Question1</a:t>
            </a:r>
            <a:r>
              <a:rPr kumimoji="1" lang="en-GB" altLang="ja-JP" dirty="0"/>
              <a:t>: </a:t>
            </a:r>
            <a:r>
              <a:rPr kumimoji="1" lang="ja-JP" altLang="en-US" dirty="0"/>
              <a:t>語順</a:t>
            </a:r>
            <a:endParaRPr kumimoji="1" lang="fr-CA" altLang="ja-JP" dirty="0"/>
          </a:p>
          <a:p>
            <a:pPr lvl="1"/>
            <a:r>
              <a:rPr kumimoji="1" lang="ja-JP" altLang="en-US" dirty="0"/>
              <a:t>日仏両語とも、性を示す</a:t>
            </a:r>
            <a:r>
              <a:rPr kumimoji="1" lang="en-GB" altLang="ja-JP" dirty="0"/>
              <a:t>N</a:t>
            </a:r>
            <a:r>
              <a:rPr kumimoji="1" lang="ja-JP" altLang="en-US" dirty="0"/>
              <a:t>（</a:t>
            </a:r>
            <a:r>
              <a:rPr kumimoji="1" lang="fr-CA" altLang="ja-JP" dirty="0"/>
              <a:t>femme, homme, </a:t>
            </a:r>
            <a:r>
              <a:rPr kumimoji="1" lang="ja-JP" altLang="en-US" dirty="0"/>
              <a:t>男、女、男性、女性）は、他方の</a:t>
            </a:r>
            <a:r>
              <a:rPr kumimoji="1" lang="fr-CA" altLang="ja-JP" dirty="0"/>
              <a:t>N</a:t>
            </a:r>
            <a:r>
              <a:rPr kumimoji="1" lang="ja-JP" altLang="en-US" dirty="0"/>
              <a:t>に対して前置</a:t>
            </a:r>
            <a:r>
              <a:rPr kumimoji="1" lang="en-GB" altLang="ja-JP" dirty="0"/>
              <a:t>/</a:t>
            </a:r>
            <a:r>
              <a:rPr kumimoji="1" lang="ja-JP" altLang="en-US" dirty="0"/>
              <a:t>後置の両者がある。</a:t>
            </a:r>
            <a:endParaRPr kumimoji="1" lang="en-US" altLang="ja-JP" dirty="0"/>
          </a:p>
          <a:p>
            <a:pPr lvl="1"/>
            <a:r>
              <a:rPr kumimoji="1" lang="ja-JP" altLang="en-US" dirty="0"/>
              <a:t>日本語では、</a:t>
            </a:r>
            <a:r>
              <a:rPr kumimoji="1" lang="fr-CA" altLang="ja-JP" dirty="0"/>
              <a:t>N</a:t>
            </a:r>
            <a:r>
              <a:rPr kumimoji="1" lang="ja-JP" altLang="en-US" dirty="0"/>
              <a:t>の</a:t>
            </a:r>
            <a:r>
              <a:rPr kumimoji="1" lang="fr-CA" altLang="ja-JP" dirty="0"/>
              <a:t>intension, extension</a:t>
            </a:r>
            <a:r>
              <a:rPr kumimoji="1" lang="ja-JP" altLang="en-US" dirty="0"/>
              <a:t>に応じて意味的に語順が定まる。 「薄い」名詞であるほど、前置されやすい。「性別」という属性＋職業名詞など「濃い」名詞の連続の場合、「性別」は前置される</a:t>
            </a:r>
            <a:endParaRPr kumimoji="1" lang="en-US" altLang="ja-JP" dirty="0"/>
          </a:p>
          <a:p>
            <a:pPr marL="457200" lvl="1" indent="0">
              <a:buNone/>
            </a:pPr>
            <a:r>
              <a:rPr kumimoji="1" lang="ja-JP" altLang="en-US" dirty="0"/>
              <a:t>　（</a:t>
            </a:r>
            <a:r>
              <a:rPr kumimoji="1" lang="fr-CA" altLang="ja-JP" dirty="0"/>
              <a:t>ex. </a:t>
            </a:r>
            <a:r>
              <a:rPr kumimoji="1" lang="ja-JP" altLang="en-US" dirty="0"/>
              <a:t>女性医師</a:t>
            </a:r>
            <a:r>
              <a:rPr kumimoji="1" lang="en-GB" altLang="ja-JP" dirty="0"/>
              <a:t>/</a:t>
            </a:r>
            <a:r>
              <a:rPr kumimoji="1" lang="ja-JP" altLang="en-US" dirty="0"/>
              <a:t>日本人女性）。</a:t>
            </a:r>
            <a:endParaRPr kumimoji="1" lang="en-US" altLang="ja-JP" dirty="0"/>
          </a:p>
          <a:p>
            <a:pPr lvl="1"/>
            <a:r>
              <a:rPr kumimoji="1" lang="ja-JP" altLang="en-US" dirty="0"/>
              <a:t>フランス語では</a:t>
            </a:r>
            <a:r>
              <a:rPr kumimoji="1" lang="en-US" altLang="ja-JP" dirty="0"/>
              <a:t>N1N2</a:t>
            </a:r>
            <a:r>
              <a:rPr kumimoji="1" lang="ja-JP" altLang="en-US" dirty="0"/>
              <a:t>の連鎖の場合、</a:t>
            </a:r>
            <a:r>
              <a:rPr kumimoji="1" lang="en-US" altLang="ja-JP" dirty="0"/>
              <a:t>N1</a:t>
            </a:r>
            <a:r>
              <a:rPr kumimoji="1" lang="ja-JP" altLang="en-US" dirty="0"/>
              <a:t>がその連鎖の文法上の性を決定する。</a:t>
            </a:r>
            <a:r>
              <a:rPr kumimoji="1" lang="fr-CA" altLang="ja-JP" dirty="0"/>
              <a:t>femme</a:t>
            </a:r>
            <a:r>
              <a:rPr kumimoji="1" lang="ja-JP" altLang="en-US" dirty="0"/>
              <a:t>が、意味的に性別を表示するだけでなく、文法上の性を女性にするためには前置が必要である。文法上の性と自然性を一致させようとする要因が働く。前置の</a:t>
            </a:r>
            <a:r>
              <a:rPr kumimoji="1" lang="fr-CA" altLang="ja-JP" dirty="0"/>
              <a:t>femme</a:t>
            </a:r>
            <a:r>
              <a:rPr kumimoji="1" lang="ja-JP" altLang="en-US" dirty="0"/>
              <a:t>は文法的な役割を果たし、文法的接辞化が起こっていると考えられる。</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3454949790"/>
      </p:ext>
    </p:extLst>
  </p:cSld>
  <p:clrMapOvr>
    <a:masterClrMapping/>
  </p:clrMapOvr>
  <p:transition spd="med"/>
</p:sld>
</file>

<file path=ppt/theme/theme1.xml><?xml version="1.0" encoding="utf-8"?>
<a:theme xmlns:a="http://schemas.openxmlformats.org/drawingml/2006/main" name="バッジ">
  <a:themeElements>
    <a:clrScheme name="バッジ">
      <a:dk1>
        <a:srgbClr val="000000"/>
      </a:dk1>
      <a:lt1>
        <a:srgbClr val="F3F3F2"/>
      </a:lt1>
      <a:dk2>
        <a:srgbClr val="A7A7A7"/>
      </a:dk2>
      <a:lt2>
        <a:srgbClr val="535353"/>
      </a:lt2>
      <a:accent1>
        <a:srgbClr val="F8B323"/>
      </a:accent1>
      <a:accent2>
        <a:srgbClr val="656A59"/>
      </a:accent2>
      <a:accent3>
        <a:srgbClr val="46B2B5"/>
      </a:accent3>
      <a:accent4>
        <a:srgbClr val="8CAA7E"/>
      </a:accent4>
      <a:accent5>
        <a:srgbClr val="D36F68"/>
      </a:accent5>
      <a:accent6>
        <a:srgbClr val="826276"/>
      </a:accent6>
      <a:hlink>
        <a:srgbClr val="0000FF"/>
      </a:hlink>
      <a:folHlink>
        <a:srgbClr val="FF00FF"/>
      </a:folHlink>
    </a:clrScheme>
    <a:fontScheme name="バッジ">
      <a:majorFont>
        <a:latin typeface="游ゴシック"/>
        <a:ea typeface="游ゴシック"/>
        <a:cs typeface="游ゴシック"/>
      </a:majorFont>
      <a:minorFont>
        <a:latin typeface="Helvetica"/>
        <a:ea typeface="Helvetica"/>
        <a:cs typeface="Helvetica"/>
      </a:minorFont>
    </a:fontScheme>
    <a:fmtScheme name="バッジ">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バッジ">
  <a:themeElements>
    <a:clrScheme name="バッジ">
      <a:dk1>
        <a:srgbClr val="000000"/>
      </a:dk1>
      <a:lt1>
        <a:srgbClr val="FFFFFF"/>
      </a:lt1>
      <a:dk2>
        <a:srgbClr val="A7A7A7"/>
      </a:dk2>
      <a:lt2>
        <a:srgbClr val="535353"/>
      </a:lt2>
      <a:accent1>
        <a:srgbClr val="F8B323"/>
      </a:accent1>
      <a:accent2>
        <a:srgbClr val="656A59"/>
      </a:accent2>
      <a:accent3>
        <a:srgbClr val="46B2B5"/>
      </a:accent3>
      <a:accent4>
        <a:srgbClr val="8CAA7E"/>
      </a:accent4>
      <a:accent5>
        <a:srgbClr val="D36F68"/>
      </a:accent5>
      <a:accent6>
        <a:srgbClr val="826276"/>
      </a:accent6>
      <a:hlink>
        <a:srgbClr val="0000FF"/>
      </a:hlink>
      <a:folHlink>
        <a:srgbClr val="FF00FF"/>
      </a:folHlink>
    </a:clrScheme>
    <a:fontScheme name="バッジ">
      <a:majorFont>
        <a:latin typeface="游ゴシック"/>
        <a:ea typeface="游ゴシック"/>
        <a:cs typeface="游ゴシック"/>
      </a:majorFont>
      <a:minorFont>
        <a:latin typeface="Helvetica"/>
        <a:ea typeface="Helvetica"/>
        <a:cs typeface="Helvetica"/>
      </a:minorFont>
    </a:fontScheme>
    <a:fmtScheme name="バッジ">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78227</TotalTime>
  <Words>15525</Words>
  <Application>Microsoft Office PowerPoint</Application>
  <PresentationFormat>ワイド画面</PresentationFormat>
  <Paragraphs>1550</Paragraphs>
  <Slides>115</Slides>
  <Notes>44</Notes>
  <HiddenSlides>3</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115</vt:i4>
      </vt:variant>
    </vt:vector>
  </HeadingPairs>
  <TitlesOfParts>
    <vt:vector size="137" baseType="lpstr">
      <vt:lpstr>Linux Libertine</vt:lpstr>
      <vt:lpstr>ＭＳ Ｐゴシック</vt:lpstr>
      <vt:lpstr>ＭＳ 明朝</vt:lpstr>
      <vt:lpstr>Söhne</vt:lpstr>
      <vt:lpstr>Unistra D</vt:lpstr>
      <vt:lpstr>Meiryo</vt:lpstr>
      <vt:lpstr>Meiryo</vt:lpstr>
      <vt:lpstr>游ゴシック</vt:lpstr>
      <vt:lpstr>Yu Gothic Medium</vt:lpstr>
      <vt:lpstr>游明朝</vt:lpstr>
      <vt:lpstr>Arial</vt:lpstr>
      <vt:lpstr>Calibri Light</vt:lpstr>
      <vt:lpstr>Gill Sans MT</vt:lpstr>
      <vt:lpstr>Helvetica</vt:lpstr>
      <vt:lpstr>Impact</vt:lpstr>
      <vt:lpstr>Roboto</vt:lpstr>
      <vt:lpstr>Symbol</vt:lpstr>
      <vt:lpstr>Times</vt:lpstr>
      <vt:lpstr>Times New Roman</vt:lpstr>
      <vt:lpstr>Verdana</vt:lpstr>
      <vt:lpstr>Wingdings</vt:lpstr>
      <vt:lpstr>バッジ</vt:lpstr>
      <vt:lpstr>関学授業　春  </vt:lpstr>
      <vt:lpstr>4/10 introduction</vt:lpstr>
      <vt:lpstr>4/10 introduction</vt:lpstr>
      <vt:lpstr>4/10 introduction</vt:lpstr>
      <vt:lpstr>4/17　文法上の性の話</vt:lpstr>
      <vt:lpstr>4/17 Lyster </vt:lpstr>
      <vt:lpstr>4/17 データ</vt:lpstr>
      <vt:lpstr>4/24　世界の言語の文法上の性、性とは何か？</vt:lpstr>
      <vt:lpstr>4/24　genre grammaticalの由来</vt:lpstr>
      <vt:lpstr>4/24 Genre Grammaticalの由来</vt:lpstr>
      <vt:lpstr>4/24 </vt:lpstr>
      <vt:lpstr>5/1 フランス語の性の歴史</vt:lpstr>
      <vt:lpstr>5/1 ロマンス語の分類</vt:lpstr>
      <vt:lpstr>5/1フランスとフランス語の歴史 </vt:lpstr>
      <vt:lpstr>5/1 ガリア帝国（紀元後300年ごろ）のちに再度西ローマ帝国に統合</vt:lpstr>
      <vt:lpstr>5/1 西ローマ帝国400年ごろ</vt:lpstr>
      <vt:lpstr>5/1 西ローマ帝国と東ローマ帝国という二つの国があったわけではない</vt:lpstr>
      <vt:lpstr>5/1フランク王国</vt:lpstr>
      <vt:lpstr>5/8genre grammaticalの文法１</vt:lpstr>
      <vt:lpstr>5/8 名詞→形容詞（→名詞）</vt:lpstr>
      <vt:lpstr>5/8 Bonami O. et Boyé G., 2019</vt:lpstr>
      <vt:lpstr>5/8 Bonami O. et Boyé G., 2019</vt:lpstr>
      <vt:lpstr>5/8 Bonami O. et Boyé G., 2019</vt:lpstr>
      <vt:lpstr>5/8 Bonami O. et Boyé G., 2019</vt:lpstr>
      <vt:lpstr>5/8　genre grammaticalの文法２ </vt:lpstr>
      <vt:lpstr>5/8 人間名詞について：宿題</vt:lpstr>
      <vt:lpstr>5/15 Bonami O. et Boyé G., 2019 つづき </vt:lpstr>
      <vt:lpstr>5/15 commun (épicène)</vt:lpstr>
      <vt:lpstr>5/15観察</vt:lpstr>
      <vt:lpstr>5/15 Masculin/féminin : dissymétries grammaticales</vt:lpstr>
      <vt:lpstr>5/15 maîtresse</vt:lpstr>
      <vt:lpstr>5/15 Homme (Yaguello 1989)</vt:lpstr>
      <vt:lpstr>Femme</vt:lpstr>
      <vt:lpstr>5/15 Masculin/féminin : dissymétries sémantiques</vt:lpstr>
      <vt:lpstr>5/15　無生物名詞</vt:lpstr>
      <vt:lpstr>Bon Usage section 662</vt:lpstr>
      <vt:lpstr>5/15 Petit Prince　パラレルコーパス</vt:lpstr>
      <vt:lpstr>5/15 他の言語との比較　Petit Princeにおける花ときつね</vt:lpstr>
      <vt:lpstr>5/22 人間名詞　職業名詞の女性化 1</vt:lpstr>
      <vt:lpstr>5/22  職業名詞の女性化１</vt:lpstr>
      <vt:lpstr>5/29 職業名詞の女性化２</vt:lpstr>
      <vt:lpstr>6/5 académie Française</vt:lpstr>
      <vt:lpstr>6/5 G.Dumézil &amp; Cl. Lévi-Strauss, Déclaration faite par l’Académie française en séance du 14 juin 1984 </vt:lpstr>
      <vt:lpstr>6/12 種々のフランス語のféminisation</vt:lpstr>
      <vt:lpstr>6/19　écriture inclusive</vt:lpstr>
      <vt:lpstr>6/26 femme /homme</vt:lpstr>
      <vt:lpstr>7/3 無生物名詞とsexe</vt:lpstr>
      <vt:lpstr>7/10</vt:lpstr>
      <vt:lpstr>Nom+NOMの研究 3   言語の比較 　</vt:lpstr>
      <vt:lpstr> introduction</vt:lpstr>
      <vt:lpstr>NOM+NOMの研究　1（概要）</vt:lpstr>
      <vt:lpstr>PowerPoint プレゼンテーション</vt:lpstr>
      <vt:lpstr>対照研究の枠組１： comparative concept/ descriptive category</vt:lpstr>
      <vt:lpstr>対照研究の枠組２： 構文文法Grammaire de constructionsと構文construction)  </vt:lpstr>
      <vt:lpstr>対照研究の枠組3： constructionの特徴</vt:lpstr>
      <vt:lpstr>対照研究の枠組３： 構文化（constructionnalisation） </vt:lpstr>
      <vt:lpstr>対照研究の枠組２： 構文化と構文変化</vt:lpstr>
      <vt:lpstr>Nom+NOMの研究3    言語の比較 人間名詞（Comparability)</vt:lpstr>
      <vt:lpstr>Nom+NOMの研究４　発表論文</vt:lpstr>
      <vt:lpstr>フランス語のNNの分類 (Arnaud 2010, Noailly 1990, Fradin, 2010) </vt:lpstr>
      <vt:lpstr>日本語のNN複合語の分類 (Kageyama, 2010) </vt:lpstr>
      <vt:lpstr>NNの分類 Arnaud&amp;Renner 2015, Arnaud 2015, Noailly 1990, Fradin 2009</vt:lpstr>
      <vt:lpstr>日仏語間の大きな相違点</vt:lpstr>
      <vt:lpstr>人間名詞を含むNNの日仏語の比較１：questions  </vt:lpstr>
      <vt:lpstr>人間名詞を含むNNの日仏語の比較２：目的  </vt:lpstr>
      <vt:lpstr>方法とコーパス</vt:lpstr>
      <vt:lpstr>Nom+NOMの研究２ フランス語データ（Le Monde7年分：1988-2012) </vt:lpstr>
      <vt:lpstr>Question1 </vt:lpstr>
      <vt:lpstr>Question1: 　女性医師とfemme médecin　（フランス語）</vt:lpstr>
      <vt:lpstr>Question1: 　女性医師とfemme médecin　（フランス語と日本語）方法</vt:lpstr>
      <vt:lpstr>Question1: 　女医とfemme médecin　（フランス語） 語順と機能別のfemme/hommeの生起数</vt:lpstr>
      <vt:lpstr>Question1: 　女医とfemme médecin（フランス語）　&lt;N1+homme/femme&gt;, &lt;Homme/femme+N2&gt;出現頻度上位10位</vt:lpstr>
      <vt:lpstr>Question1: 　女医とfemme médecin（フランス語）形態支配のルール　 </vt:lpstr>
      <vt:lpstr>Question1 :　女医とfemme médecin（フランス語） 形態支配のルールが統語法の一般的ルールに打ち克つ。　　 </vt:lpstr>
      <vt:lpstr>Question1: 　女医とfemme médecin （フランス語）形態支配のルール　femmeの前置は複合語を女性名詞にする。　 </vt:lpstr>
      <vt:lpstr>Question1: 　女医とfemme médecin （日本語）n＋男(性)・女(性)、男(性)・女(性)＋N 　 </vt:lpstr>
      <vt:lpstr>Question1: 　女医とfemme médecin （日本語）n＋男・女(性)、男・女(性)＋N 　 </vt:lpstr>
      <vt:lpstr>Question1: 　女医とfemme médecin （日本語とフランス語）外延（extension)と内包(intension)  </vt:lpstr>
      <vt:lpstr>Question1: 　女医とfemme médecin （日本語とフランス語） </vt:lpstr>
      <vt:lpstr>Question1:　ville soeur, Pays Frère 姉妹都市と兄弟国？（フランス語と日本語）方法</vt:lpstr>
      <vt:lpstr>Question2: ville soeur, Pays Frère 姉妹都市と兄弟国？（フランス語） データ</vt:lpstr>
      <vt:lpstr>Question2: ville soeur, Pays Frère 姉妹都市と兄弟国？（フランス語）</vt:lpstr>
      <vt:lpstr>Question2: ville soeur, Pays Frère 姉妹都市と兄弟国？（フランス語） 人間名詞の形容詞化の可能性</vt:lpstr>
      <vt:lpstr>Question2: ville soeur, Pays Frère 姉妹都市と兄弟国？（フランス語） ＜N＋人間名詞＞の意味</vt:lpstr>
      <vt:lpstr>Question2: ville soeur, Pays Frère 姉妹都市と兄弟国？（フランス語） 生起頻度上位10位（clientを除いて性の一致あり、数一致原則）</vt:lpstr>
      <vt:lpstr>Question2: ville soeur, Pays Frère 姉妹都市と兄弟国？（フランス語） 自然の性別と文法的性</vt:lpstr>
      <vt:lpstr>Question2: ville soeur, Pays Frère 姉妹都市と兄弟国？（フランス語） 例：cousin cousine（従兄弟、従姉妹）</vt:lpstr>
      <vt:lpstr>Question2: ville soeur, Pays Frère 姉妹都市と兄弟国？（フランス語） 例：frère soeur　（兄弟・姉妹）</vt:lpstr>
      <vt:lpstr>Question2: ville soeur, Pays Frère 姉妹都市と兄弟国？（フランス語） 例：fils fille　（息子・娘）</vt:lpstr>
      <vt:lpstr>Question2 ville soeur, Pays Frère 姉妹都市と兄弟国？（フランス語） 例：Roi Reine (王・女王）</vt:lpstr>
      <vt:lpstr>Question2: ville soeur, Pays Frère 姉妹都市と兄弟国？（フランス語） 例：Mère père 母・父</vt:lpstr>
      <vt:lpstr>Question2: ville soeur, Pays Frère 姉妹都市と兄弟国？（フランス語）</vt:lpstr>
      <vt:lpstr>Question2: ville soeur, Pays Frère 姉妹都市と兄弟国？（日本語）  ＜親族名詞＋非人間/非動物名詞＞                     &lt;鬼・姫＋妖怪以外名詞＞</vt:lpstr>
      <vt:lpstr>Question2: ville soeur, Pays Frère 姉妹都市と兄弟国？（日本語） 頻度上位BIgram </vt:lpstr>
      <vt:lpstr>Question2 ville soeur, Pays Frère 姉妹都市と兄弟国？（日本語） BCCWJでの頻度</vt:lpstr>
      <vt:lpstr>Question2 ville soeur, Pays Frère 姉妹都市と兄弟国？（日本語）</vt:lpstr>
      <vt:lpstr>Question2 ville soeur, Pays Frère 姉妹都市と兄弟国？（日本語） 意味の違い</vt:lpstr>
      <vt:lpstr>Question2 ville soeur, Pays Frère 姉妹都市と兄弟国？（日本語） 意味の違いと日本語の不透明性</vt:lpstr>
      <vt:lpstr>Conclusion１</vt:lpstr>
      <vt:lpstr>Conclusion２</vt:lpstr>
      <vt:lpstr>Conclusion３</vt:lpstr>
      <vt:lpstr>merci de votre attention ご静聴ありがとうございました</vt:lpstr>
      <vt:lpstr>『知的生産の技術』1969　梅棹忠夫</vt:lpstr>
      <vt:lpstr>PowerPoint プレゼンテーション</vt:lpstr>
      <vt:lpstr>deとdes 複数形容詞＋複数 （フランス語初級文法の難問） </vt:lpstr>
      <vt:lpstr>反例</vt:lpstr>
      <vt:lpstr>コーパス</vt:lpstr>
      <vt:lpstr>データの収集</vt:lpstr>
      <vt:lpstr>ファクター</vt:lpstr>
      <vt:lpstr>形容詞の種類</vt:lpstr>
      <vt:lpstr>ジャンル/レジスター</vt:lpstr>
      <vt:lpstr>petitの特異性</vt:lpstr>
      <vt:lpstr>無意識的使用</vt:lpstr>
      <vt:lpstr>形容詞の強調</vt:lpstr>
      <vt:lpstr>形容詞の強調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人間名詞を含むNN複合語の生成： 日仏語対照研究</dc:title>
  <dc:creator>itsuko</dc:creator>
  <cp:lastModifiedBy>Itsuko Fujimura</cp:lastModifiedBy>
  <cp:revision>194</cp:revision>
  <cp:lastPrinted>2024-03-15T08:18:27Z</cp:lastPrinted>
  <dcterms:modified xsi:type="dcterms:W3CDTF">2024-05-15T06:02:17Z</dcterms:modified>
</cp:coreProperties>
</file>