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86"/>
  </p:notesMasterIdLst>
  <p:sldIdLst>
    <p:sldId id="256" r:id="rId3"/>
    <p:sldId id="335" r:id="rId4"/>
    <p:sldId id="347" r:id="rId5"/>
    <p:sldId id="346" r:id="rId6"/>
    <p:sldId id="348" r:id="rId7"/>
    <p:sldId id="349" r:id="rId8"/>
    <p:sldId id="336" r:id="rId9"/>
    <p:sldId id="311" r:id="rId10"/>
    <p:sldId id="312" r:id="rId11"/>
    <p:sldId id="313" r:id="rId12"/>
    <p:sldId id="314" r:id="rId13"/>
    <p:sldId id="315" r:id="rId14"/>
    <p:sldId id="316" r:id="rId15"/>
    <p:sldId id="317" r:id="rId16"/>
    <p:sldId id="318" r:id="rId17"/>
    <p:sldId id="319" r:id="rId18"/>
    <p:sldId id="320" r:id="rId19"/>
    <p:sldId id="321" r:id="rId20"/>
    <p:sldId id="339" r:id="rId21"/>
    <p:sldId id="262" r:id="rId22"/>
    <p:sldId id="270" r:id="rId23"/>
    <p:sldId id="261" r:id="rId24"/>
    <p:sldId id="268" r:id="rId25"/>
    <p:sldId id="269" r:id="rId26"/>
    <p:sldId id="264" r:id="rId27"/>
    <p:sldId id="354" r:id="rId28"/>
    <p:sldId id="272" r:id="rId29"/>
    <p:sldId id="273" r:id="rId30"/>
    <p:sldId id="323" r:id="rId31"/>
    <p:sldId id="274" r:id="rId32"/>
    <p:sldId id="355" r:id="rId33"/>
    <p:sldId id="275" r:id="rId34"/>
    <p:sldId id="322" r:id="rId35"/>
    <p:sldId id="276" r:id="rId36"/>
    <p:sldId id="263" r:id="rId37"/>
    <p:sldId id="325" r:id="rId38"/>
    <p:sldId id="291" r:id="rId39"/>
    <p:sldId id="288" r:id="rId40"/>
    <p:sldId id="289" r:id="rId41"/>
    <p:sldId id="290" r:id="rId42"/>
    <p:sldId id="292" r:id="rId43"/>
    <p:sldId id="293" r:id="rId44"/>
    <p:sldId id="294" r:id="rId45"/>
    <p:sldId id="295" r:id="rId46"/>
    <p:sldId id="296" r:id="rId47"/>
    <p:sldId id="297" r:id="rId48"/>
    <p:sldId id="298" r:id="rId49"/>
    <p:sldId id="327" r:id="rId50"/>
    <p:sldId id="299" r:id="rId51"/>
    <p:sldId id="326" r:id="rId52"/>
    <p:sldId id="300" r:id="rId53"/>
    <p:sldId id="301" r:id="rId54"/>
    <p:sldId id="329" r:id="rId55"/>
    <p:sldId id="328" r:id="rId56"/>
    <p:sldId id="330" r:id="rId57"/>
    <p:sldId id="331" r:id="rId58"/>
    <p:sldId id="356" r:id="rId59"/>
    <p:sldId id="357" r:id="rId60"/>
    <p:sldId id="358" r:id="rId61"/>
    <p:sldId id="379" r:id="rId62"/>
    <p:sldId id="378" r:id="rId63"/>
    <p:sldId id="380" r:id="rId64"/>
    <p:sldId id="381" r:id="rId65"/>
    <p:sldId id="382" r:id="rId66"/>
    <p:sldId id="383" r:id="rId67"/>
    <p:sldId id="384" r:id="rId68"/>
    <p:sldId id="385" r:id="rId69"/>
    <p:sldId id="386" r:id="rId70"/>
    <p:sldId id="387" r:id="rId71"/>
    <p:sldId id="389" r:id="rId72"/>
    <p:sldId id="390" r:id="rId73"/>
    <p:sldId id="391" r:id="rId74"/>
    <p:sldId id="394" r:id="rId75"/>
    <p:sldId id="392" r:id="rId76"/>
    <p:sldId id="395" r:id="rId77"/>
    <p:sldId id="397" r:id="rId78"/>
    <p:sldId id="396" r:id="rId79"/>
    <p:sldId id="393" r:id="rId80"/>
    <p:sldId id="388" r:id="rId81"/>
    <p:sldId id="337" r:id="rId82"/>
    <p:sldId id="332" r:id="rId83"/>
    <p:sldId id="308" r:id="rId84"/>
    <p:sldId id="309" r:id="rId85"/>
  </p:sldIdLst>
  <p:sldSz cx="12192000" cy="6858000"/>
  <p:notesSz cx="6888163" cy="100187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jimura Itsuko" initials="FI" lastIdx="1" clrIdx="0">
    <p:extLst>
      <p:ext uri="{19B8F6BF-5375-455C-9EA6-DF929625EA0E}">
        <p15:presenceInfo xmlns:p15="http://schemas.microsoft.com/office/powerpoint/2012/main" userId="13b59e45779d81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4CB"/>
          </a:solidFill>
        </a:fill>
      </a:tcStyle>
    </a:wholeTbl>
    <a:band2H>
      <a:tcTxStyle/>
      <a:tcStyle>
        <a:tcBdr/>
        <a:fill>
          <a:solidFill>
            <a:srgbClr val="FEF2E7"/>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4E5"/>
          </a:solidFill>
        </a:fill>
      </a:tcStyle>
    </a:wholeTbl>
    <a:band2H>
      <a:tcTxStyle/>
      <a:tcStyle>
        <a:tcBdr/>
        <a:fill>
          <a:solidFill>
            <a:srgbClr val="E8F2F2"/>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5"/>
          </a:solidFill>
        </a:fill>
      </a:tcStyle>
    </a:wholeTbl>
    <a:band2H>
      <a:tcTxStyle/>
      <a:tcStyle>
        <a:tcBdr/>
        <a:fill>
          <a:solidFill>
            <a:srgbClr val="ECEAEB"/>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404" autoAdjust="0"/>
  </p:normalViewPr>
  <p:slideViewPr>
    <p:cSldViewPr snapToGrid="0">
      <p:cViewPr varScale="1">
        <p:scale>
          <a:sx n="120" d="100"/>
          <a:sy n="120" d="100"/>
        </p:scale>
        <p:origin x="8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04775" y="750888"/>
            <a:ext cx="6678613" cy="3757612"/>
          </a:xfrm>
          <a:prstGeom prst="rect">
            <a:avLst/>
          </a:prstGeom>
        </p:spPr>
        <p:txBody>
          <a:bodyPr lIns="96606" tIns="48303" rIns="96606" bIns="48303"/>
          <a:lstStyle/>
          <a:p>
            <a:endParaRPr/>
          </a:p>
        </p:txBody>
      </p:sp>
      <p:sp>
        <p:nvSpPr>
          <p:cNvPr id="103" name="Shape 103"/>
          <p:cNvSpPr>
            <a:spLocks noGrp="1"/>
          </p:cNvSpPr>
          <p:nvPr>
            <p:ph type="body" sz="quarter" idx="1"/>
          </p:nvPr>
        </p:nvSpPr>
        <p:spPr>
          <a:xfrm>
            <a:off x="918422" y="4758889"/>
            <a:ext cx="5051320" cy="4508421"/>
          </a:xfrm>
          <a:prstGeom prst="rect">
            <a:avLst/>
          </a:prstGeom>
        </p:spPr>
        <p:txBody>
          <a:bodyPr lIns="96606" tIns="48303" rIns="96606" bIns="48303"/>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04775" y="750888"/>
            <a:ext cx="6678613" cy="3757612"/>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endParaRPr/>
          </a:p>
          <a:p>
            <a:r>
              <a:t>本日のおはなしのタイトルは、○○○です。　</a:t>
            </a:r>
          </a:p>
          <a:p>
            <a:r>
              <a:t>私の研究は当初より、言語使用データの観察に基づくものでした。幸いなことに、情報処理技術の発展に伴い、2000年頃からはとくに、大規模な言語使用データを用いることが可能になりました。本日のおはなしののタイトルは２つの問題が組み合わさっています。一つは方法論です。「大規模な言語使用データに基づく研究」であり、もう一方はその方法に基づいて現在進行中で行っているトピックです。日本語とフランス語の「女性教員、白人女性、姉妹都市、兄弟国」の謎という話をいたしますね。</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104775" y="750888"/>
            <a:ext cx="6678613" cy="3757612"/>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語順についての議論はこれまでなされていない。Yaguelloは接頭辞と言っているが、なぜ接頭辞化するかに関する議論はない。</a:t>
            </a:r>
          </a:p>
          <a:p>
            <a:r>
              <a:t>共起関係については、辞書がちらほらと述べている以外全く研究はなされていない。</a:t>
            </a:r>
          </a:p>
        </p:txBody>
      </p:sp>
    </p:spTree>
    <p:extLst>
      <p:ext uri="{BB962C8B-B14F-4D97-AF65-F5344CB8AC3E}">
        <p14:creationId xmlns:p14="http://schemas.microsoft.com/office/powerpoint/2010/main" val="380355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en-GB" altLang="ja-JP" dirty="0" err="1"/>
              <a:t>Question1</a:t>
            </a:r>
            <a:r>
              <a:rPr kumimoji="1" lang="ja-JP" altLang="en-US" dirty="0"/>
              <a:t>：</a:t>
            </a:r>
            <a:r>
              <a:rPr kumimoji="1" lang="fr-CA" altLang="ja-JP" dirty="0"/>
              <a:t>Le Monde</a:t>
            </a:r>
            <a:r>
              <a:rPr kumimoji="1" lang="ja-JP" altLang="en-US" dirty="0"/>
              <a:t>のみ</a:t>
            </a:r>
            <a:endParaRPr kumimoji="1" lang="en-US" altLang="ja-JP" dirty="0"/>
          </a:p>
          <a:p>
            <a:r>
              <a:rPr kumimoji="1" lang="fr-CA" altLang="ja-JP" dirty="0" err="1"/>
              <a:t>Question2</a:t>
            </a:r>
            <a:r>
              <a:rPr kumimoji="1" lang="fr-CA" altLang="ja-JP" dirty="0"/>
              <a:t>: </a:t>
            </a:r>
            <a:r>
              <a:rPr kumimoji="1" lang="en-GB" altLang="ja-JP" dirty="0"/>
              <a:t>Le Monde</a:t>
            </a:r>
            <a:r>
              <a:rPr kumimoji="1" lang="ja-JP" altLang="en-US" dirty="0"/>
              <a:t>と</a:t>
            </a:r>
            <a:r>
              <a:rPr kumimoji="1" lang="fr-CA" altLang="ja-JP" dirty="0"/>
              <a:t>Frantext</a:t>
            </a:r>
            <a:endParaRPr kumimoji="1" lang="ja-JP" altLang="en-US" dirty="0"/>
          </a:p>
        </p:txBody>
      </p:sp>
    </p:spTree>
    <p:extLst>
      <p:ext uri="{BB962C8B-B14F-4D97-AF65-F5344CB8AC3E}">
        <p14:creationId xmlns:p14="http://schemas.microsoft.com/office/powerpoint/2010/main" val="25249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04775" y="750888"/>
            <a:ext cx="6678613" cy="3757612"/>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r>
              <a:t>中国語はもちろんのこと、英語やドイツ語や日本語に比較するとNNは少ないが、決して極めて少ないわけではない。chiffre d’affaire, 売上高、point of view 観点、view point, </a:t>
            </a:r>
          </a:p>
        </p:txBody>
      </p:sp>
    </p:spTree>
    <p:extLst>
      <p:ext uri="{BB962C8B-B14F-4D97-AF65-F5344CB8AC3E}">
        <p14:creationId xmlns:p14="http://schemas.microsoft.com/office/powerpoint/2010/main" val="295670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104775" y="750888"/>
            <a:ext cx="6678613" cy="3757612"/>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性別表示型。なぜ、femmeは前置されるのか？</a:t>
            </a:r>
          </a:p>
        </p:txBody>
      </p:sp>
    </p:spTree>
    <p:extLst>
      <p:ext uri="{BB962C8B-B14F-4D97-AF65-F5344CB8AC3E}">
        <p14:creationId xmlns:p14="http://schemas.microsoft.com/office/powerpoint/2010/main" val="1785144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r>
              <a:rPr dirty="0" err="1"/>
              <a:t>2番目のタイプは、マイナーな現象ではない。mèreは極めて多量に用いられる</a:t>
            </a:r>
            <a:r>
              <a:rPr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xfrm>
            <a:off x="104775" y="750888"/>
            <a:ext cx="6678613" cy="3757612"/>
          </a:xfrm>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r>
              <a:t>EUは、union européenneである。</a:t>
            </a:r>
          </a:p>
          <a:p>
            <a:endParaRPr/>
          </a:p>
          <a:p>
            <a:r>
              <a:t>la rue piétonneは、女性の歩行者の歩く道ではない。la résidence étudianteは女子学生寮 ではない。フランス語母語話者に尋ねると、人間の性とは関係ないと答える。ただし、私たちは、フランス語を学習する、最初歩にétudiantは学生、étudianteは女子学生と習う。</a:t>
            </a:r>
          </a:p>
          <a:p>
            <a:endParaRPr/>
          </a:p>
          <a:p>
            <a:r>
              <a:t>この問題は、先行研究は存在しない。フランス語母語話者に尋ねると、「そういえばそうだ！面白いね」という問題です。</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104775" y="750888"/>
            <a:ext cx="6678613" cy="3757612"/>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rPr dirty="0" err="1"/>
              <a:t>人間名詞の形容詞的用法は単語によって可否が異なる。可否の由来については現状不明</a:t>
            </a:r>
            <a:r>
              <a:rPr dirty="0"/>
              <a:t>。　</a:t>
            </a:r>
            <a:r>
              <a:rPr dirty="0" err="1"/>
              <a:t>たとえば、組合や環境はどんな職業にも接続できそうであるが、そうではない</a:t>
            </a:r>
            <a:r>
              <a:rPr dirty="0"/>
              <a:t>。</a:t>
            </a:r>
          </a:p>
          <a:p>
            <a:endParaRPr dirty="0"/>
          </a:p>
          <a:p>
            <a:r>
              <a:rPr dirty="0" err="1"/>
              <a:t>Bとcの用法が可能か</a:t>
            </a:r>
            <a:r>
              <a:rPr dirty="0"/>
              <a:t>？  cousin(e)</a:t>
            </a:r>
            <a:r>
              <a:rPr dirty="0" err="1"/>
              <a:t>は、接尾辞があるが、修飾機能</a:t>
            </a:r>
            <a:r>
              <a:rPr dirty="0"/>
              <a:t>　「</a:t>
            </a:r>
            <a:r>
              <a:rPr dirty="0" err="1"/>
              <a:t>従姉妹のような</a:t>
            </a:r>
            <a:r>
              <a:rPr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スペイン語は数は一致しない傾向。</a:t>
            </a:r>
          </a:p>
        </p:txBody>
      </p:sp>
    </p:spTree>
    <p:extLst>
      <p:ext uri="{BB962C8B-B14F-4D97-AF65-F5344CB8AC3E}">
        <p14:creationId xmlns:p14="http://schemas.microsoft.com/office/powerpoint/2010/main" val="56443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104775" y="750888"/>
            <a:ext cx="6678613" cy="3757612"/>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rPr dirty="0"/>
              <a:t>フランス語では、人間の性別と、文法上の性が、ペアリングされている。人間の性別は意味であり、文法上の性は形式である。この関係が種々の場所で顔を出す。</a:t>
            </a:r>
            <a:r>
              <a:rPr lang="ja-JP" altLang="en-US" dirty="0"/>
              <a:t>ちょっとよく考える必要あり。日本語では、</a:t>
            </a:r>
            <a:r>
              <a:rPr lang="fr-CA" altLang="ja-JP" dirty="0"/>
              <a:t>attributif</a:t>
            </a:r>
            <a:r>
              <a:rPr lang="ja-JP" altLang="en-US" dirty="0"/>
              <a:t>の名詞が数多くある。人間に</a:t>
            </a:r>
            <a:r>
              <a:rPr lang="fr-CA" altLang="ja-JP" dirty="0"/>
              <a:t>attribut</a:t>
            </a:r>
            <a:r>
              <a:rPr lang="ja-JP" altLang="en-US" dirty="0"/>
              <a:t>が多いのは確かである。フランス語では</a:t>
            </a:r>
            <a:r>
              <a:rPr lang="fr-CA" altLang="ja-JP" dirty="0"/>
              <a:t>attribut</a:t>
            </a:r>
            <a:r>
              <a:rPr lang="ja-JP" altLang="en-US" dirty="0"/>
              <a:t>は形容詞であらわあれるので、人間と形容詞が近い。日本語では</a:t>
            </a:r>
            <a:r>
              <a:rPr lang="fr-CA" altLang="ja-JP" dirty="0"/>
              <a:t>attribut</a:t>
            </a:r>
            <a:r>
              <a:rPr lang="ja-JP" altLang="en-US" dirty="0"/>
              <a:t>は名詞であらわされるので、人間と形容詞は近くない。</a:t>
            </a:r>
            <a:endParaRPr lang="en-GB"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スペイン語の</a:t>
            </a:r>
            <a:r>
              <a:rPr kumimoji="1" lang="fr-CA" altLang="ja-JP" dirty="0" err="1"/>
              <a:t>rey</a:t>
            </a:r>
            <a:r>
              <a:rPr kumimoji="1" lang="ja-JP" altLang="en-US" dirty="0"/>
              <a:t>には否定的な意味はない。そもそも、スペイン語では</a:t>
            </a:r>
            <a:r>
              <a:rPr kumimoji="1" lang="fr-CA" altLang="ja-JP" dirty="0" err="1"/>
              <a:t>rey</a:t>
            </a:r>
            <a:r>
              <a:rPr kumimoji="1" lang="ja-JP" altLang="en-US" dirty="0"/>
              <a:t>はほとんど使用されない。</a:t>
            </a:r>
            <a:r>
              <a:rPr kumimoji="1" lang="fr-CA" altLang="ja-JP" dirty="0" err="1"/>
              <a:t>reina</a:t>
            </a:r>
            <a:r>
              <a:rPr kumimoji="1" lang="ja-JP" altLang="en-US" dirty="0"/>
              <a:t>はフランス語と同等の意味で存在する。</a:t>
            </a:r>
            <a:endParaRPr kumimoji="1" lang="en-GB" altLang="ja-JP" dirty="0"/>
          </a:p>
        </p:txBody>
      </p:sp>
    </p:spTree>
    <p:extLst>
      <p:ext uri="{BB962C8B-B14F-4D97-AF65-F5344CB8AC3E}">
        <p14:creationId xmlns:p14="http://schemas.microsoft.com/office/powerpoint/2010/main" val="207987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r>
              <a:t>フランス語関係者にしかわからない。説明しないが、Des petits chiensは、極めて多いなど、語彙的ファクターも大きい。</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翻訳：</a:t>
            </a:r>
            <a:r>
              <a:rPr kumimoji="1" lang="fr-CA" altLang="ja-JP" dirty="0" err="1"/>
              <a:t>mother</a:t>
            </a:r>
            <a:r>
              <a:rPr kumimoji="1" lang="fr-CA" altLang="ja-JP" dirty="0"/>
              <a:t> </a:t>
            </a:r>
            <a:r>
              <a:rPr kumimoji="1" lang="fr-CA" altLang="ja-JP" dirty="0" err="1"/>
              <a:t>cell</a:t>
            </a:r>
            <a:r>
              <a:rPr kumimoji="1" lang="fr-CA" altLang="ja-JP" dirty="0"/>
              <a:t>, </a:t>
            </a:r>
            <a:r>
              <a:rPr kumimoji="1" lang="fr-CA" altLang="ja-JP" dirty="0" err="1"/>
              <a:t>daughter</a:t>
            </a:r>
            <a:r>
              <a:rPr kumimoji="1" lang="fr-CA" altLang="ja-JP" dirty="0"/>
              <a:t> </a:t>
            </a:r>
            <a:r>
              <a:rPr kumimoji="1" lang="fr-CA" altLang="ja-JP" dirty="0" err="1"/>
              <a:t>cell</a:t>
            </a:r>
            <a:r>
              <a:rPr kumimoji="1" lang="fr-CA" altLang="ja-JP" dirty="0"/>
              <a:t> </a:t>
            </a:r>
            <a:r>
              <a:rPr kumimoji="1" lang="ja-JP" altLang="en-US" dirty="0"/>
              <a:t>との関係。</a:t>
            </a:r>
            <a:endParaRPr kumimoji="1" lang="en-US" altLang="ja-JP" dirty="0"/>
          </a:p>
          <a:p>
            <a:r>
              <a:rPr kumimoji="1" lang="ja-JP" altLang="en-US" dirty="0"/>
              <a:t>日本語の姉妹都市、娘細胞との関係。</a:t>
            </a:r>
          </a:p>
        </p:txBody>
      </p:sp>
    </p:spTree>
    <p:extLst>
      <p:ext uri="{BB962C8B-B14F-4D97-AF65-F5344CB8AC3E}">
        <p14:creationId xmlns:p14="http://schemas.microsoft.com/office/powerpoint/2010/main" val="353021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今回は、逆の語順を検討していないが、逆の語順の場合「子」は接辞的に多用される。原子、電子など多数。</a:t>
            </a:r>
            <a:endParaRPr kumimoji="1" lang="en-US" altLang="ja-JP" dirty="0"/>
          </a:p>
          <a:p>
            <a:r>
              <a:rPr kumimoji="1" lang="ja-JP" altLang="en-US" dirty="0"/>
              <a:t>フランス語とは異なり、動物に結びつくことはとても多い。母たぬきなど。</a:t>
            </a:r>
          </a:p>
        </p:txBody>
      </p:sp>
    </p:spTree>
    <p:extLst>
      <p:ext uri="{BB962C8B-B14F-4D97-AF65-F5344CB8AC3E}">
        <p14:creationId xmlns:p14="http://schemas.microsoft.com/office/powerpoint/2010/main" val="97563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r>
              <a:rPr kumimoji="1" lang="ja-JP" altLang="en-US" dirty="0"/>
              <a:t>親族名詞は、１０分の一ぐらいの頻度なので、左と右の表を比べるのは不可。鬼、姫は、王族名詞との比較のために検索したが、鬼・姫は、</a:t>
            </a:r>
            <a:r>
              <a:rPr kumimoji="1" lang="fr-CA" altLang="ja-JP" dirty="0"/>
              <a:t>roi, reine</a:t>
            </a:r>
            <a:r>
              <a:rPr kumimoji="1" lang="ja-JP" altLang="en-US" dirty="0"/>
              <a:t>とは大きく異なる。</a:t>
            </a:r>
            <a:r>
              <a:rPr kumimoji="1" lang="fr-CA" altLang="ja-JP" dirty="0"/>
              <a:t>roi</a:t>
            </a:r>
            <a:r>
              <a:rPr kumimoji="1" lang="en-GB" altLang="ja-JP" dirty="0"/>
              <a:t>/</a:t>
            </a:r>
            <a:r>
              <a:rPr kumimoji="1" lang="en-GB" altLang="ja-JP" dirty="0" err="1"/>
              <a:t>reine</a:t>
            </a:r>
            <a:r>
              <a:rPr kumimoji="1" lang="ja-JP" altLang="en-US" dirty="0"/>
              <a:t>は文法性が異なるだけで似た意味になるものがあるが、鬼・姫はそのようすはない。あざみ、ゆり、などいくつかの名詞は両方と共起するが、きわめて限られている。親族名詞とはまったく違う。</a:t>
            </a:r>
          </a:p>
        </p:txBody>
      </p:sp>
    </p:spTree>
    <p:extLst>
      <p:ext uri="{BB962C8B-B14F-4D97-AF65-F5344CB8AC3E}">
        <p14:creationId xmlns:p14="http://schemas.microsoft.com/office/powerpoint/2010/main" val="273351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104775" y="750888"/>
            <a:ext cx="6678613" cy="3757612"/>
          </a:xfrm>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r>
              <a:t>兄弟は仲良くない。姉妹は仲良し。</a:t>
            </a:r>
          </a:p>
          <a:p>
            <a:r>
              <a:t>フランス語では、姉妹と兄弟は、単なる文法的な性の一致現象。</a:t>
            </a:r>
          </a:p>
        </p:txBody>
      </p:sp>
    </p:spTree>
    <p:extLst>
      <p:ext uri="{BB962C8B-B14F-4D97-AF65-F5344CB8AC3E}">
        <p14:creationId xmlns:p14="http://schemas.microsoft.com/office/powerpoint/2010/main" val="3301054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7721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82161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r>
              <a:t>2010年に、Dicomの言語系の教員とともに出版した、「言語研究の技法</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04775" y="750888"/>
            <a:ext cx="6678613" cy="3757612"/>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今やっている研究。日本語とフランス語の対照研究を本格的にやりたい。名詞は言語を超えて定義しやすい。　Ngramリスト、形態素解析の結果など、言語情報処理関連の研究の成果が使える。フランスではよく知られた雑誌のLangagesの1号の発行を今めざしている。</a:t>
            </a:r>
          </a:p>
        </p:txBody>
      </p:sp>
    </p:spTree>
    <p:extLst>
      <p:ext uri="{BB962C8B-B14F-4D97-AF65-F5344CB8AC3E}">
        <p14:creationId xmlns:p14="http://schemas.microsoft.com/office/powerpoint/2010/main" val="149278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今、</a:t>
            </a:r>
            <a:r>
              <a:rPr kumimoji="1" lang="fr-CA" altLang="ja-JP" sz="1200" b="0" i="0" u="none" strike="noStrike" kern="1200" baseline="0" dirty="0" err="1">
                <a:solidFill>
                  <a:schemeClr val="tx1"/>
                </a:solidFill>
                <a:latin typeface="+mn-lt"/>
                <a:ea typeface="+mn-ea"/>
                <a:cs typeface="+mn-cs"/>
              </a:rPr>
              <a:t>productivity</a:t>
            </a:r>
            <a:r>
              <a:rPr kumimoji="1" lang="ja-JP" altLang="en-US" sz="1200" b="0" i="0" u="none" strike="noStrike" kern="1200" baseline="0" dirty="0">
                <a:solidFill>
                  <a:schemeClr val="tx1"/>
                </a:solidFill>
                <a:latin typeface="+mn-lt"/>
                <a:ea typeface="+mn-ea"/>
                <a:cs typeface="+mn-cs"/>
              </a:rPr>
              <a:t>の高い時期です！！（むらがあるのが特徴）</a:t>
            </a:r>
            <a:endParaRPr kumimoji="1" lang="fr-FR"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EEAC1-DCE6-4FAE-AEA2-C6715CD5CC1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0623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04775" y="750888"/>
            <a:ext cx="6678613" cy="3757612"/>
          </a:xfrm>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例は人間名詞：　修飾：N2の属性を持ったN1と、併置の関係は大変近く見分けがつきにくいことも多い。　メタファーの場合は、併置とは異なる。　femme-enfantは、女の子の意味ではない。</a:t>
            </a:r>
          </a:p>
          <a:p>
            <a:r>
              <a:t>一般に、N１とN2の間には性の一致があるとは考えられてはいない。数の一致はあることが多い。後置のN２は、形容詞と近いと考えられてる。後で述べる、補足の場合は一般にN2は形容詞の接尾辞。</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104775" y="750888"/>
            <a:ext cx="6678613" cy="3757612"/>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修飾と、補足でN2が中心語である。併置はフランス語とは異なる。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xfrm>
            <a:off x="104775" y="750888"/>
            <a:ext cx="6678613" cy="3757612"/>
          </a:xfrm>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フランス語は、N2の属性を持つN1と、併置は近い。語順も日本語とは異なり、ルーズさがある。</a:t>
            </a:r>
          </a:p>
          <a:p>
            <a:r>
              <a:t>日本語は、N１の属性を持つN2と、併置とは全く異なる。語順の制約が厳しい</a:t>
            </a:r>
          </a:p>
          <a:p>
            <a:endParaRPr/>
          </a:p>
          <a:p>
            <a:pPr>
              <a:defRPr>
                <a:latin typeface="Times New Roman"/>
                <a:ea typeface="Times New Roman"/>
                <a:cs typeface="Times New Roman"/>
                <a:sym typeface="Times New Roman"/>
              </a:defRPr>
            </a:pPr>
            <a:r>
              <a:t>boulangerie-pâtisserie</a:t>
            </a:r>
            <a:r>
              <a:rPr>
                <a:latin typeface="ＭＳ 明朝"/>
                <a:ea typeface="ＭＳ 明朝"/>
                <a:cs typeface="ＭＳ 明朝"/>
                <a:sym typeface="ＭＳ 明朝"/>
              </a:rPr>
              <a:t>は、パン屋とケーキ屋だと思っていた。日本語では、シンガーソングライター、ソファベッドのようにカタカナ語だと</a:t>
            </a:r>
            <a:r>
              <a:t>OK</a:t>
            </a:r>
            <a:r>
              <a:rPr>
                <a:latin typeface="ＭＳ 明朝"/>
                <a:ea typeface="ＭＳ 明朝"/>
                <a:cs typeface="ＭＳ 明朝"/>
                <a:sym typeface="ＭＳ 明朝"/>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5533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104775" y="750888"/>
            <a:ext cx="6678613" cy="3757612"/>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rPr dirty="0" err="1"/>
              <a:t>語順についての議論はこれまでなされていない。Yaguelloは接頭辞と言っているが、なぜ接頭辞化するかに関する議論はない</a:t>
            </a:r>
            <a:r>
              <a:rPr dirty="0"/>
              <a:t>。</a:t>
            </a:r>
          </a:p>
          <a:p>
            <a:r>
              <a:rPr dirty="0" err="1"/>
              <a:t>共起関係については、辞書がちらほらと述べている以外全く研究はなされていない</a:t>
            </a:r>
            <a:r>
              <a:rPr dirty="0"/>
              <a:t>。</a:t>
            </a:r>
            <a:endParaRPr lang="fr-CA" altLang="ja-JP" dirty="0"/>
          </a:p>
          <a:p>
            <a:r>
              <a:rPr lang="ja-JP" altLang="en-US" dirty="0"/>
              <a:t>日本語では、語順が逆の場合も多いが、本研究ではとりあつかわない。日本語には、漢語と和語があり、その点不透明性が高い。子は和語、漢語ともに子供と関係のある意味をもつが、親は漢語では「親」の意味にはならない。日本語にはフランス語には存在しない不透明性があるが、本発表では話題にしない。</a:t>
            </a:r>
            <a:endParaRPr lang="en-US" altLang="ja-JP"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3" name="scalloped circl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F3F3F2"/>
          </a:solidFill>
          <a:ln w="12700">
            <a:miter lim="400000"/>
          </a:ln>
        </p:spPr>
        <p:txBody>
          <a:bodyPr lIns="45719" rIns="45719"/>
          <a:lstStyle/>
          <a:p>
            <a:endParaRPr/>
          </a:p>
        </p:txBody>
      </p:sp>
      <p:sp>
        <p:nvSpPr>
          <p:cNvPr id="14" name="Shape 14"/>
          <p:cNvSpPr txBox="1">
            <a:spLocks noGrp="1"/>
          </p:cNvSpPr>
          <p:nvPr>
            <p:ph type="title"/>
          </p:nvPr>
        </p:nvSpPr>
        <p:spPr>
          <a:xfrm>
            <a:off x="1078523" y="1098387"/>
            <a:ext cx="10318419" cy="4394989"/>
          </a:xfrm>
          <a:prstGeom prst="rect">
            <a:avLst/>
          </a:prstGeom>
        </p:spPr>
        <p:txBody>
          <a:bodyPr anchor="ctr"/>
          <a:lstStyle>
            <a:lvl1pPr algn="ctr">
              <a:defRPr sz="10000" spc="800"/>
            </a:lvl1pPr>
          </a:lstStyle>
          <a:p>
            <a:r>
              <a:t>Title Text</a:t>
            </a:r>
          </a:p>
        </p:txBody>
      </p:sp>
      <p:sp>
        <p:nvSpPr>
          <p:cNvPr id="15" name="Shape 15"/>
          <p:cNvSpPr txBox="1">
            <a:spLocks noGrp="1"/>
          </p:cNvSpPr>
          <p:nvPr>
            <p:ph type="body" sz="quarter" idx="1"/>
          </p:nvPr>
        </p:nvSpPr>
        <p:spPr>
          <a:xfrm>
            <a:off x="2215045" y="5979195"/>
            <a:ext cx="8045374" cy="742280"/>
          </a:xfrm>
          <a:prstGeom prst="rect">
            <a:avLst/>
          </a:prstGeom>
        </p:spPr>
        <p:txBody>
          <a:bodyPr/>
          <a:lstStyle>
            <a:lvl1pPr marL="0" indent="0" algn="ctr">
              <a:lnSpc>
                <a:spcPct val="100000"/>
              </a:lnSpc>
              <a:buClrTx/>
              <a:buSzTx/>
              <a:buFontTx/>
              <a:buNone/>
              <a:defRPr b="1" cap="all" spc="400">
                <a:solidFill>
                  <a:srgbClr val="2A1A00"/>
                </a:solidFill>
              </a:defRPr>
            </a:lvl1pPr>
            <a:lvl2pPr marL="0" indent="457200" algn="ctr">
              <a:lnSpc>
                <a:spcPct val="100000"/>
              </a:lnSpc>
              <a:buClrTx/>
              <a:buSzTx/>
              <a:buFontTx/>
              <a:buNone/>
              <a:defRPr b="1" cap="all" spc="400">
                <a:solidFill>
                  <a:srgbClr val="2A1A00"/>
                </a:solidFill>
              </a:defRPr>
            </a:lvl2pPr>
            <a:lvl3pPr marL="0" indent="914400" algn="ctr">
              <a:lnSpc>
                <a:spcPct val="100000"/>
              </a:lnSpc>
              <a:buClrTx/>
              <a:buSzTx/>
              <a:buFontTx/>
              <a:buNone/>
              <a:defRPr b="1" cap="all" spc="400">
                <a:solidFill>
                  <a:srgbClr val="2A1A00"/>
                </a:solidFill>
              </a:defRPr>
            </a:lvl3pPr>
            <a:lvl4pPr marL="0" indent="1371600" algn="ctr">
              <a:lnSpc>
                <a:spcPct val="100000"/>
              </a:lnSpc>
              <a:buClrTx/>
              <a:buSzTx/>
              <a:buFontTx/>
              <a:buNone/>
              <a:defRPr b="1" cap="all" spc="400">
                <a:solidFill>
                  <a:srgbClr val="2A1A00"/>
                </a:solidFill>
              </a:defRPr>
            </a:lvl4pPr>
            <a:lvl5pPr marL="0" indent="1828800" algn="ctr">
              <a:lnSpc>
                <a:spcPct val="100000"/>
              </a:lnSpc>
              <a:buClrTx/>
              <a:buSzTx/>
              <a:buFontTx/>
              <a:buNone/>
              <a:defRPr b="1" cap="all" spc="400">
                <a:solidFill>
                  <a:srgbClr val="2A1A00"/>
                </a:solidFill>
              </a:defRPr>
            </a:lvl5pPr>
          </a:lstStyle>
          <a:p>
            <a:r>
              <a:t>Body Level One</a:t>
            </a:r>
          </a:p>
          <a:p>
            <a:pPr lvl="1"/>
            <a:r>
              <a:t>Body Level Two</a:t>
            </a:r>
          </a:p>
          <a:p>
            <a:pPr lvl="2"/>
            <a:r>
              <a:t>Body Level Three</a:t>
            </a:r>
          </a:p>
          <a:p>
            <a:pPr lvl="3"/>
            <a:r>
              <a:t>Body Level Four</a:t>
            </a:r>
          </a:p>
          <a:p>
            <a:pPr lvl="4"/>
            <a:r>
              <a:t>Body Level Five</a:t>
            </a:r>
          </a:p>
        </p:txBody>
      </p:sp>
      <p:sp>
        <p:nvSpPr>
          <p:cNvPr id="16" name="left edge borderRectangle 12"/>
          <p:cNvSpPr/>
          <p:nvPr/>
        </p:nvSpPr>
        <p:spPr>
          <a:xfrm>
            <a:off x="0" y="0"/>
            <a:ext cx="283464" cy="6858000"/>
          </a:xfrm>
          <a:prstGeom prst="rect">
            <a:avLst/>
          </a:prstGeom>
          <a:solidFill>
            <a:srgbClr val="2A1A00"/>
          </a:solidFill>
          <a:ln w="12700">
            <a:miter lim="400000"/>
          </a:ln>
        </p:spPr>
        <p:txBody>
          <a:bodyPr lIns="45719" rIns="45719"/>
          <a:lstStyle/>
          <a:p>
            <a:endParaRPr/>
          </a:p>
        </p:txBody>
      </p:sp>
      <p:sp>
        <p:nvSpPr>
          <p:cNvPr id="17" name="Shape 17"/>
          <p:cNvSpPr txBox="1">
            <a:spLocks noGrp="1"/>
          </p:cNvSpPr>
          <p:nvPr>
            <p:ph type="sldNum" sz="quarter" idx="2"/>
          </p:nvPr>
        </p:nvSpPr>
        <p:spPr>
          <a:xfrm>
            <a:off x="11123285" y="6413957"/>
            <a:ext cx="273656" cy="269241"/>
          </a:xfrm>
          <a:prstGeom prst="rect">
            <a:avLst/>
          </a:prstGeom>
        </p:spPr>
        <p:txBody>
          <a:bodyPr/>
          <a:lstStyle>
            <a:lvl1pPr>
              <a:defRPr>
                <a:solidFill>
                  <a:srgbClr val="895E04"/>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53909F1-D0C3-48E5-92E9-DC7162A4A9EB}"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9FC5A21-FE9D-4150-A94E-3CB0FBC3A500}" type="slidenum">
              <a:rPr kumimoji="1" lang="ja-JP" altLang="en-US" smtClean="0"/>
              <a:t>‹#›</a:t>
            </a:fld>
            <a:endParaRPr kumimoji="1" lang="ja-JP"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484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3909F1-D0C3-48E5-92E9-DC7162A4A9EB}"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132914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53909F1-D0C3-48E5-92E9-DC7162A4A9EB}"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9FC5A21-FE9D-4150-A94E-3CB0FBC3A500}" type="slidenum">
              <a:rPr kumimoji="1" lang="ja-JP" altLang="en-US" smtClean="0"/>
              <a:t>‹#›</a:t>
            </a:fld>
            <a:endParaRPr kumimoji="1" lang="ja-JP"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7511930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3909F1-D0C3-48E5-92E9-DC7162A4A9EB}" type="datetimeFigureOut">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35480422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3909F1-D0C3-48E5-92E9-DC7162A4A9EB}" type="datetimeFigureOut">
              <a:rPr kumimoji="1" lang="ja-JP" altLang="en-US" smtClean="0"/>
              <a:t>2024/12/3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31625618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3909F1-D0C3-48E5-92E9-DC7162A4A9EB}" type="datetimeFigureOut">
              <a:rPr kumimoji="1" lang="ja-JP" altLang="en-US" smtClean="0"/>
              <a:t>2024/12/3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2550547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909F1-D0C3-48E5-92E9-DC7162A4A9EB}" type="datetimeFigureOut">
              <a:rPr kumimoji="1" lang="ja-JP" altLang="en-US" smtClean="0"/>
              <a:t>2024/12/3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278516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253909F1-D0C3-48E5-92E9-DC7162A4A9EB}" type="datetimeFigureOut">
              <a:rPr kumimoji="1" lang="ja-JP" altLang="en-US" smtClean="0"/>
              <a:t>2024/12/3</a:t>
            </a:fld>
            <a:endParaRPr kumimoji="1" lang="ja-JP" altLang="en-US"/>
          </a:p>
        </p:txBody>
      </p:sp>
      <p:sp>
        <p:nvSpPr>
          <p:cNvPr id="6" name="Footer Placeholder 5"/>
          <p:cNvSpPr>
            <a:spLocks noGrp="1"/>
          </p:cNvSpPr>
          <p:nvPr>
            <p:ph type="ftr" sz="quarter" idx="11"/>
          </p:nvPr>
        </p:nvSpPr>
        <p:spPr>
          <a:xfrm>
            <a:off x="2103620" y="6375679"/>
            <a:ext cx="3482179" cy="345796"/>
          </a:xfrm>
        </p:spPr>
        <p:txBody>
          <a:bodyPr/>
          <a:lstStyle/>
          <a:p>
            <a:endParaRPr kumimoji="1" lang="ja-JP" altLang="en-US"/>
          </a:p>
        </p:txBody>
      </p:sp>
      <p:sp>
        <p:nvSpPr>
          <p:cNvPr id="7" name="Slide Number Placeholder 6"/>
          <p:cNvSpPr>
            <a:spLocks noGrp="1"/>
          </p:cNvSpPr>
          <p:nvPr>
            <p:ph type="sldNum" sz="quarter" idx="12"/>
          </p:nvPr>
        </p:nvSpPr>
        <p:spPr>
          <a:xfrm>
            <a:off x="5691014" y="6375679"/>
            <a:ext cx="1232456" cy="345796"/>
          </a:xfrm>
        </p:spPr>
        <p:txBody>
          <a:bodyPr/>
          <a:lstStyle/>
          <a:p>
            <a:fld id="{F9FC5A21-FE9D-4150-A94E-3CB0FBC3A500}" type="slidenum">
              <a:rPr kumimoji="1" lang="ja-JP" altLang="en-US" smtClean="0"/>
              <a:t>‹#›</a:t>
            </a:fld>
            <a:endParaRPr kumimoji="1" lang="ja-JP"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405684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253909F1-D0C3-48E5-92E9-DC7162A4A9EB}" type="datetimeFigureOut">
              <a:rPr kumimoji="1" lang="ja-JP" altLang="en-US" smtClean="0"/>
              <a:t>2024/12/3</a:t>
            </a:fld>
            <a:endParaRPr kumimoji="1" lang="ja-JP" altLang="en-US"/>
          </a:p>
        </p:txBody>
      </p:sp>
      <p:sp>
        <p:nvSpPr>
          <p:cNvPr id="6" name="Footer Placeholder 5"/>
          <p:cNvSpPr>
            <a:spLocks noGrp="1"/>
          </p:cNvSpPr>
          <p:nvPr>
            <p:ph type="ftr" sz="quarter" idx="11"/>
          </p:nvPr>
        </p:nvSpPr>
        <p:spPr>
          <a:xfrm>
            <a:off x="2103621" y="6375679"/>
            <a:ext cx="3482178" cy="345796"/>
          </a:xfrm>
        </p:spPr>
        <p:txBody>
          <a:bodyPr/>
          <a:lstStyle/>
          <a:p>
            <a:endParaRPr kumimoji="1" lang="ja-JP" altLang="en-US"/>
          </a:p>
        </p:txBody>
      </p:sp>
      <p:sp>
        <p:nvSpPr>
          <p:cNvPr id="7" name="Slide Number Placeholder 6"/>
          <p:cNvSpPr>
            <a:spLocks noGrp="1"/>
          </p:cNvSpPr>
          <p:nvPr>
            <p:ph type="sldNum" sz="quarter" idx="12"/>
          </p:nvPr>
        </p:nvSpPr>
        <p:spPr>
          <a:xfrm>
            <a:off x="5687568" y="6375679"/>
            <a:ext cx="1234440" cy="345796"/>
          </a:xfrm>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63695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3909F1-D0C3-48E5-92E9-DC7162A4A9EB}"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167133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4" name="Shape 24"/>
          <p:cNvSpPr txBox="1">
            <a:spLocks noGrp="1"/>
          </p:cNvSpPr>
          <p:nvPr>
            <p:ph type="title"/>
          </p:nvPr>
        </p:nvSpPr>
        <p:spPr>
          <a:prstGeom prst="rect">
            <a:avLst/>
          </a:prstGeom>
        </p:spPr>
        <p:txBody>
          <a:bodyPr/>
          <a:lstStyle/>
          <a:p>
            <a:r>
              <a:t>Title Text</a:t>
            </a:r>
          </a:p>
        </p:txBody>
      </p:sp>
      <p:sp>
        <p:nvSpPr>
          <p:cNvPr id="25" name="Shape 25"/>
          <p:cNvSpPr txBox="1">
            <a:spLocks noGrp="1"/>
          </p:cNvSpPr>
          <p:nvPr>
            <p:ph type="body" idx="1"/>
          </p:nvPr>
        </p:nvSpPr>
        <p:spPr>
          <a:xfrm>
            <a:off x="1251677" y="2286000"/>
            <a:ext cx="10178324" cy="35935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3909F1-D0C3-48E5-92E9-DC7162A4A9EB}" type="datetimeFigureOut">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FC5A21-FE9D-4150-A94E-3CB0FBC3A500}" type="slidenum">
              <a:rPr kumimoji="1" lang="ja-JP" altLang="en-US" smtClean="0"/>
              <a:t>‹#›</a:t>
            </a:fld>
            <a:endParaRPr kumimoji="1" lang="ja-JP" altLang="en-US"/>
          </a:p>
        </p:txBody>
      </p:sp>
    </p:spTree>
    <p:extLst>
      <p:ext uri="{BB962C8B-B14F-4D97-AF65-F5344CB8AC3E}">
        <p14:creationId xmlns:p14="http://schemas.microsoft.com/office/powerpoint/2010/main" val="286982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セクション見出し">
    <p:bg>
      <p:bgPr>
        <a:solidFill>
          <a:srgbClr val="2A1A00"/>
        </a:solidFill>
        <a:effectLst/>
      </p:bgPr>
    </p:bg>
    <p:spTree>
      <p:nvGrpSpPr>
        <p:cNvPr id="1" name=""/>
        <p:cNvGrpSpPr/>
        <p:nvPr/>
      </p:nvGrpSpPr>
      <p:grpSpPr>
        <a:xfrm>
          <a:off x="0" y="0"/>
          <a:ext cx="0" cy="0"/>
          <a:chOff x="0" y="0"/>
          <a:chExt cx="0" cy="0"/>
        </a:xfrm>
      </p:grpSpPr>
      <p:sp>
        <p:nvSpPr>
          <p:cNvPr id="33" name="Shape 33"/>
          <p:cNvSpPr txBox="1">
            <a:spLocks noGrp="1"/>
          </p:cNvSpPr>
          <p:nvPr>
            <p:ph type="title"/>
          </p:nvPr>
        </p:nvSpPr>
        <p:spPr>
          <a:xfrm>
            <a:off x="3242928" y="1073888"/>
            <a:ext cx="8187072" cy="4064628"/>
          </a:xfrm>
          <a:prstGeom prst="rect">
            <a:avLst/>
          </a:prstGeom>
        </p:spPr>
        <p:txBody>
          <a:bodyPr anchor="b"/>
          <a:lstStyle>
            <a:lvl1pPr>
              <a:defRPr sz="8400" spc="800">
                <a:solidFill>
                  <a:srgbClr val="F3F3F2"/>
                </a:solidFill>
              </a:defRPr>
            </a:lvl1pPr>
          </a:lstStyle>
          <a:p>
            <a:r>
              <a:t>Title Text</a:t>
            </a:r>
          </a:p>
        </p:txBody>
      </p:sp>
      <p:sp>
        <p:nvSpPr>
          <p:cNvPr id="34" name="Shape 34"/>
          <p:cNvSpPr txBox="1">
            <a:spLocks noGrp="1"/>
          </p:cNvSpPr>
          <p:nvPr>
            <p:ph type="body" sz="quarter" idx="1"/>
          </p:nvPr>
        </p:nvSpPr>
        <p:spPr>
          <a:xfrm>
            <a:off x="3242929" y="5159781"/>
            <a:ext cx="7017489" cy="951136"/>
          </a:xfrm>
          <a:prstGeom prst="rect">
            <a:avLst/>
          </a:prstGeom>
        </p:spPr>
        <p:txBody>
          <a:bodyPr/>
          <a:lstStyle>
            <a:lvl1pPr marL="0" indent="0">
              <a:lnSpc>
                <a:spcPct val="100000"/>
              </a:lnSpc>
              <a:buClrTx/>
              <a:buSzTx/>
              <a:buFontTx/>
              <a:buNone/>
              <a:defRPr b="1" cap="all" spc="400">
                <a:solidFill>
                  <a:schemeClr val="accent1"/>
                </a:solidFill>
              </a:defRPr>
            </a:lvl1pPr>
            <a:lvl2pPr marL="0" indent="457200">
              <a:lnSpc>
                <a:spcPct val="100000"/>
              </a:lnSpc>
              <a:buClrTx/>
              <a:buSzTx/>
              <a:buFontTx/>
              <a:buNone/>
              <a:defRPr b="1" cap="all" spc="400">
                <a:solidFill>
                  <a:schemeClr val="accent1"/>
                </a:solidFill>
              </a:defRPr>
            </a:lvl2pPr>
            <a:lvl3pPr marL="0" indent="914400">
              <a:lnSpc>
                <a:spcPct val="100000"/>
              </a:lnSpc>
              <a:buClrTx/>
              <a:buSzTx/>
              <a:buFontTx/>
              <a:buNone/>
              <a:defRPr b="1" cap="all" spc="400">
                <a:solidFill>
                  <a:schemeClr val="accent1"/>
                </a:solidFill>
              </a:defRPr>
            </a:lvl3pPr>
            <a:lvl4pPr marL="0" indent="1371600">
              <a:lnSpc>
                <a:spcPct val="100000"/>
              </a:lnSpc>
              <a:buClrTx/>
              <a:buSzTx/>
              <a:buFontTx/>
              <a:buNone/>
              <a:defRPr b="1" cap="all" spc="400">
                <a:solidFill>
                  <a:schemeClr val="accent1"/>
                </a:solidFill>
              </a:defRPr>
            </a:lvl4pPr>
            <a:lvl5pPr marL="0" indent="1828800">
              <a:lnSpc>
                <a:spcPct val="100000"/>
              </a:lnSpc>
              <a:buClrTx/>
              <a:buSzTx/>
              <a:buFontTx/>
              <a:buNone/>
              <a:defRPr b="1" cap="all" spc="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grpSp>
        <p:nvGrpSpPr>
          <p:cNvPr id="37" name="left scallop shapeGroup 6"/>
          <p:cNvGrpSpPr/>
          <p:nvPr/>
        </p:nvGrpSpPr>
        <p:grpSpPr>
          <a:xfrm>
            <a:off x="-1" y="0"/>
            <a:ext cx="2814640" cy="6858000"/>
            <a:chOff x="0" y="0"/>
            <a:chExt cx="2814638" cy="6858000"/>
          </a:xfrm>
        </p:grpSpPr>
        <p:sp>
          <p:nvSpPr>
            <p:cNvPr id="35" name="left scallop shapeFreeform 6"/>
            <p:cNvSpPr/>
            <p:nvPr/>
          </p:nvSpPr>
          <p:spPr>
            <a:xfrm>
              <a:off x="-1" y="0"/>
              <a:ext cx="281464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55" y="0"/>
                  </a:lnTo>
                  <a:lnTo>
                    <a:pt x="11038" y="280"/>
                  </a:lnTo>
                  <a:lnTo>
                    <a:pt x="11220" y="555"/>
                  </a:lnTo>
                  <a:lnTo>
                    <a:pt x="11427" y="825"/>
                  </a:lnTo>
                  <a:lnTo>
                    <a:pt x="11659" y="1085"/>
                  </a:lnTo>
                  <a:lnTo>
                    <a:pt x="11939" y="1330"/>
                  </a:lnTo>
                  <a:lnTo>
                    <a:pt x="12268" y="1560"/>
                  </a:lnTo>
                  <a:lnTo>
                    <a:pt x="12621" y="1755"/>
                  </a:lnTo>
                  <a:lnTo>
                    <a:pt x="13023" y="1935"/>
                  </a:lnTo>
                  <a:lnTo>
                    <a:pt x="13462" y="2110"/>
                  </a:lnTo>
                  <a:lnTo>
                    <a:pt x="13949" y="2280"/>
                  </a:lnTo>
                  <a:lnTo>
                    <a:pt x="14437" y="2435"/>
                  </a:lnTo>
                  <a:lnTo>
                    <a:pt x="14948" y="2600"/>
                  </a:lnTo>
                  <a:lnTo>
                    <a:pt x="15472" y="2755"/>
                  </a:lnTo>
                  <a:lnTo>
                    <a:pt x="16471" y="3085"/>
                  </a:lnTo>
                  <a:lnTo>
                    <a:pt x="16934" y="3255"/>
                  </a:lnTo>
                  <a:lnTo>
                    <a:pt x="17360" y="3435"/>
                  </a:lnTo>
                  <a:lnTo>
                    <a:pt x="17738" y="3625"/>
                  </a:lnTo>
                  <a:lnTo>
                    <a:pt x="18079" y="3825"/>
                  </a:lnTo>
                  <a:lnTo>
                    <a:pt x="18335" y="4040"/>
                  </a:lnTo>
                  <a:lnTo>
                    <a:pt x="18530" y="4280"/>
                  </a:lnTo>
                  <a:lnTo>
                    <a:pt x="18640" y="4535"/>
                  </a:lnTo>
                  <a:lnTo>
                    <a:pt x="18688" y="4800"/>
                  </a:lnTo>
                  <a:lnTo>
                    <a:pt x="18688" y="5065"/>
                  </a:lnTo>
                  <a:lnTo>
                    <a:pt x="18640" y="5340"/>
                  </a:lnTo>
                  <a:lnTo>
                    <a:pt x="18554" y="5625"/>
                  </a:lnTo>
                  <a:lnTo>
                    <a:pt x="18457" y="5905"/>
                  </a:lnTo>
                  <a:lnTo>
                    <a:pt x="18286" y="6465"/>
                  </a:lnTo>
                  <a:lnTo>
                    <a:pt x="18225" y="6750"/>
                  </a:lnTo>
                  <a:lnTo>
                    <a:pt x="18201" y="7025"/>
                  </a:lnTo>
                  <a:lnTo>
                    <a:pt x="18238" y="7290"/>
                  </a:lnTo>
                  <a:lnTo>
                    <a:pt x="18323" y="7555"/>
                  </a:lnTo>
                  <a:lnTo>
                    <a:pt x="18481" y="7800"/>
                  </a:lnTo>
                  <a:lnTo>
                    <a:pt x="18701" y="8050"/>
                  </a:lnTo>
                  <a:lnTo>
                    <a:pt x="18969" y="8295"/>
                  </a:lnTo>
                  <a:lnTo>
                    <a:pt x="19285" y="8540"/>
                  </a:lnTo>
                  <a:lnTo>
                    <a:pt x="19626" y="8785"/>
                  </a:lnTo>
                  <a:lnTo>
                    <a:pt x="19980" y="9035"/>
                  </a:lnTo>
                  <a:lnTo>
                    <a:pt x="20333" y="9275"/>
                  </a:lnTo>
                  <a:lnTo>
                    <a:pt x="20662" y="9525"/>
                  </a:lnTo>
                  <a:lnTo>
                    <a:pt x="20966" y="9770"/>
                  </a:lnTo>
                  <a:lnTo>
                    <a:pt x="21222" y="10030"/>
                  </a:lnTo>
                  <a:lnTo>
                    <a:pt x="21429" y="10285"/>
                  </a:lnTo>
                  <a:lnTo>
                    <a:pt x="21551" y="10540"/>
                  </a:lnTo>
                  <a:lnTo>
                    <a:pt x="21600" y="10800"/>
                  </a:lnTo>
                  <a:lnTo>
                    <a:pt x="21551" y="11060"/>
                  </a:lnTo>
                  <a:lnTo>
                    <a:pt x="21429" y="11315"/>
                  </a:lnTo>
                  <a:lnTo>
                    <a:pt x="21222" y="11570"/>
                  </a:lnTo>
                  <a:lnTo>
                    <a:pt x="20966" y="11830"/>
                  </a:lnTo>
                  <a:lnTo>
                    <a:pt x="20662" y="12075"/>
                  </a:lnTo>
                  <a:lnTo>
                    <a:pt x="20333" y="12325"/>
                  </a:lnTo>
                  <a:lnTo>
                    <a:pt x="19980" y="12565"/>
                  </a:lnTo>
                  <a:lnTo>
                    <a:pt x="19626" y="12815"/>
                  </a:lnTo>
                  <a:lnTo>
                    <a:pt x="19285" y="13060"/>
                  </a:lnTo>
                  <a:lnTo>
                    <a:pt x="18969" y="13305"/>
                  </a:lnTo>
                  <a:lnTo>
                    <a:pt x="18701" y="13550"/>
                  </a:lnTo>
                  <a:lnTo>
                    <a:pt x="18481" y="13800"/>
                  </a:lnTo>
                  <a:lnTo>
                    <a:pt x="18323" y="14045"/>
                  </a:lnTo>
                  <a:lnTo>
                    <a:pt x="18238" y="14310"/>
                  </a:lnTo>
                  <a:lnTo>
                    <a:pt x="18201" y="14575"/>
                  </a:lnTo>
                  <a:lnTo>
                    <a:pt x="18225" y="14850"/>
                  </a:lnTo>
                  <a:lnTo>
                    <a:pt x="18286" y="15135"/>
                  </a:lnTo>
                  <a:lnTo>
                    <a:pt x="18457" y="15695"/>
                  </a:lnTo>
                  <a:lnTo>
                    <a:pt x="18554" y="15975"/>
                  </a:lnTo>
                  <a:lnTo>
                    <a:pt x="18640" y="16260"/>
                  </a:lnTo>
                  <a:lnTo>
                    <a:pt x="18688" y="16535"/>
                  </a:lnTo>
                  <a:lnTo>
                    <a:pt x="18688" y="16800"/>
                  </a:lnTo>
                  <a:lnTo>
                    <a:pt x="18640" y="17065"/>
                  </a:lnTo>
                  <a:lnTo>
                    <a:pt x="18530" y="17320"/>
                  </a:lnTo>
                  <a:lnTo>
                    <a:pt x="18335" y="17560"/>
                  </a:lnTo>
                  <a:lnTo>
                    <a:pt x="18079" y="17775"/>
                  </a:lnTo>
                  <a:lnTo>
                    <a:pt x="17738" y="17975"/>
                  </a:lnTo>
                  <a:lnTo>
                    <a:pt x="17360" y="18165"/>
                  </a:lnTo>
                  <a:lnTo>
                    <a:pt x="16934" y="18345"/>
                  </a:lnTo>
                  <a:lnTo>
                    <a:pt x="16471" y="18515"/>
                  </a:lnTo>
                  <a:lnTo>
                    <a:pt x="15472" y="18845"/>
                  </a:lnTo>
                  <a:lnTo>
                    <a:pt x="14948" y="19000"/>
                  </a:lnTo>
                  <a:lnTo>
                    <a:pt x="14437" y="19165"/>
                  </a:lnTo>
                  <a:lnTo>
                    <a:pt x="13949" y="19320"/>
                  </a:lnTo>
                  <a:lnTo>
                    <a:pt x="13462" y="19490"/>
                  </a:lnTo>
                  <a:lnTo>
                    <a:pt x="13023" y="19665"/>
                  </a:lnTo>
                  <a:lnTo>
                    <a:pt x="12621" y="19845"/>
                  </a:lnTo>
                  <a:lnTo>
                    <a:pt x="12268" y="20040"/>
                  </a:lnTo>
                  <a:lnTo>
                    <a:pt x="11939" y="20270"/>
                  </a:lnTo>
                  <a:lnTo>
                    <a:pt x="11659" y="20515"/>
                  </a:lnTo>
                  <a:lnTo>
                    <a:pt x="11427" y="20775"/>
                  </a:lnTo>
                  <a:lnTo>
                    <a:pt x="11220" y="21045"/>
                  </a:lnTo>
                  <a:lnTo>
                    <a:pt x="11038" y="21320"/>
                  </a:lnTo>
                  <a:lnTo>
                    <a:pt x="10855" y="21600"/>
                  </a:lnTo>
                  <a:lnTo>
                    <a:pt x="0" y="21600"/>
                  </a:lnTo>
                  <a:lnTo>
                    <a:pt x="0" y="0"/>
                  </a:lnTo>
                  <a:close/>
                </a:path>
              </a:pathLst>
            </a:custGeom>
            <a:solidFill>
              <a:srgbClr val="F3F3F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6" name="left scallop inlineFreeform 11"/>
            <p:cNvSpPr/>
            <p:nvPr/>
          </p:nvSpPr>
          <p:spPr>
            <a:xfrm>
              <a:off x="874381" y="0"/>
              <a:ext cx="164624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62" y="0"/>
                  </a:lnTo>
                  <a:lnTo>
                    <a:pt x="3916" y="275"/>
                  </a:lnTo>
                  <a:lnTo>
                    <a:pt x="4249" y="550"/>
                  </a:lnTo>
                  <a:lnTo>
                    <a:pt x="4582" y="830"/>
                  </a:lnTo>
                  <a:lnTo>
                    <a:pt x="4874" y="1115"/>
                  </a:lnTo>
                  <a:lnTo>
                    <a:pt x="5228" y="1390"/>
                  </a:lnTo>
                  <a:lnTo>
                    <a:pt x="5603" y="1655"/>
                  </a:lnTo>
                  <a:lnTo>
                    <a:pt x="6082" y="1905"/>
                  </a:lnTo>
                  <a:lnTo>
                    <a:pt x="6645" y="2135"/>
                  </a:lnTo>
                  <a:lnTo>
                    <a:pt x="7269" y="2330"/>
                  </a:lnTo>
                  <a:lnTo>
                    <a:pt x="7957" y="2515"/>
                  </a:lnTo>
                  <a:lnTo>
                    <a:pt x="8748" y="2685"/>
                  </a:lnTo>
                  <a:lnTo>
                    <a:pt x="9581" y="2855"/>
                  </a:lnTo>
                  <a:lnTo>
                    <a:pt x="11331" y="3175"/>
                  </a:lnTo>
                  <a:lnTo>
                    <a:pt x="12227" y="3340"/>
                  </a:lnTo>
                  <a:lnTo>
                    <a:pt x="13081" y="3500"/>
                  </a:lnTo>
                  <a:lnTo>
                    <a:pt x="13893" y="3670"/>
                  </a:lnTo>
                  <a:lnTo>
                    <a:pt x="14643" y="3855"/>
                  </a:lnTo>
                  <a:lnTo>
                    <a:pt x="15330" y="4040"/>
                  </a:lnTo>
                  <a:lnTo>
                    <a:pt x="15893" y="4240"/>
                  </a:lnTo>
                  <a:lnTo>
                    <a:pt x="16372" y="4465"/>
                  </a:lnTo>
                  <a:lnTo>
                    <a:pt x="16663" y="4685"/>
                  </a:lnTo>
                  <a:lnTo>
                    <a:pt x="16851" y="4930"/>
                  </a:lnTo>
                  <a:lnTo>
                    <a:pt x="16934" y="5170"/>
                  </a:lnTo>
                  <a:lnTo>
                    <a:pt x="16913" y="5425"/>
                  </a:lnTo>
                  <a:lnTo>
                    <a:pt x="16830" y="5680"/>
                  </a:lnTo>
                  <a:lnTo>
                    <a:pt x="16726" y="5945"/>
                  </a:lnTo>
                  <a:lnTo>
                    <a:pt x="16580" y="6210"/>
                  </a:lnTo>
                  <a:lnTo>
                    <a:pt x="16414" y="6475"/>
                  </a:lnTo>
                  <a:lnTo>
                    <a:pt x="16289" y="6740"/>
                  </a:lnTo>
                  <a:lnTo>
                    <a:pt x="16205" y="7005"/>
                  </a:lnTo>
                  <a:lnTo>
                    <a:pt x="16143" y="7260"/>
                  </a:lnTo>
                  <a:lnTo>
                    <a:pt x="16205" y="7510"/>
                  </a:lnTo>
                  <a:lnTo>
                    <a:pt x="16330" y="7755"/>
                  </a:lnTo>
                  <a:lnTo>
                    <a:pt x="16601" y="8010"/>
                  </a:lnTo>
                  <a:lnTo>
                    <a:pt x="17018" y="8260"/>
                  </a:lnTo>
                  <a:lnTo>
                    <a:pt x="17517" y="8510"/>
                  </a:lnTo>
                  <a:lnTo>
                    <a:pt x="18080" y="8760"/>
                  </a:lnTo>
                  <a:lnTo>
                    <a:pt x="18663" y="9005"/>
                  </a:lnTo>
                  <a:lnTo>
                    <a:pt x="19288" y="9255"/>
                  </a:lnTo>
                  <a:lnTo>
                    <a:pt x="19850" y="9505"/>
                  </a:lnTo>
                  <a:lnTo>
                    <a:pt x="20413" y="9760"/>
                  </a:lnTo>
                  <a:lnTo>
                    <a:pt x="20892" y="10015"/>
                  </a:lnTo>
                  <a:lnTo>
                    <a:pt x="21267" y="10270"/>
                  </a:lnTo>
                  <a:lnTo>
                    <a:pt x="21475" y="10530"/>
                  </a:lnTo>
                  <a:lnTo>
                    <a:pt x="21600" y="10800"/>
                  </a:lnTo>
                  <a:lnTo>
                    <a:pt x="21475" y="11070"/>
                  </a:lnTo>
                  <a:lnTo>
                    <a:pt x="21267" y="11330"/>
                  </a:lnTo>
                  <a:lnTo>
                    <a:pt x="20892" y="11585"/>
                  </a:lnTo>
                  <a:lnTo>
                    <a:pt x="20413" y="11840"/>
                  </a:lnTo>
                  <a:lnTo>
                    <a:pt x="19850" y="12095"/>
                  </a:lnTo>
                  <a:lnTo>
                    <a:pt x="19288" y="12345"/>
                  </a:lnTo>
                  <a:lnTo>
                    <a:pt x="18663" y="12595"/>
                  </a:lnTo>
                  <a:lnTo>
                    <a:pt x="18080" y="12840"/>
                  </a:lnTo>
                  <a:lnTo>
                    <a:pt x="17517" y="13090"/>
                  </a:lnTo>
                  <a:lnTo>
                    <a:pt x="17018" y="13340"/>
                  </a:lnTo>
                  <a:lnTo>
                    <a:pt x="16601" y="13590"/>
                  </a:lnTo>
                  <a:lnTo>
                    <a:pt x="16330" y="13845"/>
                  </a:lnTo>
                  <a:lnTo>
                    <a:pt x="16205" y="14090"/>
                  </a:lnTo>
                  <a:lnTo>
                    <a:pt x="16143" y="14340"/>
                  </a:lnTo>
                  <a:lnTo>
                    <a:pt x="16205" y="14595"/>
                  </a:lnTo>
                  <a:lnTo>
                    <a:pt x="16289" y="14860"/>
                  </a:lnTo>
                  <a:lnTo>
                    <a:pt x="16414" y="15125"/>
                  </a:lnTo>
                  <a:lnTo>
                    <a:pt x="16580" y="15390"/>
                  </a:lnTo>
                  <a:lnTo>
                    <a:pt x="16726" y="15655"/>
                  </a:lnTo>
                  <a:lnTo>
                    <a:pt x="16830" y="15920"/>
                  </a:lnTo>
                  <a:lnTo>
                    <a:pt x="16913" y="16175"/>
                  </a:lnTo>
                  <a:lnTo>
                    <a:pt x="16934" y="16430"/>
                  </a:lnTo>
                  <a:lnTo>
                    <a:pt x="16851" y="16670"/>
                  </a:lnTo>
                  <a:lnTo>
                    <a:pt x="16663" y="16915"/>
                  </a:lnTo>
                  <a:lnTo>
                    <a:pt x="16372" y="17135"/>
                  </a:lnTo>
                  <a:lnTo>
                    <a:pt x="15893" y="17360"/>
                  </a:lnTo>
                  <a:lnTo>
                    <a:pt x="15330" y="17560"/>
                  </a:lnTo>
                  <a:lnTo>
                    <a:pt x="14643" y="17745"/>
                  </a:lnTo>
                  <a:lnTo>
                    <a:pt x="13893" y="17930"/>
                  </a:lnTo>
                  <a:lnTo>
                    <a:pt x="13081" y="18100"/>
                  </a:lnTo>
                  <a:lnTo>
                    <a:pt x="12227" y="18260"/>
                  </a:lnTo>
                  <a:lnTo>
                    <a:pt x="11331" y="18425"/>
                  </a:lnTo>
                  <a:lnTo>
                    <a:pt x="9581" y="18745"/>
                  </a:lnTo>
                  <a:lnTo>
                    <a:pt x="8748" y="18915"/>
                  </a:lnTo>
                  <a:lnTo>
                    <a:pt x="7957" y="19085"/>
                  </a:lnTo>
                  <a:lnTo>
                    <a:pt x="7269" y="19270"/>
                  </a:lnTo>
                  <a:lnTo>
                    <a:pt x="6645" y="19465"/>
                  </a:lnTo>
                  <a:lnTo>
                    <a:pt x="6082" y="19695"/>
                  </a:lnTo>
                  <a:lnTo>
                    <a:pt x="5603" y="19945"/>
                  </a:lnTo>
                  <a:lnTo>
                    <a:pt x="5228" y="20210"/>
                  </a:lnTo>
                  <a:lnTo>
                    <a:pt x="4874" y="20485"/>
                  </a:lnTo>
                  <a:lnTo>
                    <a:pt x="4582" y="20770"/>
                  </a:lnTo>
                  <a:lnTo>
                    <a:pt x="4249" y="21050"/>
                  </a:lnTo>
                  <a:lnTo>
                    <a:pt x="3916" y="21325"/>
                  </a:lnTo>
                  <a:lnTo>
                    <a:pt x="3562" y="21600"/>
                  </a:lnTo>
                  <a:lnTo>
                    <a:pt x="0" y="21600"/>
                  </a:lnTo>
                  <a:lnTo>
                    <a:pt x="354" y="21390"/>
                  </a:lnTo>
                  <a:lnTo>
                    <a:pt x="687" y="21160"/>
                  </a:lnTo>
                  <a:lnTo>
                    <a:pt x="958" y="20915"/>
                  </a:lnTo>
                  <a:lnTo>
                    <a:pt x="1250" y="20655"/>
                  </a:lnTo>
                  <a:lnTo>
                    <a:pt x="1875" y="20095"/>
                  </a:lnTo>
                  <a:lnTo>
                    <a:pt x="2270" y="19820"/>
                  </a:lnTo>
                  <a:lnTo>
                    <a:pt x="2687" y="19545"/>
                  </a:lnTo>
                  <a:lnTo>
                    <a:pt x="3249" y="19275"/>
                  </a:lnTo>
                  <a:lnTo>
                    <a:pt x="3874" y="19020"/>
                  </a:lnTo>
                  <a:lnTo>
                    <a:pt x="4624" y="18780"/>
                  </a:lnTo>
                  <a:lnTo>
                    <a:pt x="5436" y="18565"/>
                  </a:lnTo>
                  <a:lnTo>
                    <a:pt x="6311" y="18360"/>
                  </a:lnTo>
                  <a:lnTo>
                    <a:pt x="7249" y="18170"/>
                  </a:lnTo>
                  <a:lnTo>
                    <a:pt x="8165" y="17995"/>
                  </a:lnTo>
                  <a:lnTo>
                    <a:pt x="9123" y="17825"/>
                  </a:lnTo>
                  <a:lnTo>
                    <a:pt x="10040" y="17655"/>
                  </a:lnTo>
                  <a:lnTo>
                    <a:pt x="10894" y="17495"/>
                  </a:lnTo>
                  <a:lnTo>
                    <a:pt x="11685" y="17330"/>
                  </a:lnTo>
                  <a:lnTo>
                    <a:pt x="12373" y="17170"/>
                  </a:lnTo>
                  <a:lnTo>
                    <a:pt x="12914" y="17000"/>
                  </a:lnTo>
                  <a:lnTo>
                    <a:pt x="13289" y="16835"/>
                  </a:lnTo>
                  <a:lnTo>
                    <a:pt x="13477" y="16680"/>
                  </a:lnTo>
                  <a:lnTo>
                    <a:pt x="13581" y="16510"/>
                  </a:lnTo>
                  <a:lnTo>
                    <a:pt x="13622" y="16325"/>
                  </a:lnTo>
                  <a:lnTo>
                    <a:pt x="13560" y="16120"/>
                  </a:lnTo>
                  <a:lnTo>
                    <a:pt x="13477" y="15905"/>
                  </a:lnTo>
                  <a:lnTo>
                    <a:pt x="13372" y="15685"/>
                  </a:lnTo>
                  <a:lnTo>
                    <a:pt x="13268" y="15455"/>
                  </a:lnTo>
                  <a:lnTo>
                    <a:pt x="13039" y="15105"/>
                  </a:lnTo>
                  <a:lnTo>
                    <a:pt x="12914" y="14760"/>
                  </a:lnTo>
                  <a:lnTo>
                    <a:pt x="12831" y="14405"/>
                  </a:lnTo>
                  <a:lnTo>
                    <a:pt x="12873" y="14045"/>
                  </a:lnTo>
                  <a:lnTo>
                    <a:pt x="13081" y="13685"/>
                  </a:lnTo>
                  <a:lnTo>
                    <a:pt x="13372" y="13405"/>
                  </a:lnTo>
                  <a:lnTo>
                    <a:pt x="13768" y="13130"/>
                  </a:lnTo>
                  <a:lnTo>
                    <a:pt x="14268" y="12870"/>
                  </a:lnTo>
                  <a:lnTo>
                    <a:pt x="14810" y="12605"/>
                  </a:lnTo>
                  <a:lnTo>
                    <a:pt x="16476" y="11905"/>
                  </a:lnTo>
                  <a:lnTo>
                    <a:pt x="16934" y="11710"/>
                  </a:lnTo>
                  <a:lnTo>
                    <a:pt x="17372" y="11515"/>
                  </a:lnTo>
                  <a:lnTo>
                    <a:pt x="17726" y="11325"/>
                  </a:lnTo>
                  <a:lnTo>
                    <a:pt x="17997" y="11140"/>
                  </a:lnTo>
                  <a:lnTo>
                    <a:pt x="18184" y="10970"/>
                  </a:lnTo>
                  <a:lnTo>
                    <a:pt x="18246" y="10800"/>
                  </a:lnTo>
                  <a:lnTo>
                    <a:pt x="18184" y="10630"/>
                  </a:lnTo>
                  <a:lnTo>
                    <a:pt x="17997" y="10460"/>
                  </a:lnTo>
                  <a:lnTo>
                    <a:pt x="17726" y="10275"/>
                  </a:lnTo>
                  <a:lnTo>
                    <a:pt x="17372" y="10085"/>
                  </a:lnTo>
                  <a:lnTo>
                    <a:pt x="16934" y="9890"/>
                  </a:lnTo>
                  <a:lnTo>
                    <a:pt x="16476" y="9695"/>
                  </a:lnTo>
                  <a:lnTo>
                    <a:pt x="14810" y="8995"/>
                  </a:lnTo>
                  <a:lnTo>
                    <a:pt x="14268" y="8730"/>
                  </a:lnTo>
                  <a:lnTo>
                    <a:pt x="13768" y="8470"/>
                  </a:lnTo>
                  <a:lnTo>
                    <a:pt x="13372" y="8195"/>
                  </a:lnTo>
                  <a:lnTo>
                    <a:pt x="13081" y="7915"/>
                  </a:lnTo>
                  <a:lnTo>
                    <a:pt x="12873" y="7555"/>
                  </a:lnTo>
                  <a:lnTo>
                    <a:pt x="12831" y="7195"/>
                  </a:lnTo>
                  <a:lnTo>
                    <a:pt x="12914" y="6840"/>
                  </a:lnTo>
                  <a:lnTo>
                    <a:pt x="13039" y="6495"/>
                  </a:lnTo>
                  <a:lnTo>
                    <a:pt x="13268" y="6145"/>
                  </a:lnTo>
                  <a:lnTo>
                    <a:pt x="13372" y="5915"/>
                  </a:lnTo>
                  <a:lnTo>
                    <a:pt x="13477" y="5695"/>
                  </a:lnTo>
                  <a:lnTo>
                    <a:pt x="13560" y="5480"/>
                  </a:lnTo>
                  <a:lnTo>
                    <a:pt x="13622" y="5275"/>
                  </a:lnTo>
                  <a:lnTo>
                    <a:pt x="13581" y="5090"/>
                  </a:lnTo>
                  <a:lnTo>
                    <a:pt x="13477" y="4920"/>
                  </a:lnTo>
                  <a:lnTo>
                    <a:pt x="13289" y="4765"/>
                  </a:lnTo>
                  <a:lnTo>
                    <a:pt x="12914" y="4600"/>
                  </a:lnTo>
                  <a:lnTo>
                    <a:pt x="12373" y="4430"/>
                  </a:lnTo>
                  <a:lnTo>
                    <a:pt x="11685" y="4270"/>
                  </a:lnTo>
                  <a:lnTo>
                    <a:pt x="10894" y="4110"/>
                  </a:lnTo>
                  <a:lnTo>
                    <a:pt x="10040" y="3945"/>
                  </a:lnTo>
                  <a:lnTo>
                    <a:pt x="9123" y="3775"/>
                  </a:lnTo>
                  <a:lnTo>
                    <a:pt x="8165" y="3605"/>
                  </a:lnTo>
                  <a:lnTo>
                    <a:pt x="7249" y="3430"/>
                  </a:lnTo>
                  <a:lnTo>
                    <a:pt x="6311" y="3240"/>
                  </a:lnTo>
                  <a:lnTo>
                    <a:pt x="5436" y="3035"/>
                  </a:lnTo>
                  <a:lnTo>
                    <a:pt x="4624" y="2820"/>
                  </a:lnTo>
                  <a:lnTo>
                    <a:pt x="3874" y="2580"/>
                  </a:lnTo>
                  <a:lnTo>
                    <a:pt x="3249" y="2325"/>
                  </a:lnTo>
                  <a:lnTo>
                    <a:pt x="2687" y="2055"/>
                  </a:lnTo>
                  <a:lnTo>
                    <a:pt x="2270" y="1780"/>
                  </a:lnTo>
                  <a:lnTo>
                    <a:pt x="1875" y="1505"/>
                  </a:lnTo>
                  <a:lnTo>
                    <a:pt x="1250" y="945"/>
                  </a:lnTo>
                  <a:lnTo>
                    <a:pt x="958" y="685"/>
                  </a:lnTo>
                  <a:lnTo>
                    <a:pt x="687" y="440"/>
                  </a:lnTo>
                  <a:lnTo>
                    <a:pt x="354" y="210"/>
                  </a:ln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38" name="Shape 38"/>
          <p:cNvSpPr txBox="1">
            <a:spLocks noGrp="1"/>
          </p:cNvSpPr>
          <p:nvPr>
            <p:ph type="sldNum" sz="quarter" idx="2"/>
          </p:nvPr>
        </p:nvSpPr>
        <p:spPr>
          <a:prstGeom prst="rect">
            <a:avLst/>
          </a:prstGeom>
        </p:spPr>
        <p:txBody>
          <a:bodyPr/>
          <a:lstStyle>
            <a:lvl1pPr>
              <a:defRPr>
                <a:solidFill>
                  <a:srgbClr val="F3F3F2"/>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45" name="Shape 45"/>
          <p:cNvSpPr txBox="1">
            <a:spLocks noGrp="1"/>
          </p:cNvSpPr>
          <p:nvPr>
            <p:ph type="title"/>
          </p:nvPr>
        </p:nvSpPr>
        <p:spPr>
          <a:prstGeom prst="rect">
            <a:avLst/>
          </a:prstGeom>
        </p:spPr>
        <p:txBody>
          <a:bodyPr/>
          <a:lstStyle/>
          <a:p>
            <a:r>
              <a:t>Title Text</a:t>
            </a:r>
          </a:p>
        </p:txBody>
      </p:sp>
      <p:sp>
        <p:nvSpPr>
          <p:cNvPr id="46" name="Shape 46"/>
          <p:cNvSpPr txBox="1">
            <a:spLocks noGrp="1"/>
          </p:cNvSpPr>
          <p:nvPr>
            <p:ph type="body" sz="half" idx="1"/>
          </p:nvPr>
        </p:nvSpPr>
        <p:spPr>
          <a:xfrm>
            <a:off x="1257300" y="2286000"/>
            <a:ext cx="4800600" cy="3619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hape 47"/>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54" name="Shape 54"/>
          <p:cNvSpPr txBox="1">
            <a:spLocks noGrp="1"/>
          </p:cNvSpPr>
          <p:nvPr>
            <p:ph type="title"/>
          </p:nvPr>
        </p:nvSpPr>
        <p:spPr>
          <a:xfrm>
            <a:off x="1252727" y="381000"/>
            <a:ext cx="10172701" cy="1493517"/>
          </a:xfrm>
          <a:prstGeom prst="rect">
            <a:avLst/>
          </a:prstGeom>
        </p:spPr>
        <p:txBody>
          <a:bodyPr/>
          <a:lstStyle/>
          <a:p>
            <a:r>
              <a:t>Title Text</a:t>
            </a:r>
          </a:p>
        </p:txBody>
      </p:sp>
      <p:sp>
        <p:nvSpPr>
          <p:cNvPr id="55" name="Shape 55"/>
          <p:cNvSpPr txBox="1">
            <a:spLocks noGrp="1"/>
          </p:cNvSpPr>
          <p:nvPr>
            <p:ph type="body" sz="quarter" idx="1"/>
          </p:nvPr>
        </p:nvSpPr>
        <p:spPr>
          <a:xfrm>
            <a:off x="1251677" y="2199632"/>
            <a:ext cx="4800601" cy="632530"/>
          </a:xfrm>
          <a:prstGeom prst="rect">
            <a:avLst/>
          </a:prstGeom>
        </p:spPr>
        <p:txBody>
          <a:bodyPr anchor="b"/>
          <a:lstStyle>
            <a:lvl1pPr marL="0" indent="0">
              <a:lnSpc>
                <a:spcPct val="100000"/>
              </a:lnSpc>
              <a:buClrTx/>
              <a:buSzTx/>
              <a:buFontTx/>
              <a:buNone/>
              <a:defRPr sz="1900" b="1" cap="all" spc="200">
                <a:solidFill>
                  <a:srgbClr val="2A1A00"/>
                </a:solidFill>
              </a:defRPr>
            </a:lvl1pPr>
            <a:lvl2pPr marL="0" indent="457200">
              <a:lnSpc>
                <a:spcPct val="100000"/>
              </a:lnSpc>
              <a:buClrTx/>
              <a:buSzTx/>
              <a:buFontTx/>
              <a:buNone/>
              <a:defRPr sz="1900" b="1" cap="all" spc="200">
                <a:solidFill>
                  <a:srgbClr val="2A1A00"/>
                </a:solidFill>
              </a:defRPr>
            </a:lvl2pPr>
            <a:lvl3pPr marL="0" indent="914400">
              <a:lnSpc>
                <a:spcPct val="100000"/>
              </a:lnSpc>
              <a:buClrTx/>
              <a:buSzTx/>
              <a:buFontTx/>
              <a:buNone/>
              <a:defRPr sz="1900" b="1" cap="all" spc="200">
                <a:solidFill>
                  <a:srgbClr val="2A1A00"/>
                </a:solidFill>
              </a:defRPr>
            </a:lvl3pPr>
            <a:lvl4pPr marL="0" indent="1371600">
              <a:lnSpc>
                <a:spcPct val="100000"/>
              </a:lnSpc>
              <a:buClrTx/>
              <a:buSzTx/>
              <a:buFontTx/>
              <a:buNone/>
              <a:defRPr sz="1900" b="1" cap="all" spc="200">
                <a:solidFill>
                  <a:srgbClr val="2A1A00"/>
                </a:solidFill>
              </a:defRPr>
            </a:lvl4pPr>
            <a:lvl5pPr marL="0" indent="1828800">
              <a:lnSpc>
                <a:spcPct val="100000"/>
              </a:lnSpc>
              <a:buClrTx/>
              <a:buSzTx/>
              <a:buFontTx/>
              <a:buNone/>
              <a:defRPr sz="1900" b="1" cap="all" spc="200">
                <a:solidFill>
                  <a:srgbClr val="2A1A00"/>
                </a:solidFill>
              </a:defRPr>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6633864" y="2199632"/>
            <a:ext cx="4800601" cy="632530"/>
          </a:xfrm>
          <a:prstGeom prst="rect">
            <a:avLst/>
          </a:prstGeom>
        </p:spPr>
        <p:txBody>
          <a:bodyPr anchor="b"/>
          <a:lstStyle/>
          <a:p>
            <a:pPr marL="0" indent="0">
              <a:lnSpc>
                <a:spcPct val="100000"/>
              </a:lnSpc>
              <a:buClrTx/>
              <a:buSzTx/>
              <a:buFontTx/>
              <a:buNone/>
              <a:defRPr sz="1900" b="1" cap="all" spc="200">
                <a:solidFill>
                  <a:srgbClr val="2A1A00"/>
                </a:solidFill>
              </a:defRPr>
            </a:pPr>
            <a:endParaRPr/>
          </a:p>
        </p:txBody>
      </p:sp>
      <p:sp>
        <p:nvSpPr>
          <p:cNvPr id="57" name="Shape 57"/>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a:lstStyle/>
          <a:p>
            <a:r>
              <a:t>Title Text</a:t>
            </a:r>
          </a:p>
        </p:txBody>
      </p:sp>
      <p:sp>
        <p:nvSpPr>
          <p:cNvPr id="65" name="Shape 65"/>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72" name="Shape 72"/>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sp>
        <p:nvSpPr>
          <p:cNvPr id="79" name="right scallop background shapeFreeform 11"/>
          <p:cNvSpPr/>
          <p:nvPr/>
        </p:nvSpPr>
        <p:spPr>
          <a:xfrm>
            <a:off x="7389811" y="0"/>
            <a:ext cx="4802189"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2A1A00"/>
          </a:solidFill>
          <a:ln w="12700">
            <a:miter lim="400000"/>
          </a:ln>
        </p:spPr>
        <p:txBody>
          <a:bodyPr lIns="45719" rIns="45719"/>
          <a:lstStyle/>
          <a:p>
            <a:endParaRPr/>
          </a:p>
        </p:txBody>
      </p:sp>
      <p:sp>
        <p:nvSpPr>
          <p:cNvPr id="80" name="Shape 80"/>
          <p:cNvSpPr txBox="1">
            <a:spLocks noGrp="1"/>
          </p:cNvSpPr>
          <p:nvPr>
            <p:ph type="title"/>
          </p:nvPr>
        </p:nvSpPr>
        <p:spPr>
          <a:xfrm>
            <a:off x="8337884" y="457198"/>
            <a:ext cx="3092116" cy="1196673"/>
          </a:xfrm>
          <a:prstGeom prst="rect">
            <a:avLst/>
          </a:prstGeom>
        </p:spPr>
        <p:txBody>
          <a:bodyPr anchor="b"/>
          <a:lstStyle>
            <a:lvl1pPr>
              <a:lnSpc>
                <a:spcPct val="100000"/>
              </a:lnSpc>
              <a:defRPr sz="1900" b="1" spc="300">
                <a:solidFill>
                  <a:schemeClr val="accent1"/>
                </a:solidFill>
                <a:latin typeface="Gill Sans MT"/>
                <a:ea typeface="Gill Sans MT"/>
                <a:cs typeface="Gill Sans MT"/>
                <a:sym typeface="Gill Sans MT"/>
              </a:defRPr>
            </a:lvl1pPr>
          </a:lstStyle>
          <a:p>
            <a:r>
              <a:t>Title Text</a:t>
            </a:r>
          </a:p>
        </p:txBody>
      </p:sp>
      <p:sp>
        <p:nvSpPr>
          <p:cNvPr id="81" name="Shape 81"/>
          <p:cNvSpPr txBox="1">
            <a:spLocks noGrp="1"/>
          </p:cNvSpPr>
          <p:nvPr>
            <p:ph type="body" sz="half" idx="1"/>
          </p:nvPr>
        </p:nvSpPr>
        <p:spPr>
          <a:xfrm>
            <a:off x="765050" y="920376"/>
            <a:ext cx="6158419" cy="49851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13"/>
          </p:nvPr>
        </p:nvSpPr>
        <p:spPr>
          <a:xfrm>
            <a:off x="8337884" y="1741335"/>
            <a:ext cx="3092116" cy="4164165"/>
          </a:xfrm>
          <a:prstGeom prst="rect">
            <a:avLst/>
          </a:prstGeom>
        </p:spPr>
        <p:txBody>
          <a:bodyPr/>
          <a:lstStyle/>
          <a:p>
            <a:pPr marL="0" indent="0">
              <a:lnSpc>
                <a:spcPct val="120000"/>
              </a:lnSpc>
              <a:spcBef>
                <a:spcPts val="1200"/>
              </a:spcBef>
              <a:buClrTx/>
              <a:buSzTx/>
              <a:buFontTx/>
              <a:buNone/>
              <a:defRPr sz="1600">
                <a:solidFill>
                  <a:srgbClr val="F3F3F2"/>
                </a:solidFill>
              </a:defRPr>
            </a:pPr>
            <a:endParaRPr/>
          </a:p>
        </p:txBody>
      </p:sp>
      <p:sp>
        <p:nvSpPr>
          <p:cNvPr id="83" name="left edge borderRectangle 7"/>
          <p:cNvSpPr/>
          <p:nvPr/>
        </p:nvSpPr>
        <p:spPr>
          <a:xfrm>
            <a:off x="0" y="0"/>
            <a:ext cx="283464" cy="6858000"/>
          </a:xfrm>
          <a:prstGeom prst="rect">
            <a:avLst/>
          </a:prstGeom>
          <a:solidFill>
            <a:schemeClr val="accent1"/>
          </a:solidFill>
          <a:ln w="12700">
            <a:miter lim="400000"/>
          </a:ln>
        </p:spPr>
        <p:txBody>
          <a:bodyPr lIns="45719" rIns="45719"/>
          <a:lstStyle/>
          <a:p>
            <a:endParaRPr/>
          </a:p>
        </p:txBody>
      </p:sp>
      <p:sp>
        <p:nvSpPr>
          <p:cNvPr id="84" name="Shape 84"/>
          <p:cNvSpPr txBox="1">
            <a:spLocks noGrp="1"/>
          </p:cNvSpPr>
          <p:nvPr>
            <p:ph type="sldNum" sz="quarter" idx="2"/>
          </p:nvPr>
        </p:nvSpPr>
        <p:spPr>
          <a:xfrm>
            <a:off x="6649814" y="6413957"/>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sp>
        <p:nvSpPr>
          <p:cNvPr id="91" name="Picture Placeholder 2"/>
          <p:cNvSpPr>
            <a:spLocks noGrp="1"/>
          </p:cNvSpPr>
          <p:nvPr>
            <p:ph type="pic" idx="13"/>
          </p:nvPr>
        </p:nvSpPr>
        <p:spPr>
          <a:xfrm>
            <a:off x="283463" y="0"/>
            <a:ext cx="7355587" cy="6858000"/>
          </a:xfrm>
          <a:prstGeom prst="rect">
            <a:avLst/>
          </a:prstGeom>
        </p:spPr>
        <p:txBody>
          <a:bodyPr lIns="91439" rIns="91439">
            <a:noAutofit/>
          </a:bodyPr>
          <a:lstStyle/>
          <a:p>
            <a:endParaRPr/>
          </a:p>
        </p:txBody>
      </p:sp>
      <p:sp>
        <p:nvSpPr>
          <p:cNvPr id="92" name="right scallop background shapeFreeform 11"/>
          <p:cNvSpPr/>
          <p:nvPr/>
        </p:nvSpPr>
        <p:spPr>
          <a:xfrm>
            <a:off x="7389811" y="0"/>
            <a:ext cx="4802189"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2A1A00"/>
          </a:solidFill>
          <a:ln w="12700">
            <a:miter lim="400000"/>
          </a:ln>
        </p:spPr>
        <p:txBody>
          <a:bodyPr lIns="45719" rIns="45719"/>
          <a:lstStyle/>
          <a:p>
            <a:endParaRPr/>
          </a:p>
        </p:txBody>
      </p:sp>
      <p:sp>
        <p:nvSpPr>
          <p:cNvPr id="93" name="left edge borderRectangle 11"/>
          <p:cNvSpPr/>
          <p:nvPr/>
        </p:nvSpPr>
        <p:spPr>
          <a:xfrm>
            <a:off x="0" y="0"/>
            <a:ext cx="283464" cy="6858000"/>
          </a:xfrm>
          <a:prstGeom prst="rect">
            <a:avLst/>
          </a:prstGeom>
          <a:solidFill>
            <a:schemeClr val="accent1"/>
          </a:solidFill>
          <a:ln w="12700">
            <a:miter lim="400000"/>
          </a:ln>
        </p:spPr>
        <p:txBody>
          <a:bodyPr lIns="45719" rIns="45719"/>
          <a:lstStyle/>
          <a:p>
            <a:endParaRPr/>
          </a:p>
        </p:txBody>
      </p:sp>
      <p:sp>
        <p:nvSpPr>
          <p:cNvPr id="94" name="Shape 94"/>
          <p:cNvSpPr txBox="1">
            <a:spLocks noGrp="1"/>
          </p:cNvSpPr>
          <p:nvPr>
            <p:ph type="title"/>
          </p:nvPr>
        </p:nvSpPr>
        <p:spPr>
          <a:xfrm>
            <a:off x="8337883" y="457200"/>
            <a:ext cx="3092118" cy="1196670"/>
          </a:xfrm>
          <a:prstGeom prst="rect">
            <a:avLst/>
          </a:prstGeom>
        </p:spPr>
        <p:txBody>
          <a:bodyPr anchor="b"/>
          <a:lstStyle>
            <a:lvl1pPr>
              <a:lnSpc>
                <a:spcPct val="100000"/>
              </a:lnSpc>
              <a:defRPr sz="1900" b="1" spc="300">
                <a:solidFill>
                  <a:schemeClr val="accent1"/>
                </a:solidFill>
                <a:latin typeface="Gill Sans MT"/>
                <a:ea typeface="Gill Sans MT"/>
                <a:cs typeface="Gill Sans MT"/>
                <a:sym typeface="Gill Sans MT"/>
              </a:defRPr>
            </a:lvl1pPr>
          </a:lstStyle>
          <a:p>
            <a:r>
              <a:t>Title Text</a:t>
            </a:r>
          </a:p>
        </p:txBody>
      </p:sp>
      <p:sp>
        <p:nvSpPr>
          <p:cNvPr id="95" name="Shape 95"/>
          <p:cNvSpPr txBox="1">
            <a:spLocks noGrp="1"/>
          </p:cNvSpPr>
          <p:nvPr>
            <p:ph type="body" sz="quarter" idx="1"/>
          </p:nvPr>
        </p:nvSpPr>
        <p:spPr>
          <a:xfrm>
            <a:off x="8337883" y="1741335"/>
            <a:ext cx="3092118" cy="4164165"/>
          </a:xfrm>
          <a:prstGeom prst="rect">
            <a:avLst/>
          </a:prstGeom>
        </p:spPr>
        <p:txBody>
          <a:bodyPr/>
          <a:lstStyle>
            <a:lvl1pPr marL="0" indent="0">
              <a:lnSpc>
                <a:spcPct val="120000"/>
              </a:lnSpc>
              <a:spcBef>
                <a:spcPts val="1200"/>
              </a:spcBef>
              <a:buClrTx/>
              <a:buSzTx/>
              <a:buFontTx/>
              <a:buNone/>
              <a:defRPr sz="1600">
                <a:solidFill>
                  <a:srgbClr val="F3F3F2"/>
                </a:solidFill>
              </a:defRPr>
            </a:lvl1pPr>
            <a:lvl2pPr marL="0" indent="457200">
              <a:lnSpc>
                <a:spcPct val="120000"/>
              </a:lnSpc>
              <a:spcBef>
                <a:spcPts val="1200"/>
              </a:spcBef>
              <a:buClrTx/>
              <a:buSzTx/>
              <a:buFontTx/>
              <a:buNone/>
              <a:defRPr sz="1600">
                <a:solidFill>
                  <a:srgbClr val="F3F3F2"/>
                </a:solidFill>
              </a:defRPr>
            </a:lvl2pPr>
            <a:lvl3pPr marL="0" indent="914400">
              <a:lnSpc>
                <a:spcPct val="120000"/>
              </a:lnSpc>
              <a:spcBef>
                <a:spcPts val="1200"/>
              </a:spcBef>
              <a:buClrTx/>
              <a:buSzTx/>
              <a:buFontTx/>
              <a:buNone/>
              <a:defRPr sz="1600">
                <a:solidFill>
                  <a:srgbClr val="F3F3F2"/>
                </a:solidFill>
              </a:defRPr>
            </a:lvl3pPr>
            <a:lvl4pPr marL="0" indent="1371600">
              <a:lnSpc>
                <a:spcPct val="120000"/>
              </a:lnSpc>
              <a:spcBef>
                <a:spcPts val="1200"/>
              </a:spcBef>
              <a:buClrTx/>
              <a:buSzTx/>
              <a:buFontTx/>
              <a:buNone/>
              <a:defRPr sz="1600">
                <a:solidFill>
                  <a:srgbClr val="F3F3F2"/>
                </a:solidFill>
              </a:defRPr>
            </a:lvl4pPr>
            <a:lvl5pPr marL="0" indent="1828800">
              <a:lnSpc>
                <a:spcPct val="120000"/>
              </a:lnSpc>
              <a:spcBef>
                <a:spcPts val="1200"/>
              </a:spcBef>
              <a:buClrTx/>
              <a:buSzTx/>
              <a:buFontTx/>
              <a:buNone/>
              <a:defRPr sz="1600">
                <a:solidFill>
                  <a:srgbClr val="F3F3F2"/>
                </a:solidFill>
              </a:defRPr>
            </a:lvl5pPr>
          </a:lstStyle>
          <a:p>
            <a:r>
              <a:t>Body Level One</a:t>
            </a:r>
          </a:p>
          <a:p>
            <a:pPr lvl="1"/>
            <a:r>
              <a:t>Body Level Two</a:t>
            </a:r>
          </a:p>
          <a:p>
            <a:pPr lvl="2"/>
            <a:r>
              <a:t>Body Level Three</a:t>
            </a:r>
          </a:p>
          <a:p>
            <a:pPr lvl="3"/>
            <a:r>
              <a:t>Body Level Four</a:t>
            </a:r>
          </a:p>
          <a:p>
            <a:pPr lvl="4"/>
            <a:r>
              <a:t>Body Level Five</a:t>
            </a:r>
          </a:p>
        </p:txBody>
      </p:sp>
      <p:sp>
        <p:nvSpPr>
          <p:cNvPr id="96" name="Shape 96"/>
          <p:cNvSpPr txBox="1">
            <a:spLocks noGrp="1"/>
          </p:cNvSpPr>
          <p:nvPr>
            <p:ph type="sldNum" sz="quarter" idx="2"/>
          </p:nvPr>
        </p:nvSpPr>
        <p:spPr>
          <a:xfrm>
            <a:off x="6648352" y="6413957"/>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Left scallop edgeFreeform 6"/>
          <p:cNvSpPr/>
          <p:nvPr/>
        </p:nvSpPr>
        <p:spPr>
          <a:xfrm>
            <a:off x="0" y="0"/>
            <a:ext cx="8858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2A1A00"/>
          </a:solidFill>
          <a:ln w="12700">
            <a:miter lim="400000"/>
          </a:ln>
        </p:spPr>
        <p:txBody>
          <a:bodyPr lIns="45719" rIns="45719"/>
          <a:lstStyle/>
          <a:p>
            <a:endParaRPr/>
          </a:p>
        </p:txBody>
      </p:sp>
      <p:sp>
        <p:nvSpPr>
          <p:cNvPr id="3" name="right edge borderRectangle 11"/>
          <p:cNvSpPr/>
          <p:nvPr/>
        </p:nvSpPr>
        <p:spPr>
          <a:xfrm>
            <a:off x="11908535" y="0"/>
            <a:ext cx="283465" cy="6858000"/>
          </a:xfrm>
          <a:prstGeom prst="rect">
            <a:avLst/>
          </a:prstGeom>
          <a:solidFill>
            <a:schemeClr val="accent1"/>
          </a:solidFill>
          <a:ln w="12700">
            <a:miter lim="400000"/>
          </a:ln>
        </p:spPr>
        <p:txBody>
          <a:bodyPr lIns="45719" rIns="45719"/>
          <a:lstStyle/>
          <a:p>
            <a:endParaRPr/>
          </a:p>
        </p:txBody>
      </p:sp>
      <p:sp>
        <p:nvSpPr>
          <p:cNvPr id="4" name="Shape 4"/>
          <p:cNvSpPr txBox="1">
            <a:spLocks noGrp="1"/>
          </p:cNvSpPr>
          <p:nvPr>
            <p:ph type="title"/>
          </p:nvPr>
        </p:nvSpPr>
        <p:spPr>
          <a:xfrm>
            <a:off x="1251677" y="382384"/>
            <a:ext cx="10178324" cy="1492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5" name="Shape 5"/>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txBox="1">
            <a:spLocks noGrp="1"/>
          </p:cNvSpPr>
          <p:nvPr>
            <p:ph type="sldNum" sz="quarter" idx="2"/>
          </p:nvPr>
        </p:nvSpPr>
        <p:spPr>
          <a:xfrm>
            <a:off x="11156344" y="6413957"/>
            <a:ext cx="273657" cy="269241"/>
          </a:xfrm>
          <a:prstGeom prst="rect">
            <a:avLst/>
          </a:prstGeom>
          <a:ln w="12700">
            <a:miter lim="400000"/>
          </a:ln>
        </p:spPr>
        <p:txBody>
          <a:bodyPr wrap="none" lIns="45719" rIns="45719" anchor="ctr">
            <a:spAutoFit/>
          </a:bodyPr>
          <a:lstStyle>
            <a:lvl1pPr algn="r">
              <a:defRPr sz="1200">
                <a:solidFill>
                  <a:srgbClr val="59595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1pPr>
      <a:lvl2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2pPr>
      <a:lvl3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3pPr>
      <a:lvl4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4pPr>
      <a:lvl5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5pPr>
      <a:lvl6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6pPr>
      <a:lvl7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7pPr>
      <a:lvl8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8pPr>
      <a:lvl9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9pPr>
    </p:titleStyle>
    <p:bodyStyle>
      <a:lvl1pPr marL="228600" marR="0" indent="-2286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1pPr>
      <a:lvl2pPr marL="711200" marR="0" indent="-2540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2pPr>
      <a:lvl3pPr marL="1200150" marR="0" indent="-28575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3pPr>
      <a:lvl4pPr marL="1698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4pPr>
      <a:lvl5pPr marL="21553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5pPr>
      <a:lvl6pPr marL="26125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6pPr>
      <a:lvl7pPr marL="30697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7pPr>
      <a:lvl8pPr marL="35269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8pPr>
      <a:lvl9pPr marL="3984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53909F1-D0C3-48E5-92E9-DC7162A4A9EB}" type="datetimeFigureOut">
              <a:rPr kumimoji="1" lang="ja-JP" altLang="en-US" smtClean="0"/>
              <a:t>2024/12/3</a:t>
            </a:fld>
            <a:endParaRPr kumimoji="1" lang="ja-JP"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9FC5A21-FE9D-4150-A94E-3CB0FBC3A500}" type="slidenum">
              <a:rPr kumimoji="1" lang="ja-JP" altLang="en-US" smtClean="0"/>
              <a:t>‹#›</a:t>
            </a:fld>
            <a:endParaRPr kumimoji="1" lang="ja-JP"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618947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tsukof.com/gyoseki/Fujimura2024Diachro.pdf" TargetMode="External"/><Relationship Id="rId7" Type="http://schemas.openxmlformats.org/officeDocument/2006/relationships/hyperlink" Target="file:///C:\Users\itsuk\Dropbox\www.itsukof.com\gyoseki\Fujimura2020_2.pdf" TargetMode="External"/><Relationship Id="rId2" Type="http://schemas.openxmlformats.org/officeDocument/2006/relationships/hyperlink" Target="giho1-3.pdf" TargetMode="External"/><Relationship Id="rId1" Type="http://schemas.openxmlformats.org/officeDocument/2006/relationships/slideLayout" Target="../slideLayouts/slideLayout2.xml"/><Relationship Id="rId6" Type="http://schemas.openxmlformats.org/officeDocument/2006/relationships/hyperlink" Target="file:///C:\Users\itsuk\Dropbox\www.itsukof.com\gyoseki\Fujimura2019_2.pdf" TargetMode="External"/><Relationship Id="rId5" Type="http://schemas.openxmlformats.org/officeDocument/2006/relationships/hyperlink" Target="file:///C:\Users\itsuk\Dropbox\www.itsukof.com\gyoseki\Fujimura2024Bordeaux.docx" TargetMode="External"/><Relationship Id="rId4" Type="http://schemas.openxmlformats.org/officeDocument/2006/relationships/hyperlink" Target="https://www.itsukof.com/gyoseki/fujimura2019_3.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ontfroide.com/" TargetMode="External"/><Relationship Id="rId7" Type="http://schemas.openxmlformats.org/officeDocument/2006/relationships/hyperlink" Target="https://www.google.com/search?q=Abbey+de+Sainte-Marie+de+Lagrasse&amp;sca_esv=11b9b55d5edba133&amp;sca_upv=1&amp;sxsrf=ADLYWIIM-ij_ebH57zqyx8UqLE0zy2iRbg%3A1727198236423&amp;ei=HPTyZse7GaqakdUP-IiGiQs&amp;ved=0ahUKEwjHudrqityIAxUqTaQEHXiEIbEQ4dUDCA8&amp;uact=5&amp;oq=Abbey+de+Sainte-Marie+de+Lagrasse&amp;gs_lp=Egxnd3Mtd2l6LXNlcnAiIUFiYmV5IGRlIFNhaW50ZS1NYXJpZSBkZSBMYWdyYXNzZUiwIVDoAlivGXACeAGQAQGYAXOgAcIGqgEEMTIuMbgBA8gBAPgBAfgBApgCBaACzAGoAgrCAgoQABiwAxjWBBhHwgIGEAAYChgewgIMECMYgAQYExgnGIoFwgIEECMYJ8ICChAjGIAEGCcYigXCAgoQABiABBhDGIoFwgIFEAAYgATCAgcQABiABBgEwgIHECMYJxjqApgDBOIDBRIBMSBAiAYBkAYKkgcBNaAHxiw&amp;sclient=gws-wiz-serp" TargetMode="External"/><Relationship Id="rId2" Type="http://schemas.openxmlformats.org/officeDocument/2006/relationships/hyperlink" Target="https://www.google.com/search?q=bordeaux&amp;oq=bordeaux&amp;gs_lcrp=EgZjaHJvbWUyCQgAEEUYORiABDIOCAEQIxgTGCcYgAQYigUyBwgCEAAYgAQyBwgDEAAYgAQyBggEEEUYPDIGCAUQRRg8MgYIBhBFGDwyBggHEEUYQdIBCDI4ODVqMGo0qAIIsAIB&amp;sourceid=chrome&amp;ie=UTF-8" TargetMode="External"/><Relationship Id="rId1" Type="http://schemas.openxmlformats.org/officeDocument/2006/relationships/slideLayout" Target="../slideLayouts/slideLayout2.xml"/><Relationship Id="rId6" Type="http://schemas.openxmlformats.org/officeDocument/2006/relationships/hyperlink" Target="https://www.google.com/search?q=Nabonne+ville&amp;sca_esv=11b9b55d5edba133&amp;sca_upv=1&amp;sxsrf=ADLYWILKQwr9nDDAIxknKEmVsYDYv7G0eg%3A1727198202691&amp;ei=-vPyZqH2KejVkdUPyNuv6Ac&amp;ved=0ahUKEwih28_aityIAxXoaqQEHcjtC30Q4dUDCA8&amp;uact=5&amp;oq=Nabonne+ville&amp;gs_lp=Egxnd3Mtd2l6LXNlcnAiDU5hYm9ubmUgdmlsbGUyCRAAGIAEGBMYDTIJEAAYgAQYExgNMgkQABiABBgTGA0yCRAAGIAEGBMYDTIJEAAYgAQYExgNMgkQABiABBgTGA0yCRAAGIAEGBMYDTIJEAAYgAQYExgNMgkQABiABBgTGA0yCRAAGIAEGBMYDUjXFlDaCViJE3ABeACQAQCYAVKgAZIDqgEBNrgBA8gBAPgBAZgCB6ACrAPCAgkQABiwAxgHGB7CAgsQABiwAxgHGAoYHsICChAAGIAEGLADGA3CAgcQABiABBgNwgIGEAAYDRgewgIGEAAYChgewgIGEAAYCBgewgIIEAAYgAQYogTCAggQABgIGAoYHpgDAIgGAZAGCpIHATegB-cM&amp;sclient=gws-wiz-serp" TargetMode="External"/><Relationship Id="rId5" Type="http://schemas.openxmlformats.org/officeDocument/2006/relationships/hyperlink" Target="https://www.google.com/search?q=forteresse+de+salses&amp;oq=forteresse+de+&amp;gs_lcrp=EgZjaHJvbWUqCQgBEAAYExiABDIGCAAQRRg5MgkIARAAGBMYgAQyCQgCEAAYExiABDIJCAMQABgTGIAEMgkIBBAAGBMYgAQyCQgFEAAYExiABDIJCAYQABgTGIAEMgkIBxAAGBMYgAQyCQgIEAAYExiABDIJCAkQABgTGIAE0gEIODQ1MGowajmoAgiwAgE&amp;sourceid=chrome&amp;ie=UTF-8" TargetMode="External"/><Relationship Id="rId4" Type="http://schemas.openxmlformats.org/officeDocument/2006/relationships/hyperlink" Target="https://www.google.com/search?q=Leucate&amp;oq=Leucate&amp;gs_lcrp=EgZjaHJvbWUyBggAEEUYOTIHCAEQABiABDIHCAIQABiABDIHCAMQABiABDIHCAQQABiABDIHCAUQABiABDIGCAYQRRg8MgYIBxBFGDzSAQg0MzYxajBqOagCCLACAQ&amp;sourceid=chrome&amp;ie=UTF-8"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H%C3%B4tel_de_Clermont_(Paris)#:~:text=L%E2%80%99h%C3%B4tel%20de%20Clermont%20est%20un%20h%C3%B4tel%20particulier%20situ%C3%A9" TargetMode="External"/><Relationship Id="rId2" Type="http://schemas.openxmlformats.org/officeDocument/2006/relationships/hyperlink" Target="https://journeesdupatrimoine.culture.gouv.fr/" TargetMode="External"/><Relationship Id="rId1" Type="http://schemas.openxmlformats.org/officeDocument/2006/relationships/slideLayout" Target="../slideLayouts/slideLayout2.xml"/><Relationship Id="rId5" Type="http://schemas.openxmlformats.org/officeDocument/2006/relationships/hyperlink" Target="https://fr.wikipedia.org/wiki/Yves_Agid#:~:text=Yves%20Agid%20est%20un%20sp%C3%A9cialiste%20des%20maladies%20neurod%C3%A9g%C3%A9n%C3%A9ratives" TargetMode="External"/><Relationship Id="rId4" Type="http://schemas.openxmlformats.org/officeDocument/2006/relationships/hyperlink" Target="https://fr.wikipedia.org/wiki/Dany_Laferri%C3%A8r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itsukof.com/Kangaku/petit_prince_26.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itsukof.com/Kangaku/La_variation_93_154.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www.bfmtv.com/paris/notre-dame-donald-trump-annonce-qu-il-sera-a-paris-pour-assister-a-la-reouverture-de-la-cathedrale_AV-202412030042.html" TargetMode="External"/><Relationship Id="rId13" Type="http://schemas.openxmlformats.org/officeDocument/2006/relationships/hyperlink" Target="https://www.leparisien.fr/international/etats-unis/donald-trump-a-paris-pour-la-reouverture-de-notre-dame-03-12-2024-FEVP63CSXBBYLP3NNC2Z2GPDPI.php" TargetMode="External"/><Relationship Id="rId3" Type="http://schemas.openxmlformats.org/officeDocument/2006/relationships/hyperlink" Target="https://video.lefigaro.fr/figaro/video/donald-trump-annonce-quil-sera-present-samedi-a-paris-pour-la-reouverture-de-notre-dame/" TargetMode="External"/><Relationship Id="rId7" Type="http://schemas.openxmlformats.org/officeDocument/2006/relationships/hyperlink" Target="https://www.france24.com/fr/france/20241203-notre-dame-de-paris-donald-trump-se-rendra-%C3%A0-paris-pour-assister-%C3%A0-la-r%C3%A9ouverture" TargetMode="External"/><Relationship Id="rId12" Type="http://schemas.openxmlformats.org/officeDocument/2006/relationships/hyperlink" Target="https://www.la-croix.com/international/reouverture-de-notre-dame-donald-trump-assistera-aux-ceremonies-a-paris-20241203" TargetMode="External"/><Relationship Id="rId2" Type="http://schemas.openxmlformats.org/officeDocument/2006/relationships/hyperlink" Target="https://www.lemonde.fr/societe/article/2024/12/03/notre-dame-de-paris-donald-trump-annonce-qu-il-se-rendra-en-france-pour-assister-a-la-reouverture-de-la-cathedrale_6426681_3224.html" TargetMode="External"/><Relationship Id="rId1" Type="http://schemas.openxmlformats.org/officeDocument/2006/relationships/slideLayout" Target="../slideLayouts/slideLayout2.xml"/><Relationship Id="rId6" Type="http://schemas.openxmlformats.org/officeDocument/2006/relationships/hyperlink" Target="https://www.lepoint.fr/societe/donald-trump-assistera-a-la-reouverture-de-notre-dame-de-paris-03-12-2024-2576966_23.php" TargetMode="External"/><Relationship Id="rId11" Type="http://schemas.openxmlformats.org/officeDocument/2006/relationships/hyperlink" Target="https://www.rtl.fr/actu/politique/notre-dame-de-paris-ce-que-l-on-sait-de-la-visite-de-trump-7900446805" TargetMode="External"/><Relationship Id="rId5" Type="http://schemas.openxmlformats.org/officeDocument/2006/relationships/hyperlink" Target="https://www.humanite.fr/monde/donald-trump/donald-trump-a-paris-pour-la-reouverture-de-notre-dame" TargetMode="External"/><Relationship Id="rId10" Type="http://schemas.openxmlformats.org/officeDocument/2006/relationships/hyperlink" Target="https://www.francebleu.fr/infos/societe/notre-dame-de-paris-donald-trump-annonce-qu-il-assistera-a-la-reouverture-5470965" TargetMode="External"/><Relationship Id="rId4" Type="http://schemas.openxmlformats.org/officeDocument/2006/relationships/hyperlink" Target="https://www.liberation.fr/international/amerique/reouverture-de-notre-dame-donald-trump-assistera-a-la-ceremonie-officielle-samedi-20241203_L6FU3QPMGBCABLJFF2T7G45YUY/" TargetMode="External"/><Relationship Id="rId9" Type="http://schemas.openxmlformats.org/officeDocument/2006/relationships/hyperlink" Target="https://www.francetvinfo.fr/culture/patrimoine/incendie-de-notre-dame-de-paris/reouverture/reouverture-de-notre-dame-de-paris-donald-trump-assistera-a-la-ceremonie-samedi_6933317.html" TargetMode="External"/><Relationship Id="rId14" Type="http://schemas.openxmlformats.org/officeDocument/2006/relationships/hyperlink" Target="https://www.sudouest.fr/france/notre-dame-de-paris/notre-dame-de-paris-trump-a-decline-l-invitation-mais-qui-sera-la-parmi-les-chefs-d-etat-22345118.php"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liberation.fr/idees-et-debats/editorial/crise-politique-emmanuel-macron-face-au-miroir-de-son-echec-20241205_KCFMU3JUTRCI7FZ743NSQCCH6Q/" TargetMode="External"/><Relationship Id="rId2" Type="http://schemas.openxmlformats.org/officeDocument/2006/relationships/hyperlink" Target="https://www.lefigaro.fr/international/france-en-ruine-macron-le-fossoyeur-fin-du-cordon-sanitaire-la-presse-internationale-juge-severement-la-censure-du-gouvernement-barnier-20241205" TargetMode="External"/><Relationship Id="rId1" Type="http://schemas.openxmlformats.org/officeDocument/2006/relationships/slideLayout" Target="../slideLayouts/slideLayout2.xml"/><Relationship Id="rId4" Type="http://schemas.openxmlformats.org/officeDocument/2006/relationships/hyperlink" Target="https://www.lemonde.fr/politique/article/2024/12/06/emmanuel-macron-reprend-la-main-face-a-la-crise-politique-mais-refuse-d-assumer-les-responsabilites-des-autres-apres-la-censure_6432868_823448.html"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itsukof.com/Kangaku/ToraJT0013e.txt" TargetMode="External"/><Relationship Id="rId2" Type="http://schemas.openxmlformats.org/officeDocument/2006/relationships/hyperlink" Target="https://lecteursanonymes.org/scenario/"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itsukof.com/gyoseki/fujimura2019_3.pdf" TargetMode="External"/><Relationship Id="rId2" Type="http://schemas.openxmlformats.org/officeDocument/2006/relationships/hyperlink" Target="https://www.itsukof.com/gyoseki/fujimura2024diachro.pdf"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タイトル 1"/>
          <p:cNvSpPr txBox="1">
            <a:spLocks noGrp="1"/>
          </p:cNvSpPr>
          <p:nvPr>
            <p:ph type="ctrTitle"/>
          </p:nvPr>
        </p:nvSpPr>
        <p:spPr>
          <a:xfrm>
            <a:off x="1078522" y="1098387"/>
            <a:ext cx="10318420" cy="4394989"/>
          </a:xfrm>
          <a:prstGeom prst="rect">
            <a:avLst/>
          </a:prstGeom>
        </p:spPr>
        <p:txBody>
          <a:bodyPr/>
          <a:lstStyle/>
          <a:p>
            <a:pPr defTabSz="584200">
              <a:lnSpc>
                <a:spcPct val="100000"/>
              </a:lnSpc>
              <a:defRPr sz="3800" cap="none" spc="0">
                <a:solidFill>
                  <a:srgbClr val="000000"/>
                </a:solidFill>
                <a:latin typeface="ヒラギノ角ゴ ProN W3"/>
                <a:ea typeface="ヒラギノ角ゴ ProN W3"/>
                <a:cs typeface="ヒラギノ角ゴ ProN W3"/>
                <a:sym typeface="ヒラギノ角ゴ ProN W3"/>
              </a:defRPr>
            </a:pPr>
            <a:r>
              <a:rPr lang="ja-JP" altLang="en-US">
                <a:solidFill>
                  <a:srgbClr val="000000"/>
                </a:solidFill>
              </a:rPr>
              <a:t>関学授業　秋</a:t>
            </a:r>
            <a:br>
              <a:rPr dirty="0">
                <a:solidFill>
                  <a:srgbClr val="000000"/>
                </a:solidFill>
              </a:rPr>
            </a:br>
            <a:br>
              <a:rPr dirty="0"/>
            </a:br>
            <a:endParaRPr dirty="0"/>
          </a:p>
        </p:txBody>
      </p:sp>
      <p:sp>
        <p:nvSpPr>
          <p:cNvPr id="106" name="字幕 2"/>
          <p:cNvSpPr txBox="1">
            <a:spLocks noGrp="1"/>
          </p:cNvSpPr>
          <p:nvPr>
            <p:ph type="subTitle" sz="quarter" idx="1"/>
          </p:nvPr>
        </p:nvSpPr>
        <p:spPr>
          <a:xfrm>
            <a:off x="1524000" y="4208324"/>
            <a:ext cx="9144000" cy="870572"/>
          </a:xfrm>
          <a:prstGeom prst="rect">
            <a:avLst/>
          </a:prstGeom>
        </p:spPr>
        <p:txBody>
          <a:bodyPr/>
          <a:lstStyle/>
          <a:p>
            <a:pPr defTabSz="484631">
              <a:spcBef>
                <a:spcPts val="300"/>
              </a:spcBef>
              <a:defRPr sz="1749" spc="212"/>
            </a:pPr>
            <a:r>
              <a:rPr dirty="0"/>
              <a:t>　　　　　　　</a:t>
            </a:r>
            <a:r>
              <a:rPr sz="2800" b="0" spc="173" dirty="0"/>
              <a:t>藤村</a:t>
            </a:r>
            <a:r>
              <a:rPr lang="ja-JP" altLang="en-US" sz="2800" b="0" spc="173" dirty="0"/>
              <a:t>逸子</a:t>
            </a:r>
            <a:endParaRPr lang="en-US" altLang="ja-JP" sz="2800" b="0" spc="173" dirty="0"/>
          </a:p>
        </p:txBody>
      </p:sp>
      <p:sp>
        <p:nvSpPr>
          <p:cNvPr id="107" name="Rectangle 1"/>
          <p:cNvSpPr txBox="1"/>
          <p:nvPr/>
        </p:nvSpPr>
        <p:spPr>
          <a:xfrm>
            <a:off x="45719" y="-175331"/>
            <a:ext cx="313766"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914400">
              <a:defRPr>
                <a:solidFill>
                  <a:srgbClr val="222222"/>
                </a:solidFill>
                <a:latin typeface="Arial"/>
                <a:ea typeface="Arial"/>
                <a:cs typeface="Arial"/>
                <a:sym typeface="Arial"/>
              </a:defRPr>
            </a:lvl1pPr>
          </a:lstStyle>
          <a:p>
            <a:r>
              <a:t>&lt;(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a:latin typeface="+mn-lt"/>
                <a:ea typeface="+mn-ea"/>
                <a:cs typeface="+mn-cs"/>
                <a:sym typeface="Helvetica"/>
              </a:rPr>
              <a:t>コーパス</a:t>
            </a:r>
          </a:p>
        </p:txBody>
      </p:sp>
      <p:pic>
        <p:nvPicPr>
          <p:cNvPr id="408" name="Picture 2" descr="Picture 2"/>
          <p:cNvPicPr>
            <a:picLocks noChangeAspect="1"/>
          </p:cNvPicPr>
          <p:nvPr/>
        </p:nvPicPr>
        <p:blipFill>
          <a:blip r:embed="rId2"/>
          <a:stretch>
            <a:fillRect/>
          </a:stretch>
        </p:blipFill>
        <p:spPr>
          <a:xfrm>
            <a:off x="3791744" y="1268759"/>
            <a:ext cx="4896545" cy="511257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a:latin typeface="+mn-lt"/>
                <a:ea typeface="+mn-ea"/>
                <a:cs typeface="+mn-cs"/>
                <a:sym typeface="Helvetica"/>
              </a:rPr>
              <a:t>データの収集</a:t>
            </a:r>
          </a:p>
        </p:txBody>
      </p:sp>
      <p:sp>
        <p:nvSpPr>
          <p:cNvPr id="411" name="コンテンツ プレースホルダ 2"/>
          <p:cNvSpPr txBox="1">
            <a:spLocks noGrp="1"/>
          </p:cNvSpPr>
          <p:nvPr>
            <p:ph type="body" idx="1"/>
          </p:nvPr>
        </p:nvSpPr>
        <p:spPr>
          <a:xfrm>
            <a:off x="1847527" y="1600201"/>
            <a:ext cx="8363272" cy="4525963"/>
          </a:xfrm>
          <a:prstGeom prst="rect">
            <a:avLst/>
          </a:prstGeom>
        </p:spPr>
        <p:txBody>
          <a:bodyPr/>
          <a:lstStyle/>
          <a:p>
            <a:r>
              <a:t>deはpolysémieであるため、前置詞の直後や、特定の他動詞の直後など、冠詞以外は出現できない文脈をターゲットに定めることが必要</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a:latin typeface="+mn-lt"/>
                <a:ea typeface="+mn-ea"/>
                <a:cs typeface="+mn-cs"/>
                <a:sym typeface="Helvetica"/>
              </a:rPr>
              <a:t>ファクター</a:t>
            </a:r>
          </a:p>
        </p:txBody>
      </p:sp>
      <p:sp>
        <p:nvSpPr>
          <p:cNvPr id="414" name="コンテンツ プレースホルダ 2"/>
          <p:cNvSpPr txBox="1">
            <a:spLocks noGrp="1"/>
          </p:cNvSpPr>
          <p:nvPr>
            <p:ph type="body" idx="1"/>
          </p:nvPr>
        </p:nvSpPr>
        <p:spPr>
          <a:xfrm>
            <a:off x="1251677" y="2286000"/>
            <a:ext cx="10178323" cy="3593593"/>
          </a:xfrm>
          <a:prstGeom prst="rect">
            <a:avLst/>
          </a:prstGeom>
        </p:spPr>
        <p:txBody>
          <a:bodyPr/>
          <a:lstStyle/>
          <a:p>
            <a:pPr marL="457200" lvl="2" indent="-457200">
              <a:buFontTx/>
              <a:buChar char="p"/>
              <a:defRPr sz="3200"/>
            </a:pPr>
            <a:r>
              <a:t>形容詞の種類</a:t>
            </a:r>
          </a:p>
          <a:p>
            <a:pPr>
              <a:buFontTx/>
              <a:buChar char="p"/>
              <a:defRPr sz="3200"/>
            </a:pPr>
            <a:r>
              <a:t> ジャンル・レジスター</a:t>
            </a:r>
          </a:p>
          <a:p>
            <a:pPr>
              <a:buFontTx/>
              <a:buChar char="p"/>
              <a:defRPr sz="3200"/>
            </a:pPr>
            <a:r>
              <a:t> 形容詞の強調</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a:latin typeface="+mn-lt"/>
                <a:ea typeface="+mn-ea"/>
                <a:cs typeface="+mn-cs"/>
                <a:sym typeface="Helvetica"/>
              </a:rPr>
              <a:t>形容詞の種類</a:t>
            </a:r>
          </a:p>
        </p:txBody>
      </p:sp>
      <p:pic>
        <p:nvPicPr>
          <p:cNvPr id="417" name="Picture 2" descr="Picture 2"/>
          <p:cNvPicPr>
            <a:picLocks noChangeAspect="1"/>
          </p:cNvPicPr>
          <p:nvPr/>
        </p:nvPicPr>
        <p:blipFill>
          <a:blip r:embed="rId2"/>
          <a:stretch>
            <a:fillRect/>
          </a:stretch>
        </p:blipFill>
        <p:spPr>
          <a:xfrm>
            <a:off x="2711624" y="1484784"/>
            <a:ext cx="6880707" cy="4179632"/>
          </a:xfrm>
          <a:prstGeom prst="rect">
            <a:avLst/>
          </a:prstGeom>
          <a:ln w="12700">
            <a:miter lim="400000"/>
          </a:ln>
        </p:spPr>
      </p:pic>
      <p:sp>
        <p:nvSpPr>
          <p:cNvPr id="418" name="テキスト ボックス 4"/>
          <p:cNvSpPr txBox="1"/>
          <p:nvPr/>
        </p:nvSpPr>
        <p:spPr>
          <a:xfrm>
            <a:off x="7869911" y="5589239"/>
            <a:ext cx="2212817" cy="85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petit!!!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タイトル 1"/>
          <p:cNvSpPr txBox="1">
            <a:spLocks noGrp="1"/>
          </p:cNvSpPr>
          <p:nvPr>
            <p:ph type="title"/>
          </p:nvPr>
        </p:nvSpPr>
        <p:spPr>
          <a:xfrm>
            <a:off x="1251677" y="382384"/>
            <a:ext cx="10178323" cy="1492133"/>
          </a:xfrm>
          <a:prstGeom prst="rect">
            <a:avLst/>
          </a:prstGeom>
        </p:spPr>
        <p:txBody>
          <a:bodyPr/>
          <a:lstStyle/>
          <a:p>
            <a:r>
              <a:rPr>
                <a:latin typeface="+mn-lt"/>
                <a:ea typeface="+mn-ea"/>
                <a:cs typeface="+mn-cs"/>
                <a:sym typeface="Helvetica"/>
              </a:rPr>
              <a:t>ジャンル</a:t>
            </a:r>
            <a:r>
              <a:t>/</a:t>
            </a:r>
            <a:r>
              <a:rPr>
                <a:latin typeface="+mn-lt"/>
                <a:ea typeface="+mn-ea"/>
                <a:cs typeface="+mn-cs"/>
                <a:sym typeface="Helvetica"/>
              </a:rPr>
              <a:t>レジスター</a:t>
            </a:r>
          </a:p>
        </p:txBody>
      </p:sp>
      <p:pic>
        <p:nvPicPr>
          <p:cNvPr id="421" name="Picture 2" descr="Picture 2"/>
          <p:cNvPicPr>
            <a:picLocks noChangeAspect="1"/>
          </p:cNvPicPr>
          <p:nvPr/>
        </p:nvPicPr>
        <p:blipFill>
          <a:blip r:embed="rId2"/>
          <a:stretch>
            <a:fillRect/>
          </a:stretch>
        </p:blipFill>
        <p:spPr>
          <a:xfrm>
            <a:off x="2495599" y="2564903"/>
            <a:ext cx="7596338" cy="158417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タイトル 1"/>
          <p:cNvSpPr txBox="1">
            <a:spLocks noGrp="1"/>
          </p:cNvSpPr>
          <p:nvPr>
            <p:ph type="title"/>
          </p:nvPr>
        </p:nvSpPr>
        <p:spPr>
          <a:xfrm>
            <a:off x="1251677" y="382384"/>
            <a:ext cx="10178323" cy="1492133"/>
          </a:xfrm>
          <a:prstGeom prst="rect">
            <a:avLst/>
          </a:prstGeom>
        </p:spPr>
        <p:txBody>
          <a:bodyPr/>
          <a:lstStyle/>
          <a:p>
            <a:r>
              <a:t>petit</a:t>
            </a:r>
            <a:r>
              <a:rPr>
                <a:latin typeface="+mn-lt"/>
                <a:ea typeface="+mn-ea"/>
                <a:cs typeface="+mn-cs"/>
                <a:sym typeface="Helvetica"/>
              </a:rPr>
              <a:t>の特異性</a:t>
            </a:r>
          </a:p>
        </p:txBody>
      </p:sp>
      <p:pic>
        <p:nvPicPr>
          <p:cNvPr id="424" name="Picture 2" descr="Picture 2"/>
          <p:cNvPicPr>
            <a:picLocks noChangeAspect="1"/>
          </p:cNvPicPr>
          <p:nvPr/>
        </p:nvPicPr>
        <p:blipFill>
          <a:blip r:embed="rId2"/>
          <a:stretch>
            <a:fillRect/>
          </a:stretch>
        </p:blipFill>
        <p:spPr>
          <a:xfrm>
            <a:off x="1919535" y="1628800"/>
            <a:ext cx="3744417" cy="2974396"/>
          </a:xfrm>
          <a:prstGeom prst="rect">
            <a:avLst/>
          </a:prstGeom>
          <a:ln w="12700">
            <a:miter lim="400000"/>
          </a:ln>
        </p:spPr>
      </p:pic>
      <p:pic>
        <p:nvPicPr>
          <p:cNvPr id="425" name="Picture 4" descr="Picture 4"/>
          <p:cNvPicPr>
            <a:picLocks noChangeAspect="1"/>
          </p:cNvPicPr>
          <p:nvPr/>
        </p:nvPicPr>
        <p:blipFill>
          <a:blip r:embed="rId3"/>
          <a:stretch>
            <a:fillRect/>
          </a:stretch>
        </p:blipFill>
        <p:spPr>
          <a:xfrm>
            <a:off x="6384032" y="1700808"/>
            <a:ext cx="3600401" cy="2952328"/>
          </a:xfrm>
          <a:prstGeom prst="rect">
            <a:avLst/>
          </a:prstGeom>
          <a:ln w="12700">
            <a:miter lim="400000"/>
          </a:ln>
        </p:spPr>
      </p:pic>
      <p:sp>
        <p:nvSpPr>
          <p:cNvPr id="426" name="正方形/長方形 7"/>
          <p:cNvSpPr txBox="1"/>
          <p:nvPr/>
        </p:nvSpPr>
        <p:spPr>
          <a:xfrm>
            <a:off x="1821239" y="4941168"/>
            <a:ext cx="3724985"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図4： desの出現割合・20世紀後半の全てのジャンル</a:t>
            </a:r>
          </a:p>
        </p:txBody>
      </p:sp>
      <p:sp>
        <p:nvSpPr>
          <p:cNvPr id="427" name="正方形/長方形 8"/>
          <p:cNvSpPr txBox="1"/>
          <p:nvPr/>
        </p:nvSpPr>
        <p:spPr>
          <a:xfrm>
            <a:off x="6141720" y="4869160"/>
            <a:ext cx="3869000"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図5：desの出現割合・17世紀から現代までの小説</a:t>
            </a:r>
          </a:p>
        </p:txBody>
      </p:sp>
      <p:sp>
        <p:nvSpPr>
          <p:cNvPr id="428" name="正方形/長方形 9"/>
          <p:cNvSpPr txBox="1"/>
          <p:nvPr/>
        </p:nvSpPr>
        <p:spPr>
          <a:xfrm>
            <a:off x="1893247" y="5877271"/>
            <a:ext cx="6029241"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De Vaugelas　（1647）、Remarques sur la langue françoise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dirty="0" err="1">
                <a:latin typeface="+mn-lt"/>
                <a:ea typeface="+mn-ea"/>
                <a:cs typeface="+mn-cs"/>
                <a:sym typeface="Helvetica"/>
              </a:rPr>
              <a:t>無意識的使用</a:t>
            </a:r>
            <a:endParaRPr dirty="0">
              <a:latin typeface="+mn-lt"/>
              <a:ea typeface="+mn-ea"/>
              <a:cs typeface="+mn-cs"/>
              <a:sym typeface="Helvetica"/>
            </a:endParaRPr>
          </a:p>
        </p:txBody>
      </p:sp>
      <p:sp>
        <p:nvSpPr>
          <p:cNvPr id="431" name="コンテンツ プレースホルダ 2"/>
          <p:cNvSpPr txBox="1">
            <a:spLocks noGrp="1"/>
          </p:cNvSpPr>
          <p:nvPr>
            <p:ph type="body" idx="1"/>
          </p:nvPr>
        </p:nvSpPr>
        <p:spPr>
          <a:xfrm>
            <a:off x="1251677" y="2286000"/>
            <a:ext cx="10178323" cy="3593593"/>
          </a:xfrm>
          <a:prstGeom prst="rect">
            <a:avLst/>
          </a:prstGeom>
        </p:spPr>
        <p:txBody>
          <a:bodyPr/>
          <a:lstStyle/>
          <a:p>
            <a:r>
              <a:rPr dirty="0"/>
              <a:t>Or, </a:t>
            </a:r>
            <a:r>
              <a:rPr dirty="0" err="1"/>
              <a:t>cette</a:t>
            </a:r>
            <a:r>
              <a:rPr dirty="0"/>
              <a:t> relation entre la taille et le </a:t>
            </a:r>
            <a:r>
              <a:rPr dirty="0" err="1"/>
              <a:t>taux</a:t>
            </a:r>
            <a:r>
              <a:rPr dirty="0"/>
              <a:t> de </a:t>
            </a:r>
            <a:r>
              <a:rPr dirty="0" err="1"/>
              <a:t>mortalité</a:t>
            </a:r>
            <a:r>
              <a:rPr dirty="0"/>
              <a:t> </a:t>
            </a:r>
            <a:r>
              <a:rPr dirty="0" err="1"/>
              <a:t>est</a:t>
            </a:r>
            <a:r>
              <a:rPr dirty="0"/>
              <a:t> </a:t>
            </a:r>
            <a:r>
              <a:rPr dirty="0" err="1"/>
              <a:t>probablement</a:t>
            </a:r>
            <a:r>
              <a:rPr dirty="0"/>
              <a:t> un simple </a:t>
            </a:r>
            <a:r>
              <a:rPr dirty="0" err="1"/>
              <a:t>biais</a:t>
            </a:r>
            <a:r>
              <a:rPr dirty="0"/>
              <a:t> </a:t>
            </a:r>
            <a:r>
              <a:rPr dirty="0" err="1"/>
              <a:t>statistique</a:t>
            </a:r>
            <a:r>
              <a:rPr dirty="0"/>
              <a:t>, </a:t>
            </a:r>
            <a:r>
              <a:rPr dirty="0" err="1"/>
              <a:t>lié</a:t>
            </a:r>
            <a:r>
              <a:rPr dirty="0"/>
              <a:t> au fait </a:t>
            </a:r>
            <a:r>
              <a:rPr dirty="0" err="1"/>
              <a:t>qu'un</a:t>
            </a:r>
            <a:r>
              <a:rPr dirty="0"/>
              <a:t> </a:t>
            </a:r>
            <a:r>
              <a:rPr dirty="0" err="1"/>
              <a:t>taux</a:t>
            </a:r>
            <a:r>
              <a:rPr dirty="0"/>
              <a:t> </a:t>
            </a:r>
            <a:r>
              <a:rPr dirty="0" err="1"/>
              <a:t>calculé</a:t>
            </a:r>
            <a:r>
              <a:rPr dirty="0"/>
              <a:t> sur </a:t>
            </a:r>
            <a:r>
              <a:rPr u="sng" dirty="0"/>
              <a:t>des petits </a:t>
            </a:r>
            <a:r>
              <a:rPr u="sng" dirty="0" err="1"/>
              <a:t>effectifs</a:t>
            </a:r>
            <a:r>
              <a:rPr dirty="0"/>
              <a:t> </a:t>
            </a:r>
            <a:r>
              <a:rPr dirty="0" err="1"/>
              <a:t>est</a:t>
            </a:r>
            <a:r>
              <a:rPr dirty="0"/>
              <a:t> beaucoup plus fluctuant que </a:t>
            </a:r>
            <a:r>
              <a:rPr dirty="0" err="1"/>
              <a:t>quand</a:t>
            </a:r>
            <a:r>
              <a:rPr dirty="0"/>
              <a:t> il </a:t>
            </a:r>
            <a:r>
              <a:rPr dirty="0" err="1"/>
              <a:t>est</a:t>
            </a:r>
            <a:r>
              <a:rPr dirty="0"/>
              <a:t> </a:t>
            </a:r>
            <a:r>
              <a:rPr dirty="0" err="1"/>
              <a:t>calculé</a:t>
            </a:r>
            <a:r>
              <a:rPr dirty="0"/>
              <a:t> sur </a:t>
            </a:r>
            <a:r>
              <a:rPr u="sng" dirty="0"/>
              <a:t>de grands </a:t>
            </a:r>
            <a:r>
              <a:rPr u="sng" dirty="0" err="1"/>
              <a:t>effectifs</a:t>
            </a:r>
            <a:r>
              <a:rPr dirty="0"/>
              <a:t>. (</a:t>
            </a:r>
            <a:r>
              <a:rPr i="1" dirty="0"/>
              <a:t>Le Monde</a:t>
            </a:r>
            <a:r>
              <a:rPr dirty="0"/>
              <a:t>, 06/10/97) </a:t>
            </a:r>
          </a:p>
          <a:p>
            <a:r>
              <a:rPr dirty="0" err="1"/>
              <a:t>ところで、身長と死亡率とのこの相関はおそらく単なる標本の偏りによる</a:t>
            </a:r>
            <a:r>
              <a:rPr lang="ja-JP" altLang="en-US" dirty="0"/>
              <a:t>。</a:t>
            </a:r>
            <a:r>
              <a:rPr u="sng" dirty="0" err="1"/>
              <a:t>小さな数</a:t>
            </a:r>
            <a:r>
              <a:rPr dirty="0" err="1"/>
              <a:t>をもとに計算された割合は、</a:t>
            </a:r>
            <a:r>
              <a:rPr u="sng" dirty="0" err="1"/>
              <a:t>大きな数</a:t>
            </a:r>
            <a:r>
              <a:rPr dirty="0" err="1"/>
              <a:t>で計算されるよりずっと変動が大きいことに関係している</a:t>
            </a:r>
            <a:r>
              <a:rPr dirty="0"/>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a:latin typeface="+mn-lt"/>
                <a:ea typeface="+mn-ea"/>
                <a:cs typeface="+mn-cs"/>
                <a:sym typeface="Helvetica"/>
              </a:rPr>
              <a:t>形容詞の強調</a:t>
            </a:r>
          </a:p>
        </p:txBody>
      </p:sp>
      <p:sp>
        <p:nvSpPr>
          <p:cNvPr id="434" name="コンテンツ プレースホルダ 2"/>
          <p:cNvSpPr txBox="1">
            <a:spLocks noGrp="1"/>
          </p:cNvSpPr>
          <p:nvPr>
            <p:ph type="body" idx="1"/>
          </p:nvPr>
        </p:nvSpPr>
        <p:spPr>
          <a:xfrm>
            <a:off x="1251677" y="2286000"/>
            <a:ext cx="10178323" cy="3593593"/>
          </a:xfrm>
          <a:prstGeom prst="rect">
            <a:avLst/>
          </a:prstGeom>
        </p:spPr>
        <p:txBody>
          <a:bodyPr/>
          <a:lstStyle/>
          <a:p>
            <a:pPr>
              <a:buSzTx/>
              <a:buNone/>
            </a:pPr>
            <a:r>
              <a:t>(14)	il y a </a:t>
            </a:r>
            <a:r>
              <a:rPr>
                <a:solidFill>
                  <a:srgbClr val="FF0000"/>
                </a:solidFill>
              </a:rPr>
              <a:t>de</a:t>
            </a:r>
            <a:r>
              <a:t> grands grands immeubles hein. (Delic)</a:t>
            </a:r>
          </a:p>
          <a:p>
            <a:pPr>
              <a:buSzTx/>
              <a:buNone/>
            </a:pPr>
            <a:r>
              <a:t>　　大きな大きな建物があるよね。</a:t>
            </a:r>
          </a:p>
          <a:p>
            <a:pPr>
              <a:buSzTx/>
              <a:buNone/>
            </a:pPr>
            <a:r>
              <a:t>(15)	parce que euh /de, Ø/ toute façon depuis l'Antiquité il y a toujours eu des bijoux et </a:t>
            </a:r>
            <a:r>
              <a:rPr>
                <a:solidFill>
                  <a:srgbClr val="FF0000"/>
                </a:solidFill>
              </a:rPr>
              <a:t>de</a:t>
            </a:r>
            <a:r>
              <a:t> très beaux bijoux (Corpus Allier)</a:t>
            </a:r>
          </a:p>
          <a:p>
            <a:pPr>
              <a:buSzTx/>
              <a:buNone/>
            </a:pPr>
            <a:r>
              <a:t>　だって、いずれにしたって太古の昔からずっと、ふつうの宝飾品ととってもきれいな宝飾品とがあったんだから。</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a:latin typeface="+mn-lt"/>
                <a:ea typeface="+mn-ea"/>
                <a:cs typeface="+mn-cs"/>
                <a:sym typeface="Helvetica"/>
              </a:rPr>
              <a:t>形容詞の強調</a:t>
            </a:r>
          </a:p>
        </p:txBody>
      </p:sp>
      <p:sp>
        <p:nvSpPr>
          <p:cNvPr id="438" name="正方形/長方形 4"/>
          <p:cNvSpPr txBox="1"/>
          <p:nvPr/>
        </p:nvSpPr>
        <p:spPr>
          <a:xfrm>
            <a:off x="3333408" y="5877271"/>
            <a:ext cx="5525185" cy="40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図6：形容詞の強調の有無によるdeとdesの選択傾向</a:t>
            </a:r>
          </a:p>
        </p:txBody>
      </p:sp>
      <p:pic>
        <p:nvPicPr>
          <p:cNvPr id="2" name="図 1">
            <a:extLst>
              <a:ext uri="{FF2B5EF4-FFF2-40B4-BE49-F238E27FC236}">
                <a16:creationId xmlns:a16="http://schemas.microsoft.com/office/drawing/2014/main" id="{D7B25B2D-A86D-911F-D716-FDD3CC5488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6901" y="1592581"/>
            <a:ext cx="6598495" cy="3965762"/>
          </a:xfrm>
          <a:prstGeom prst="rect">
            <a:avLst/>
          </a:prstGeom>
          <a:noFill/>
          <a:ln>
            <a:noFill/>
          </a:ln>
        </p:spPr>
      </p:pic>
    </p:spTree>
    <p:extLst>
      <p:ext uri="{BB962C8B-B14F-4D97-AF65-F5344CB8AC3E}">
        <p14:creationId xmlns:p14="http://schemas.microsoft.com/office/powerpoint/2010/main" val="8989031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C97C8-A800-407B-6295-ABEB35A300B4}"/>
              </a:ext>
            </a:extLst>
          </p:cNvPr>
          <p:cNvSpPr>
            <a:spLocks noGrp="1"/>
          </p:cNvSpPr>
          <p:nvPr>
            <p:ph type="title"/>
          </p:nvPr>
        </p:nvSpPr>
        <p:spPr/>
        <p:txBody>
          <a:bodyPr/>
          <a:lstStyle/>
          <a:p>
            <a:r>
              <a:rPr kumimoji="1" lang="en-US" altLang="ja-JP" dirty="0"/>
              <a:t>10/16 chat </a:t>
            </a:r>
            <a:r>
              <a:rPr kumimoji="1" lang="en-US" altLang="ja-JP" dirty="0" err="1"/>
              <a:t>gpt</a:t>
            </a:r>
            <a:endParaRPr kumimoji="1" lang="ja-JP" altLang="en-US" dirty="0">
              <a:latin typeface="HGPｺﾞｼｯｸE" panose="020B0400000000000000" pitchFamily="34" charset="-128"/>
              <a:ea typeface="HGPｺﾞｼｯｸE" panose="020B0400000000000000" pitchFamily="34" charset="-128"/>
            </a:endParaRPr>
          </a:p>
        </p:txBody>
      </p:sp>
      <p:sp>
        <p:nvSpPr>
          <p:cNvPr id="3" name="テキスト プレースホルダー 2">
            <a:extLst>
              <a:ext uri="{FF2B5EF4-FFF2-40B4-BE49-F238E27FC236}">
                <a16:creationId xmlns:a16="http://schemas.microsoft.com/office/drawing/2014/main" id="{4649F582-2C32-A1A9-BCEC-A2C70D395B26}"/>
              </a:ext>
            </a:extLst>
          </p:cNvPr>
          <p:cNvSpPr>
            <a:spLocks noGrp="1"/>
          </p:cNvSpPr>
          <p:nvPr>
            <p:ph type="body" idx="1"/>
          </p:nvPr>
        </p:nvSpPr>
        <p:spPr/>
        <p:txBody>
          <a:bodyPr>
            <a:normAutofit fontScale="70000" lnSpcReduction="20000"/>
          </a:bodyPr>
          <a:lstStyle/>
          <a:p>
            <a:r>
              <a:rPr kumimoji="1" lang="en-US" altLang="ja-JP" dirty="0"/>
              <a:t>Le français, langue </a:t>
            </a:r>
            <a:r>
              <a:rPr kumimoji="1" lang="en-US" altLang="ja-JP" dirty="0" err="1"/>
              <a:t>officielle</a:t>
            </a:r>
            <a:r>
              <a:rPr kumimoji="1" lang="en-US" altLang="ja-JP" dirty="0"/>
              <a:t> de la France, </a:t>
            </a:r>
            <a:r>
              <a:rPr kumimoji="1" lang="en-US" altLang="ja-JP" dirty="0" err="1"/>
              <a:t>est</a:t>
            </a:r>
            <a:r>
              <a:rPr kumimoji="1" lang="en-US" altLang="ja-JP" dirty="0"/>
              <a:t> </a:t>
            </a:r>
            <a:r>
              <a:rPr kumimoji="1" lang="en-US" altLang="ja-JP" dirty="0" err="1"/>
              <a:t>garanti</a:t>
            </a:r>
            <a:r>
              <a:rPr kumimoji="1" lang="en-US" altLang="ja-JP" dirty="0"/>
              <a:t> par la Constitution, et </a:t>
            </a:r>
            <a:r>
              <a:rPr kumimoji="1" lang="en-US" altLang="ja-JP" dirty="0" err="1"/>
              <a:t>régulièrement</a:t>
            </a:r>
            <a:r>
              <a:rPr kumimoji="1" lang="en-US" altLang="ja-JP" dirty="0"/>
              <a:t> </a:t>
            </a:r>
            <a:r>
              <a:rPr kumimoji="1" lang="en-US" altLang="ja-JP" dirty="0" err="1"/>
              <a:t>pratiqué</a:t>
            </a:r>
            <a:r>
              <a:rPr kumimoji="1" lang="en-US" altLang="ja-JP" dirty="0"/>
              <a:t> par la </a:t>
            </a:r>
            <a:r>
              <a:rPr kumimoji="1" lang="en-US" altLang="ja-JP" dirty="0" err="1"/>
              <a:t>majorité</a:t>
            </a:r>
            <a:r>
              <a:rPr kumimoji="1" lang="en-US" altLang="ja-JP" dirty="0"/>
              <a:t> de la population.</a:t>
            </a:r>
          </a:p>
          <a:p>
            <a:r>
              <a:rPr kumimoji="1" lang="ja-JP" altLang="en-US" dirty="0"/>
              <a:t>フランス語は、フランスの公用語であり、憲法によって保証されており、人口の大多数によって日常的に使用されています。</a:t>
            </a:r>
            <a:r>
              <a:rPr kumimoji="1" lang="en-US" altLang="ja-JP" dirty="0"/>
              <a:t>Le français </a:t>
            </a:r>
            <a:r>
              <a:rPr kumimoji="1" lang="en-US" altLang="ja-JP" dirty="0" err="1"/>
              <a:t>bénéficie</a:t>
            </a:r>
            <a:r>
              <a:rPr kumimoji="1" lang="en-US" altLang="ja-JP" dirty="0"/>
              <a:t> </a:t>
            </a:r>
            <a:r>
              <a:rPr kumimoji="1" lang="en-US" altLang="ja-JP" dirty="0" err="1"/>
              <a:t>en</a:t>
            </a:r>
            <a:r>
              <a:rPr kumimoji="1" lang="en-US" altLang="ja-JP" dirty="0"/>
              <a:t> </a:t>
            </a:r>
            <a:r>
              <a:rPr kumimoji="1" lang="en-US" altLang="ja-JP" dirty="0" err="1"/>
              <a:t>outre</a:t>
            </a:r>
            <a:r>
              <a:rPr kumimoji="1" lang="en-US" altLang="ja-JP" dirty="0"/>
              <a:t> d’un </a:t>
            </a:r>
            <a:r>
              <a:rPr kumimoji="1" lang="en-US" altLang="ja-JP" dirty="0" err="1"/>
              <a:t>statut</a:t>
            </a:r>
            <a:r>
              <a:rPr kumimoji="1" lang="en-US" altLang="ja-JP" dirty="0"/>
              <a:t> international du fait </a:t>
            </a:r>
            <a:r>
              <a:rPr kumimoji="1" lang="en-US" altLang="ja-JP" dirty="0" err="1"/>
              <a:t>qu'il</a:t>
            </a:r>
            <a:r>
              <a:rPr kumimoji="1" lang="en-US" altLang="ja-JP" dirty="0"/>
              <a:t> </a:t>
            </a:r>
            <a:r>
              <a:rPr kumimoji="1" lang="en-US" altLang="ja-JP" dirty="0" err="1"/>
              <a:t>est</a:t>
            </a:r>
            <a:r>
              <a:rPr kumimoji="1" lang="en-US" altLang="ja-JP" dirty="0"/>
              <a:t> </a:t>
            </a:r>
            <a:r>
              <a:rPr kumimoji="1" lang="en-US" altLang="ja-JP" dirty="0" err="1"/>
              <a:t>présent</a:t>
            </a:r>
            <a:r>
              <a:rPr kumimoji="1" lang="en-US" altLang="ja-JP" dirty="0"/>
              <a:t>, à des </a:t>
            </a:r>
            <a:r>
              <a:rPr kumimoji="1" lang="en-US" altLang="ja-JP" dirty="0" err="1"/>
              <a:t>titres</a:t>
            </a:r>
            <a:r>
              <a:rPr kumimoji="1" lang="en-US" altLang="ja-JP" dirty="0"/>
              <a:t> divers, dans de </a:t>
            </a:r>
            <a:r>
              <a:rPr kumimoji="1" lang="en-US" altLang="ja-JP" dirty="0" err="1"/>
              <a:t>nombreux</a:t>
            </a:r>
            <a:r>
              <a:rPr kumimoji="1" lang="en-US" altLang="ja-JP" dirty="0"/>
              <a:t> pays à travers le monde.</a:t>
            </a:r>
            <a:r>
              <a:rPr kumimoji="1" lang="ja-JP" altLang="en-US" dirty="0"/>
              <a:t>さらに、フランス語は国際的な地位を享受しており、世界中の多くの国で様々な形で使用されています。</a:t>
            </a:r>
            <a:r>
              <a:rPr kumimoji="1" lang="en-US" altLang="ja-JP" dirty="0"/>
              <a:t>Langue </a:t>
            </a:r>
            <a:r>
              <a:rPr kumimoji="1" lang="en-US" altLang="ja-JP" dirty="0" err="1"/>
              <a:t>porteuse</a:t>
            </a:r>
            <a:r>
              <a:rPr kumimoji="1" lang="en-US" altLang="ja-JP" dirty="0"/>
              <a:t> </a:t>
            </a:r>
            <a:r>
              <a:rPr kumimoji="1" lang="en-US" altLang="ja-JP" dirty="0" err="1"/>
              <a:t>d’une</a:t>
            </a:r>
            <a:r>
              <a:rPr kumimoji="1" lang="en-US" altLang="ja-JP" dirty="0"/>
              <a:t> tradition </a:t>
            </a:r>
            <a:r>
              <a:rPr kumimoji="1" lang="en-US" altLang="ja-JP" dirty="0" err="1"/>
              <a:t>littéraire</a:t>
            </a:r>
            <a:r>
              <a:rPr kumimoji="1" lang="en-US" altLang="ja-JP" dirty="0"/>
              <a:t> </a:t>
            </a:r>
            <a:r>
              <a:rPr kumimoji="1" lang="en-US" altLang="ja-JP" dirty="0" err="1"/>
              <a:t>écrite</a:t>
            </a:r>
            <a:r>
              <a:rPr kumimoji="1" lang="en-US" altLang="ja-JP" dirty="0"/>
              <a:t>, langue </a:t>
            </a:r>
            <a:r>
              <a:rPr kumimoji="1" lang="en-US" altLang="ja-JP" dirty="0" err="1"/>
              <a:t>normée</a:t>
            </a:r>
            <a:r>
              <a:rPr kumimoji="1" lang="en-US" altLang="ja-JP" dirty="0"/>
              <a:t>, le français </a:t>
            </a:r>
            <a:r>
              <a:rPr kumimoji="1" lang="en-US" altLang="ja-JP" dirty="0" err="1"/>
              <a:t>est</a:t>
            </a:r>
            <a:r>
              <a:rPr kumimoji="1" lang="en-US" altLang="ja-JP" dirty="0"/>
              <a:t> </a:t>
            </a:r>
            <a:r>
              <a:rPr kumimoji="1" lang="en-US" altLang="ja-JP" dirty="0" err="1"/>
              <a:t>souvent</a:t>
            </a:r>
            <a:r>
              <a:rPr kumimoji="1" lang="en-US" altLang="ja-JP" dirty="0"/>
              <a:t> </a:t>
            </a:r>
            <a:r>
              <a:rPr kumimoji="1" lang="en-US" altLang="ja-JP" dirty="0" err="1"/>
              <a:t>considéré</a:t>
            </a:r>
            <a:r>
              <a:rPr kumimoji="1" lang="en-US" altLang="ja-JP" dirty="0"/>
              <a:t>, à tort, </a:t>
            </a:r>
            <a:r>
              <a:rPr kumimoji="1" lang="en-US" altLang="ja-JP" dirty="0" err="1"/>
              <a:t>comme</a:t>
            </a:r>
            <a:r>
              <a:rPr kumimoji="1" lang="en-US" altLang="ja-JP" dirty="0"/>
              <a:t> </a:t>
            </a:r>
            <a:r>
              <a:rPr kumimoji="1" lang="en-US" altLang="ja-JP" dirty="0" err="1"/>
              <a:t>homogène</a:t>
            </a:r>
            <a:r>
              <a:rPr kumimoji="1" lang="en-US" altLang="ja-JP" dirty="0"/>
              <a:t>.</a:t>
            </a:r>
            <a:r>
              <a:rPr kumimoji="1" lang="ja-JP" altLang="en-US" dirty="0"/>
              <a:t>文学的な書き言葉の伝統を持ち、規範化された言語であるフランス語は、しばしば誤って均質なものと見なされます。</a:t>
            </a:r>
            <a:r>
              <a:rPr kumimoji="1" lang="en-US" altLang="ja-JP" dirty="0" err="1"/>
              <a:t>Pourtant</a:t>
            </a:r>
            <a:r>
              <a:rPr kumimoji="1" lang="en-US" altLang="ja-JP" dirty="0"/>
              <a:t>, il </a:t>
            </a:r>
            <a:r>
              <a:rPr kumimoji="1" lang="en-US" altLang="ja-JP" dirty="0" err="1"/>
              <a:t>n’y</a:t>
            </a:r>
            <a:r>
              <a:rPr kumimoji="1" lang="en-US" altLang="ja-JP" dirty="0"/>
              <a:t> a pas deux </a:t>
            </a:r>
            <a:r>
              <a:rPr kumimoji="1" lang="en-US" altLang="ja-JP" dirty="0" err="1"/>
              <a:t>locuteurs</a:t>
            </a:r>
            <a:r>
              <a:rPr kumimoji="1" lang="en-US" altLang="ja-JP" dirty="0"/>
              <a:t> pour </a:t>
            </a:r>
            <a:r>
              <a:rPr kumimoji="1" lang="en-US" altLang="ja-JP" dirty="0" err="1"/>
              <a:t>parler</a:t>
            </a:r>
            <a:r>
              <a:rPr kumimoji="1" lang="en-US" altLang="ja-JP" dirty="0"/>
              <a:t> de façon semblable, et il </a:t>
            </a:r>
            <a:r>
              <a:rPr kumimoji="1" lang="en-US" altLang="ja-JP" dirty="0" err="1"/>
              <a:t>n’y</a:t>
            </a:r>
            <a:r>
              <a:rPr kumimoji="1" lang="en-US" altLang="ja-JP" dirty="0"/>
              <a:t> a pas un </a:t>
            </a:r>
            <a:r>
              <a:rPr kumimoji="1" lang="en-US" altLang="ja-JP" dirty="0" err="1"/>
              <a:t>locuteur</a:t>
            </a:r>
            <a:r>
              <a:rPr kumimoji="1" lang="en-US" altLang="ja-JP" dirty="0"/>
              <a:t> pour le </a:t>
            </a:r>
            <a:r>
              <a:rPr kumimoji="1" lang="en-US" altLang="ja-JP" dirty="0" err="1"/>
              <a:t>parler</a:t>
            </a:r>
            <a:r>
              <a:rPr kumimoji="1" lang="en-US" altLang="ja-JP" dirty="0"/>
              <a:t> de la </a:t>
            </a:r>
            <a:r>
              <a:rPr kumimoji="1" lang="en-US" altLang="ja-JP" dirty="0" err="1"/>
              <a:t>même</a:t>
            </a:r>
            <a:r>
              <a:rPr kumimoji="1" lang="en-US" altLang="ja-JP" dirty="0"/>
              <a:t> manière </a:t>
            </a:r>
            <a:r>
              <a:rPr kumimoji="1" lang="en-US" altLang="ja-JP" dirty="0" err="1"/>
              <a:t>en</a:t>
            </a:r>
            <a:r>
              <a:rPr kumimoji="1" lang="en-US" altLang="ja-JP" dirty="0"/>
              <a:t> </a:t>
            </a:r>
            <a:r>
              <a:rPr kumimoji="1" lang="en-US" altLang="ja-JP" dirty="0" err="1"/>
              <a:t>toutes</a:t>
            </a:r>
            <a:r>
              <a:rPr kumimoji="1" lang="en-US" altLang="ja-JP" dirty="0"/>
              <a:t> </a:t>
            </a:r>
            <a:r>
              <a:rPr kumimoji="1" lang="en-US" altLang="ja-JP" dirty="0" err="1"/>
              <a:t>circonstances</a:t>
            </a:r>
            <a:r>
              <a:rPr kumimoji="1" lang="en-US" altLang="ja-JP" dirty="0"/>
              <a:t>.</a:t>
            </a:r>
            <a:r>
              <a:rPr kumimoji="1" lang="ja-JP" altLang="en-US" dirty="0"/>
              <a:t>しかし、二人の話者が同じように話すことはなく、また、同じ話者でもどんな状況でも同じように話すことはありません。</a:t>
            </a:r>
            <a:r>
              <a:rPr kumimoji="1" lang="en-US" altLang="ja-JP" dirty="0"/>
              <a:t>La </a:t>
            </a:r>
            <a:r>
              <a:rPr kumimoji="1" lang="en-US" altLang="ja-JP" dirty="0" err="1"/>
              <a:t>sociolinguistique</a:t>
            </a:r>
            <a:r>
              <a:rPr kumimoji="1" lang="en-US" altLang="ja-JP" dirty="0"/>
              <a:t>, sous-discipline des sciences du </a:t>
            </a:r>
            <a:r>
              <a:rPr kumimoji="1" lang="en-US" altLang="ja-JP" dirty="0" err="1"/>
              <a:t>langage</a:t>
            </a:r>
            <a:r>
              <a:rPr kumimoji="1" lang="en-US" altLang="ja-JP" dirty="0"/>
              <a:t>, a pour </a:t>
            </a:r>
            <a:r>
              <a:rPr kumimoji="1" lang="en-US" altLang="ja-JP" dirty="0" err="1"/>
              <a:t>finalité</a:t>
            </a:r>
            <a:r>
              <a:rPr kumimoji="1" lang="en-US" altLang="ja-JP"/>
              <a:t> de </a:t>
            </a:r>
            <a:r>
              <a:rPr kumimoji="1" lang="en-US" altLang="ja-JP" dirty="0" err="1"/>
              <a:t>rendre</a:t>
            </a:r>
            <a:r>
              <a:rPr kumimoji="1" lang="en-US" altLang="ja-JP" dirty="0"/>
              <a:t> </a:t>
            </a:r>
            <a:r>
              <a:rPr kumimoji="1" lang="en-US" altLang="ja-JP" dirty="0" err="1"/>
              <a:t>compte</a:t>
            </a:r>
            <a:r>
              <a:rPr kumimoji="1" lang="en-US" altLang="ja-JP" dirty="0"/>
              <a:t> de la façon </a:t>
            </a:r>
            <a:r>
              <a:rPr kumimoji="1" lang="en-US" altLang="ja-JP" dirty="0" err="1"/>
              <a:t>dont</a:t>
            </a:r>
            <a:r>
              <a:rPr kumimoji="1" lang="en-US" altLang="ja-JP" dirty="0"/>
              <a:t> les </a:t>
            </a:r>
            <a:r>
              <a:rPr kumimoji="1" lang="en-US" altLang="ja-JP" dirty="0" err="1"/>
              <a:t>locuteurs</a:t>
            </a:r>
            <a:r>
              <a:rPr kumimoji="1" lang="en-US" altLang="ja-JP" dirty="0"/>
              <a:t> </a:t>
            </a:r>
            <a:r>
              <a:rPr kumimoji="1" lang="en-US" altLang="ja-JP" dirty="0" err="1"/>
              <a:t>d’une</a:t>
            </a:r>
            <a:r>
              <a:rPr kumimoji="1" lang="en-US" altLang="ja-JP" dirty="0"/>
              <a:t> </a:t>
            </a:r>
            <a:r>
              <a:rPr kumimoji="1" lang="en-US" altLang="ja-JP" dirty="0" err="1"/>
              <a:t>communauté</a:t>
            </a:r>
            <a:r>
              <a:rPr kumimoji="1" lang="en-US" altLang="ja-JP" dirty="0"/>
              <a:t> </a:t>
            </a:r>
            <a:r>
              <a:rPr kumimoji="1" lang="en-US" altLang="ja-JP" dirty="0" err="1"/>
              <a:t>parlent</a:t>
            </a:r>
            <a:r>
              <a:rPr kumimoji="1" lang="en-US" altLang="ja-JP" dirty="0"/>
              <a:t> et </a:t>
            </a:r>
            <a:r>
              <a:rPr kumimoji="1" lang="en-US" altLang="ja-JP" dirty="0" err="1"/>
              <a:t>interagissent</a:t>
            </a:r>
            <a:r>
              <a:rPr kumimoji="1" lang="en-US" altLang="ja-JP" dirty="0"/>
              <a:t> </a:t>
            </a:r>
            <a:r>
              <a:rPr kumimoji="1" lang="en-US" altLang="ja-JP" dirty="0" err="1"/>
              <a:t>en</a:t>
            </a:r>
            <a:r>
              <a:rPr kumimoji="1" lang="en-US" altLang="ja-JP" dirty="0"/>
              <a:t> situation </a:t>
            </a:r>
            <a:r>
              <a:rPr kumimoji="1" lang="en-US" altLang="ja-JP" dirty="0" err="1"/>
              <a:t>réelle</a:t>
            </a:r>
            <a:r>
              <a:rPr kumimoji="1" lang="en-US" altLang="ja-JP" dirty="0"/>
              <a:t>, </a:t>
            </a:r>
            <a:r>
              <a:rPr kumimoji="1" lang="en-US" altLang="ja-JP" dirty="0" err="1"/>
              <a:t>en</a:t>
            </a:r>
            <a:r>
              <a:rPr kumimoji="1" lang="en-US" altLang="ja-JP" dirty="0"/>
              <a:t> </a:t>
            </a:r>
            <a:r>
              <a:rPr kumimoji="1" lang="en-US" altLang="ja-JP" dirty="0" err="1"/>
              <a:t>fonction</a:t>
            </a:r>
            <a:r>
              <a:rPr kumimoji="1" lang="en-US" altLang="ja-JP" dirty="0"/>
              <a:t> de </a:t>
            </a:r>
            <a:r>
              <a:rPr kumimoji="1" lang="en-US" altLang="ja-JP" dirty="0" err="1"/>
              <a:t>leurs</a:t>
            </a:r>
            <a:r>
              <a:rPr kumimoji="1" lang="en-US" altLang="ja-JP" dirty="0"/>
              <a:t> </a:t>
            </a:r>
            <a:r>
              <a:rPr kumimoji="1" lang="en-US" altLang="ja-JP" dirty="0" err="1"/>
              <a:t>particularités</a:t>
            </a:r>
            <a:r>
              <a:rPr kumimoji="1" lang="en-US" altLang="ja-JP" dirty="0"/>
              <a:t>.</a:t>
            </a:r>
            <a:r>
              <a:rPr kumimoji="1" lang="ja-JP" altLang="en-US" dirty="0"/>
              <a:t>言語学の一分野である社会言語学は、共同体の話者が現実の状況でどのように話し、特性に応じてどのように相互作用するかを明らかにすることを目的としています。</a:t>
            </a:r>
            <a:r>
              <a:rPr kumimoji="1" lang="en-US" altLang="ja-JP" dirty="0"/>
              <a:t>La </a:t>
            </a:r>
            <a:r>
              <a:rPr kumimoji="1" lang="en-US" altLang="ja-JP" dirty="0" err="1"/>
              <a:t>sociolinguistique</a:t>
            </a:r>
            <a:r>
              <a:rPr kumimoji="1" lang="en-US" altLang="ja-JP" dirty="0"/>
              <a:t> </a:t>
            </a:r>
            <a:r>
              <a:rPr kumimoji="1" lang="en-US" altLang="ja-JP" dirty="0" err="1"/>
              <a:t>s’intéresse</a:t>
            </a:r>
            <a:r>
              <a:rPr kumimoji="1" lang="en-US" altLang="ja-JP" dirty="0"/>
              <a:t> surtout à la langue </a:t>
            </a:r>
            <a:r>
              <a:rPr kumimoji="1" lang="en-US" altLang="ja-JP" dirty="0" err="1"/>
              <a:t>parlée</a:t>
            </a:r>
            <a:r>
              <a:rPr kumimoji="1" lang="en-US" altLang="ja-JP" dirty="0"/>
              <a:t>, </a:t>
            </a:r>
            <a:r>
              <a:rPr kumimoji="1" lang="en-US" altLang="ja-JP" dirty="0" err="1"/>
              <a:t>porteuse</a:t>
            </a:r>
            <a:r>
              <a:rPr kumimoji="1" lang="en-US" altLang="ja-JP" dirty="0"/>
              <a:t> de </a:t>
            </a:r>
            <a:r>
              <a:rPr kumimoji="1" lang="en-US" altLang="ja-JP" dirty="0" err="1"/>
              <a:t>diversité</a:t>
            </a:r>
            <a:r>
              <a:rPr kumimoji="1" lang="en-US" altLang="ja-JP" dirty="0"/>
              <a:t>, </a:t>
            </a:r>
            <a:r>
              <a:rPr kumimoji="1" lang="en-US" altLang="ja-JP" dirty="0" err="1"/>
              <a:t>en</a:t>
            </a:r>
            <a:r>
              <a:rPr kumimoji="1" lang="en-US" altLang="ja-JP" dirty="0"/>
              <a:t> face </a:t>
            </a:r>
            <a:r>
              <a:rPr kumimoji="1" lang="en-US" altLang="ja-JP" dirty="0" err="1"/>
              <a:t>d’une</a:t>
            </a:r>
            <a:r>
              <a:rPr kumimoji="1" lang="en-US" altLang="ja-JP" dirty="0"/>
              <a:t> langue </a:t>
            </a:r>
            <a:r>
              <a:rPr kumimoji="1" lang="en-US" altLang="ja-JP" dirty="0" err="1"/>
              <a:t>écrite</a:t>
            </a:r>
            <a:r>
              <a:rPr kumimoji="1" lang="en-US" altLang="ja-JP" dirty="0"/>
              <a:t> </a:t>
            </a:r>
            <a:r>
              <a:rPr kumimoji="1" lang="en-US" altLang="ja-JP" dirty="0" err="1"/>
              <a:t>relativement</a:t>
            </a:r>
            <a:r>
              <a:rPr kumimoji="1" lang="en-US" altLang="ja-JP" dirty="0"/>
              <a:t> </a:t>
            </a:r>
            <a:r>
              <a:rPr kumimoji="1" lang="en-US" altLang="ja-JP" dirty="0" err="1"/>
              <a:t>stabilisée</a:t>
            </a:r>
            <a:r>
              <a:rPr kumimoji="1" lang="en-US" altLang="ja-JP" dirty="0"/>
              <a:t> car </a:t>
            </a:r>
            <a:r>
              <a:rPr kumimoji="1" lang="en-US" altLang="ja-JP" dirty="0" err="1"/>
              <a:t>ayant</a:t>
            </a:r>
            <a:r>
              <a:rPr kumimoji="1" lang="en-US" altLang="ja-JP" dirty="0"/>
              <a:t> fait </a:t>
            </a:r>
            <a:r>
              <a:rPr kumimoji="1" lang="en-US" altLang="ja-JP" dirty="0" err="1"/>
              <a:t>l’objet</a:t>
            </a:r>
            <a:r>
              <a:rPr kumimoji="1" lang="en-US" altLang="ja-JP" dirty="0"/>
              <a:t> </a:t>
            </a:r>
            <a:r>
              <a:rPr kumimoji="1" lang="en-US" altLang="ja-JP" dirty="0" err="1"/>
              <a:t>d’une</a:t>
            </a:r>
            <a:r>
              <a:rPr kumimoji="1" lang="en-US" altLang="ja-JP" dirty="0"/>
              <a:t> </a:t>
            </a:r>
            <a:r>
              <a:rPr kumimoji="1" lang="en-US" altLang="ja-JP" dirty="0" err="1"/>
              <a:t>standardisation</a:t>
            </a:r>
            <a:r>
              <a:rPr kumimoji="1" lang="en-US" altLang="ja-JP" dirty="0"/>
              <a:t>.</a:t>
            </a:r>
            <a:r>
              <a:rPr kumimoji="1" lang="ja-JP" altLang="en-US" dirty="0"/>
              <a:t>社会言語学は特に、多様性を持つ話し言葉に焦点を当てており、標準化されたため比較的安定した書き言葉とは対照的です。</a:t>
            </a:r>
          </a:p>
        </p:txBody>
      </p:sp>
    </p:spTree>
    <p:extLst>
      <p:ext uri="{BB962C8B-B14F-4D97-AF65-F5344CB8AC3E}">
        <p14:creationId xmlns:p14="http://schemas.microsoft.com/office/powerpoint/2010/main" val="42694246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8C2E-D239-4987-7E32-1A0B70532AB7}"/>
              </a:ext>
            </a:extLst>
          </p:cNvPr>
          <p:cNvSpPr>
            <a:spLocks noGrp="1"/>
          </p:cNvSpPr>
          <p:nvPr>
            <p:ph type="title"/>
          </p:nvPr>
        </p:nvSpPr>
        <p:spPr/>
        <p:txBody>
          <a:bodyPr/>
          <a:lstStyle/>
          <a:p>
            <a:r>
              <a:rPr kumimoji="1" lang="en-US" altLang="ja-JP" dirty="0"/>
              <a:t>9/25 </a:t>
            </a:r>
            <a:r>
              <a:rPr kumimoji="1" lang="en-GB" altLang="ja-JP" dirty="0"/>
              <a:t>Introduction </a:t>
            </a:r>
            <a:br>
              <a:rPr kumimoji="1" lang="en-GB" altLang="ja-JP" dirty="0"/>
            </a:br>
            <a:r>
              <a:rPr kumimoji="1" lang="ja-JP" altLang="en-US" dirty="0"/>
              <a:t>目的、内容</a:t>
            </a:r>
          </a:p>
        </p:txBody>
      </p:sp>
      <p:sp>
        <p:nvSpPr>
          <p:cNvPr id="3" name="テキスト プレースホルダー 2">
            <a:extLst>
              <a:ext uri="{FF2B5EF4-FFF2-40B4-BE49-F238E27FC236}">
                <a16:creationId xmlns:a16="http://schemas.microsoft.com/office/drawing/2014/main" id="{F604A597-E303-D321-C448-A59AF444284D}"/>
              </a:ext>
            </a:extLst>
          </p:cNvPr>
          <p:cNvSpPr>
            <a:spLocks noGrp="1"/>
          </p:cNvSpPr>
          <p:nvPr>
            <p:ph type="body" idx="1"/>
          </p:nvPr>
        </p:nvSpPr>
        <p:spPr/>
        <p:txBody>
          <a:bodyPr>
            <a:normAutofit fontScale="92500" lnSpcReduction="20000"/>
          </a:bodyPr>
          <a:lstStyle/>
          <a:p>
            <a:pPr marL="457200" indent="-457200">
              <a:buFont typeface="+mj-lt"/>
              <a:buAutoNum type="arabicPeriod"/>
            </a:pPr>
            <a:r>
              <a:rPr kumimoji="1" lang="ja-JP" altLang="en-US" dirty="0">
                <a:latin typeface="ＭＳ 明朝" panose="02020609040205080304" pitchFamily="17" charset="-128"/>
                <a:ea typeface="ＭＳ 明朝" panose="02020609040205080304" pitchFamily="17" charset="-128"/>
              </a:rPr>
              <a:t>テーマ：</a:t>
            </a:r>
            <a:r>
              <a:rPr kumimoji="1" lang="fr-CA" altLang="ja-JP" dirty="0">
                <a:latin typeface="ＭＳ 明朝" panose="02020609040205080304" pitchFamily="17" charset="-128"/>
                <a:ea typeface="ＭＳ 明朝" panose="02020609040205080304" pitchFamily="17" charset="-128"/>
              </a:rPr>
              <a:t>Construction</a:t>
            </a:r>
            <a:r>
              <a:rPr kumimoji="1" lang="ja-JP" altLang="en-US" dirty="0">
                <a:latin typeface="ＭＳ 明朝" panose="02020609040205080304" pitchFamily="17" charset="-128"/>
                <a:ea typeface="ＭＳ 明朝" panose="02020609040205080304" pitchFamily="17" charset="-128"/>
              </a:rPr>
              <a:t>　（複数の語の連続）：言語学において長年注目されなかったけれど近年重要視されている概念、決まり言葉、</a:t>
            </a:r>
            <a:r>
              <a:rPr kumimoji="1" lang="fr-CA" altLang="ja-JP" dirty="0">
                <a:latin typeface="ＭＳ 明朝" panose="02020609040205080304" pitchFamily="17" charset="-128"/>
                <a:ea typeface="ＭＳ 明朝" panose="02020609040205080304" pitchFamily="17" charset="-128"/>
              </a:rPr>
              <a:t>collocation</a:t>
            </a:r>
            <a:r>
              <a:rPr kumimoji="1" lang="en-GB" altLang="ja-JP"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熟語、文学からの引用など　</a:t>
            </a:r>
            <a:endParaRPr kumimoji="1" lang="en-US" altLang="ja-JP" dirty="0">
              <a:latin typeface="ＭＳ 明朝" panose="02020609040205080304" pitchFamily="17" charset="-128"/>
              <a:ea typeface="ＭＳ 明朝" panose="02020609040205080304" pitchFamily="17" charset="-128"/>
            </a:endParaRPr>
          </a:p>
          <a:p>
            <a:pPr marL="939800" lvl="1" indent="-457200">
              <a:buFont typeface="Wingdings" panose="05000000000000000000" pitchFamily="2" charset="2"/>
              <a:buChar char="l"/>
            </a:pPr>
            <a:r>
              <a:rPr kumimoji="1" lang="fr-CA" altLang="ja-JP" i="1" dirty="0">
                <a:latin typeface="ＭＳ 明朝" panose="02020609040205080304" pitchFamily="17" charset="-128"/>
                <a:ea typeface="ＭＳ 明朝" panose="02020609040205080304" pitchFamily="17" charset="-128"/>
              </a:rPr>
              <a:t>Fin janvier</a:t>
            </a:r>
          </a:p>
          <a:p>
            <a:pPr marL="939800" lvl="1" indent="-457200">
              <a:buFont typeface="Wingdings" panose="05000000000000000000" pitchFamily="2" charset="2"/>
              <a:buChar char="l"/>
            </a:pPr>
            <a:r>
              <a:rPr kumimoji="1" lang="en-GB" altLang="ja-JP" i="1" dirty="0">
                <a:latin typeface="ＭＳ 明朝" panose="02020609040205080304" pitchFamily="17" charset="-128"/>
                <a:ea typeface="ＭＳ 明朝" panose="02020609040205080304" pitchFamily="17" charset="-128"/>
              </a:rPr>
              <a:t>Je </a:t>
            </a:r>
            <a:r>
              <a:rPr kumimoji="1" lang="en-GB" altLang="ja-JP" i="1" dirty="0" err="1">
                <a:latin typeface="ＭＳ 明朝" panose="02020609040205080304" pitchFamily="17" charset="-128"/>
                <a:ea typeface="ＭＳ 明朝" panose="02020609040205080304" pitchFamily="17" charset="-128"/>
              </a:rPr>
              <a:t>est</a:t>
            </a:r>
            <a:r>
              <a:rPr kumimoji="1" lang="en-GB" altLang="ja-JP" i="1" dirty="0">
                <a:latin typeface="ＭＳ 明朝" panose="02020609040205080304" pitchFamily="17" charset="-128"/>
                <a:ea typeface="ＭＳ 明朝" panose="02020609040205080304" pitchFamily="17" charset="-128"/>
              </a:rPr>
              <a:t> un </a:t>
            </a:r>
            <a:r>
              <a:rPr kumimoji="1" lang="en-GB" altLang="ja-JP" i="1" dirty="0" err="1">
                <a:latin typeface="ＭＳ 明朝" panose="02020609040205080304" pitchFamily="17" charset="-128"/>
                <a:ea typeface="ＭＳ 明朝" panose="02020609040205080304" pitchFamily="17" charset="-128"/>
              </a:rPr>
              <a:t>autre</a:t>
            </a:r>
            <a:endParaRPr kumimoji="1" lang="en-GB" altLang="ja-JP" i="1" dirty="0">
              <a:latin typeface="ＭＳ 明朝" panose="02020609040205080304" pitchFamily="17" charset="-128"/>
              <a:ea typeface="ＭＳ 明朝" panose="02020609040205080304" pitchFamily="17" charset="-128"/>
            </a:endParaRPr>
          </a:p>
          <a:p>
            <a:pPr marL="939800" lvl="1" indent="-457200">
              <a:buFont typeface="Wingdings" panose="05000000000000000000" pitchFamily="2" charset="2"/>
              <a:buChar char="l"/>
            </a:pPr>
            <a:r>
              <a:rPr kumimoji="1" lang="en-GB" altLang="ja-JP" i="1" dirty="0">
                <a:latin typeface="ＭＳ 明朝" panose="02020609040205080304" pitchFamily="17" charset="-128"/>
                <a:ea typeface="ＭＳ 明朝" panose="02020609040205080304" pitchFamily="17" charset="-128"/>
              </a:rPr>
              <a:t>Un </a:t>
            </a:r>
            <a:r>
              <a:rPr kumimoji="1" lang="en-GB" altLang="ja-JP" i="1" dirty="0" err="1">
                <a:latin typeface="ＭＳ 明朝" panose="02020609040205080304" pitchFamily="17" charset="-128"/>
                <a:ea typeface="ＭＳ 明朝" panose="02020609040205080304" pitchFamily="17" charset="-128"/>
              </a:rPr>
              <a:t>rubicon</a:t>
            </a:r>
            <a:r>
              <a:rPr kumimoji="1" lang="en-GB" altLang="ja-JP" i="1" dirty="0">
                <a:latin typeface="ＭＳ 明朝" panose="02020609040205080304" pitchFamily="17" charset="-128"/>
                <a:ea typeface="ＭＳ 明朝" panose="02020609040205080304" pitchFamily="17" charset="-128"/>
              </a:rPr>
              <a:t> </a:t>
            </a:r>
            <a:r>
              <a:rPr kumimoji="1" lang="en-GB" altLang="ja-JP" i="1" dirty="0" err="1">
                <a:latin typeface="ＭＳ 明朝" panose="02020609040205080304" pitchFamily="17" charset="-128"/>
                <a:ea typeface="ＭＳ 明朝" panose="02020609040205080304" pitchFamily="17" charset="-128"/>
              </a:rPr>
              <a:t>franchi</a:t>
            </a:r>
            <a:r>
              <a:rPr kumimoji="1" lang="en-GB" altLang="ja-JP" i="1" dirty="0">
                <a:latin typeface="ＭＳ 明朝" panose="02020609040205080304" pitchFamily="17" charset="-128"/>
                <a:ea typeface="ＭＳ 明朝" panose="02020609040205080304" pitchFamily="17" charset="-128"/>
              </a:rPr>
              <a:t> par beaucoup.</a:t>
            </a:r>
          </a:p>
          <a:p>
            <a:pPr marL="939800" lvl="1" indent="-457200">
              <a:buFont typeface="Wingdings" panose="05000000000000000000" pitchFamily="2" charset="2"/>
              <a:buChar char="l"/>
            </a:pPr>
            <a:r>
              <a:rPr kumimoji="1" lang="en-GB" altLang="ja-JP" i="1" dirty="0">
                <a:latin typeface="ＭＳ 明朝" panose="02020609040205080304" pitchFamily="17" charset="-128"/>
                <a:ea typeface="ＭＳ 明朝" panose="02020609040205080304" pitchFamily="17" charset="-128"/>
              </a:rPr>
              <a:t>Des petits enfants</a:t>
            </a:r>
          </a:p>
          <a:p>
            <a:pPr marL="939800" lvl="1" indent="-457200">
              <a:buFont typeface="Wingdings" panose="05000000000000000000" pitchFamily="2" charset="2"/>
              <a:buChar char="l"/>
            </a:pPr>
            <a:r>
              <a:rPr kumimoji="1" lang="ja-JP" altLang="en-US" dirty="0">
                <a:highlight>
                  <a:srgbClr val="FFFF00"/>
                </a:highlight>
                <a:latin typeface="ＭＳ 明朝" panose="02020609040205080304" pitchFamily="17" charset="-128"/>
                <a:ea typeface="ＭＳ 明朝" panose="02020609040205080304" pitchFamily="17" charset="-128"/>
              </a:rPr>
              <a:t>２語連語</a:t>
            </a:r>
            <a:endParaRPr kumimoji="1" lang="en-GB" altLang="ja-JP" dirty="0">
              <a:highlight>
                <a:srgbClr val="FFFF00"/>
              </a:highlight>
              <a:latin typeface="ＭＳ 明朝" panose="02020609040205080304" pitchFamily="17" charset="-128"/>
              <a:ea typeface="ＭＳ 明朝" panose="02020609040205080304" pitchFamily="17" charset="-128"/>
            </a:endParaRPr>
          </a:p>
          <a:p>
            <a:pPr marL="457200" indent="-457200">
              <a:buFont typeface="+mj-lt"/>
              <a:buAutoNum type="arabicPeriod"/>
            </a:pPr>
            <a:r>
              <a:rPr kumimoji="1" lang="ja-JP" altLang="en-US" dirty="0">
                <a:latin typeface="ＭＳ 明朝" panose="02020609040205080304" pitchFamily="17" charset="-128"/>
                <a:ea typeface="ＭＳ 明朝" panose="02020609040205080304" pitchFamily="17" charset="-128"/>
              </a:rPr>
              <a:t>方法</a:t>
            </a:r>
            <a:r>
              <a:rPr kumimoji="1" lang="en-US" altLang="ja-JP"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多量の実例の観察に基づく観察の方法</a:t>
            </a:r>
            <a:endParaRPr kumimoji="1" lang="en-GB" altLang="ja-JP" dirty="0">
              <a:latin typeface="ＭＳ 明朝" panose="02020609040205080304" pitchFamily="17" charset="-128"/>
              <a:ea typeface="ＭＳ 明朝" panose="02020609040205080304" pitchFamily="17" charset="-128"/>
            </a:endParaRPr>
          </a:p>
          <a:p>
            <a:pPr marL="457200" indent="-457200">
              <a:buFont typeface="+mj-lt"/>
              <a:buAutoNum type="arabicPeriod"/>
            </a:pPr>
            <a:r>
              <a:rPr kumimoji="1" lang="ja-JP" altLang="en-US" dirty="0">
                <a:latin typeface="ＭＳ 明朝" panose="02020609040205080304" pitchFamily="17" charset="-128"/>
                <a:ea typeface="ＭＳ 明朝" panose="02020609040205080304" pitchFamily="17" charset="-128"/>
              </a:rPr>
              <a:t>実践：</a:t>
            </a:r>
            <a:r>
              <a:rPr kumimoji="1" lang="en-US" altLang="ja-JP" dirty="0">
                <a:latin typeface="ＭＳ 明朝" panose="02020609040205080304" pitchFamily="17" charset="-128"/>
                <a:ea typeface="ＭＳ 明朝" panose="02020609040205080304" pitchFamily="17" charset="-128"/>
              </a:rPr>
              <a:t>Construction</a:t>
            </a:r>
            <a:r>
              <a:rPr kumimoji="1" lang="ja-JP" altLang="en-US" dirty="0">
                <a:latin typeface="ＭＳ 明朝" panose="02020609040205080304" pitchFamily="17" charset="-128"/>
                <a:ea typeface="ＭＳ 明朝" panose="02020609040205080304" pitchFamily="17" charset="-128"/>
              </a:rPr>
              <a:t>に注目しつつ、生成</a:t>
            </a:r>
            <a:r>
              <a:rPr kumimoji="1" lang="fr-CA" altLang="ja-JP" dirty="0">
                <a:latin typeface="ＭＳ 明朝" panose="02020609040205080304" pitchFamily="17" charset="-128"/>
                <a:ea typeface="ＭＳ 明朝" panose="02020609040205080304" pitchFamily="17" charset="-128"/>
              </a:rPr>
              <a:t>AI</a:t>
            </a:r>
            <a:r>
              <a:rPr kumimoji="1" lang="ja-JP" altLang="en-US" dirty="0">
                <a:latin typeface="ＭＳ 明朝" panose="02020609040205080304" pitchFamily="17" charset="-128"/>
                <a:ea typeface="ＭＳ 明朝" panose="02020609040205080304" pitchFamily="17" charset="-128"/>
              </a:rPr>
              <a:t>を使って新聞などの高度なフランス語テキストを読む。３週に１回程度</a:t>
            </a:r>
            <a:r>
              <a:rPr kumimoji="1" lang="fr-CA" altLang="ja-JP"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読みたいタイプのテキストを教えてください。新聞、趣味、観光案内など</a:t>
            </a:r>
            <a:endParaRPr kumimoji="1" lang="fr-CA"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4808798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タイトル 1"/>
          <p:cNvSpPr txBox="1">
            <a:spLocks noGrp="1"/>
          </p:cNvSpPr>
          <p:nvPr>
            <p:ph type="title"/>
          </p:nvPr>
        </p:nvSpPr>
        <p:spPr>
          <a:xfrm>
            <a:off x="1251677" y="382384"/>
            <a:ext cx="10178323" cy="1492133"/>
          </a:xfrm>
          <a:prstGeom prst="rect">
            <a:avLst/>
          </a:prstGeom>
        </p:spPr>
        <p:txBody>
          <a:bodyPr/>
          <a:lstStyle/>
          <a:p>
            <a:r>
              <a:rPr lang="en-GB" dirty="0"/>
              <a:t>10/23 </a:t>
            </a:r>
            <a:r>
              <a:rPr dirty="0" err="1"/>
              <a:t>NOM+NOM</a:t>
            </a:r>
            <a:r>
              <a:rPr dirty="0" err="1">
                <a:latin typeface="+mn-lt"/>
                <a:ea typeface="+mn-ea"/>
                <a:cs typeface="+mn-cs"/>
                <a:sym typeface="Helvetica"/>
              </a:rPr>
              <a:t>の研究（概要</a:t>
            </a:r>
            <a:r>
              <a:rPr dirty="0">
                <a:latin typeface="+mn-lt"/>
                <a:ea typeface="+mn-ea"/>
                <a:cs typeface="+mn-cs"/>
                <a:sym typeface="Helvetica"/>
              </a:rPr>
              <a:t>）</a:t>
            </a:r>
          </a:p>
        </p:txBody>
      </p:sp>
      <p:sp>
        <p:nvSpPr>
          <p:cNvPr id="135" name="コンテンツ プレースホルダー 2"/>
          <p:cNvSpPr txBox="1">
            <a:spLocks noGrp="1"/>
          </p:cNvSpPr>
          <p:nvPr>
            <p:ph type="body" idx="1"/>
          </p:nvPr>
        </p:nvSpPr>
        <p:spPr>
          <a:xfrm>
            <a:off x="964504" y="1603332"/>
            <a:ext cx="10465497" cy="4469810"/>
          </a:xfrm>
          <a:prstGeom prst="rect">
            <a:avLst/>
          </a:prstGeom>
        </p:spPr>
        <p:txBody>
          <a:bodyPr>
            <a:normAutofit/>
          </a:bodyPr>
          <a:lstStyle/>
          <a:p>
            <a:pPr marL="219455" indent="-219455" defTabSz="877823">
              <a:lnSpc>
                <a:spcPct val="99000"/>
              </a:lnSpc>
              <a:spcBef>
                <a:spcPts val="600"/>
              </a:spcBef>
              <a:defRPr sz="1632"/>
            </a:pPr>
            <a:r>
              <a:rPr sz="1800" dirty="0" err="1">
                <a:latin typeface="ＭＳ Ｐゴシック" panose="020B0600070205080204" pitchFamily="50" charset="-128"/>
                <a:ea typeface="ＭＳ Ｐゴシック" panose="020B0600070205080204" pitchFamily="50" charset="-128"/>
              </a:rPr>
              <a:t>言語の比較がしやすい</a:t>
            </a:r>
            <a:r>
              <a:rPr sz="1800" dirty="0">
                <a:latin typeface="ＭＳ Ｐゴシック" panose="020B0600070205080204" pitchFamily="50" charset="-128"/>
                <a:ea typeface="ＭＳ Ｐゴシック" panose="020B0600070205080204" pitchFamily="50" charset="-128"/>
              </a:rPr>
              <a:t>　（</a:t>
            </a:r>
            <a:r>
              <a:rPr sz="1800" dirty="0" err="1">
                <a:latin typeface="ＭＳ Ｐゴシック" panose="020B0600070205080204" pitchFamily="50" charset="-128"/>
                <a:ea typeface="ＭＳ Ｐゴシック" panose="020B0600070205080204" pitchFamily="50" charset="-128"/>
              </a:rPr>
              <a:t>対照言語学、言語類型論に向いている</a:t>
            </a:r>
            <a:r>
              <a:rPr sz="1800" dirty="0">
                <a:latin typeface="ＭＳ Ｐゴシック" panose="020B0600070205080204" pitchFamily="50" charset="-128"/>
                <a:ea typeface="ＭＳ Ｐゴシック" panose="020B0600070205080204" pitchFamily="50" charset="-128"/>
              </a:rPr>
              <a:t>）</a:t>
            </a:r>
          </a:p>
          <a:p>
            <a:pPr marL="219455" indent="-219455" defTabSz="877823">
              <a:lnSpc>
                <a:spcPct val="99000"/>
              </a:lnSpc>
              <a:spcBef>
                <a:spcPts val="600"/>
              </a:spcBef>
              <a:defRPr sz="1632"/>
            </a:pPr>
            <a:r>
              <a:rPr sz="1800" dirty="0" err="1">
                <a:latin typeface="ＭＳ Ｐゴシック" panose="020B0600070205080204" pitchFamily="50" charset="-128"/>
                <a:ea typeface="ＭＳ Ｐゴシック" panose="020B0600070205080204" pitchFamily="50" charset="-128"/>
              </a:rPr>
              <a:t>言語情報処理のテクニックが使える</a:t>
            </a:r>
            <a:r>
              <a:rPr sz="1800" dirty="0">
                <a:latin typeface="ＭＳ Ｐゴシック" panose="020B0600070205080204" pitchFamily="50" charset="-128"/>
                <a:ea typeface="ＭＳ Ｐゴシック" panose="020B0600070205080204" pitchFamily="50" charset="-128"/>
              </a:rPr>
              <a:t>　（</a:t>
            </a:r>
            <a:r>
              <a:rPr sz="1800" dirty="0" err="1">
                <a:latin typeface="ＭＳ Ｐゴシック" panose="020B0600070205080204" pitchFamily="50" charset="-128"/>
                <a:ea typeface="ＭＳ Ｐゴシック" panose="020B0600070205080204" pitchFamily="50" charset="-128"/>
              </a:rPr>
              <a:t>コンピュータ</a:t>
            </a:r>
            <a:r>
              <a:rPr sz="1800" dirty="0">
                <a:latin typeface="ＭＳ Ｐゴシック" panose="020B0600070205080204" pitchFamily="50" charset="-128"/>
                <a:ea typeface="ＭＳ Ｐゴシック" panose="020B0600070205080204" pitchFamily="50" charset="-128"/>
              </a:rPr>
              <a:t>）</a:t>
            </a:r>
            <a:endParaRPr lang="en-US" altLang="ja-JP" sz="1800" dirty="0">
              <a:latin typeface="ＭＳ Ｐゴシック" panose="020B0600070205080204" pitchFamily="50" charset="-128"/>
              <a:ea typeface="ＭＳ Ｐゴシック" panose="020B0600070205080204" pitchFamily="50" charset="-128"/>
            </a:endParaRPr>
          </a:p>
          <a:p>
            <a:pPr marL="219455" indent="-219455" defTabSz="877823">
              <a:lnSpc>
                <a:spcPct val="99000"/>
              </a:lnSpc>
              <a:spcBef>
                <a:spcPts val="600"/>
              </a:spcBef>
              <a:defRPr sz="1632"/>
            </a:pPr>
            <a:endParaRPr dirty="0">
              <a:latin typeface="ＭＳ Ｐゴシック" panose="020B0600070205080204" pitchFamily="50" charset="-128"/>
              <a:ea typeface="ＭＳ Ｐゴシック" panose="020B0600070205080204" pitchFamily="50" charset="-128"/>
            </a:endParaRPr>
          </a:p>
          <a:p>
            <a:pPr marL="0" indent="0" defTabSz="877823">
              <a:lnSpc>
                <a:spcPct val="99000"/>
              </a:lnSpc>
              <a:spcBef>
                <a:spcPts val="600"/>
              </a:spcBef>
              <a:buSzTx/>
              <a:buNone/>
              <a:defRPr sz="1632"/>
            </a:pP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２語連鎖（bigram</a:t>
            </a:r>
            <a:r>
              <a:rPr dirty="0">
                <a:latin typeface="ＭＳ Ｐゴシック" panose="020B0600070205080204" pitchFamily="50" charset="-128"/>
                <a:ea typeface="ＭＳ Ｐゴシック" panose="020B0600070205080204" pitchFamily="50" charset="-128"/>
              </a:rPr>
              <a:t>)、</a:t>
            </a:r>
            <a:r>
              <a:rPr dirty="0" err="1">
                <a:latin typeface="ＭＳ Ｐゴシック" panose="020B0600070205080204" pitchFamily="50" charset="-128"/>
                <a:ea typeface="ＭＳ Ｐゴシック" panose="020B0600070205080204" pitchFamily="50" charset="-128"/>
              </a:rPr>
              <a:t>３語連鎖</a:t>
            </a:r>
            <a:r>
              <a:rPr dirty="0">
                <a:latin typeface="ＭＳ Ｐゴシック" panose="020B0600070205080204" pitchFamily="50" charset="-128"/>
                <a:ea typeface="ＭＳ Ｐゴシック" panose="020B0600070205080204" pitchFamily="50" charset="-128"/>
              </a:rPr>
              <a:t>(trigram)</a:t>
            </a:r>
            <a:r>
              <a:rPr dirty="0" err="1">
                <a:latin typeface="ＭＳ Ｐゴシック" panose="020B0600070205080204" pitchFamily="50" charset="-128"/>
                <a:ea typeface="ＭＳ Ｐゴシック" panose="020B0600070205080204" pitchFamily="50" charset="-128"/>
              </a:rPr>
              <a:t>などのリスト</a:t>
            </a:r>
            <a:endParaRPr dirty="0">
              <a:latin typeface="ＭＳ Ｐゴシック" panose="020B0600070205080204" pitchFamily="50" charset="-128"/>
              <a:ea typeface="ＭＳ Ｐゴシック" panose="020B0600070205080204" pitchFamily="50" charset="-128"/>
            </a:endParaRPr>
          </a:p>
          <a:p>
            <a:pPr marL="0" lvl="2" indent="877823" defTabSz="877823">
              <a:lnSpc>
                <a:spcPct val="99000"/>
              </a:lnSpc>
              <a:spcBef>
                <a:spcPts val="600"/>
              </a:spcBef>
              <a:buSzTx/>
              <a:buNone/>
              <a:defRPr sz="1632"/>
            </a:pPr>
            <a:r>
              <a:rPr dirty="0" err="1">
                <a:latin typeface="ＭＳ Ｐゴシック" panose="020B0600070205080204" pitchFamily="50" charset="-128"/>
                <a:ea typeface="ＭＳ Ｐゴシック" panose="020B0600070205080204" pitchFamily="50" charset="-128"/>
              </a:rPr>
              <a:t>形態素解析</a:t>
            </a:r>
            <a:endParaRPr dirty="0">
              <a:latin typeface="ＭＳ Ｐゴシック" panose="020B0600070205080204" pitchFamily="50" charset="-128"/>
              <a:ea typeface="ＭＳ Ｐゴシック" panose="020B0600070205080204" pitchFamily="50" charset="-128"/>
            </a:endParaRPr>
          </a:p>
          <a:p>
            <a:pPr marL="0" lvl="2" indent="877823" defTabSz="877823">
              <a:lnSpc>
                <a:spcPct val="99000"/>
              </a:lnSpc>
              <a:spcBef>
                <a:spcPts val="600"/>
              </a:spcBef>
              <a:buSzTx/>
              <a:buNone/>
              <a:defRPr sz="1632"/>
            </a:pPr>
            <a:r>
              <a:rPr dirty="0" err="1">
                <a:latin typeface="ＭＳ Ｐゴシック" panose="020B0600070205080204" pitchFamily="50" charset="-128"/>
                <a:ea typeface="ＭＳ Ｐゴシック" panose="020B0600070205080204" pitchFamily="50" charset="-128"/>
              </a:rPr>
              <a:t>結合の強度を測る指標の利用</a:t>
            </a:r>
            <a:endParaRPr dirty="0">
              <a:latin typeface="ＭＳ Ｐゴシック" panose="020B0600070205080204" pitchFamily="50" charset="-128"/>
              <a:ea typeface="ＭＳ Ｐゴシック" panose="020B0600070205080204" pitchFamily="50" charset="-128"/>
            </a:endParaRPr>
          </a:p>
          <a:p>
            <a:pPr marL="1097280" lvl="2" indent="-219455" defTabSz="877823">
              <a:lnSpc>
                <a:spcPct val="99000"/>
              </a:lnSpc>
              <a:spcBef>
                <a:spcPts val="600"/>
              </a:spcBef>
              <a:defRPr sz="1440"/>
            </a:pPr>
            <a:r>
              <a:rPr dirty="0" err="1">
                <a:latin typeface="ＭＳ Ｐゴシック" panose="020B0600070205080204" pitchFamily="50" charset="-128"/>
                <a:ea typeface="ＭＳ Ｐゴシック" panose="020B0600070205080204" pitchFamily="50" charset="-128"/>
              </a:rPr>
              <a:t>藤村逸子2009「N-gramの手法によるフランス語の基本的「定型表現」の抽出―Le</a:t>
            </a: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MondeとCorpatextを資料として</a:t>
            </a: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コーパスに基づく言語学教育研究報告3,フィールド調査、言語コーパス、言語情報学</a:t>
            </a: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pp.111</a:t>
            </a:r>
            <a:r>
              <a:rPr dirty="0">
                <a:latin typeface="ＭＳ Ｐゴシック" panose="020B0600070205080204" pitchFamily="50" charset="-128"/>
                <a:ea typeface="ＭＳ Ｐゴシック" panose="020B0600070205080204" pitchFamily="50" charset="-128"/>
              </a:rPr>
              <a:t>-138. </a:t>
            </a:r>
            <a:endParaRPr sz="1727" dirty="0">
              <a:latin typeface="ＭＳ Ｐゴシック" panose="020B0600070205080204" pitchFamily="50" charset="-128"/>
              <a:ea typeface="ＭＳ Ｐゴシック" panose="020B0600070205080204" pitchFamily="50" charset="-128"/>
            </a:endParaRPr>
          </a:p>
          <a:p>
            <a:pPr marL="1097280" lvl="2" indent="-219455" defTabSz="877823">
              <a:lnSpc>
                <a:spcPct val="99000"/>
              </a:lnSpc>
              <a:spcBef>
                <a:spcPts val="600"/>
              </a:spcBef>
              <a:defRPr sz="1440">
                <a:solidFill>
                  <a:srgbClr val="2A1A00"/>
                </a:solidFill>
              </a:defRPr>
            </a:pPr>
            <a:r>
              <a:rPr dirty="0">
                <a:latin typeface="ＭＳ Ｐゴシック" panose="020B0600070205080204" pitchFamily="50" charset="-128"/>
                <a:ea typeface="ＭＳ Ｐゴシック" panose="020B0600070205080204" pitchFamily="50" charset="-128"/>
              </a:rPr>
              <a:t>Fujimura, I. Aoki, S. 2013, Elaboration d'un nouveau </a:t>
            </a:r>
            <a:r>
              <a:rPr dirty="0" err="1">
                <a:latin typeface="ＭＳ Ｐゴシック" panose="020B0600070205080204" pitchFamily="50" charset="-128"/>
                <a:ea typeface="ＭＳ Ｐゴシック" panose="020B0600070205080204" pitchFamily="50" charset="-128"/>
              </a:rPr>
              <a:t>score:Log-r</a:t>
            </a:r>
            <a:r>
              <a:rPr dirty="0">
                <a:latin typeface="ＭＳ Ｐゴシック" panose="020B0600070205080204" pitchFamily="50" charset="-128"/>
                <a:ea typeface="ＭＳ Ｐゴシック" panose="020B0600070205080204" pitchFamily="50" charset="-128"/>
              </a:rPr>
              <a:t> pour </a:t>
            </a:r>
            <a:r>
              <a:rPr dirty="0" err="1">
                <a:latin typeface="ＭＳ Ｐゴシック" panose="020B0600070205080204" pitchFamily="50" charset="-128"/>
                <a:ea typeface="ＭＳ Ｐゴシック" panose="020B0600070205080204" pitchFamily="50" charset="-128"/>
              </a:rPr>
              <a:t>une</a:t>
            </a: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typologie</a:t>
            </a:r>
            <a:r>
              <a:rPr dirty="0">
                <a:latin typeface="ＭＳ Ｐゴシック" panose="020B0600070205080204" pitchFamily="50" charset="-128"/>
                <a:ea typeface="ＭＳ Ｐゴシック" panose="020B0600070205080204" pitchFamily="50" charset="-128"/>
              </a:rPr>
              <a:t> des collocations:  </a:t>
            </a:r>
            <a:r>
              <a:rPr dirty="0" err="1">
                <a:latin typeface="ＭＳ Ｐゴシック" panose="020B0600070205080204" pitchFamily="50" charset="-128"/>
                <a:ea typeface="ＭＳ Ｐゴシック" panose="020B0600070205080204" pitchFamily="50" charset="-128"/>
              </a:rPr>
              <a:t>Comparaison</a:t>
            </a:r>
            <a:r>
              <a:rPr dirty="0">
                <a:latin typeface="ＭＳ Ｐゴシック" panose="020B0600070205080204" pitchFamily="50" charset="-128"/>
                <a:ea typeface="ＭＳ Ｐゴシック" panose="020B0600070205080204" pitchFamily="50" charset="-128"/>
              </a:rPr>
              <a:t> avec </a:t>
            </a:r>
            <a:r>
              <a:rPr dirty="0" err="1">
                <a:latin typeface="ＭＳ Ｐゴシック" panose="020B0600070205080204" pitchFamily="50" charset="-128"/>
                <a:ea typeface="ＭＳ Ｐゴシック" panose="020B0600070205080204" pitchFamily="50" charset="-128"/>
              </a:rPr>
              <a:t>l’Information</a:t>
            </a: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Mutuelle</a:t>
            </a: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JLC7</a:t>
            </a:r>
            <a:endParaRPr sz="1727" dirty="0">
              <a:latin typeface="ＭＳ Ｐゴシック" panose="020B0600070205080204" pitchFamily="50" charset="-128"/>
              <a:ea typeface="ＭＳ Ｐゴシック" panose="020B0600070205080204" pitchFamily="50" charset="-128"/>
            </a:endParaRPr>
          </a:p>
          <a:p>
            <a:pPr marL="1097280" lvl="2" indent="-219455" defTabSz="877823">
              <a:lnSpc>
                <a:spcPct val="99000"/>
              </a:lnSpc>
              <a:spcBef>
                <a:spcPts val="600"/>
              </a:spcBef>
              <a:defRPr sz="1440"/>
            </a:pPr>
            <a:r>
              <a:rPr dirty="0">
                <a:latin typeface="ＭＳ Ｐゴシック" panose="020B0600070205080204" pitchFamily="50" charset="-128"/>
                <a:ea typeface="ＭＳ Ｐゴシック" panose="020B0600070205080204" pitchFamily="50" charset="-128"/>
              </a:rPr>
              <a:t>Fujimura, I. Aoki, S. 2016, A New Score to </a:t>
            </a:r>
            <a:r>
              <a:rPr dirty="0" err="1">
                <a:latin typeface="ＭＳ Ｐゴシック" panose="020B0600070205080204" pitchFamily="50" charset="-128"/>
                <a:ea typeface="ＭＳ Ｐゴシック" panose="020B0600070205080204" pitchFamily="50" charset="-128"/>
              </a:rPr>
              <a:t>Characterise</a:t>
            </a:r>
            <a:r>
              <a:rPr dirty="0">
                <a:latin typeface="ＭＳ Ｐゴシック" panose="020B0600070205080204" pitchFamily="50" charset="-128"/>
                <a:ea typeface="ＭＳ Ｐゴシック" panose="020B0600070205080204" pitchFamily="50" charset="-128"/>
              </a:rPr>
              <a:t> Collocations : log-r in Comparison to Mutual Information , in </a:t>
            </a:r>
            <a:r>
              <a:rPr dirty="0" err="1">
                <a:latin typeface="ＭＳ Ｐゴシック" panose="020B0600070205080204" pitchFamily="50" charset="-128"/>
                <a:ea typeface="ＭＳ Ｐゴシック" panose="020B0600070205080204" pitchFamily="50" charset="-128"/>
              </a:rPr>
              <a:t>Europhras2015</a:t>
            </a:r>
            <a:r>
              <a:rPr dirty="0">
                <a:latin typeface="ＭＳ Ｐゴシック" panose="020B0600070205080204" pitchFamily="50" charset="-128"/>
                <a:ea typeface="ＭＳ Ｐゴシック" panose="020B0600070205080204" pitchFamily="50" charset="-128"/>
              </a:rPr>
              <a:t> </a:t>
            </a:r>
            <a:r>
              <a:rPr dirty="0" err="1">
                <a:latin typeface="ＭＳ Ｐゴシック" panose="020B0600070205080204" pitchFamily="50" charset="-128"/>
                <a:ea typeface="ＭＳ Ｐゴシック" panose="020B0600070205080204" pitchFamily="50" charset="-128"/>
              </a:rPr>
              <a:t>Computerised</a:t>
            </a:r>
            <a:r>
              <a:rPr dirty="0">
                <a:latin typeface="ＭＳ Ｐゴシック" panose="020B0600070205080204" pitchFamily="50" charset="-128"/>
                <a:ea typeface="ＭＳ Ｐゴシック" panose="020B0600070205080204" pitchFamily="50" charset="-128"/>
              </a:rPr>
              <a:t> and Corpus-Based Approaches to Phraseology: Monolingual and Multilingual </a:t>
            </a:r>
            <a:r>
              <a:rPr dirty="0" err="1">
                <a:latin typeface="ＭＳ Ｐゴシック" panose="020B0600070205080204" pitchFamily="50" charset="-128"/>
                <a:ea typeface="ＭＳ Ｐゴシック" panose="020B0600070205080204" pitchFamily="50" charset="-128"/>
              </a:rPr>
              <a:t>Perspectives、pp</a:t>
            </a:r>
            <a:r>
              <a:rPr dirty="0">
                <a:latin typeface="ＭＳ Ｐゴシック" panose="020B0600070205080204" pitchFamily="50" charset="-128"/>
                <a:ea typeface="ＭＳ Ｐゴシック" panose="020B0600070205080204" pitchFamily="50" charset="-128"/>
              </a:rPr>
              <a:t>. 271-282</a:t>
            </a:r>
            <a:endParaRPr sz="1248" dirty="0">
              <a:latin typeface="ＭＳ Ｐゴシック" panose="020B0600070205080204" pitchFamily="50" charset="-128"/>
              <a:ea typeface="ＭＳ Ｐゴシック" panose="020B0600070205080204" pitchFamily="50" charset="-128"/>
            </a:endParaRPr>
          </a:p>
          <a:p>
            <a:pPr marL="1097280" lvl="2" indent="-219455" defTabSz="877823">
              <a:lnSpc>
                <a:spcPct val="99000"/>
              </a:lnSpc>
              <a:spcBef>
                <a:spcPts val="600"/>
              </a:spcBef>
              <a:defRPr sz="1440"/>
            </a:pPr>
            <a:r>
              <a:rPr dirty="0" err="1">
                <a:latin typeface="ＭＳ Ｐゴシック" panose="020B0600070205080204" pitchFamily="50" charset="-128"/>
                <a:ea typeface="ＭＳ Ｐゴシック" panose="020B0600070205080204" pitchFamily="50" charset="-128"/>
              </a:rPr>
              <a:t>藤村逸子、青木繁伸</a:t>
            </a:r>
            <a:r>
              <a:rPr dirty="0">
                <a:latin typeface="ＭＳ Ｐゴシック" panose="020B0600070205080204" pitchFamily="50" charset="-128"/>
                <a:ea typeface="ＭＳ Ｐゴシック" panose="020B0600070205080204" pitchFamily="50" charset="-128"/>
              </a:rPr>
              <a:t>　2017, 「</a:t>
            </a:r>
            <a:r>
              <a:rPr dirty="0" err="1">
                <a:latin typeface="ＭＳ Ｐゴシック" panose="020B0600070205080204" pitchFamily="50" charset="-128"/>
                <a:ea typeface="ＭＳ Ｐゴシック" panose="020B0600070205080204" pitchFamily="50" charset="-128"/>
              </a:rPr>
              <a:t>結合の強度を測る指標としてのLog-rの有用性：日・英語のバイグラムデータに基づくMI,LLRなどとの比較</a:t>
            </a:r>
            <a:r>
              <a:rPr dirty="0">
                <a:latin typeface="ＭＳ Ｐゴシック" panose="020B0600070205080204" pitchFamily="50" charset="-128"/>
                <a:ea typeface="ＭＳ Ｐゴシック" panose="020B0600070205080204" pitchFamily="50" charset="-128"/>
              </a:rPr>
              <a:t>」『</a:t>
            </a:r>
            <a:r>
              <a:rPr dirty="0" err="1">
                <a:latin typeface="ＭＳ Ｐゴシック" panose="020B0600070205080204" pitchFamily="50" charset="-128"/>
                <a:ea typeface="ＭＳ Ｐゴシック" panose="020B0600070205080204" pitchFamily="50" charset="-128"/>
              </a:rPr>
              <a:t>資源活用ワークショップ発表論文集１</a:t>
            </a:r>
            <a:r>
              <a:rPr dirty="0">
                <a:latin typeface="ＭＳ Ｐゴシック" panose="020B0600070205080204" pitchFamily="50" charset="-128"/>
                <a:ea typeface="ＭＳ Ｐゴシック" panose="020B0600070205080204" pitchFamily="50" charset="-128"/>
              </a:rPr>
              <a:t>』、</a:t>
            </a:r>
            <a:r>
              <a:rPr dirty="0" err="1">
                <a:latin typeface="ＭＳ Ｐゴシック" panose="020B0600070205080204" pitchFamily="50" charset="-128"/>
                <a:ea typeface="ＭＳ Ｐゴシック" panose="020B0600070205080204" pitchFamily="50" charset="-128"/>
              </a:rPr>
              <a:t>pp.365</a:t>
            </a:r>
            <a:r>
              <a:rPr dirty="0">
                <a:latin typeface="ＭＳ Ｐゴシック" panose="020B0600070205080204" pitchFamily="50" charset="-128"/>
                <a:ea typeface="ＭＳ Ｐゴシック" panose="020B0600070205080204" pitchFamily="50" charset="-128"/>
              </a:rPr>
              <a:t>-376.</a:t>
            </a:r>
          </a:p>
        </p:txBody>
      </p:sp>
    </p:spTree>
    <p:extLst>
      <p:ext uri="{BB962C8B-B14F-4D97-AF65-F5344CB8AC3E}">
        <p14:creationId xmlns:p14="http://schemas.microsoft.com/office/powerpoint/2010/main" val="30844483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タイトル 1"/>
          <p:cNvSpPr txBox="1">
            <a:spLocks noGrp="1"/>
          </p:cNvSpPr>
          <p:nvPr>
            <p:ph type="title"/>
          </p:nvPr>
        </p:nvSpPr>
        <p:spPr>
          <a:xfrm>
            <a:off x="1251677" y="357332"/>
            <a:ext cx="10258333" cy="2374437"/>
          </a:xfrm>
          <a:prstGeom prst="rect">
            <a:avLst/>
          </a:prstGeom>
        </p:spPr>
        <p:txBody>
          <a:bodyPr>
            <a:normAutofit/>
          </a:bodyPr>
          <a:lstStyle/>
          <a:p>
            <a:pPr defTabSz="850391">
              <a:defRPr sz="4185" spc="186"/>
            </a:pPr>
            <a:r>
              <a:rPr lang="fr-CA" dirty="0"/>
              <a:t>10</a:t>
            </a:r>
            <a:r>
              <a:rPr lang="en-GB" dirty="0"/>
              <a:t>/23 </a:t>
            </a:r>
            <a:r>
              <a:rPr dirty="0"/>
              <a:t>Nom+NOM</a:t>
            </a:r>
            <a:r>
              <a:rPr dirty="0">
                <a:latin typeface="+mn-lt"/>
                <a:ea typeface="+mn-ea"/>
                <a:cs typeface="+mn-cs"/>
                <a:sym typeface="Helvetica"/>
              </a:rPr>
              <a:t>の研究</a:t>
            </a:r>
            <a:r>
              <a:rPr lang="en-US" dirty="0">
                <a:latin typeface="+mn-lt"/>
                <a:ea typeface="+mn-ea"/>
                <a:cs typeface="+mn-cs"/>
                <a:sym typeface="Helvetica"/>
              </a:rPr>
              <a:t>2</a:t>
            </a:r>
            <a:r>
              <a:rPr dirty="0"/>
              <a:t>   </a:t>
            </a:r>
            <a:r>
              <a:rPr dirty="0" err="1">
                <a:latin typeface="+mn-lt"/>
                <a:ea typeface="+mn-ea"/>
                <a:cs typeface="+mn-cs"/>
                <a:sym typeface="Helvetica"/>
              </a:rPr>
              <a:t>言語の比較</a:t>
            </a:r>
            <a:br>
              <a:rPr dirty="0">
                <a:latin typeface="+mn-lt"/>
                <a:ea typeface="+mn-ea"/>
                <a:cs typeface="+mn-cs"/>
                <a:sym typeface="Helvetica"/>
              </a:rPr>
            </a:br>
            <a:r>
              <a:rPr dirty="0">
                <a:latin typeface="+mn-lt"/>
                <a:ea typeface="+mn-ea"/>
                <a:cs typeface="+mn-cs"/>
                <a:sym typeface="Helvetica"/>
              </a:rPr>
              <a:t>　</a:t>
            </a:r>
          </a:p>
        </p:txBody>
      </p:sp>
      <p:sp>
        <p:nvSpPr>
          <p:cNvPr id="171" name="コンテンツ プレースホルダー 2"/>
          <p:cNvSpPr txBox="1">
            <a:spLocks noGrp="1"/>
          </p:cNvSpPr>
          <p:nvPr>
            <p:ph type="body" idx="1"/>
          </p:nvPr>
        </p:nvSpPr>
        <p:spPr>
          <a:xfrm>
            <a:off x="1171667" y="1749277"/>
            <a:ext cx="10178323" cy="3634253"/>
          </a:xfrm>
          <a:prstGeom prst="rect">
            <a:avLst/>
          </a:prstGeom>
        </p:spPr>
        <p:txBody>
          <a:bodyPr>
            <a:normAutofit fontScale="25000" lnSpcReduction="20000"/>
          </a:bodyPr>
          <a:lstStyle/>
          <a:p>
            <a:pPr>
              <a:buFont typeface="Wingdings" panose="05000000000000000000" pitchFamily="2" charset="2"/>
              <a:buChar char="Ø"/>
              <a:defRPr sz="2400"/>
            </a:pPr>
            <a:r>
              <a:rPr lang="en-US" altLang="ja-JP" sz="8000" b="1" dirty="0">
                <a:latin typeface="ＭＳ Ｐゴシック" panose="020B0600070205080204" pitchFamily="50" charset="-128"/>
                <a:ea typeface="ＭＳ Ｐゴシック" panose="020B0600070205080204" pitchFamily="50" charset="-128"/>
              </a:rPr>
              <a:t>Construction</a:t>
            </a:r>
            <a:r>
              <a:rPr lang="en-US" altLang="ja-JP" sz="8000" dirty="0">
                <a:latin typeface="ＭＳ Ｐゴシック" panose="020B0600070205080204" pitchFamily="50" charset="-128"/>
                <a:ea typeface="ＭＳ Ｐゴシック" panose="020B0600070205080204" pitchFamily="50" charset="-128"/>
              </a:rPr>
              <a:t> Grammar   (Goldberg:  2006, 2013,  Croft 2001</a:t>
            </a:r>
            <a:r>
              <a:rPr lang="ja-JP" altLang="en-US" sz="8000" dirty="0">
                <a:latin typeface="ＭＳ Ｐゴシック" panose="020B0600070205080204" pitchFamily="50" charset="-128"/>
                <a:ea typeface="ＭＳ Ｐゴシック" panose="020B0600070205080204" pitchFamily="50" charset="-128"/>
              </a:rPr>
              <a:t>　など</a:t>
            </a:r>
            <a:r>
              <a:rPr lang="en-US" altLang="ja-JP" sz="8000" dirty="0">
                <a:latin typeface="ＭＳ Ｐゴシック" panose="020B0600070205080204" pitchFamily="50" charset="-128"/>
                <a:ea typeface="ＭＳ Ｐゴシック" panose="020B0600070205080204" pitchFamily="50" charset="-128"/>
              </a:rPr>
              <a:t>)</a:t>
            </a:r>
            <a:endParaRPr lang="fr-CA" altLang="ja-JP" sz="8000" dirty="0">
              <a:latin typeface="ＭＳ Ｐゴシック" panose="020B0600070205080204" pitchFamily="50" charset="-128"/>
              <a:ea typeface="ＭＳ Ｐゴシック" panose="020B0600070205080204" pitchFamily="50" charset="-128"/>
            </a:endParaRPr>
          </a:p>
          <a:p>
            <a:pPr lvl="1">
              <a:defRPr sz="2400"/>
            </a:pPr>
            <a:r>
              <a:rPr sz="8000" dirty="0" err="1">
                <a:latin typeface="ＭＳ Ｐゴシック" panose="020B0600070205080204" pitchFamily="50" charset="-128"/>
                <a:ea typeface="ＭＳ Ｐゴシック" panose="020B0600070205080204" pitchFamily="50" charset="-128"/>
              </a:rPr>
              <a:t>文法カテゴリーの連続性</a:t>
            </a:r>
            <a:r>
              <a:rPr sz="8000" dirty="0">
                <a:latin typeface="ＭＳ Ｐゴシック" panose="020B0600070205080204" pitchFamily="50" charset="-128"/>
                <a:ea typeface="ＭＳ Ｐゴシック" panose="020B0600070205080204" pitchFamily="50" charset="-128"/>
              </a:rPr>
              <a:t>：</a:t>
            </a:r>
            <a:endParaRPr lang="en-US" altLang="ja-JP" sz="8000" dirty="0">
              <a:latin typeface="ＭＳ Ｐゴシック" panose="020B0600070205080204" pitchFamily="50" charset="-128"/>
              <a:ea typeface="ＭＳ Ｐゴシック" panose="020B0600070205080204" pitchFamily="50" charset="-128"/>
            </a:endParaRPr>
          </a:p>
          <a:p>
            <a:pPr marL="1444171" lvl="3" indent="0">
              <a:buNone/>
              <a:defRPr sz="2400"/>
            </a:pPr>
            <a:r>
              <a:rPr lang="ja-JP" altLang="en-US" sz="8000" dirty="0">
                <a:latin typeface="ＭＳ Ｐゴシック" panose="020B0600070205080204" pitchFamily="50" charset="-128"/>
                <a:ea typeface="ＭＳ Ｐゴシック" panose="020B0600070205080204" pitchFamily="50" charset="-128"/>
              </a:rPr>
              <a:t>屈折接辞⇔派生</a:t>
            </a:r>
            <a:r>
              <a:rPr sz="8000" dirty="0" err="1">
                <a:latin typeface="ＭＳ Ｐゴシック" panose="020B0600070205080204" pitchFamily="50" charset="-128"/>
                <a:ea typeface="ＭＳ Ｐゴシック" panose="020B0600070205080204" pitchFamily="50" charset="-128"/>
              </a:rPr>
              <a:t>接辞⇔名詞⇔形容詞</a:t>
            </a:r>
            <a:endParaRPr sz="8000" dirty="0">
              <a:latin typeface="ＭＳ Ｐゴシック" panose="020B0600070205080204" pitchFamily="50" charset="-128"/>
              <a:ea typeface="ＭＳ Ｐゴシック" panose="020B0600070205080204" pitchFamily="50" charset="-128"/>
            </a:endParaRPr>
          </a:p>
          <a:p>
            <a:pPr marL="0" lvl="2" indent="914400">
              <a:buSzTx/>
              <a:buNone/>
              <a:defRPr sz="2400" b="1"/>
            </a:pPr>
            <a:r>
              <a:rPr sz="8000" dirty="0">
                <a:latin typeface="ＭＳ Ｐゴシック" panose="020B0600070205080204" pitchFamily="50" charset="-128"/>
                <a:ea typeface="ＭＳ Ｐゴシック" panose="020B0600070205080204" pitchFamily="50" charset="-128"/>
              </a:rPr>
              <a:t>（</a:t>
            </a:r>
            <a:r>
              <a:rPr sz="8000" b="0" dirty="0" err="1">
                <a:latin typeface="ＭＳ Ｐゴシック" panose="020B0600070205080204" pitchFamily="50" charset="-128"/>
                <a:ea typeface="ＭＳ Ｐゴシック" panose="020B0600070205080204" pitchFamily="50" charset="-128"/>
              </a:rPr>
              <a:t>Croft</a:t>
            </a:r>
            <a:r>
              <a:rPr sz="8000" dirty="0" err="1">
                <a:latin typeface="ＭＳ Ｐゴシック" panose="020B0600070205080204" pitchFamily="50" charset="-128"/>
                <a:ea typeface="ＭＳ Ｐゴシック" panose="020B0600070205080204" pitchFamily="50" charset="-128"/>
              </a:rPr>
              <a:t>（</a:t>
            </a:r>
            <a:r>
              <a:rPr sz="8000" b="0" dirty="0" err="1">
                <a:latin typeface="ＭＳ Ｐゴシック" panose="020B0600070205080204" pitchFamily="50" charset="-128"/>
                <a:ea typeface="ＭＳ Ｐゴシック" panose="020B0600070205080204" pitchFamily="50" charset="-128"/>
              </a:rPr>
              <a:t>2001</a:t>
            </a:r>
            <a:r>
              <a:rPr sz="8000" b="0" dirty="0">
                <a:latin typeface="ＭＳ Ｐゴシック" panose="020B0600070205080204" pitchFamily="50" charset="-128"/>
                <a:ea typeface="ＭＳ Ｐゴシック" panose="020B0600070205080204" pitchFamily="50" charset="-128"/>
              </a:rPr>
              <a:t> : 63-107</a:t>
            </a:r>
            <a:r>
              <a:rPr sz="8000" dirty="0">
                <a:latin typeface="ＭＳ Ｐゴシック" panose="020B0600070205080204" pitchFamily="50" charset="-128"/>
                <a:ea typeface="ＭＳ Ｐゴシック" panose="020B0600070205080204" pitchFamily="50" charset="-128"/>
              </a:rPr>
              <a:t>））</a:t>
            </a:r>
          </a:p>
          <a:p>
            <a:pPr lvl="1">
              <a:defRPr sz="2400"/>
            </a:pPr>
            <a:r>
              <a:rPr sz="8000" dirty="0" err="1">
                <a:latin typeface="ＭＳ Ｐゴシック" panose="020B0600070205080204" pitchFamily="50" charset="-128"/>
                <a:ea typeface="ＭＳ Ｐゴシック" panose="020B0600070205080204" pitchFamily="50" charset="-128"/>
              </a:rPr>
              <a:t>語と句の連続性</a:t>
            </a:r>
            <a:endParaRPr sz="8000" dirty="0">
              <a:latin typeface="ＭＳ Ｐゴシック" panose="020B0600070205080204" pitchFamily="50" charset="-128"/>
              <a:ea typeface="ＭＳ Ｐゴシック" panose="020B0600070205080204" pitchFamily="50" charset="-128"/>
            </a:endParaRPr>
          </a:p>
          <a:p>
            <a:pPr marL="0" lvl="2" indent="914400">
              <a:buSzTx/>
              <a:buNone/>
              <a:defRPr sz="2400" b="1"/>
            </a:pPr>
            <a:r>
              <a:rPr sz="8000" dirty="0">
                <a:latin typeface="ＭＳ Ｐゴシック" panose="020B0600070205080204" pitchFamily="50" charset="-128"/>
                <a:ea typeface="ＭＳ Ｐゴシック" panose="020B0600070205080204" pitchFamily="50" charset="-128"/>
              </a:rPr>
              <a:t>（</a:t>
            </a:r>
            <a:r>
              <a:rPr sz="8000" b="0" dirty="0" err="1">
                <a:latin typeface="ＭＳ Ｐゴシック" panose="020B0600070205080204" pitchFamily="50" charset="-128"/>
                <a:ea typeface="ＭＳ Ｐゴシック" panose="020B0600070205080204" pitchFamily="50" charset="-128"/>
              </a:rPr>
              <a:t>BOOIJ</a:t>
            </a:r>
            <a:r>
              <a:rPr sz="8000" b="0" dirty="0">
                <a:latin typeface="ＭＳ Ｐゴシック" panose="020B0600070205080204" pitchFamily="50" charset="-128"/>
                <a:ea typeface="ＭＳ Ｐゴシック" panose="020B0600070205080204" pitchFamily="50" charset="-128"/>
              </a:rPr>
              <a:t> </a:t>
            </a:r>
            <a:r>
              <a:rPr sz="8000" dirty="0">
                <a:latin typeface="ＭＳ Ｐゴシック" panose="020B0600070205080204" pitchFamily="50" charset="-128"/>
                <a:ea typeface="ＭＳ Ｐゴシック" panose="020B0600070205080204" pitchFamily="50" charset="-128"/>
              </a:rPr>
              <a:t>（</a:t>
            </a:r>
            <a:r>
              <a:rPr sz="8000" b="0" dirty="0">
                <a:latin typeface="ＭＳ Ｐゴシック" panose="020B0600070205080204" pitchFamily="50" charset="-128"/>
                <a:ea typeface="ＭＳ Ｐゴシック" panose="020B0600070205080204" pitchFamily="50" charset="-128"/>
              </a:rPr>
              <a:t>2010 : 19</a:t>
            </a:r>
            <a:r>
              <a:rPr sz="8000" dirty="0">
                <a:latin typeface="ＭＳ Ｐゴシック" panose="020B0600070205080204" pitchFamily="50" charset="-128"/>
                <a:ea typeface="ＭＳ Ｐゴシック" panose="020B0600070205080204" pitchFamily="50" charset="-128"/>
              </a:rPr>
              <a:t>）</a:t>
            </a:r>
            <a:r>
              <a:rPr sz="8000" b="0" dirty="0">
                <a:latin typeface="ＭＳ Ｐゴシック" panose="020B0600070205080204" pitchFamily="50" charset="-128"/>
                <a:ea typeface="ＭＳ Ｐゴシック" panose="020B0600070205080204" pitchFamily="50" charset="-128"/>
              </a:rPr>
              <a:t>, </a:t>
            </a:r>
            <a:r>
              <a:rPr sz="8000" b="0" dirty="0" err="1">
                <a:latin typeface="ＭＳ Ｐゴシック" panose="020B0600070205080204" pitchFamily="50" charset="-128"/>
                <a:ea typeface="ＭＳ Ｐゴシック" panose="020B0600070205080204" pitchFamily="50" charset="-128"/>
              </a:rPr>
              <a:t>Croft</a:t>
            </a:r>
            <a:r>
              <a:rPr sz="8000" dirty="0" err="1">
                <a:latin typeface="ＭＳ Ｐゴシック" panose="020B0600070205080204" pitchFamily="50" charset="-128"/>
                <a:ea typeface="ＭＳ Ｐゴシック" panose="020B0600070205080204" pitchFamily="50" charset="-128"/>
              </a:rPr>
              <a:t>（</a:t>
            </a:r>
            <a:r>
              <a:rPr sz="8000" b="0" dirty="0" err="1">
                <a:latin typeface="ＭＳ Ｐゴシック" panose="020B0600070205080204" pitchFamily="50" charset="-128"/>
                <a:ea typeface="ＭＳ Ｐゴシック" panose="020B0600070205080204" pitchFamily="50" charset="-128"/>
              </a:rPr>
              <a:t>2001</a:t>
            </a:r>
            <a:r>
              <a:rPr sz="8000" b="0" dirty="0">
                <a:latin typeface="ＭＳ Ｐゴシック" panose="020B0600070205080204" pitchFamily="50" charset="-128"/>
                <a:ea typeface="ＭＳ Ｐゴシック" panose="020B0600070205080204" pitchFamily="50" charset="-128"/>
              </a:rPr>
              <a:t> : 16-17</a:t>
            </a:r>
            <a:r>
              <a:rPr sz="8000" dirty="0">
                <a:latin typeface="ＭＳ Ｐゴシック" panose="020B0600070205080204" pitchFamily="50" charset="-128"/>
                <a:ea typeface="ＭＳ Ｐゴシック" panose="020B0600070205080204" pitchFamily="50" charset="-128"/>
              </a:rPr>
              <a:t>）</a:t>
            </a:r>
            <a:endParaRPr lang="fr-CA" altLang="ja-JP" sz="8000" dirty="0">
              <a:latin typeface="ＭＳ Ｐゴシック" panose="020B0600070205080204" pitchFamily="50" charset="-128"/>
              <a:ea typeface="ＭＳ Ｐゴシック" panose="020B0600070205080204" pitchFamily="50" charset="-128"/>
            </a:endParaRPr>
          </a:p>
          <a:p>
            <a:pPr marL="0" lvl="2" indent="914400">
              <a:buSzTx/>
              <a:buNone/>
              <a:defRPr sz="2400" b="1"/>
            </a:pPr>
            <a:endParaRPr lang="fr-CA" altLang="ja-JP" sz="8000" dirty="0">
              <a:latin typeface="ＭＳ Ｐゴシック" panose="020B0600070205080204" pitchFamily="50" charset="-128"/>
              <a:ea typeface="ＭＳ Ｐゴシック" panose="020B0600070205080204" pitchFamily="50" charset="-128"/>
            </a:endParaRPr>
          </a:p>
          <a:p>
            <a:pPr>
              <a:buSzTx/>
              <a:buFont typeface="Wingdings" panose="05000000000000000000" pitchFamily="2" charset="2"/>
              <a:buChar char="Ø"/>
              <a:defRPr sz="2400" b="1"/>
            </a:pPr>
            <a:r>
              <a:rPr lang="fr-CA" altLang="ja-JP" sz="8000" dirty="0">
                <a:latin typeface="ＭＳ Ｐゴシック" panose="020B0600070205080204" pitchFamily="50" charset="-128"/>
                <a:ea typeface="ＭＳ Ｐゴシック" panose="020B0600070205080204" pitchFamily="50" charset="-128"/>
              </a:rPr>
              <a:t>Comparative </a:t>
            </a:r>
            <a:r>
              <a:rPr lang="fr-CA" altLang="ja-JP" sz="8000" dirty="0" err="1">
                <a:latin typeface="ＭＳ Ｐゴシック" panose="020B0600070205080204" pitchFamily="50" charset="-128"/>
                <a:ea typeface="ＭＳ Ｐゴシック" panose="020B0600070205080204" pitchFamily="50" charset="-128"/>
              </a:rPr>
              <a:t>Category</a:t>
            </a:r>
            <a:r>
              <a:rPr lang="fr-CA" altLang="ja-JP" sz="8000" dirty="0">
                <a:latin typeface="ＭＳ Ｐゴシック" panose="020B0600070205080204" pitchFamily="50" charset="-128"/>
                <a:ea typeface="ＭＳ Ｐゴシック" panose="020B0600070205080204" pitchFamily="50" charset="-128"/>
              </a:rPr>
              <a:t> (</a:t>
            </a:r>
            <a:r>
              <a:rPr lang="fr-CA" altLang="ja-JP" sz="8000" dirty="0" err="1">
                <a:latin typeface="ＭＳ Ｐゴシック" panose="020B0600070205080204" pitchFamily="50" charset="-128"/>
                <a:ea typeface="ＭＳ Ｐゴシック" panose="020B0600070205080204" pitchFamily="50" charset="-128"/>
              </a:rPr>
              <a:t>Haspelmath</a:t>
            </a:r>
            <a:r>
              <a:rPr lang="fr-CA" altLang="ja-JP" sz="8000" dirty="0">
                <a:latin typeface="ＭＳ Ｐゴシック" panose="020B0600070205080204" pitchFamily="50" charset="-128"/>
                <a:ea typeface="ＭＳ Ｐゴシック" panose="020B0600070205080204" pitchFamily="50" charset="-128"/>
              </a:rPr>
              <a:t> </a:t>
            </a:r>
            <a:r>
              <a:rPr lang="ja-JP" altLang="fr-CA" sz="8000" dirty="0">
                <a:latin typeface="ＭＳ Ｐゴシック" panose="020B0600070205080204" pitchFamily="50" charset="-128"/>
                <a:ea typeface="ＭＳ Ｐゴシック" panose="020B0600070205080204" pitchFamily="50" charset="-128"/>
              </a:rPr>
              <a:t>：</a:t>
            </a:r>
            <a:r>
              <a:rPr lang="fr-CA" altLang="ja-JP" sz="8000" dirty="0">
                <a:latin typeface="ＭＳ Ｐゴシック" panose="020B0600070205080204" pitchFamily="50" charset="-128"/>
                <a:ea typeface="ＭＳ Ｐゴシック" panose="020B0600070205080204" pitchFamily="50" charset="-128"/>
              </a:rPr>
              <a:t>2010)</a:t>
            </a:r>
            <a:endParaRPr lang="en-US" altLang="ja-JP" sz="8000" dirty="0">
              <a:latin typeface="ＭＳ Ｐゴシック" panose="020B0600070205080204" pitchFamily="50" charset="-128"/>
              <a:ea typeface="ＭＳ Ｐゴシック" panose="020B0600070205080204" pitchFamily="50" charset="-128"/>
            </a:endParaRPr>
          </a:p>
          <a:p>
            <a:pPr marL="768350" lvl="1" indent="-342900">
              <a:buSzTx/>
              <a:defRPr sz="2400" b="1"/>
            </a:pPr>
            <a:r>
              <a:rPr lang="ja-JP" altLang="en-US" sz="8000" dirty="0">
                <a:latin typeface="ＭＳ Ｐゴシック" panose="020B0600070205080204" pitchFamily="50" charset="-128"/>
                <a:ea typeface="ＭＳ Ｐゴシック" panose="020B0600070205080204" pitchFamily="50" charset="-128"/>
              </a:rPr>
              <a:t>各言語の文法から独立的に、比較のためのカテゴリーを、研究者が目的に応じて設定</a:t>
            </a:r>
            <a:r>
              <a:rPr lang="ja-JP" altLang="fr-FR" sz="8000" dirty="0">
                <a:latin typeface="ＭＳ Ｐゴシック" panose="020B0600070205080204" pitchFamily="50" charset="-128"/>
                <a:ea typeface="ＭＳ Ｐゴシック" panose="020B0600070205080204" pitchFamily="50" charset="-128"/>
              </a:rPr>
              <a:t>できる</a:t>
            </a:r>
            <a:r>
              <a:rPr lang="ja-JP" altLang="en-US" sz="8000" dirty="0">
                <a:latin typeface="ＭＳ Ｐゴシック" panose="020B0600070205080204" pitchFamily="50" charset="-128"/>
                <a:ea typeface="ＭＳ Ｐゴシック" panose="020B0600070205080204" pitchFamily="50" charset="-128"/>
              </a:rPr>
              <a:t>。</a:t>
            </a:r>
            <a:endParaRPr lang="fr-FR" altLang="ja-JP" sz="8000" dirty="0">
              <a:latin typeface="ＭＳ Ｐゴシック" panose="020B0600070205080204" pitchFamily="50" charset="-128"/>
              <a:ea typeface="ＭＳ Ｐゴシック" panose="020B0600070205080204" pitchFamily="50" charset="-128"/>
            </a:endParaRPr>
          </a:p>
          <a:p>
            <a:pPr marL="768350" lvl="1" indent="-342900">
              <a:buSzTx/>
              <a:defRPr sz="2400" b="1"/>
            </a:pPr>
            <a:r>
              <a:rPr lang="fr-FR" altLang="ja-JP" sz="8000" dirty="0">
                <a:latin typeface="ＭＳ Ｐゴシック" panose="020B0600070205080204" pitchFamily="50" charset="-128"/>
                <a:ea typeface="ＭＳ Ｐゴシック" panose="020B0600070205080204" pitchFamily="50" charset="-128"/>
              </a:rPr>
              <a:t>Descriptive </a:t>
            </a:r>
            <a:r>
              <a:rPr lang="fr-FR" altLang="ja-JP" sz="8000" dirty="0" err="1">
                <a:latin typeface="ＭＳ Ｐゴシック" panose="020B0600070205080204" pitchFamily="50" charset="-128"/>
                <a:ea typeface="ＭＳ Ｐゴシック" panose="020B0600070205080204" pitchFamily="50" charset="-128"/>
              </a:rPr>
              <a:t>Category</a:t>
            </a:r>
            <a:r>
              <a:rPr lang="fr-FR" altLang="ja-JP" sz="8000" dirty="0">
                <a:latin typeface="ＭＳ Ｐゴシック" panose="020B0600070205080204" pitchFamily="50" charset="-128"/>
                <a:ea typeface="ＭＳ Ｐゴシック" panose="020B0600070205080204" pitchFamily="50" charset="-128"/>
              </a:rPr>
              <a:t> </a:t>
            </a:r>
            <a:r>
              <a:rPr lang="ja-JP" altLang="fr-FR" sz="8000" dirty="0">
                <a:latin typeface="ＭＳ Ｐゴシック" panose="020B0600070205080204" pitchFamily="50" charset="-128"/>
                <a:ea typeface="ＭＳ Ｐゴシック" panose="020B0600070205080204" pitchFamily="50" charset="-128"/>
              </a:rPr>
              <a:t>　（個別言語の文法カテゴリー）</a:t>
            </a:r>
            <a:endParaRPr lang="fr-CA" altLang="ja-JP" sz="8000" dirty="0">
              <a:latin typeface="ＭＳ Ｐゴシック" panose="020B0600070205080204" pitchFamily="50" charset="-128"/>
              <a:ea typeface="ＭＳ Ｐゴシック" panose="020B0600070205080204" pitchFamily="50" charset="-128"/>
            </a:endParaRPr>
          </a:p>
          <a:p>
            <a:pPr marL="482600" lvl="1" indent="0">
              <a:buSzTx/>
              <a:buNone/>
              <a:defRPr sz="2400" b="1"/>
            </a:pPr>
            <a:endParaRPr lang="fr-CA" altLang="ja-JP" sz="4100" dirty="0">
              <a:latin typeface="ＭＳ Ｐゴシック" panose="020B0600070205080204" pitchFamily="50" charset="-128"/>
              <a:ea typeface="ＭＳ Ｐゴシック" panose="020B0600070205080204" pitchFamily="50" charset="-128"/>
            </a:endParaRPr>
          </a:p>
          <a:p>
            <a:pPr marL="0" lvl="2" indent="914400">
              <a:buSzTx/>
              <a:buNone/>
              <a:defRPr sz="2400" b="1"/>
            </a:pPr>
            <a:endParaRPr lang="fr-CA" altLang="ja-JP" dirty="0"/>
          </a:p>
          <a:p>
            <a:pPr marL="0" lvl="2" indent="914400">
              <a:buSzTx/>
              <a:buNone/>
              <a:defRPr sz="2400" b="1"/>
            </a:pPr>
            <a:endParaRPr dirty="0"/>
          </a:p>
        </p:txBody>
      </p:sp>
    </p:spTree>
    <p:extLst>
      <p:ext uri="{BB962C8B-B14F-4D97-AF65-F5344CB8AC3E}">
        <p14:creationId xmlns:p14="http://schemas.microsoft.com/office/powerpoint/2010/main" val="1285414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タイトル 1"/>
          <p:cNvSpPr txBox="1">
            <a:spLocks noGrp="1"/>
          </p:cNvSpPr>
          <p:nvPr>
            <p:ph type="title"/>
          </p:nvPr>
        </p:nvSpPr>
        <p:spPr>
          <a:xfrm>
            <a:off x="1251677" y="382384"/>
            <a:ext cx="10178323" cy="1492133"/>
          </a:xfrm>
          <a:prstGeom prst="rect">
            <a:avLst/>
          </a:prstGeom>
        </p:spPr>
        <p:txBody>
          <a:bodyPr/>
          <a:lstStyle/>
          <a:p>
            <a:r>
              <a:rPr lang="en-GB" dirty="0"/>
              <a:t> 10/23 </a:t>
            </a:r>
            <a:r>
              <a:rPr lang="ja-JP" altLang="en-US" dirty="0"/>
              <a:t> </a:t>
            </a:r>
            <a:r>
              <a:rPr lang="en-US" altLang="ja-JP" dirty="0"/>
              <a:t>NN</a:t>
            </a:r>
            <a:r>
              <a:rPr lang="ja-JP" altLang="en-US" dirty="0"/>
              <a:t>複合語の日仏語の比較</a:t>
            </a:r>
            <a:br>
              <a:rPr lang="ja-JP" altLang="en-US" dirty="0"/>
            </a:br>
            <a:endParaRPr dirty="0"/>
          </a:p>
        </p:txBody>
      </p:sp>
      <p:sp>
        <p:nvSpPr>
          <p:cNvPr id="132" name="コンテンツ プレースホルダー 2"/>
          <p:cNvSpPr txBox="1">
            <a:spLocks noGrp="1"/>
          </p:cNvSpPr>
          <p:nvPr>
            <p:ph type="body" idx="1"/>
          </p:nvPr>
        </p:nvSpPr>
        <p:spPr>
          <a:xfrm>
            <a:off x="1126417" y="1632204"/>
            <a:ext cx="10178324" cy="3991982"/>
          </a:xfrm>
          <a:prstGeom prst="rect">
            <a:avLst/>
          </a:prstGeom>
        </p:spPr>
        <p:txBody>
          <a:bodyPr/>
          <a:lstStyle/>
          <a:p>
            <a:pPr marL="217170" indent="-217170" defTabSz="868680">
              <a:spcBef>
                <a:spcPts val="600"/>
              </a:spcBef>
              <a:defRPr sz="1900"/>
            </a:pPr>
            <a:r>
              <a:rPr dirty="0" err="1"/>
              <a:t>語順の問題</a:t>
            </a:r>
            <a:r>
              <a:rPr dirty="0"/>
              <a:t>　</a:t>
            </a:r>
          </a:p>
          <a:p>
            <a:pPr marL="651509" lvl="1" indent="-217170" defTabSz="868680">
              <a:spcBef>
                <a:spcPts val="600"/>
              </a:spcBef>
              <a:buFont typeface="Helvetica"/>
              <a:defRPr sz="1710"/>
            </a:pPr>
            <a:r>
              <a:rPr dirty="0" err="1"/>
              <a:t>女性医師、femme</a:t>
            </a:r>
            <a:r>
              <a:rPr dirty="0"/>
              <a:t> </a:t>
            </a:r>
            <a:r>
              <a:rPr dirty="0" err="1"/>
              <a:t>mèdecin</a:t>
            </a:r>
            <a:r>
              <a:rPr dirty="0"/>
              <a:t>  (</a:t>
            </a:r>
            <a:r>
              <a:rPr dirty="0" err="1"/>
              <a:t>女ー医師</a:t>
            </a:r>
            <a:r>
              <a:rPr dirty="0"/>
              <a:t>）</a:t>
            </a:r>
          </a:p>
          <a:p>
            <a:pPr marL="651509" lvl="1" indent="-217170" defTabSz="868680">
              <a:spcBef>
                <a:spcPts val="600"/>
              </a:spcBef>
              <a:buFont typeface="Helvetica"/>
              <a:defRPr sz="1710"/>
            </a:pPr>
            <a:r>
              <a:rPr dirty="0" err="1"/>
              <a:t>なぜ</a:t>
            </a:r>
            <a:r>
              <a:rPr dirty="0"/>
              <a:t> </a:t>
            </a:r>
            <a:r>
              <a:rPr dirty="0" err="1"/>
              <a:t>femmeは前置されるのか</a:t>
            </a:r>
            <a:endParaRPr lang="en-US" dirty="0"/>
          </a:p>
          <a:p>
            <a:pPr marL="434339" lvl="1" indent="0" defTabSz="868680">
              <a:spcBef>
                <a:spcPts val="600"/>
              </a:spcBef>
              <a:buNone/>
              <a:defRPr sz="1710"/>
            </a:pPr>
            <a:endParaRPr dirty="0"/>
          </a:p>
          <a:p>
            <a:pPr marL="217170" indent="-217170" defTabSz="868680">
              <a:spcBef>
                <a:spcPts val="600"/>
              </a:spcBef>
              <a:defRPr sz="1900"/>
            </a:pPr>
            <a:r>
              <a:rPr dirty="0" err="1"/>
              <a:t>共起制約の問題</a:t>
            </a:r>
            <a:endParaRPr dirty="0"/>
          </a:p>
          <a:p>
            <a:pPr marL="651509" lvl="1" indent="-217170" defTabSz="868680">
              <a:spcBef>
                <a:spcPts val="600"/>
              </a:spcBef>
              <a:buFont typeface="Helvetica"/>
              <a:defRPr sz="1710"/>
            </a:pPr>
            <a:r>
              <a:rPr dirty="0" err="1"/>
              <a:t>姉妹都市</a:t>
            </a:r>
            <a:r>
              <a:rPr dirty="0"/>
              <a:t>、</a:t>
            </a:r>
            <a:r>
              <a:rPr lang="fr-CA" dirty="0"/>
              <a:t>la </a:t>
            </a:r>
            <a:r>
              <a:rPr dirty="0" err="1"/>
              <a:t>ville</a:t>
            </a:r>
            <a:r>
              <a:rPr dirty="0"/>
              <a:t> </a:t>
            </a:r>
            <a:r>
              <a:rPr dirty="0" err="1"/>
              <a:t>soeur</a:t>
            </a:r>
            <a:r>
              <a:rPr dirty="0"/>
              <a:t>,   </a:t>
            </a:r>
            <a:r>
              <a:rPr dirty="0" err="1"/>
              <a:t>兄弟国</a:t>
            </a:r>
            <a:r>
              <a:rPr dirty="0"/>
              <a:t>、</a:t>
            </a:r>
            <a:r>
              <a:rPr lang="fr-CA" dirty="0"/>
              <a:t>le </a:t>
            </a:r>
            <a:r>
              <a:rPr dirty="0"/>
              <a:t>pays frère,  *</a:t>
            </a:r>
            <a:r>
              <a:rPr lang="fr-CA" dirty="0"/>
              <a:t>la </a:t>
            </a:r>
            <a:r>
              <a:rPr dirty="0"/>
              <a:t>nation frère, </a:t>
            </a:r>
            <a:r>
              <a:rPr lang="fr-CA" dirty="0"/>
              <a:t>la </a:t>
            </a:r>
            <a:r>
              <a:rPr dirty="0"/>
              <a:t>nation </a:t>
            </a:r>
            <a:r>
              <a:rPr dirty="0" err="1"/>
              <a:t>soeur</a:t>
            </a:r>
            <a:endParaRPr dirty="0"/>
          </a:p>
          <a:p>
            <a:pPr marL="0" indent="0" defTabSz="868680">
              <a:spcBef>
                <a:spcPts val="600"/>
              </a:spcBef>
              <a:buSzTx/>
              <a:buNone/>
              <a:defRPr sz="1900"/>
            </a:pPr>
            <a:r>
              <a:rPr dirty="0"/>
              <a:t>　</a:t>
            </a:r>
            <a:r>
              <a:rPr dirty="0" err="1"/>
              <a:t>なぜ</a:t>
            </a:r>
            <a:r>
              <a:rPr dirty="0"/>
              <a:t>、</a:t>
            </a:r>
            <a:r>
              <a:rPr lang="fr-CA" dirty="0"/>
              <a:t>le </a:t>
            </a:r>
            <a:r>
              <a:rPr dirty="0" err="1"/>
              <a:t>ville</a:t>
            </a:r>
            <a:r>
              <a:rPr dirty="0"/>
              <a:t> </a:t>
            </a:r>
            <a:r>
              <a:rPr dirty="0" err="1"/>
              <a:t>frèreとは言わないのか</a:t>
            </a:r>
            <a:r>
              <a:rPr dirty="0"/>
              <a:t>？</a:t>
            </a:r>
            <a:r>
              <a:rPr lang="fr-CA" dirty="0"/>
              <a:t> (cf. le mot-clé)</a:t>
            </a:r>
          </a:p>
          <a:p>
            <a:pPr marL="0" indent="0" defTabSz="868680">
              <a:spcBef>
                <a:spcPts val="600"/>
              </a:spcBef>
              <a:buSzTx/>
              <a:buNone/>
              <a:defRPr sz="1900"/>
            </a:pPr>
            <a:endParaRPr dirty="0"/>
          </a:p>
          <a:p>
            <a:pPr marL="217170" indent="-217170" defTabSz="868680">
              <a:spcBef>
                <a:spcPts val="600"/>
              </a:spcBef>
              <a:defRPr sz="1900"/>
            </a:pPr>
            <a:r>
              <a:rPr dirty="0" err="1"/>
              <a:t>使用例に基づき現象を記述</a:t>
            </a:r>
            <a:endParaRPr dirty="0"/>
          </a:p>
          <a:p>
            <a:pPr marL="217170" indent="-217170" defTabSz="868680">
              <a:spcBef>
                <a:spcPts val="600"/>
              </a:spcBef>
              <a:defRPr sz="1900"/>
            </a:pPr>
            <a:r>
              <a:rPr dirty="0" err="1"/>
              <a:t>構文文法と構文化に基づき説明</a:t>
            </a:r>
            <a:r>
              <a:rPr lang="en-US" dirty="0"/>
              <a:t>  </a:t>
            </a:r>
            <a:r>
              <a:rPr lang="ja-JP" altLang="en-US" dirty="0"/>
              <a:t>　　</a:t>
            </a:r>
            <a:r>
              <a:rPr lang="fr-CA" dirty="0">
                <a:solidFill>
                  <a:srgbClr val="FF0000"/>
                </a:solidFill>
              </a:rPr>
              <a:t>genre grammatical</a:t>
            </a:r>
            <a:r>
              <a:rPr lang="ja-JP" altLang="en-US" dirty="0">
                <a:solidFill>
                  <a:srgbClr val="FF0000"/>
                </a:solidFill>
              </a:rPr>
              <a:t>の問題との関連性</a:t>
            </a:r>
            <a:endParaRPr lang="en-GB" altLang="ja-JP" dirty="0">
              <a:solidFill>
                <a:srgbClr val="FF0000"/>
              </a:solidFill>
            </a:endParaRPr>
          </a:p>
          <a:p>
            <a:pPr marL="0" indent="0" defTabSz="868680">
              <a:spcBef>
                <a:spcPts val="600"/>
              </a:spcBef>
              <a:buNone/>
              <a:defRPr sz="1900"/>
            </a:pPr>
            <a:endParaRPr dirty="0"/>
          </a:p>
        </p:txBody>
      </p:sp>
    </p:spTree>
    <p:extLst>
      <p:ext uri="{BB962C8B-B14F-4D97-AF65-F5344CB8AC3E}">
        <p14:creationId xmlns:p14="http://schemas.microsoft.com/office/powerpoint/2010/main" val="22946977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タイトル 1"/>
          <p:cNvSpPr txBox="1">
            <a:spLocks noGrp="1"/>
          </p:cNvSpPr>
          <p:nvPr>
            <p:ph type="title"/>
          </p:nvPr>
        </p:nvSpPr>
        <p:spPr>
          <a:xfrm>
            <a:off x="1251677" y="382384"/>
            <a:ext cx="10178323" cy="1492133"/>
          </a:xfrm>
          <a:prstGeom prst="rect">
            <a:avLst/>
          </a:prstGeom>
        </p:spPr>
        <p:txBody>
          <a:bodyPr>
            <a:normAutofit fontScale="90000"/>
          </a:bodyPr>
          <a:lstStyle/>
          <a:p>
            <a:pPr defTabSz="859536">
              <a:defRPr sz="4794" spc="188"/>
            </a:pPr>
            <a:r>
              <a:rPr lang="ja-JP" altLang="en-US" dirty="0"/>
              <a:t>対照研究の枠組１：</a:t>
            </a:r>
            <a:br>
              <a:rPr lang="en-US" altLang="ja-JP" dirty="0"/>
            </a:br>
            <a:r>
              <a:rPr dirty="0"/>
              <a:t>comparative concept/ descriptive category</a:t>
            </a:r>
          </a:p>
        </p:txBody>
      </p:sp>
      <p:sp>
        <p:nvSpPr>
          <p:cNvPr id="165" name="コンテンツ プレースホルダー 2"/>
          <p:cNvSpPr txBox="1">
            <a:spLocks noGrp="1"/>
          </p:cNvSpPr>
          <p:nvPr>
            <p:ph type="body" idx="1"/>
          </p:nvPr>
        </p:nvSpPr>
        <p:spPr>
          <a:xfrm>
            <a:off x="1251677" y="2286000"/>
            <a:ext cx="10178323" cy="4011930"/>
          </a:xfrm>
          <a:prstGeom prst="rect">
            <a:avLst/>
          </a:prstGeom>
        </p:spPr>
        <p:txBody>
          <a:bodyPr>
            <a:normAutofit/>
          </a:bodyPr>
          <a:lstStyle/>
          <a:p>
            <a:pPr>
              <a:lnSpc>
                <a:spcPct val="88000"/>
              </a:lnSpc>
              <a:defRPr sz="1800"/>
            </a:pPr>
            <a:r>
              <a:rPr dirty="0" err="1"/>
              <a:t>Haspelmath</a:t>
            </a:r>
            <a:r>
              <a:rPr dirty="0"/>
              <a:t> (2010 : 665)</a:t>
            </a:r>
          </a:p>
          <a:p>
            <a:pPr>
              <a:lnSpc>
                <a:spcPct val="88000"/>
              </a:lnSpc>
              <a:defRPr sz="1800"/>
            </a:pPr>
            <a:r>
              <a:rPr dirty="0"/>
              <a:t>« comparative concepts » :  concepts created by comparative linguists for the specific purpose of cross-linguistic comparison </a:t>
            </a:r>
          </a:p>
          <a:p>
            <a:pPr marL="0" indent="0">
              <a:lnSpc>
                <a:spcPct val="88000"/>
              </a:lnSpc>
              <a:buSzTx/>
              <a:buNone/>
              <a:defRPr sz="1800"/>
            </a:pPr>
            <a:r>
              <a:rPr dirty="0"/>
              <a:t>  </a:t>
            </a:r>
          </a:p>
          <a:p>
            <a:pPr marL="0" indent="0">
              <a:lnSpc>
                <a:spcPct val="88000"/>
              </a:lnSpc>
              <a:buSzTx/>
              <a:buNone/>
              <a:defRPr sz="1800"/>
            </a:pPr>
            <a:r>
              <a:rPr dirty="0" err="1"/>
              <a:t>たとえば、フランス語のadjectif</a:t>
            </a:r>
            <a:r>
              <a:rPr dirty="0"/>
              <a:t>(</a:t>
            </a:r>
            <a:r>
              <a:rPr dirty="0" err="1"/>
              <a:t>形容詞）と日本語の形容詞</a:t>
            </a:r>
            <a:r>
              <a:rPr lang="ja-JP" altLang="fr-FR" dirty="0"/>
              <a:t>の</a:t>
            </a:r>
            <a:r>
              <a:rPr dirty="0" err="1"/>
              <a:t>場合、それぞれの言語における形容詞の</a:t>
            </a:r>
            <a:r>
              <a:rPr lang="ja-JP" altLang="fr-FR" dirty="0"/>
              <a:t>範疇</a:t>
            </a:r>
            <a:r>
              <a:rPr dirty="0" err="1"/>
              <a:t>の定義はあまりにも異なる。各言語における範疇</a:t>
            </a:r>
            <a:r>
              <a:rPr lang="ja-JP" altLang="fr-FR" dirty="0"/>
              <a:t>は、</a:t>
            </a:r>
            <a:r>
              <a:rPr dirty="0"/>
              <a:t>descriptive </a:t>
            </a:r>
            <a:r>
              <a:rPr dirty="0" err="1"/>
              <a:t>categoryと呼ばれる</a:t>
            </a:r>
            <a:r>
              <a:rPr dirty="0"/>
              <a:t>。</a:t>
            </a:r>
          </a:p>
          <a:p>
            <a:pPr marL="0" indent="0">
              <a:lnSpc>
                <a:spcPct val="88000"/>
              </a:lnSpc>
              <a:buSzTx/>
              <a:buNone/>
              <a:defRPr sz="1800"/>
            </a:pPr>
            <a:r>
              <a:rPr dirty="0" err="1"/>
              <a:t>一方</a:t>
            </a:r>
            <a:r>
              <a:rPr dirty="0"/>
              <a:t>、’ comparative concept’ </a:t>
            </a:r>
            <a:r>
              <a:rPr dirty="0" err="1"/>
              <a:t>としての『形容詞』は</a:t>
            </a:r>
            <a:r>
              <a:rPr lang="ja-JP" altLang="en-US" dirty="0"/>
              <a:t>、研究の目的に応じて定義しうる。たとえは、</a:t>
            </a:r>
            <a:r>
              <a:rPr dirty="0"/>
              <a:t>「</a:t>
            </a:r>
            <a:r>
              <a:rPr dirty="0" err="1"/>
              <a:t>名詞の</a:t>
            </a:r>
            <a:r>
              <a:rPr lang="ja-JP" altLang="en-US" dirty="0"/>
              <a:t>特徴を</a:t>
            </a:r>
            <a:r>
              <a:rPr dirty="0" err="1"/>
              <a:t>表し、名詞を修飾する語彙的要素」と定義してよい</a:t>
            </a:r>
            <a:r>
              <a:rPr dirty="0"/>
              <a:t>。（</a:t>
            </a:r>
            <a:r>
              <a:rPr dirty="0" err="1"/>
              <a:t>Haspelmath</a:t>
            </a:r>
            <a:r>
              <a:rPr dirty="0"/>
              <a:t> (2010 : 670)</a:t>
            </a:r>
          </a:p>
          <a:p>
            <a:pPr marL="685800" lvl="1" indent="-228600">
              <a:lnSpc>
                <a:spcPct val="88000"/>
              </a:lnSpc>
              <a:buFont typeface="Helvetica"/>
              <a:defRPr sz="1600"/>
            </a:pPr>
            <a:r>
              <a:rPr dirty="0" err="1"/>
              <a:t>フランス語：la</a:t>
            </a:r>
            <a:r>
              <a:rPr dirty="0"/>
              <a:t> vie </a:t>
            </a:r>
            <a:r>
              <a:rPr dirty="0" err="1"/>
              <a:t>étudiante</a:t>
            </a:r>
            <a:r>
              <a:rPr dirty="0"/>
              <a:t>( </a:t>
            </a:r>
            <a:r>
              <a:rPr dirty="0" err="1"/>
              <a:t>学生生活</a:t>
            </a:r>
            <a:r>
              <a:rPr dirty="0"/>
              <a:t>） </a:t>
            </a:r>
            <a:r>
              <a:rPr dirty="0" err="1"/>
              <a:t>におけるétudiante</a:t>
            </a:r>
            <a:r>
              <a:rPr dirty="0"/>
              <a:t>(</a:t>
            </a:r>
            <a:r>
              <a:rPr dirty="0" err="1"/>
              <a:t>学生）は</a:t>
            </a:r>
            <a:r>
              <a:rPr dirty="0"/>
              <a:t>、</a:t>
            </a:r>
            <a:r>
              <a:rPr lang="en-US" altLang="ja-JP" dirty="0"/>
              <a:t>『</a:t>
            </a:r>
            <a:r>
              <a:rPr dirty="0" err="1"/>
              <a:t>形容詞</a:t>
            </a:r>
            <a:r>
              <a:rPr lang="en-US" altLang="ja-JP" dirty="0" err="1"/>
              <a:t>』</a:t>
            </a:r>
            <a:r>
              <a:rPr dirty="0" err="1"/>
              <a:t>ではな</a:t>
            </a:r>
            <a:r>
              <a:rPr lang="ja-JP" altLang="en-US" dirty="0"/>
              <a:t>い</a:t>
            </a:r>
            <a:r>
              <a:rPr dirty="0"/>
              <a:t>。</a:t>
            </a:r>
            <a:r>
              <a:rPr lang="ja-JP" altLang="en-US" dirty="0"/>
              <a:t>（「学生」は「生活」の特徴ではないから。）</a:t>
            </a:r>
          </a:p>
          <a:p>
            <a:pPr marL="685800" lvl="1" indent="-228600">
              <a:lnSpc>
                <a:spcPct val="88000"/>
              </a:lnSpc>
              <a:buFont typeface="Helvetica"/>
              <a:defRPr sz="1600"/>
            </a:pPr>
            <a:r>
              <a:rPr lang="ja-JP" altLang="en-US" dirty="0"/>
              <a:t>日本語：「青インク」における「青」は、</a:t>
            </a:r>
            <a:r>
              <a:rPr lang="en-US" altLang="ja-JP" dirty="0"/>
              <a:t>『</a:t>
            </a:r>
            <a:r>
              <a:rPr lang="ja-JP" altLang="en-US" dirty="0"/>
              <a:t>形容詞</a:t>
            </a:r>
            <a:r>
              <a:rPr lang="en-US" altLang="ja-JP" dirty="0"/>
              <a:t>』</a:t>
            </a:r>
            <a:r>
              <a:rPr lang="ja-JP" altLang="en-US" dirty="0"/>
              <a:t>である。（「青」は「インク」の特徴だから。）</a:t>
            </a:r>
            <a:endParaRPr lang="en-US" altLang="ja-JP" dirty="0"/>
          </a:p>
          <a:p>
            <a:pPr marL="457200" lvl="1" indent="0">
              <a:lnSpc>
                <a:spcPct val="88000"/>
              </a:lnSpc>
              <a:buNone/>
              <a:defRPr sz="1600"/>
            </a:pPr>
            <a:endParaRPr lang="en-US" altLang="ja-JP" dirty="0"/>
          </a:p>
          <a:p>
            <a:pPr marL="0" indent="-25400">
              <a:lnSpc>
                <a:spcPct val="88000"/>
              </a:lnSpc>
              <a:buNone/>
              <a:defRPr sz="1600"/>
            </a:pPr>
            <a:r>
              <a:rPr lang="ja-JP" altLang="en-US" dirty="0"/>
              <a:t>しかし、青も</a:t>
            </a:r>
            <a:r>
              <a:rPr lang="fr-CA" altLang="ja-JP" dirty="0"/>
              <a:t>étudiant</a:t>
            </a:r>
            <a:r>
              <a:rPr lang="ja-JP" altLang="en-US" dirty="0"/>
              <a:t>も</a:t>
            </a:r>
            <a:r>
              <a:rPr lang="en-US" altLang="ja-JP" dirty="0"/>
              <a:t>N</a:t>
            </a:r>
            <a:r>
              <a:rPr lang="ja-JP" altLang="en-US" dirty="0"/>
              <a:t>と範疇化することもできる。</a:t>
            </a:r>
            <a:endParaRPr lang="en-US" altLang="ja-JP"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タイトル 1"/>
          <p:cNvSpPr txBox="1">
            <a:spLocks noGrp="1"/>
          </p:cNvSpPr>
          <p:nvPr>
            <p:ph type="title"/>
          </p:nvPr>
        </p:nvSpPr>
        <p:spPr>
          <a:xfrm>
            <a:off x="1251677" y="382384"/>
            <a:ext cx="10178323" cy="1492133"/>
          </a:xfrm>
          <a:prstGeom prst="rect">
            <a:avLst/>
          </a:prstGeom>
        </p:spPr>
        <p:txBody>
          <a:bodyPr/>
          <a:lstStyle/>
          <a:p>
            <a:pPr defTabSz="832104">
              <a:defRPr sz="4641" spc="182"/>
            </a:pPr>
            <a:r>
              <a:rPr dirty="0" err="1"/>
              <a:t>Nom+NOM</a:t>
            </a:r>
            <a:r>
              <a:rPr dirty="0" err="1">
                <a:latin typeface="+mn-lt"/>
                <a:ea typeface="+mn-ea"/>
                <a:cs typeface="+mn-cs"/>
                <a:sym typeface="Helvetica"/>
              </a:rPr>
              <a:t>の研究</a:t>
            </a:r>
            <a:r>
              <a:rPr dirty="0"/>
              <a:t>    </a:t>
            </a:r>
            <a:r>
              <a:rPr dirty="0" err="1">
                <a:latin typeface="+mn-lt"/>
                <a:ea typeface="+mn-ea"/>
                <a:cs typeface="+mn-cs"/>
                <a:sym typeface="Helvetica"/>
              </a:rPr>
              <a:t>言語の比較</a:t>
            </a:r>
            <a:br>
              <a:rPr dirty="0">
                <a:latin typeface="+mn-lt"/>
                <a:ea typeface="+mn-ea"/>
                <a:cs typeface="+mn-cs"/>
                <a:sym typeface="Helvetica"/>
              </a:rPr>
            </a:br>
            <a:r>
              <a:rPr sz="3640" dirty="0" err="1">
                <a:latin typeface="+mn-lt"/>
                <a:ea typeface="+mn-ea"/>
                <a:cs typeface="+mn-cs"/>
                <a:sym typeface="Helvetica"/>
              </a:rPr>
              <a:t>人間名詞（C</a:t>
            </a:r>
            <a:r>
              <a:rPr sz="3640" cap="none" dirty="0" err="1">
                <a:latin typeface="+mn-lt"/>
                <a:ea typeface="+mn-ea"/>
                <a:cs typeface="+mn-cs"/>
                <a:sym typeface="Helvetica"/>
              </a:rPr>
              <a:t>omparability</a:t>
            </a:r>
            <a:r>
              <a:rPr sz="3640" dirty="0">
                <a:latin typeface="+mn-lt"/>
                <a:ea typeface="+mn-ea"/>
                <a:cs typeface="+mn-cs"/>
                <a:sym typeface="Helvetica"/>
              </a:rPr>
              <a:t>)</a:t>
            </a:r>
          </a:p>
        </p:txBody>
      </p:sp>
      <p:sp>
        <p:nvSpPr>
          <p:cNvPr id="168" name="コンテンツ プレースホルダー 2"/>
          <p:cNvSpPr txBox="1">
            <a:spLocks noGrp="1"/>
          </p:cNvSpPr>
          <p:nvPr>
            <p:ph type="body" idx="1"/>
          </p:nvPr>
        </p:nvSpPr>
        <p:spPr>
          <a:xfrm>
            <a:off x="1251677" y="1760707"/>
            <a:ext cx="10178323" cy="4118887"/>
          </a:xfrm>
          <a:prstGeom prst="rect">
            <a:avLst/>
          </a:prstGeom>
        </p:spPr>
        <p:txBody>
          <a:bodyPr/>
          <a:lstStyle/>
          <a:p>
            <a:r>
              <a:rPr dirty="0" err="1"/>
              <a:t>典型的な「N</a:t>
            </a:r>
            <a:r>
              <a:rPr dirty="0"/>
              <a:t>(</a:t>
            </a:r>
            <a:r>
              <a:rPr dirty="0" err="1"/>
              <a:t>名詞</a:t>
            </a:r>
            <a:r>
              <a:rPr dirty="0"/>
              <a:t>)」　（cf. </a:t>
            </a:r>
            <a:r>
              <a:rPr cap="small" dirty="0" err="1"/>
              <a:t>Haspelmath</a:t>
            </a:r>
            <a:r>
              <a:rPr dirty="0"/>
              <a:t>, M. (2010), “Comparative concepts and descriptive categories in crosslinguistic studies”,</a:t>
            </a:r>
            <a:r>
              <a:rPr i="1" dirty="0"/>
              <a:t> Language</a:t>
            </a:r>
            <a:r>
              <a:rPr dirty="0"/>
              <a:t>, 86:3, 663‑687.) </a:t>
            </a:r>
          </a:p>
          <a:p>
            <a:r>
              <a:rPr dirty="0" err="1"/>
              <a:t>典型的なNは定義可能</a:t>
            </a:r>
            <a:r>
              <a:rPr dirty="0"/>
              <a:t>　（「</a:t>
            </a:r>
            <a:r>
              <a:rPr dirty="0" err="1"/>
              <a:t>飛行機</a:t>
            </a:r>
            <a:r>
              <a:rPr dirty="0"/>
              <a:t>」、「家」、「</a:t>
            </a:r>
            <a:r>
              <a:rPr dirty="0" err="1"/>
              <a:t>石」など</a:t>
            </a:r>
            <a:r>
              <a:rPr dirty="0"/>
              <a:t>）</a:t>
            </a:r>
          </a:p>
          <a:p>
            <a:r>
              <a:rPr dirty="0" err="1"/>
              <a:t>従って、NNも定義可能</a:t>
            </a:r>
            <a:endParaRPr dirty="0"/>
          </a:p>
          <a:p>
            <a:r>
              <a:rPr dirty="0" err="1"/>
              <a:t>人間名詞</a:t>
            </a:r>
            <a:r>
              <a:rPr dirty="0"/>
              <a:t>　？</a:t>
            </a:r>
          </a:p>
          <a:p>
            <a:pPr marL="685800" lvl="1" indent="-228600">
              <a:buFont typeface="Helvetica"/>
              <a:defRPr sz="1800"/>
            </a:pPr>
            <a:r>
              <a:rPr dirty="0" err="1"/>
              <a:t>日本語では、直感的に「人</a:t>
            </a:r>
            <a:r>
              <a:rPr dirty="0"/>
              <a:t>」「男」「女」「</a:t>
            </a:r>
            <a:r>
              <a:rPr dirty="0" err="1"/>
              <a:t>教師</a:t>
            </a:r>
            <a:r>
              <a:rPr dirty="0"/>
              <a:t>」「</a:t>
            </a:r>
            <a:r>
              <a:rPr dirty="0" err="1"/>
              <a:t>看護師」などの人間名詞は典型的なNと考えられる</a:t>
            </a:r>
            <a:r>
              <a:rPr dirty="0"/>
              <a:t>。</a:t>
            </a:r>
          </a:p>
          <a:p>
            <a:pPr marL="685800" lvl="1" indent="-228600">
              <a:buFont typeface="Helvetica"/>
              <a:defRPr sz="1800"/>
            </a:pPr>
            <a:r>
              <a:rPr dirty="0" err="1"/>
              <a:t>フランス語ではそうではない</a:t>
            </a:r>
            <a:r>
              <a:rPr dirty="0"/>
              <a:t>。　</a:t>
            </a:r>
            <a:r>
              <a:rPr dirty="0" err="1"/>
              <a:t>人間名詞は、形容詞に近い、または、形容詞と名詞の中間的存在と考えられている（Noailly</a:t>
            </a:r>
            <a:r>
              <a:rPr dirty="0"/>
              <a:t> 1990)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タイトル 1"/>
          <p:cNvSpPr txBox="1">
            <a:spLocks noGrp="1"/>
          </p:cNvSpPr>
          <p:nvPr>
            <p:ph type="title"/>
          </p:nvPr>
        </p:nvSpPr>
        <p:spPr>
          <a:xfrm>
            <a:off x="1251677" y="357333"/>
            <a:ext cx="10798362" cy="1492132"/>
          </a:xfrm>
          <a:prstGeom prst="rect">
            <a:avLst/>
          </a:prstGeom>
        </p:spPr>
        <p:txBody>
          <a:bodyPr>
            <a:normAutofit fontScale="90000"/>
          </a:bodyPr>
          <a:lstStyle/>
          <a:p>
            <a:pPr defTabSz="850391">
              <a:defRPr sz="4185" spc="186"/>
            </a:pPr>
            <a:r>
              <a:rPr lang="ja-JP" altLang="en-US" dirty="0">
                <a:latin typeface="+mn-lt"/>
                <a:ea typeface="+mn-ea"/>
                <a:cs typeface="+mn-cs"/>
                <a:sym typeface="Helvetica"/>
              </a:rPr>
              <a:t>対照研究の枠組２：</a:t>
            </a:r>
            <a:br>
              <a:rPr lang="en-US" altLang="ja-JP" dirty="0">
                <a:latin typeface="+mn-lt"/>
                <a:ea typeface="+mn-ea"/>
                <a:cs typeface="+mn-cs"/>
                <a:sym typeface="Helvetica"/>
              </a:rPr>
            </a:br>
            <a:r>
              <a:rPr dirty="0" err="1">
                <a:latin typeface="+mn-lt"/>
                <a:ea typeface="+mn-ea"/>
                <a:cs typeface="+mn-cs"/>
                <a:sym typeface="Helvetica"/>
              </a:rPr>
              <a:t>構文文法</a:t>
            </a:r>
            <a:r>
              <a:rPr dirty="0" err="1"/>
              <a:t>Grammaire</a:t>
            </a:r>
            <a:r>
              <a:rPr dirty="0"/>
              <a:t> de </a:t>
            </a:r>
            <a:r>
              <a:rPr dirty="0" err="1"/>
              <a:t>constructions</a:t>
            </a:r>
            <a:r>
              <a:rPr dirty="0" err="1">
                <a:latin typeface="+mn-lt"/>
                <a:ea typeface="+mn-ea"/>
                <a:cs typeface="+mn-cs"/>
                <a:sym typeface="Helvetica"/>
              </a:rPr>
              <a:t>と構文</a:t>
            </a:r>
            <a:r>
              <a:rPr dirty="0" err="1"/>
              <a:t>construction</a:t>
            </a:r>
            <a:r>
              <a:rPr dirty="0"/>
              <a:t>)</a:t>
            </a:r>
            <a:br>
              <a:rPr lang="en-US" altLang="ja-JP" dirty="0"/>
            </a:br>
            <a:br>
              <a:rPr lang="en-US" altLang="ja-JP" dirty="0"/>
            </a:br>
            <a:endParaRPr dirty="0"/>
          </a:p>
        </p:txBody>
      </p:sp>
      <p:sp>
        <p:nvSpPr>
          <p:cNvPr id="153" name="コンテンツ プレースホルダー 5"/>
          <p:cNvSpPr txBox="1">
            <a:spLocks noGrp="1"/>
          </p:cNvSpPr>
          <p:nvPr>
            <p:ph type="body" idx="1"/>
          </p:nvPr>
        </p:nvSpPr>
        <p:spPr>
          <a:xfrm>
            <a:off x="1251677" y="2643275"/>
            <a:ext cx="10178324" cy="4246820"/>
          </a:xfrm>
          <a:prstGeom prst="rect">
            <a:avLst/>
          </a:prstGeom>
        </p:spPr>
        <p:txBody>
          <a:bodyPr>
            <a:normAutofit fontScale="85000" lnSpcReduction="20000"/>
          </a:bodyPr>
          <a:lstStyle/>
          <a:p>
            <a:pPr>
              <a:lnSpc>
                <a:spcPct val="88000"/>
              </a:lnSpc>
              <a:defRPr sz="1800"/>
            </a:pPr>
            <a:r>
              <a:rPr lang="en-US" altLang="ja-JP" sz="2200" dirty="0"/>
              <a:t>A construction is a conventional schema for creating or motivating well-formed expressions in which there is at least one open slot that can be filled by one of several expressions belonging to the same form-class. </a:t>
            </a:r>
            <a:r>
              <a:rPr lang="fr-CA" altLang="ja-JP" sz="2200" dirty="0"/>
              <a:t>(</a:t>
            </a:r>
            <a:r>
              <a:rPr lang="fr-CA" altLang="ja-JP" sz="2200" dirty="0" err="1"/>
              <a:t>Haspelmath</a:t>
            </a:r>
            <a:r>
              <a:rPr lang="fr-CA" altLang="ja-JP" sz="2200" dirty="0"/>
              <a:t> 2023) </a:t>
            </a:r>
          </a:p>
          <a:p>
            <a:pPr marL="971550" lvl="2" indent="0">
              <a:lnSpc>
                <a:spcPct val="88000"/>
              </a:lnSpc>
              <a:buNone/>
              <a:defRPr sz="1800"/>
            </a:pPr>
            <a:r>
              <a:rPr lang="en-US" altLang="ja-JP" dirty="0"/>
              <a:t>HASPELMATH, Martin, « On What a Construction Is », Constructions 15(1), Special Issue « 35 Years of Constructions », </a:t>
            </a:r>
            <a:r>
              <a:rPr lang="en-US" altLang="ja-JP" dirty="0" err="1"/>
              <a:t>éd</a:t>
            </a:r>
            <a:r>
              <a:rPr lang="en-US" altLang="ja-JP" dirty="0"/>
              <a:t>. L. Sommerer &amp; S. Hartmann, 2023, https://doi.org/10.24338/cons-539.</a:t>
            </a:r>
          </a:p>
          <a:p>
            <a:pPr marL="971550" lvl="2" indent="0">
              <a:lnSpc>
                <a:spcPct val="88000"/>
              </a:lnSpc>
              <a:buNone/>
              <a:defRPr sz="1800"/>
            </a:pPr>
            <a:endParaRPr lang="en-US" altLang="ja-JP" dirty="0"/>
          </a:p>
          <a:p>
            <a:pPr>
              <a:lnSpc>
                <a:spcPct val="88000"/>
              </a:lnSpc>
              <a:defRPr sz="1800"/>
            </a:pPr>
            <a:r>
              <a:rPr dirty="0"/>
              <a:t>アメリカで盛ん。生成文法のような強固かつ綿密に練り上げられたモデルではなく，基本的枠組（Goldberg：2006，Goldberg：2013）を共有しつつも複数の分派から成るゆるやかなモデル．</a:t>
            </a:r>
            <a:endParaRPr lang="fr-CA" dirty="0"/>
          </a:p>
          <a:p>
            <a:pPr>
              <a:lnSpc>
                <a:spcPct val="88000"/>
              </a:lnSpc>
              <a:defRPr sz="1800"/>
            </a:pPr>
            <a:r>
              <a:rPr lang="fr-CA" dirty="0"/>
              <a:t>N</a:t>
            </a:r>
            <a:r>
              <a:rPr lang="fr-CA" altLang="ja-JP" dirty="0"/>
              <a:t>N</a:t>
            </a:r>
            <a:r>
              <a:rPr lang="ja-JP" altLang="en-US" dirty="0"/>
              <a:t>は</a:t>
            </a:r>
            <a:r>
              <a:rPr lang="fr-CA" altLang="ja-JP" dirty="0"/>
              <a:t>construction</a:t>
            </a:r>
            <a:r>
              <a:rPr lang="ja-JP" altLang="en-US" dirty="0"/>
              <a:t>である。</a:t>
            </a:r>
            <a:endParaRPr lang="en-US" altLang="ja-JP" dirty="0"/>
          </a:p>
          <a:p>
            <a:pPr>
              <a:lnSpc>
                <a:spcPct val="88000"/>
              </a:lnSpc>
              <a:defRPr sz="1800"/>
            </a:pPr>
            <a:r>
              <a:rPr lang="en-US" altLang="ja-JP" dirty="0"/>
              <a:t>Ex. &lt;début/mi-/fin </a:t>
            </a:r>
            <a:r>
              <a:rPr lang="ja-JP" altLang="en-US" dirty="0"/>
              <a:t>＋ </a:t>
            </a:r>
            <a:r>
              <a:rPr lang="en-US" altLang="ja-JP" dirty="0"/>
              <a:t>MOIS&gt; </a:t>
            </a:r>
            <a:r>
              <a:rPr lang="ja-JP" altLang="en-US" dirty="0"/>
              <a:t>構文  </a:t>
            </a:r>
          </a:p>
          <a:p>
            <a:pPr>
              <a:lnSpc>
                <a:spcPct val="88000"/>
              </a:lnSpc>
              <a:defRPr sz="1800"/>
            </a:pPr>
            <a:endParaRPr lang="en-US" altLang="ja-JP" dirty="0"/>
          </a:p>
          <a:p>
            <a:pPr>
              <a:lnSpc>
                <a:spcPct val="88000"/>
              </a:lnSpc>
              <a:defRPr sz="1800"/>
            </a:pPr>
            <a:r>
              <a:rPr lang="ja-JP" altLang="en-US" dirty="0"/>
              <a:t>これまでの定義には混乱があった。</a:t>
            </a:r>
            <a:endParaRPr dirty="0"/>
          </a:p>
          <a:p>
            <a:pPr lvl="2">
              <a:lnSpc>
                <a:spcPct val="88000"/>
              </a:lnSpc>
              <a:defRPr sz="1800"/>
            </a:pPr>
            <a:r>
              <a:rPr dirty="0"/>
              <a:t>「構文」は普通の文法ルールでは説明のつかない語または語の連続，および高頻度の語または語の連続が該当する（Goldberg（2006 : 5））．</a:t>
            </a:r>
          </a:p>
          <a:p>
            <a:pPr lvl="2">
              <a:lnSpc>
                <a:spcPct val="88000"/>
              </a:lnSpc>
              <a:defRPr sz="1800"/>
            </a:pPr>
            <a:r>
              <a:rPr dirty="0"/>
              <a:t>構文文法における「構文」とは，形式と意味とのペアリングからなる記号であると定義され，ソシュールの記号と同等のものであると繰り返し説明されている（Hoffmann &amp; Trousdale（2013 : 1））．ソシュールの記号は一般に，１語からなる語彙要素（「</a:t>
            </a:r>
            <a:r>
              <a:rPr dirty="0" err="1"/>
              <a:t>犬」など）に対応すると認識されているが</a:t>
            </a:r>
            <a:r>
              <a:rPr dirty="0"/>
              <a:t>，「構文」は1 語や1 形態素（atomique）のものから，複数の語彙要素や文法要素からなるもの（complexe）までを含む．空の要素（特定の要素ではなく，クラスが指定されている）からなる構文もある（Goldberg （2013 : 17）Legallois（2016））</a:t>
            </a:r>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44A0B-B9F1-4EA5-B70F-598F22E211F2}"/>
              </a:ext>
            </a:extLst>
          </p:cNvPr>
          <p:cNvSpPr>
            <a:spLocks noGrp="1"/>
          </p:cNvSpPr>
          <p:nvPr>
            <p:ph type="title"/>
          </p:nvPr>
        </p:nvSpPr>
        <p:spPr/>
        <p:txBody>
          <a:bodyPr>
            <a:normAutofit/>
          </a:bodyPr>
          <a:lstStyle/>
          <a:p>
            <a:r>
              <a:rPr lang="en-US" altLang="ja-JP" dirty="0" err="1"/>
              <a:t>Nom+NOM</a:t>
            </a:r>
            <a:r>
              <a:rPr lang="ja-JP" altLang="en-US" dirty="0"/>
              <a:t>の研究４　発表論文</a:t>
            </a:r>
            <a:endParaRPr kumimoji="1" lang="ja-JP" altLang="en-US" dirty="0"/>
          </a:p>
        </p:txBody>
      </p:sp>
      <p:sp>
        <p:nvSpPr>
          <p:cNvPr id="3" name="コンテンツ プレースホルダー 2">
            <a:extLst>
              <a:ext uri="{FF2B5EF4-FFF2-40B4-BE49-F238E27FC236}">
                <a16:creationId xmlns:a16="http://schemas.microsoft.com/office/drawing/2014/main" id="{DAFE6558-E95E-43B7-998F-E902E7A0D23C}"/>
              </a:ext>
            </a:extLst>
          </p:cNvPr>
          <p:cNvSpPr>
            <a:spLocks noGrp="1"/>
          </p:cNvSpPr>
          <p:nvPr>
            <p:ph idx="1"/>
          </p:nvPr>
        </p:nvSpPr>
        <p:spPr/>
        <p:txBody>
          <a:bodyPr>
            <a:normAutofit fontScale="77500" lnSpcReduction="20000"/>
          </a:bodyPr>
          <a:lstStyle/>
          <a:p>
            <a:r>
              <a:rPr lang="ja-JP" altLang="en-US" dirty="0">
                <a:solidFill>
                  <a:schemeClr val="tx1"/>
                </a:solidFill>
                <a:latin typeface="+mn-ea"/>
              </a:rPr>
              <a:t>藤村逸子　</a:t>
            </a:r>
            <a:r>
              <a:rPr lang="en-US" altLang="ja-JP" dirty="0">
                <a:solidFill>
                  <a:schemeClr val="tx1"/>
                </a:solidFill>
                <a:latin typeface="+mn-ea"/>
              </a:rPr>
              <a:t>2017 </a:t>
            </a:r>
            <a:r>
              <a:rPr lang="ja-JP" altLang="en-US" dirty="0">
                <a:solidFill>
                  <a:schemeClr val="tx1"/>
                </a:solidFill>
                <a:latin typeface="+mn-ea"/>
              </a:rPr>
              <a:t>「</a:t>
            </a:r>
            <a:r>
              <a:rPr lang="fr-FR" altLang="ja-JP" dirty="0">
                <a:latin typeface="+mn-ea"/>
              </a:rPr>
              <a:t>femme médecin</a:t>
            </a:r>
            <a:r>
              <a:rPr lang="ja-JP" altLang="en-US" dirty="0">
                <a:latin typeface="+mn-ea"/>
              </a:rPr>
              <a:t>の語順の不思議 複合語＜</a:t>
            </a:r>
            <a:r>
              <a:rPr lang="fr-FR" altLang="ja-JP" dirty="0">
                <a:latin typeface="+mn-ea"/>
              </a:rPr>
              <a:t>femme + N</a:t>
            </a:r>
            <a:r>
              <a:rPr lang="ja-JP" altLang="fr-FR" dirty="0">
                <a:latin typeface="+mn-ea"/>
              </a:rPr>
              <a:t>＞</a:t>
            </a:r>
            <a:r>
              <a:rPr lang="ja-JP" altLang="en-US" dirty="0">
                <a:latin typeface="+mn-ea"/>
              </a:rPr>
              <a:t>の構造に関する日仏語対照 」青木三郎編</a:t>
            </a:r>
            <a:r>
              <a:rPr lang="en-US" altLang="ja-JP" dirty="0">
                <a:latin typeface="+mn-ea"/>
              </a:rPr>
              <a:t>『</a:t>
            </a:r>
            <a:r>
              <a:rPr lang="ja-JP" altLang="en-US" dirty="0">
                <a:latin typeface="+mn-ea"/>
              </a:rPr>
              <a:t>フランス語学の最前線５</a:t>
            </a:r>
            <a:r>
              <a:rPr lang="en-US" altLang="ja-JP" dirty="0">
                <a:latin typeface="+mn-ea"/>
              </a:rPr>
              <a:t>』</a:t>
            </a:r>
            <a:r>
              <a:rPr lang="ja-JP" altLang="en-US" dirty="0" err="1">
                <a:latin typeface="+mn-ea"/>
              </a:rPr>
              <a:t>ひつじ</a:t>
            </a:r>
            <a:r>
              <a:rPr lang="ja-JP" altLang="en-US" dirty="0">
                <a:latin typeface="+mn-ea"/>
              </a:rPr>
              <a:t>書房</a:t>
            </a:r>
            <a:endParaRPr lang="en-US" altLang="ja-JP" dirty="0">
              <a:latin typeface="+mn-ea"/>
            </a:endParaRPr>
          </a:p>
          <a:p>
            <a:r>
              <a:rPr lang="fr-FR" altLang="ja-JP" dirty="0">
                <a:solidFill>
                  <a:schemeClr val="tx1"/>
                </a:solidFill>
                <a:latin typeface="+mn-ea"/>
              </a:rPr>
              <a:t>Fujimura Itsuko, 2018, </a:t>
            </a:r>
            <a:r>
              <a:rPr lang="fr-CA" altLang="ja-JP" dirty="0">
                <a:solidFill>
                  <a:schemeClr val="tx1"/>
                </a:solidFill>
                <a:latin typeface="+mn-ea"/>
              </a:rPr>
              <a:t> </a:t>
            </a:r>
            <a:r>
              <a:rPr lang="fr-FR" altLang="ja-JP" dirty="0">
                <a:solidFill>
                  <a:schemeClr val="tx1"/>
                </a:solidFill>
                <a:latin typeface="+mn-ea"/>
              </a:rPr>
              <a:t>L’</a:t>
            </a:r>
            <a:r>
              <a:rPr lang="fr-FR" altLang="ja-JP" dirty="0" err="1">
                <a:solidFill>
                  <a:schemeClr val="tx1"/>
                </a:solidFill>
                <a:latin typeface="+mn-ea"/>
              </a:rPr>
              <a:t>enigme</a:t>
            </a:r>
            <a:r>
              <a:rPr lang="fr-FR" altLang="ja-JP" dirty="0">
                <a:solidFill>
                  <a:schemeClr val="tx1"/>
                </a:solidFill>
                <a:latin typeface="+mn-ea"/>
              </a:rPr>
              <a:t> de l’ordre des mots : ≪</a:t>
            </a:r>
            <a:r>
              <a:rPr lang="fr-FR" altLang="ja-JP" i="1" dirty="0">
                <a:solidFill>
                  <a:schemeClr val="tx1"/>
                </a:solidFill>
                <a:latin typeface="+mn-ea"/>
              </a:rPr>
              <a:t> femme </a:t>
            </a:r>
            <a:r>
              <a:rPr lang="fr-FR" altLang="ja-JP" dirty="0">
                <a:solidFill>
                  <a:schemeClr val="tx1"/>
                </a:solidFill>
                <a:latin typeface="+mn-ea"/>
              </a:rPr>
              <a:t>+ noms</a:t>
            </a:r>
            <a:r>
              <a:rPr lang="ja-JP" altLang="en-US" dirty="0">
                <a:solidFill>
                  <a:schemeClr val="tx1"/>
                </a:solidFill>
                <a:latin typeface="+mn-ea"/>
              </a:rPr>
              <a:t>　</a:t>
            </a:r>
            <a:r>
              <a:rPr lang="fr-FR" altLang="ja-JP" dirty="0">
                <a:solidFill>
                  <a:schemeClr val="tx1"/>
                </a:solidFill>
                <a:latin typeface="+mn-ea"/>
              </a:rPr>
              <a:t>d’humains </a:t>
            </a:r>
            <a:r>
              <a:rPr lang="ja-JP" altLang="en-US" dirty="0">
                <a:solidFill>
                  <a:schemeClr val="tx1"/>
                </a:solidFill>
                <a:latin typeface="+mn-ea"/>
              </a:rPr>
              <a:t>　</a:t>
            </a:r>
            <a:r>
              <a:rPr lang="fr-CA" altLang="ja-JP" i="1" dirty="0" err="1">
                <a:solidFill>
                  <a:schemeClr val="tx1"/>
                </a:solidFill>
                <a:latin typeface="+mn-ea"/>
              </a:rPr>
              <a:t>Linx</a:t>
            </a:r>
            <a:r>
              <a:rPr lang="fr-CA" altLang="ja-JP" dirty="0">
                <a:solidFill>
                  <a:schemeClr val="tx1"/>
                </a:solidFill>
                <a:latin typeface="+mn-ea"/>
              </a:rPr>
              <a:t> 76</a:t>
            </a:r>
          </a:p>
          <a:p>
            <a:r>
              <a:rPr lang="ja-JP" altLang="en-US" dirty="0">
                <a:solidFill>
                  <a:schemeClr val="tx1"/>
                </a:solidFill>
                <a:latin typeface="+mn-ea"/>
              </a:rPr>
              <a:t>藤村逸子、</a:t>
            </a:r>
            <a:r>
              <a:rPr lang="en-US" altLang="ja-JP" dirty="0">
                <a:solidFill>
                  <a:schemeClr val="tx1"/>
                </a:solidFill>
                <a:latin typeface="+mn-ea"/>
              </a:rPr>
              <a:t>2019 </a:t>
            </a:r>
            <a:r>
              <a:rPr lang="ja-JP" altLang="en-US" dirty="0">
                <a:solidFill>
                  <a:schemeClr val="tx1"/>
                </a:solidFill>
                <a:latin typeface="+mn-ea"/>
              </a:rPr>
              <a:t>「</a:t>
            </a:r>
            <a:r>
              <a:rPr lang="ja-JP" altLang="fr-FR" dirty="0">
                <a:solidFill>
                  <a:schemeClr val="tx1"/>
                </a:solidFill>
                <a:latin typeface="+mn-ea"/>
              </a:rPr>
              <a:t>＜</a:t>
            </a:r>
            <a:r>
              <a:rPr lang="fr-FR" altLang="ja-JP" dirty="0">
                <a:solidFill>
                  <a:schemeClr val="tx1"/>
                </a:solidFill>
                <a:latin typeface="+mn-ea"/>
              </a:rPr>
              <a:t>début / mi- / fin + MOIS</a:t>
            </a:r>
            <a:r>
              <a:rPr lang="ja-JP" altLang="fr-FR" dirty="0">
                <a:solidFill>
                  <a:schemeClr val="tx1"/>
                </a:solidFill>
                <a:latin typeface="+mn-ea"/>
              </a:rPr>
              <a:t>＞</a:t>
            </a:r>
            <a:r>
              <a:rPr lang="ja-JP" altLang="en-US" dirty="0">
                <a:solidFill>
                  <a:schemeClr val="tx1"/>
                </a:solidFill>
                <a:latin typeface="+mn-ea"/>
              </a:rPr>
              <a:t>の生成：構文化の観点から」</a:t>
            </a:r>
            <a:r>
              <a:rPr lang="en-US" altLang="ja-JP" dirty="0">
                <a:solidFill>
                  <a:schemeClr val="tx1"/>
                </a:solidFill>
                <a:latin typeface="+mn-ea"/>
              </a:rPr>
              <a:t>『</a:t>
            </a:r>
            <a:r>
              <a:rPr lang="ja-JP" altLang="en-US" dirty="0">
                <a:solidFill>
                  <a:schemeClr val="tx1"/>
                </a:solidFill>
                <a:latin typeface="+mn-ea"/>
              </a:rPr>
              <a:t>フランス語学研究</a:t>
            </a:r>
            <a:r>
              <a:rPr lang="en-US" altLang="ja-JP" dirty="0">
                <a:solidFill>
                  <a:schemeClr val="tx1"/>
                </a:solidFill>
                <a:latin typeface="+mn-ea"/>
              </a:rPr>
              <a:t>』</a:t>
            </a:r>
          </a:p>
          <a:p>
            <a:r>
              <a:rPr lang="fr-CA" altLang="ja-JP" dirty="0">
                <a:latin typeface="+mn-ea"/>
              </a:rPr>
              <a:t>Fujimura Itsuko, 2020, </a:t>
            </a:r>
            <a:r>
              <a:rPr lang="fr-FR" altLang="ja-JP" i="1" dirty="0">
                <a:latin typeface="+mn-ea"/>
              </a:rPr>
              <a:t>Villes sœurs</a:t>
            </a:r>
            <a:r>
              <a:rPr lang="fr-FR" altLang="ja-JP" dirty="0">
                <a:latin typeface="+mn-ea"/>
              </a:rPr>
              <a:t> et </a:t>
            </a:r>
            <a:r>
              <a:rPr lang="fr-FR" altLang="ja-JP" i="1" dirty="0">
                <a:latin typeface="+mn-ea"/>
              </a:rPr>
              <a:t>pays frères </a:t>
            </a:r>
            <a:r>
              <a:rPr lang="fr-FR" altLang="ja-JP" dirty="0">
                <a:latin typeface="+mn-ea"/>
              </a:rPr>
              <a:t>: le « sexe » des substantifs transféré en genre grammatical par adjectivation</a:t>
            </a:r>
            <a:r>
              <a:rPr lang="en-US" altLang="ja-JP" dirty="0">
                <a:latin typeface="+mn-ea"/>
              </a:rPr>
              <a:t>,</a:t>
            </a:r>
            <a:r>
              <a:rPr lang="ja-JP" altLang="en-US" dirty="0">
                <a:latin typeface="+mn-ea"/>
              </a:rPr>
              <a:t> </a:t>
            </a:r>
            <a:r>
              <a:rPr lang="fr-CA" altLang="ja-JP" i="1" dirty="0">
                <a:latin typeface="+mn-ea"/>
              </a:rPr>
              <a:t>Travaux de linguistique, 27-48.</a:t>
            </a:r>
          </a:p>
          <a:p>
            <a:r>
              <a:rPr lang="fr-CA" altLang="ja-JP" dirty="0">
                <a:latin typeface="+mn-ea"/>
              </a:rPr>
              <a:t>Fujimura, Itsuko, 2020, </a:t>
            </a:r>
            <a:r>
              <a:rPr lang="fr-FR" altLang="ja-JP" dirty="0"/>
              <a:t>Le genre/sexe dans la constructionnalisation de syntagmes du type nation sœur, femme maire en français : étude contrastive français-japonais </a:t>
            </a:r>
            <a:r>
              <a:rPr lang="fr-CA" altLang="ja-JP" i="1" dirty="0">
                <a:latin typeface="+mn-ea"/>
              </a:rPr>
              <a:t>Langages, 129-150.</a:t>
            </a:r>
          </a:p>
          <a:p>
            <a:r>
              <a:rPr lang="fr-FR" altLang="ja-JP" dirty="0">
                <a:latin typeface="+mn-ea"/>
              </a:rPr>
              <a:t>Fujimura Itsuko, à paraître,</a:t>
            </a:r>
            <a:r>
              <a:rPr lang="ja-JP" altLang="fr-FR" dirty="0">
                <a:latin typeface="+mn-ea"/>
              </a:rPr>
              <a:t>＜ </a:t>
            </a:r>
            <a:r>
              <a:rPr lang="fr-FR" altLang="ja-JP" dirty="0">
                <a:latin typeface="+mn-ea"/>
              </a:rPr>
              <a:t>début/mi-/fin mars</a:t>
            </a:r>
            <a:r>
              <a:rPr lang="ja-JP" altLang="fr-FR" dirty="0">
                <a:latin typeface="+mn-ea"/>
              </a:rPr>
              <a:t>＞ </a:t>
            </a:r>
            <a:r>
              <a:rPr lang="fr-FR" altLang="ja-JP" dirty="0">
                <a:latin typeface="+mn-ea"/>
              </a:rPr>
              <a:t>du point de vue de la constructionnalisation </a:t>
            </a:r>
          </a:p>
          <a:p>
            <a:r>
              <a:rPr lang="fr-FR" altLang="ja-JP" dirty="0">
                <a:latin typeface="+mn-ea"/>
              </a:rPr>
              <a:t>Fujimura Itsuko, 2024, à paraître, Deux contraintes sur l’usage des NH.P dans la construction du type </a:t>
            </a:r>
            <a:r>
              <a:rPr lang="fr-FR" altLang="ja-JP" i="1" dirty="0">
                <a:latin typeface="+mn-ea"/>
              </a:rPr>
              <a:t>maison mère : </a:t>
            </a:r>
            <a:r>
              <a:rPr lang="fr-FR" altLang="ja-JP" dirty="0">
                <a:latin typeface="+mn-ea"/>
              </a:rPr>
              <a:t>observations dans les corpus français et espagnol. </a:t>
            </a:r>
          </a:p>
          <a:p>
            <a:r>
              <a:rPr lang="fr-FR" altLang="ja-JP" dirty="0">
                <a:latin typeface="+mn-ea"/>
              </a:rPr>
              <a:t>Fujimura Itsuko, 2024, </a:t>
            </a:r>
            <a:r>
              <a:rPr lang="fr-FR" altLang="ja-JP" i="1" dirty="0">
                <a:latin typeface="+mn-ea"/>
              </a:rPr>
              <a:t>Maison mère </a:t>
            </a:r>
            <a:r>
              <a:rPr lang="fr-FR" altLang="ja-JP" dirty="0">
                <a:latin typeface="+mn-ea"/>
              </a:rPr>
              <a:t>et </a:t>
            </a:r>
            <a:r>
              <a:rPr lang="fr-FR" altLang="ja-JP" i="1" dirty="0">
                <a:latin typeface="+mn-ea"/>
              </a:rPr>
              <a:t>cellule fille </a:t>
            </a:r>
            <a:r>
              <a:rPr lang="fr-FR" altLang="ja-JP" dirty="0">
                <a:latin typeface="+mn-ea"/>
              </a:rPr>
              <a:t>: une étude de corpus sur le français</a:t>
            </a:r>
            <a:r>
              <a:rPr lang="fr-FR" altLang="ja-JP" i="1" dirty="0">
                <a:latin typeface="+mn-ea"/>
              </a:rPr>
              <a:t>, </a:t>
            </a:r>
            <a:r>
              <a:rPr lang="fr-FR" altLang="ja-JP" dirty="0">
                <a:latin typeface="+mn-ea"/>
              </a:rPr>
              <a:t>l’espagnol, le japonais et le coréen</a:t>
            </a:r>
            <a:r>
              <a:rPr lang="fr-FR" altLang="ja-JP" i="1" dirty="0">
                <a:latin typeface="+mn-ea"/>
              </a:rPr>
              <a:t> </a:t>
            </a:r>
          </a:p>
          <a:p>
            <a:endParaRPr lang="fr-CA" altLang="ja-JP" dirty="0">
              <a:latin typeface="+mn-ea"/>
            </a:endParaRPr>
          </a:p>
          <a:p>
            <a:endParaRPr lang="fr-CA" altLang="ja-JP" i="1" dirty="0">
              <a:latin typeface="+mn-ea"/>
            </a:endParaRPr>
          </a:p>
          <a:p>
            <a:endParaRPr lang="ja-JP" altLang="en-US" i="1" dirty="0">
              <a:latin typeface="+mn-ea"/>
            </a:endParaRPr>
          </a:p>
          <a:p>
            <a:endParaRPr kumimoji="1" lang="ja-JP" altLang="en-US" dirty="0"/>
          </a:p>
        </p:txBody>
      </p:sp>
    </p:spTree>
    <p:extLst>
      <p:ext uri="{BB962C8B-B14F-4D97-AF65-F5344CB8AC3E}">
        <p14:creationId xmlns:p14="http://schemas.microsoft.com/office/powerpoint/2010/main" val="25709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タイトル 1"/>
          <p:cNvSpPr txBox="1">
            <a:spLocks noGrp="1"/>
          </p:cNvSpPr>
          <p:nvPr>
            <p:ph type="title"/>
          </p:nvPr>
        </p:nvSpPr>
        <p:spPr>
          <a:xfrm>
            <a:off x="1251677" y="382384"/>
            <a:ext cx="10178323" cy="1492133"/>
          </a:xfrm>
          <a:prstGeom prst="rect">
            <a:avLst/>
          </a:prstGeom>
        </p:spPr>
        <p:txBody>
          <a:bodyPr>
            <a:normAutofit fontScale="90000"/>
          </a:bodyPr>
          <a:lstStyle/>
          <a:p>
            <a:pPr>
              <a:defRPr sz="4800" cap="none">
                <a:solidFill>
                  <a:srgbClr val="000000"/>
                </a:solidFill>
                <a:latin typeface="ＭＳ 明朝"/>
                <a:ea typeface="ＭＳ 明朝"/>
                <a:cs typeface="ＭＳ 明朝"/>
                <a:sym typeface="ＭＳ 明朝"/>
              </a:defRPr>
            </a:pPr>
            <a:r>
              <a:rPr dirty="0" err="1"/>
              <a:t>フランス語のNNの分類</a:t>
            </a:r>
            <a:r>
              <a:rPr lang="en-US" dirty="0"/>
              <a:t> (</a:t>
            </a:r>
            <a:r>
              <a:rPr lang="ja-JP" altLang="en-US" dirty="0"/>
              <a:t>ロマンス語型）</a:t>
            </a:r>
            <a:br>
              <a:rPr dirty="0"/>
            </a:br>
            <a:r>
              <a:rPr sz="2400" dirty="0"/>
              <a:t>(</a:t>
            </a:r>
            <a:r>
              <a:rPr sz="1900" dirty="0"/>
              <a:t>Arnaud 2010, Noailly 1990, Fradin, 2010)</a:t>
            </a:r>
            <a:br>
              <a:rPr sz="1900" dirty="0"/>
            </a:br>
            <a:endParaRPr sz="1900" dirty="0"/>
          </a:p>
        </p:txBody>
      </p:sp>
      <p:graphicFrame>
        <p:nvGraphicFramePr>
          <p:cNvPr id="179" name="表 2"/>
          <p:cNvGraphicFramePr/>
          <p:nvPr>
            <p:extLst>
              <p:ext uri="{D42A27DB-BD31-4B8C-83A1-F6EECF244321}">
                <p14:modId xmlns:p14="http://schemas.microsoft.com/office/powerpoint/2010/main" val="2142769922"/>
              </p:ext>
            </p:extLst>
          </p:nvPr>
        </p:nvGraphicFramePr>
        <p:xfrm>
          <a:off x="1143000" y="1974088"/>
          <a:ext cx="9732263" cy="4211237"/>
        </p:xfrm>
        <a:graphic>
          <a:graphicData uri="http://schemas.openxmlformats.org/drawingml/2006/table">
            <a:tbl>
              <a:tblPr firstRow="1" firstCol="1">
                <a:tableStyleId>{4C3C2611-4C71-4FC5-86AE-919BDF0F9419}</a:tableStyleId>
              </a:tblPr>
              <a:tblGrid>
                <a:gridCol w="2478973">
                  <a:extLst>
                    <a:ext uri="{9D8B030D-6E8A-4147-A177-3AD203B41FA5}">
                      <a16:colId xmlns:a16="http://schemas.microsoft.com/office/drawing/2014/main" val="20000"/>
                    </a:ext>
                  </a:extLst>
                </a:gridCol>
                <a:gridCol w="3968396">
                  <a:extLst>
                    <a:ext uri="{9D8B030D-6E8A-4147-A177-3AD203B41FA5}">
                      <a16:colId xmlns:a16="http://schemas.microsoft.com/office/drawing/2014/main" val="20001"/>
                    </a:ext>
                  </a:extLst>
                </a:gridCol>
                <a:gridCol w="1305797">
                  <a:extLst>
                    <a:ext uri="{9D8B030D-6E8A-4147-A177-3AD203B41FA5}">
                      <a16:colId xmlns:a16="http://schemas.microsoft.com/office/drawing/2014/main" val="20002"/>
                    </a:ext>
                  </a:extLst>
                </a:gridCol>
                <a:gridCol w="1979097">
                  <a:extLst>
                    <a:ext uri="{9D8B030D-6E8A-4147-A177-3AD203B41FA5}">
                      <a16:colId xmlns:a16="http://schemas.microsoft.com/office/drawing/2014/main" val="20003"/>
                    </a:ext>
                  </a:extLst>
                </a:gridCol>
              </a:tblGrid>
              <a:tr h="391922">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構造</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例</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指示対象数</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特徴</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1143885">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dirty="0" err="1">
                          <a:latin typeface="ＭＳ 明朝"/>
                          <a:ea typeface="ＭＳ 明朝"/>
                          <a:cs typeface="ＭＳ 明朝"/>
                          <a:sym typeface="ＭＳ 明朝"/>
                        </a:rPr>
                        <a:t>修飾</a:t>
                      </a:r>
                      <a:r>
                        <a:rPr dirty="0"/>
                        <a:t> Qualification</a:t>
                      </a:r>
                    </a:p>
                    <a:p>
                      <a:pPr algn="just" defTabSz="914400">
                        <a:lnSpc>
                          <a:spcPct val="107000"/>
                        </a:lnSpc>
                        <a:defRPr sz="1600" b="0">
                          <a:solidFill>
                            <a:srgbClr val="000000"/>
                          </a:solidFill>
                          <a:latin typeface="Times New Roman"/>
                          <a:ea typeface="Times New Roman"/>
                          <a:cs typeface="Times New Roman"/>
                          <a:sym typeface="Times New Roman"/>
                        </a:defRPr>
                      </a:pPr>
                      <a:r>
                        <a:rPr dirty="0"/>
                        <a:t>(</a:t>
                      </a:r>
                      <a:r>
                        <a:rPr dirty="0" err="1">
                          <a:latin typeface="ＭＳ 明朝"/>
                          <a:ea typeface="ＭＳ 明朝"/>
                          <a:cs typeface="ＭＳ 明朝"/>
                          <a:sym typeface="ＭＳ 明朝"/>
                        </a:rPr>
                        <a:t>類似、比喩</a:t>
                      </a:r>
                      <a:r>
                        <a:rPr dirty="0"/>
                        <a:t>)</a:t>
                      </a:r>
                      <a:endParaRPr lang="en-US" altLang="ja-JP" dirty="0"/>
                    </a:p>
                    <a:p>
                      <a:pPr algn="just" defTabSz="914400">
                        <a:lnSpc>
                          <a:spcPct val="107000"/>
                        </a:lnSpc>
                        <a:defRPr sz="1600" b="0">
                          <a:solidFill>
                            <a:srgbClr val="000000"/>
                          </a:solidFill>
                          <a:latin typeface="Times New Roman"/>
                          <a:ea typeface="Times New Roman"/>
                          <a:cs typeface="Times New Roman"/>
                          <a:sym typeface="Times New Roman"/>
                        </a:defRPr>
                      </a:pPr>
                      <a:r>
                        <a:rPr lang="ja-JP" altLang="en-US" dirty="0"/>
                        <a:t>（</a:t>
                      </a:r>
                      <a:r>
                        <a:rPr lang="fr-CA" altLang="ja-JP" dirty="0"/>
                        <a:t>analogique, qualificatif)</a:t>
                      </a:r>
                      <a:endParaRPr lang="en-US" altLang="ja-JP" dirty="0"/>
                    </a:p>
                    <a:p>
                      <a:pPr algn="just" defTabSz="914400">
                        <a:lnSpc>
                          <a:spcPct val="107000"/>
                        </a:lnSpc>
                        <a:defRPr sz="1600" b="0">
                          <a:solidFill>
                            <a:srgbClr val="000000"/>
                          </a:solidFill>
                          <a:latin typeface="Times New Roman"/>
                          <a:ea typeface="Times New Roman"/>
                          <a:cs typeface="Times New Roman"/>
                          <a:sym typeface="Times New Roman"/>
                        </a:defRPr>
                      </a:pP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t>l’homme clé </a:t>
                      </a:r>
                      <a:r>
                        <a:rPr>
                          <a:latin typeface="ＭＳ 明朝"/>
                          <a:ea typeface="ＭＳ 明朝"/>
                          <a:cs typeface="ＭＳ 明朝"/>
                          <a:sym typeface="ＭＳ 明朝"/>
                        </a:rPr>
                        <a:t>（キーパーソン）</a:t>
                      </a:r>
                      <a:r>
                        <a:t>une femme enfant(</a:t>
                      </a:r>
                      <a:r>
                        <a:rPr>
                          <a:latin typeface="ＭＳ 明朝"/>
                          <a:ea typeface="ＭＳ 明朝"/>
                          <a:cs typeface="ＭＳ 明朝"/>
                          <a:sym typeface="ＭＳ 明朝"/>
                        </a:rPr>
                        <a:t>子供のような女）</a:t>
                      </a:r>
                      <a:r>
                        <a:t>les langues cousines</a:t>
                      </a:r>
                      <a:r>
                        <a:rPr>
                          <a:latin typeface="ＭＳ 明朝"/>
                          <a:ea typeface="ＭＳ 明朝"/>
                          <a:cs typeface="ＭＳ 明朝"/>
                          <a:sym typeface="ＭＳ 明朝"/>
                        </a:rPr>
                        <a:t>（従兄関係の言語）</a:t>
                      </a:r>
                      <a:r>
                        <a:t>, l’enfant roi</a:t>
                      </a:r>
                      <a:r>
                        <a:rPr>
                          <a:latin typeface="ＭＳ 明朝"/>
                          <a:ea typeface="ＭＳ 明朝"/>
                          <a:cs typeface="ＭＳ 明朝"/>
                          <a:sym typeface="ＭＳ 明朝"/>
                        </a:rPr>
                        <a:t>（王のような子供）</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dirty="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t>N2</a:t>
                      </a:r>
                      <a:r>
                        <a:rPr>
                          <a:latin typeface="ＭＳ 明朝"/>
                          <a:ea typeface="ＭＳ 明朝"/>
                          <a:cs typeface="ＭＳ 明朝"/>
                          <a:sym typeface="ＭＳ 明朝"/>
                        </a:rPr>
                        <a:t>のような</a:t>
                      </a:r>
                      <a:r>
                        <a:t>N1</a:t>
                      </a:r>
                      <a:r>
                        <a:rPr>
                          <a:latin typeface="ＭＳ 明朝"/>
                          <a:ea typeface="ＭＳ 明朝"/>
                          <a:cs typeface="ＭＳ 明朝"/>
                          <a:sym typeface="ＭＳ 明朝"/>
                        </a:rPr>
                        <a:t>、</a:t>
                      </a:r>
                      <a:r>
                        <a:t>N2</a:t>
                      </a:r>
                      <a:r>
                        <a:rPr>
                          <a:latin typeface="ＭＳ 明朝"/>
                          <a:ea typeface="ＭＳ 明朝"/>
                          <a:cs typeface="ＭＳ 明朝"/>
                          <a:sym typeface="ＭＳ 明朝"/>
                        </a:rPr>
                        <a:t>の特性を持った</a:t>
                      </a:r>
                      <a:r>
                        <a:t>N1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1141123">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dirty="0" err="1">
                          <a:latin typeface="ＭＳ 明朝"/>
                          <a:ea typeface="ＭＳ 明朝"/>
                          <a:cs typeface="ＭＳ 明朝"/>
                          <a:sym typeface="ＭＳ 明朝"/>
                        </a:rPr>
                        <a:t>併置</a:t>
                      </a:r>
                      <a:r>
                        <a:rPr dirty="0"/>
                        <a:t>  Coordination</a:t>
                      </a:r>
                    </a:p>
                    <a:p>
                      <a:pPr algn="just" defTabSz="914400">
                        <a:lnSpc>
                          <a:spcPct val="107000"/>
                        </a:lnSpc>
                        <a:defRPr sz="1600" b="0">
                          <a:solidFill>
                            <a:srgbClr val="000000"/>
                          </a:solidFill>
                          <a:latin typeface="Times New Roman"/>
                          <a:ea typeface="Times New Roman"/>
                          <a:cs typeface="Times New Roman"/>
                          <a:sym typeface="Times New Roman"/>
                        </a:defRPr>
                      </a:pPr>
                      <a:r>
                        <a:rPr dirty="0"/>
                        <a:t>(</a:t>
                      </a:r>
                      <a:r>
                        <a:rPr dirty="0" err="1">
                          <a:latin typeface="ＭＳ 明朝"/>
                          <a:ea typeface="ＭＳ 明朝"/>
                          <a:cs typeface="ＭＳ 明朝"/>
                          <a:sym typeface="ＭＳ 明朝"/>
                        </a:rPr>
                        <a:t>多機能</a:t>
                      </a:r>
                      <a:r>
                        <a:rPr dirty="0"/>
                        <a:t>, </a:t>
                      </a:r>
                      <a:r>
                        <a:rPr dirty="0" err="1">
                          <a:latin typeface="ＭＳ 明朝"/>
                          <a:ea typeface="ＭＳ 明朝"/>
                          <a:cs typeface="ＭＳ 明朝"/>
                          <a:sym typeface="ＭＳ 明朝"/>
                        </a:rPr>
                        <a:t>等位</a:t>
                      </a:r>
                      <a:r>
                        <a:rPr dirty="0"/>
                        <a:t>)</a:t>
                      </a:r>
                      <a:endParaRPr lang="fr-CA" altLang="ja-JP" dirty="0"/>
                    </a:p>
                    <a:p>
                      <a:pPr algn="just" defTabSz="914400">
                        <a:lnSpc>
                          <a:spcPct val="107000"/>
                        </a:lnSpc>
                        <a:defRPr sz="1600" b="0">
                          <a:solidFill>
                            <a:srgbClr val="000000"/>
                          </a:solidFill>
                          <a:latin typeface="Times New Roman"/>
                          <a:ea typeface="Times New Roman"/>
                          <a:cs typeface="Times New Roman"/>
                          <a:sym typeface="Times New Roman"/>
                        </a:defRPr>
                      </a:pPr>
                      <a:r>
                        <a:rPr lang="fr-CA" altLang="ja-JP" dirty="0"/>
                        <a:t>*(multifonctionnel, équatif, </a:t>
                      </a:r>
                      <a:r>
                        <a:rPr lang="fr-CA" altLang="ja-JP" dirty="0" err="1"/>
                        <a:t>coordinatif</a:t>
                      </a:r>
                      <a:r>
                        <a:rPr lang="fr-CA" altLang="ja-JP" dirty="0"/>
                        <a:t>)</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t>hôtel-restaurant</a:t>
                      </a:r>
                      <a:r>
                        <a:rPr>
                          <a:latin typeface="ＭＳ 明朝"/>
                          <a:ea typeface="ＭＳ 明朝"/>
                          <a:cs typeface="ＭＳ 明朝"/>
                          <a:sym typeface="ＭＳ 明朝"/>
                        </a:rPr>
                        <a:t>　（ホテル兼レストラン）、</a:t>
                      </a:r>
                      <a:r>
                        <a:t>l’enseignant-chercheur (</a:t>
                      </a:r>
                      <a:r>
                        <a:rPr>
                          <a:latin typeface="ＭＳ 明朝"/>
                          <a:ea typeface="ＭＳ 明朝"/>
                          <a:cs typeface="ＭＳ 明朝"/>
                          <a:sym typeface="ＭＳ 明朝"/>
                        </a:rPr>
                        <a:t>教員兼研究者）</a:t>
                      </a:r>
                      <a:r>
                        <a:t>la reine mère</a:t>
                      </a:r>
                      <a:r>
                        <a:rPr>
                          <a:latin typeface="ＭＳ 明朝"/>
                          <a:ea typeface="ＭＳ 明朝"/>
                          <a:cs typeface="ＭＳ 明朝"/>
                          <a:sym typeface="ＭＳ 明朝"/>
                        </a:rPr>
                        <a:t>　（母である女王）</a:t>
                      </a:r>
                      <a:r>
                        <a:t>, l’enfant reine</a:t>
                      </a:r>
                      <a:r>
                        <a:rPr>
                          <a:latin typeface="ＭＳ 明朝"/>
                          <a:ea typeface="ＭＳ 明朝"/>
                          <a:cs typeface="ＭＳ 明朝"/>
                          <a:sym typeface="ＭＳ 明朝"/>
                        </a:rPr>
                        <a:t>　（女王である子供）</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t>N1</a:t>
                      </a:r>
                      <a:r>
                        <a:rPr dirty="0" err="1">
                          <a:latin typeface="ＭＳ 明朝"/>
                          <a:ea typeface="ＭＳ 明朝"/>
                          <a:cs typeface="ＭＳ 明朝"/>
                          <a:sym typeface="ＭＳ 明朝"/>
                        </a:rPr>
                        <a:t>と</a:t>
                      </a:r>
                      <a:r>
                        <a:rPr dirty="0" err="1"/>
                        <a:t>N2</a:t>
                      </a:r>
                      <a:r>
                        <a:rPr dirty="0" err="1">
                          <a:latin typeface="ＭＳ 明朝"/>
                          <a:ea typeface="ＭＳ 明朝"/>
                          <a:cs typeface="ＭＳ 明朝"/>
                          <a:sym typeface="ＭＳ 明朝"/>
                        </a:rPr>
                        <a:t>は対等</a:t>
                      </a:r>
                      <a:endParaRPr dirty="0">
                        <a:latin typeface="ＭＳ 明朝"/>
                        <a:ea typeface="ＭＳ 明朝"/>
                        <a:cs typeface="ＭＳ 明朝"/>
                        <a:sym typeface="ＭＳ 明朝"/>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681296">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同一</a:t>
                      </a:r>
                      <a:r>
                        <a:t>Identification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t>le président Mitterrand</a:t>
                      </a:r>
                    </a:p>
                    <a:p>
                      <a:pPr algn="just" defTabSz="914400">
                        <a:lnSpc>
                          <a:spcPct val="107000"/>
                        </a:lnSpc>
                        <a:defRPr sz="1600">
                          <a:latin typeface="Times New Roman"/>
                          <a:ea typeface="Times New Roman"/>
                          <a:cs typeface="Times New Roman"/>
                          <a:sym typeface="Times New Roman"/>
                        </a:defRPr>
                      </a:pPr>
                      <a:r>
                        <a:rPr>
                          <a:latin typeface="ＭＳ 明朝"/>
                          <a:ea typeface="ＭＳ 明朝"/>
                          <a:cs typeface="ＭＳ 明朝"/>
                          <a:sym typeface="ＭＳ 明朝"/>
                        </a:rPr>
                        <a:t>（ミッテラン大統領）</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dirty="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t>N1</a:t>
                      </a:r>
                      <a:r>
                        <a:rPr dirty="0" err="1">
                          <a:latin typeface="ＭＳ 明朝"/>
                          <a:ea typeface="ＭＳ 明朝"/>
                          <a:cs typeface="ＭＳ 明朝"/>
                          <a:sym typeface="ＭＳ 明朝"/>
                        </a:rPr>
                        <a:t>は</a:t>
                      </a:r>
                      <a:r>
                        <a:rPr dirty="0" err="1"/>
                        <a:t>N2</a:t>
                      </a:r>
                      <a:r>
                        <a:rPr dirty="0" err="1">
                          <a:latin typeface="ＭＳ 明朝"/>
                          <a:ea typeface="ＭＳ 明朝"/>
                          <a:cs typeface="ＭＳ 明朝"/>
                          <a:sym typeface="ＭＳ 明朝"/>
                        </a:rPr>
                        <a:t>の上位語</a:t>
                      </a:r>
                      <a:endParaRPr dirty="0">
                        <a:latin typeface="ＭＳ 明朝"/>
                        <a:ea typeface="ＭＳ 明朝"/>
                        <a:cs typeface="ＭＳ 明朝"/>
                        <a:sym typeface="ＭＳ 明朝"/>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853011">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dirty="0" err="1">
                          <a:latin typeface="ＭＳ 明朝"/>
                          <a:ea typeface="ＭＳ 明朝"/>
                          <a:cs typeface="ＭＳ 明朝"/>
                          <a:sym typeface="ＭＳ 明朝"/>
                        </a:rPr>
                        <a:t>補足</a:t>
                      </a:r>
                      <a:r>
                        <a:rPr dirty="0" err="1"/>
                        <a:t>Complémentation</a:t>
                      </a:r>
                      <a:endParaRPr dirty="0"/>
                    </a:p>
                    <a:p>
                      <a:pPr algn="just" defTabSz="914400">
                        <a:lnSpc>
                          <a:spcPct val="107000"/>
                        </a:lnSpc>
                        <a:defRPr sz="1600" b="0">
                          <a:solidFill>
                            <a:srgbClr val="000000"/>
                          </a:solidFill>
                          <a:latin typeface="Times New Roman"/>
                          <a:ea typeface="Times New Roman"/>
                          <a:cs typeface="Times New Roman"/>
                          <a:sym typeface="Times New Roman"/>
                        </a:defRPr>
                      </a:pPr>
                      <a:r>
                        <a:rPr dirty="0"/>
                        <a:t>(</a:t>
                      </a:r>
                      <a:r>
                        <a:rPr dirty="0" err="1">
                          <a:latin typeface="ＭＳ 明朝"/>
                          <a:ea typeface="ＭＳ 明朝"/>
                          <a:cs typeface="ＭＳ 明朝"/>
                          <a:sym typeface="ＭＳ 明朝"/>
                        </a:rPr>
                        <a:t>関係的</a:t>
                      </a:r>
                      <a:r>
                        <a:rPr dirty="0">
                          <a:latin typeface="ＭＳ 明朝"/>
                          <a:ea typeface="ＭＳ 明朝"/>
                          <a:cs typeface="ＭＳ 明朝"/>
                          <a:sym typeface="ＭＳ 明朝"/>
                        </a:rPr>
                        <a:t>）</a:t>
                      </a:r>
                      <a:endParaRPr lang="fr-CA" altLang="ja-JP" dirty="0">
                        <a:latin typeface="ＭＳ 明朝"/>
                        <a:ea typeface="ＭＳ 明朝"/>
                        <a:cs typeface="ＭＳ 明朝"/>
                        <a:sym typeface="ＭＳ 明朝"/>
                      </a:endParaRPr>
                    </a:p>
                    <a:p>
                      <a:pPr algn="just" defTabSz="914400">
                        <a:lnSpc>
                          <a:spcPct val="107000"/>
                        </a:lnSpc>
                        <a:defRPr sz="1600" b="0">
                          <a:solidFill>
                            <a:srgbClr val="000000"/>
                          </a:solidFill>
                          <a:latin typeface="Times New Roman"/>
                          <a:ea typeface="Times New Roman"/>
                          <a:cs typeface="Times New Roman"/>
                          <a:sym typeface="Times New Roman"/>
                        </a:defRPr>
                      </a:pPr>
                      <a:r>
                        <a:rPr lang="fr-CA" altLang="ja-JP" dirty="0">
                          <a:latin typeface="ＭＳ 明朝"/>
                          <a:ea typeface="ＭＳ 明朝"/>
                          <a:cs typeface="ＭＳ 明朝"/>
                          <a:sym typeface="ＭＳ 明朝"/>
                        </a:rPr>
                        <a:t>(</a:t>
                      </a:r>
                      <a:r>
                        <a:rPr lang="fr-CA" altLang="ja-JP" dirty="0" err="1">
                          <a:latin typeface="ＭＳ 明朝"/>
                          <a:ea typeface="ＭＳ 明朝"/>
                          <a:cs typeface="ＭＳ 明朝"/>
                          <a:sym typeface="ＭＳ 明朝"/>
                        </a:rPr>
                        <a:t>complétif,relationnel</a:t>
                      </a:r>
                      <a:r>
                        <a:rPr lang="fr-CA" altLang="ja-JP" dirty="0">
                          <a:latin typeface="ＭＳ 明朝"/>
                          <a:ea typeface="ＭＳ 明朝"/>
                          <a:cs typeface="ＭＳ 明朝"/>
                          <a:sym typeface="ＭＳ 明朝"/>
                        </a:rPr>
                        <a:t>)</a:t>
                      </a:r>
                      <a:endParaRPr dirty="0">
                        <a:latin typeface="ＭＳ 明朝"/>
                        <a:ea typeface="ＭＳ 明朝"/>
                        <a:cs typeface="ＭＳ 明朝"/>
                        <a:sym typeface="ＭＳ 明朝"/>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a:t>les </a:t>
                      </a:r>
                      <a:r>
                        <a:rPr dirty="0" err="1"/>
                        <a:t>tarifs</a:t>
                      </a:r>
                      <a:r>
                        <a:rPr dirty="0"/>
                        <a:t> voyageurs</a:t>
                      </a:r>
                      <a:r>
                        <a:rPr dirty="0">
                          <a:latin typeface="ＭＳ 明朝"/>
                          <a:ea typeface="ＭＳ 明朝"/>
                          <a:cs typeface="ＭＳ 明朝"/>
                          <a:sym typeface="ＭＳ 明朝"/>
                        </a:rPr>
                        <a:t>　（</a:t>
                      </a:r>
                      <a:r>
                        <a:rPr dirty="0" err="1">
                          <a:latin typeface="ＭＳ 明朝"/>
                          <a:ea typeface="ＭＳ 明朝"/>
                          <a:cs typeface="ＭＳ 明朝"/>
                          <a:sym typeface="ＭＳ 明朝"/>
                        </a:rPr>
                        <a:t>旅客運賃</a:t>
                      </a:r>
                      <a:r>
                        <a:rPr dirty="0">
                          <a:latin typeface="ＭＳ 明朝"/>
                          <a:ea typeface="ＭＳ 明朝"/>
                          <a:cs typeface="ＭＳ 明朝"/>
                          <a:sym typeface="ＭＳ 明朝"/>
                        </a:rPr>
                        <a:t>）</a:t>
                      </a:r>
                      <a:r>
                        <a:rPr dirty="0"/>
                        <a:t>, les </a:t>
                      </a:r>
                      <a:r>
                        <a:rPr dirty="0" err="1"/>
                        <a:t>soins</a:t>
                      </a:r>
                      <a:r>
                        <a:rPr dirty="0"/>
                        <a:t> </a:t>
                      </a:r>
                      <a:r>
                        <a:rPr dirty="0" err="1"/>
                        <a:t>infirmiers</a:t>
                      </a:r>
                      <a:r>
                        <a:rPr dirty="0">
                          <a:latin typeface="ＭＳ 明朝"/>
                          <a:ea typeface="ＭＳ 明朝"/>
                          <a:cs typeface="ＭＳ 明朝"/>
                          <a:sym typeface="ＭＳ 明朝"/>
                        </a:rPr>
                        <a:t>　（</a:t>
                      </a:r>
                      <a:r>
                        <a:rPr dirty="0" err="1">
                          <a:latin typeface="ＭＳ 明朝"/>
                          <a:ea typeface="ＭＳ 明朝"/>
                          <a:cs typeface="ＭＳ 明朝"/>
                          <a:sym typeface="ＭＳ 明朝"/>
                        </a:rPr>
                        <a:t>看護師によるケア</a:t>
                      </a:r>
                      <a:r>
                        <a:rPr dirty="0"/>
                        <a:t>), le </a:t>
                      </a:r>
                      <a:r>
                        <a:rPr dirty="0" err="1"/>
                        <a:t>bébé</a:t>
                      </a:r>
                      <a:r>
                        <a:rPr dirty="0"/>
                        <a:t> </a:t>
                      </a:r>
                      <a:r>
                        <a:rPr dirty="0" err="1"/>
                        <a:t>épouvrette</a:t>
                      </a:r>
                      <a:r>
                        <a:rPr dirty="0"/>
                        <a:t> (</a:t>
                      </a:r>
                      <a:r>
                        <a:rPr dirty="0" err="1">
                          <a:latin typeface="ＭＳ 明朝"/>
                          <a:ea typeface="ＭＳ 明朝"/>
                          <a:cs typeface="ＭＳ 明朝"/>
                          <a:sym typeface="ＭＳ 明朝"/>
                        </a:rPr>
                        <a:t>試験管ベイビ</a:t>
                      </a:r>
                      <a:r>
                        <a:rPr dirty="0">
                          <a:latin typeface="ＭＳ 明朝"/>
                          <a:ea typeface="ＭＳ 明朝"/>
                          <a:cs typeface="ＭＳ 明朝"/>
                          <a:sym typeface="ＭＳ 明朝"/>
                        </a:rPr>
                        <a:t>ー）</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dirty="0">
                          <a:latin typeface="Times New Roman"/>
                          <a:ea typeface="Times New Roman"/>
                          <a:cs typeface="Times New Roman"/>
                          <a:sym typeface="Times New Roman"/>
                        </a:rPr>
                        <a:t>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t>N1</a:t>
                      </a:r>
                      <a:r>
                        <a:rPr dirty="0" err="1">
                          <a:latin typeface="ＭＳ 明朝"/>
                          <a:ea typeface="ＭＳ 明朝"/>
                          <a:cs typeface="ＭＳ 明朝"/>
                          <a:sym typeface="ＭＳ 明朝"/>
                        </a:rPr>
                        <a:t>と</a:t>
                      </a:r>
                      <a:r>
                        <a:rPr dirty="0" err="1"/>
                        <a:t>N2</a:t>
                      </a:r>
                      <a:r>
                        <a:rPr dirty="0" err="1">
                          <a:latin typeface="ＭＳ 明朝"/>
                          <a:ea typeface="ＭＳ 明朝"/>
                          <a:cs typeface="ＭＳ 明朝"/>
                          <a:sym typeface="ＭＳ 明朝"/>
                        </a:rPr>
                        <a:t>の指示対象は別</a:t>
                      </a:r>
                      <a:endParaRPr dirty="0">
                        <a:latin typeface="ＭＳ 明朝"/>
                        <a:ea typeface="ＭＳ 明朝"/>
                        <a:cs typeface="ＭＳ 明朝"/>
                        <a:sym typeface="ＭＳ 明朝"/>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sp>
        <p:nvSpPr>
          <p:cNvPr id="180" name="直線矢印コネクタ 15"/>
          <p:cNvSpPr/>
          <p:nvPr/>
        </p:nvSpPr>
        <p:spPr>
          <a:xfrm>
            <a:off x="1393332" y="4675887"/>
            <a:ext cx="9481931" cy="585087"/>
          </a:xfrm>
          <a:prstGeom prst="line">
            <a:avLst/>
          </a:prstGeom>
          <a:ln w="6350">
            <a:solidFill>
              <a:srgbClr val="000000"/>
            </a:solidFill>
            <a:tailEnd type="triangle"/>
          </a:ln>
        </p:spPr>
        <p:txBody>
          <a:bodyPr lIns="45719" rIns="45719"/>
          <a:lstStyle/>
          <a:p>
            <a:endParaRPr/>
          </a:p>
        </p:txBody>
      </p:sp>
      <p:sp>
        <p:nvSpPr>
          <p:cNvPr id="181" name="直線コネクタ 17"/>
          <p:cNvSpPr/>
          <p:nvPr/>
        </p:nvSpPr>
        <p:spPr>
          <a:xfrm flipV="1">
            <a:off x="1143000" y="4640010"/>
            <a:ext cx="9481931" cy="614907"/>
          </a:xfrm>
          <a:prstGeom prst="line">
            <a:avLst/>
          </a:prstGeom>
          <a:ln w="6350">
            <a:solidFill>
              <a:srgbClr val="000000"/>
            </a:solidFill>
          </a:ln>
        </p:spPr>
        <p:txBody>
          <a:bodyPr lIns="45719" rIns="45719"/>
          <a:lstStyle/>
          <a:p>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タイトル 1"/>
          <p:cNvSpPr txBox="1">
            <a:spLocks noGrp="1"/>
          </p:cNvSpPr>
          <p:nvPr>
            <p:ph type="title"/>
          </p:nvPr>
        </p:nvSpPr>
        <p:spPr>
          <a:xfrm>
            <a:off x="1251677" y="382384"/>
            <a:ext cx="10178323" cy="1492133"/>
          </a:xfrm>
          <a:prstGeom prst="rect">
            <a:avLst/>
          </a:prstGeom>
        </p:spPr>
        <p:txBody>
          <a:bodyPr/>
          <a:lstStyle/>
          <a:p>
            <a:pPr>
              <a:defRPr sz="4800" cap="none">
                <a:solidFill>
                  <a:srgbClr val="000000"/>
                </a:solidFill>
                <a:latin typeface="ＭＳ 明朝"/>
                <a:ea typeface="ＭＳ 明朝"/>
                <a:cs typeface="ＭＳ 明朝"/>
                <a:sym typeface="ＭＳ 明朝"/>
              </a:defRPr>
            </a:pPr>
            <a:r>
              <a:t>日本語のNN複合語の分類</a:t>
            </a:r>
            <a:br/>
            <a:r>
              <a:rPr sz="2400"/>
              <a:t>(Kageyama, </a:t>
            </a:r>
            <a:r>
              <a:rPr sz="1900"/>
              <a:t>2010)</a:t>
            </a:r>
            <a:br>
              <a:rPr sz="1900"/>
            </a:br>
            <a:endParaRPr sz="1900"/>
          </a:p>
        </p:txBody>
      </p:sp>
      <p:graphicFrame>
        <p:nvGraphicFramePr>
          <p:cNvPr id="186" name="表 2"/>
          <p:cNvGraphicFramePr/>
          <p:nvPr>
            <p:extLst>
              <p:ext uri="{D42A27DB-BD31-4B8C-83A1-F6EECF244321}">
                <p14:modId xmlns:p14="http://schemas.microsoft.com/office/powerpoint/2010/main" val="1642176714"/>
              </p:ext>
            </p:extLst>
          </p:nvPr>
        </p:nvGraphicFramePr>
        <p:xfrm>
          <a:off x="1143000" y="1974088"/>
          <a:ext cx="9481930" cy="3900933"/>
        </p:xfrm>
        <a:graphic>
          <a:graphicData uri="http://schemas.openxmlformats.org/drawingml/2006/table">
            <a:tbl>
              <a:tblPr firstRow="1" firstCol="1">
                <a:tableStyleId>{4C3C2611-4C71-4FC5-86AE-919BDF0F9419}</a:tableStyleId>
              </a:tblPr>
              <a:tblGrid>
                <a:gridCol w="2405270">
                  <a:extLst>
                    <a:ext uri="{9D8B030D-6E8A-4147-A177-3AD203B41FA5}">
                      <a16:colId xmlns:a16="http://schemas.microsoft.com/office/drawing/2014/main" val="20000"/>
                    </a:ext>
                  </a:extLst>
                </a:gridCol>
                <a:gridCol w="3128275">
                  <a:extLst>
                    <a:ext uri="{9D8B030D-6E8A-4147-A177-3AD203B41FA5}">
                      <a16:colId xmlns:a16="http://schemas.microsoft.com/office/drawing/2014/main" val="20001"/>
                    </a:ext>
                  </a:extLst>
                </a:gridCol>
                <a:gridCol w="1581810">
                  <a:extLst>
                    <a:ext uri="{9D8B030D-6E8A-4147-A177-3AD203B41FA5}">
                      <a16:colId xmlns:a16="http://schemas.microsoft.com/office/drawing/2014/main" val="20002"/>
                    </a:ext>
                  </a:extLst>
                </a:gridCol>
                <a:gridCol w="2366575">
                  <a:extLst>
                    <a:ext uri="{9D8B030D-6E8A-4147-A177-3AD203B41FA5}">
                      <a16:colId xmlns:a16="http://schemas.microsoft.com/office/drawing/2014/main" val="20003"/>
                    </a:ext>
                  </a:extLst>
                </a:gridCol>
              </a:tblGrid>
              <a:tr h="422639">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構造</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例</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指示対象数</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特徴</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880610">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修飾</a:t>
                      </a:r>
                      <a:r>
                        <a:t> Qualification</a:t>
                      </a:r>
                    </a:p>
                    <a:p>
                      <a:pPr algn="just" defTabSz="914400">
                        <a:lnSpc>
                          <a:spcPct val="107000"/>
                        </a:lnSpc>
                        <a:defRPr sz="1600" b="0">
                          <a:solidFill>
                            <a:srgbClr val="000000"/>
                          </a:solidFill>
                          <a:latin typeface="Times New Roman"/>
                          <a:ea typeface="Times New Roman"/>
                          <a:cs typeface="Times New Roman"/>
                          <a:sym typeface="Times New Roman"/>
                        </a:defRPr>
                      </a:pPr>
                      <a:r>
                        <a:t>(</a:t>
                      </a:r>
                      <a:r>
                        <a:rPr>
                          <a:latin typeface="ＭＳ 明朝"/>
                          <a:ea typeface="ＭＳ 明朝"/>
                          <a:cs typeface="ＭＳ 明朝"/>
                          <a:sym typeface="ＭＳ 明朝"/>
                        </a:rPr>
                        <a:t>類似、</a:t>
                      </a:r>
                      <a:r>
                        <a:t> </a:t>
                      </a:r>
                      <a:r>
                        <a:rPr>
                          <a:latin typeface="ＭＳ 明朝"/>
                          <a:ea typeface="ＭＳ 明朝"/>
                          <a:cs typeface="ＭＳ 明朝"/>
                          <a:sym typeface="ＭＳ 明朝"/>
                        </a:rPr>
                        <a:t>比喩</a:t>
                      </a:r>
                      <a: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latin typeface="ＭＳ 明朝"/>
                          <a:ea typeface="ＭＳ 明朝"/>
                          <a:cs typeface="ＭＳ 明朝"/>
                          <a:sym typeface="ＭＳ 明朝"/>
                        </a:rPr>
                        <a:t>親指、子会社、姫百合、鬼百合、姉妹都市、母細胞</a:t>
                      </a:r>
                      <a:r>
                        <a:rPr dirty="0">
                          <a:latin typeface="ＭＳ 明朝"/>
                          <a:ea typeface="ＭＳ 明朝"/>
                          <a:cs typeface="ＭＳ 明朝"/>
                          <a:sym typeface="ＭＳ 明朝"/>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dirty="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t>N1</a:t>
                      </a:r>
                      <a:r>
                        <a:rPr dirty="0" err="1">
                          <a:latin typeface="ＭＳ 明朝"/>
                          <a:ea typeface="ＭＳ 明朝"/>
                          <a:cs typeface="ＭＳ 明朝"/>
                          <a:sym typeface="ＭＳ 明朝"/>
                        </a:rPr>
                        <a:t>のような</a:t>
                      </a:r>
                      <a:r>
                        <a:rPr dirty="0" err="1"/>
                        <a:t>N2</a:t>
                      </a:r>
                      <a:r>
                        <a:rPr dirty="0"/>
                        <a:t>, </a:t>
                      </a:r>
                      <a:r>
                        <a:rPr dirty="0" err="1"/>
                        <a:t>N1</a:t>
                      </a:r>
                      <a:r>
                        <a:rPr dirty="0" err="1">
                          <a:latin typeface="ＭＳ 明朝"/>
                          <a:ea typeface="ＭＳ 明朝"/>
                          <a:cs typeface="ＭＳ 明朝"/>
                          <a:sym typeface="ＭＳ 明朝"/>
                        </a:rPr>
                        <a:t>の特性を持った</a:t>
                      </a:r>
                      <a:r>
                        <a:rPr dirty="0" err="1"/>
                        <a:t>N2</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880610">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併置</a:t>
                      </a:r>
                      <a:r>
                        <a:t>Coordination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a:latin typeface="ＭＳ 明朝"/>
                          <a:ea typeface="ＭＳ 明朝"/>
                          <a:cs typeface="ＭＳ 明朝"/>
                          <a:sym typeface="ＭＳ 明朝"/>
                        </a:rPr>
                        <a:t>親子、兄弟姉妹、松竹梅、男女</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a:latin typeface="Times New Roman"/>
                          <a:ea typeface="Times New Roman"/>
                          <a:cs typeface="Times New Roman"/>
                          <a:sym typeface="Times New Roman"/>
                        </a:rPr>
                        <a:t>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t>N1</a:t>
                      </a:r>
                      <a:r>
                        <a:rPr dirty="0" err="1">
                          <a:latin typeface="ＭＳ 明朝"/>
                          <a:ea typeface="ＭＳ 明朝"/>
                          <a:cs typeface="ＭＳ 明朝"/>
                          <a:sym typeface="ＭＳ 明朝"/>
                        </a:rPr>
                        <a:t>と</a:t>
                      </a:r>
                      <a:r>
                        <a:rPr dirty="0" err="1"/>
                        <a:t>N2</a:t>
                      </a:r>
                      <a:r>
                        <a:rPr dirty="0" err="1">
                          <a:latin typeface="ＭＳ 明朝"/>
                          <a:ea typeface="ＭＳ 明朝"/>
                          <a:cs typeface="ＭＳ 明朝"/>
                          <a:sym typeface="ＭＳ 明朝"/>
                        </a:rPr>
                        <a:t>は対等</a:t>
                      </a:r>
                      <a:endParaRPr dirty="0">
                        <a:latin typeface="ＭＳ 明朝"/>
                        <a:ea typeface="ＭＳ 明朝"/>
                        <a:cs typeface="ＭＳ 明朝"/>
                        <a:sym typeface="ＭＳ 明朝"/>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880610">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同一</a:t>
                      </a:r>
                      <a:r>
                        <a:t>Identification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a:latin typeface="ＭＳ 明朝"/>
                          <a:ea typeface="ＭＳ 明朝"/>
                          <a:cs typeface="ＭＳ 明朝"/>
                          <a:sym typeface="ＭＳ 明朝"/>
                        </a:rPr>
                        <a:t>ミッテラン大統領、安倍首相</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dirty="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t>N1</a:t>
                      </a:r>
                      <a:r>
                        <a:rPr dirty="0" err="1">
                          <a:latin typeface="ＭＳ 明朝"/>
                          <a:ea typeface="ＭＳ 明朝"/>
                          <a:cs typeface="ＭＳ 明朝"/>
                          <a:sym typeface="ＭＳ 明朝"/>
                        </a:rPr>
                        <a:t>は</a:t>
                      </a:r>
                      <a:r>
                        <a:rPr dirty="0" err="1"/>
                        <a:t>N2</a:t>
                      </a:r>
                      <a:r>
                        <a:rPr dirty="0" err="1">
                          <a:latin typeface="ＭＳ 明朝"/>
                          <a:ea typeface="ＭＳ 明朝"/>
                          <a:cs typeface="ＭＳ 明朝"/>
                          <a:sym typeface="ＭＳ 明朝"/>
                        </a:rPr>
                        <a:t>の上位語</a:t>
                      </a:r>
                      <a:endParaRPr dirty="0">
                        <a:latin typeface="ＭＳ 明朝"/>
                        <a:ea typeface="ＭＳ 明朝"/>
                        <a:cs typeface="ＭＳ 明朝"/>
                        <a:sym typeface="ＭＳ 明朝"/>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836464">
                <a:tc>
                  <a:txBody>
                    <a:bodyPr/>
                    <a:lstStyle/>
                    <a:p>
                      <a:pPr algn="just" defTabSz="914400">
                        <a:lnSpc>
                          <a:spcPct val="107000"/>
                        </a:lnSpc>
                        <a:defRPr sz="1600" b="0">
                          <a:solidFill>
                            <a:srgbClr val="000000"/>
                          </a:solidFill>
                          <a:latin typeface="Times New Roman"/>
                          <a:ea typeface="Times New Roman"/>
                          <a:cs typeface="Times New Roman"/>
                          <a:sym typeface="Times New Roman"/>
                        </a:defRPr>
                      </a:pPr>
                      <a:r>
                        <a:rPr>
                          <a:latin typeface="ＭＳ 明朝"/>
                          <a:ea typeface="ＭＳ 明朝"/>
                          <a:cs typeface="ＭＳ 明朝"/>
                          <a:sym typeface="ＭＳ 明朝"/>
                        </a:rPr>
                        <a:t>補足</a:t>
                      </a:r>
                      <a:r>
                        <a:t>Complémentation</a:t>
                      </a:r>
                    </a:p>
                    <a:p>
                      <a:pPr algn="just" defTabSz="914400">
                        <a:lnSpc>
                          <a:spcPct val="107000"/>
                        </a:lnSpc>
                        <a:defRPr sz="1600" b="0">
                          <a:solidFill>
                            <a:srgbClr val="000000"/>
                          </a:solidFill>
                          <a:latin typeface="Times New Roman"/>
                          <a:ea typeface="Times New Roman"/>
                          <a:cs typeface="Times New Roman"/>
                          <a:sym typeface="Times New Roman"/>
                        </a:defRPr>
                      </a:pPr>
                      <a:r>
                        <a:t>(</a:t>
                      </a:r>
                      <a:r>
                        <a:rPr>
                          <a:latin typeface="ＭＳ 明朝"/>
                          <a:ea typeface="ＭＳ 明朝"/>
                          <a:cs typeface="ＭＳ 明朝"/>
                          <a:sym typeface="ＭＳ 明朝"/>
                        </a:rPr>
                        <a:t>関係的</a:t>
                      </a:r>
                      <a: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latin typeface="ＭＳ 明朝"/>
                          <a:ea typeface="ＭＳ 明朝"/>
                          <a:cs typeface="ＭＳ 明朝"/>
                          <a:sym typeface="ＭＳ 明朝"/>
                        </a:rPr>
                        <a:t>旅客運賃</a:t>
                      </a:r>
                      <a:r>
                        <a:rPr dirty="0"/>
                        <a:t>, </a:t>
                      </a:r>
                      <a:r>
                        <a:rPr dirty="0">
                          <a:latin typeface="ＭＳ 明朝"/>
                          <a:ea typeface="ＭＳ 明朝"/>
                          <a:cs typeface="ＭＳ 明朝"/>
                          <a:sym typeface="ＭＳ 明朝"/>
                        </a:rPr>
                        <a:t>　</a:t>
                      </a:r>
                      <a:r>
                        <a:rPr dirty="0" err="1">
                          <a:latin typeface="ＭＳ 明朝"/>
                          <a:ea typeface="ＭＳ 明朝"/>
                          <a:cs typeface="ＭＳ 明朝"/>
                          <a:sym typeface="ＭＳ 明朝"/>
                        </a:rPr>
                        <a:t>試験管ベイビ</a:t>
                      </a:r>
                      <a:r>
                        <a:rPr dirty="0">
                          <a:latin typeface="ＭＳ 明朝"/>
                          <a:ea typeface="ＭＳ 明朝"/>
                          <a:cs typeface="ＭＳ 明朝"/>
                          <a:sym typeface="ＭＳ 明朝"/>
                        </a:rPr>
                        <a:t>ー、</a:t>
                      </a:r>
                      <a:r>
                        <a:rPr dirty="0" err="1">
                          <a:latin typeface="ＭＳ 明朝"/>
                          <a:ea typeface="ＭＳ 明朝"/>
                          <a:cs typeface="ＭＳ 明朝"/>
                          <a:sym typeface="ＭＳ 明朝"/>
                        </a:rPr>
                        <a:t>ケアマネージャ</a:t>
                      </a:r>
                      <a:r>
                        <a:rPr dirty="0">
                          <a:latin typeface="ＭＳ 明朝"/>
                          <a:ea typeface="ＭＳ 明朝"/>
                          <a:cs typeface="ＭＳ 明朝"/>
                          <a:sym typeface="ＭＳ 明朝"/>
                        </a:rPr>
                        <a:t>ー</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07000"/>
                        </a:lnSpc>
                        <a:defRPr sz="1800"/>
                      </a:pPr>
                      <a:r>
                        <a:rPr sz="1600" dirty="0">
                          <a:latin typeface="Times New Roman"/>
                          <a:ea typeface="Times New Roman"/>
                          <a:cs typeface="Times New Roman"/>
                          <a:sym typeface="Times New Roman"/>
                        </a:rPr>
                        <a:t>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914400">
                        <a:lnSpc>
                          <a:spcPct val="107000"/>
                        </a:lnSpc>
                        <a:defRPr sz="1600">
                          <a:latin typeface="Times New Roman"/>
                          <a:ea typeface="Times New Roman"/>
                          <a:cs typeface="Times New Roman"/>
                          <a:sym typeface="Times New Roman"/>
                        </a:defRPr>
                      </a:pPr>
                      <a:r>
                        <a:rPr dirty="0" err="1"/>
                        <a:t>N1</a:t>
                      </a:r>
                      <a:r>
                        <a:rPr dirty="0" err="1">
                          <a:latin typeface="ＭＳ 明朝"/>
                          <a:ea typeface="ＭＳ 明朝"/>
                          <a:cs typeface="ＭＳ 明朝"/>
                          <a:sym typeface="ＭＳ 明朝"/>
                        </a:rPr>
                        <a:t>と</a:t>
                      </a:r>
                      <a:r>
                        <a:rPr dirty="0" err="1"/>
                        <a:t>N2</a:t>
                      </a:r>
                      <a:r>
                        <a:rPr dirty="0" err="1">
                          <a:latin typeface="ＭＳ 明朝"/>
                          <a:ea typeface="ＭＳ 明朝"/>
                          <a:cs typeface="ＭＳ 明朝"/>
                          <a:sym typeface="ＭＳ 明朝"/>
                        </a:rPr>
                        <a:t>の指示対象は別</a:t>
                      </a:r>
                      <a:endParaRPr dirty="0">
                        <a:latin typeface="ＭＳ 明朝"/>
                        <a:ea typeface="ＭＳ 明朝"/>
                        <a:cs typeface="ＭＳ 明朝"/>
                        <a:sym typeface="ＭＳ 明朝"/>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sp>
        <p:nvSpPr>
          <p:cNvPr id="187" name="直線矢印コネクタ 15"/>
          <p:cNvSpPr/>
          <p:nvPr/>
        </p:nvSpPr>
        <p:spPr>
          <a:xfrm>
            <a:off x="1142998" y="4269007"/>
            <a:ext cx="9481931" cy="585086"/>
          </a:xfrm>
          <a:prstGeom prst="line">
            <a:avLst/>
          </a:prstGeom>
          <a:ln w="6350">
            <a:solidFill>
              <a:srgbClr val="000000"/>
            </a:solidFill>
            <a:tailEnd type="triangle"/>
          </a:ln>
        </p:spPr>
        <p:txBody>
          <a:bodyPr lIns="45719" rIns="45719"/>
          <a:lstStyle/>
          <a:p>
            <a:endParaRPr/>
          </a:p>
        </p:txBody>
      </p:sp>
      <p:sp>
        <p:nvSpPr>
          <p:cNvPr id="188" name="直線コネクタ 17"/>
          <p:cNvSpPr/>
          <p:nvPr/>
        </p:nvSpPr>
        <p:spPr>
          <a:xfrm flipV="1">
            <a:off x="1142998" y="4239187"/>
            <a:ext cx="9481931" cy="614906"/>
          </a:xfrm>
          <a:prstGeom prst="line">
            <a:avLst/>
          </a:prstGeom>
          <a:ln w="6350">
            <a:solidFill>
              <a:srgbClr val="000000"/>
            </a:solidFill>
          </a:ln>
        </p:spPr>
        <p:txBody>
          <a:bodyPr lIns="45719" rIns="45719"/>
          <a:lstStyle/>
          <a:p>
            <a:endParaRPr/>
          </a:p>
        </p:txBody>
      </p:sp>
      <p:sp>
        <p:nvSpPr>
          <p:cNvPr id="2" name="テキスト ボックス 1">
            <a:extLst>
              <a:ext uri="{FF2B5EF4-FFF2-40B4-BE49-F238E27FC236}">
                <a16:creationId xmlns:a16="http://schemas.microsoft.com/office/drawing/2014/main" id="{A77147CF-4A04-49DB-B4EB-DCD5CCF739EE}"/>
              </a:ext>
            </a:extLst>
          </p:cNvPr>
          <p:cNvSpPr txBox="1"/>
          <p:nvPr/>
        </p:nvSpPr>
        <p:spPr>
          <a:xfrm>
            <a:off x="1596188" y="6160168"/>
            <a:ext cx="8598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dirty="0"/>
              <a:t>既婚女性、入れ墨男、日本人女性、女性医師、女やくざ、女友達などは？</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942F2-5D53-4AE5-B176-05993253284C}"/>
              </a:ext>
            </a:extLst>
          </p:cNvPr>
          <p:cNvSpPr>
            <a:spLocks noGrp="1"/>
          </p:cNvSpPr>
          <p:nvPr>
            <p:ph type="title"/>
          </p:nvPr>
        </p:nvSpPr>
        <p:spPr>
          <a:xfrm>
            <a:off x="1251676" y="382384"/>
            <a:ext cx="10531249" cy="1492133"/>
          </a:xfrm>
        </p:spPr>
        <p:txBody>
          <a:bodyPr>
            <a:normAutofit fontScale="90000"/>
          </a:bodyPr>
          <a:lstStyle/>
          <a:p>
            <a:r>
              <a:rPr kumimoji="1" lang="fr-CA" altLang="ja-JP" dirty="0" err="1"/>
              <a:t>NN</a:t>
            </a:r>
            <a:r>
              <a:rPr kumimoji="1" lang="ja-JP" altLang="en-US" dirty="0"/>
              <a:t>の分類</a:t>
            </a:r>
            <a:r>
              <a:rPr kumimoji="1" lang="fr-CA" altLang="ja-JP" dirty="0"/>
              <a:t> Arnaud</a:t>
            </a:r>
            <a:r>
              <a:rPr kumimoji="1" lang="en-US" altLang="ja-JP" dirty="0"/>
              <a:t>&amp;Renner</a:t>
            </a:r>
            <a:r>
              <a:rPr kumimoji="1" lang="fr-CA" altLang="ja-JP" dirty="0"/>
              <a:t> 2015, Arnaud 2015, Noailly 1990, </a:t>
            </a:r>
            <a:r>
              <a:rPr kumimoji="1" lang="fr-CA" altLang="ja-JP" dirty="0" err="1"/>
              <a:t>Fradin</a:t>
            </a:r>
            <a:r>
              <a:rPr kumimoji="1" lang="fr-CA" altLang="ja-JP" dirty="0"/>
              <a:t> </a:t>
            </a:r>
            <a:r>
              <a:rPr kumimoji="1" lang="en-GB" altLang="ja-JP" dirty="0"/>
              <a:t>2009</a:t>
            </a:r>
            <a:endParaRPr kumimoji="1" lang="ja-JP" altLang="en-US" dirty="0"/>
          </a:p>
        </p:txBody>
      </p:sp>
      <p:pic>
        <p:nvPicPr>
          <p:cNvPr id="4" name="図 3">
            <a:extLst>
              <a:ext uri="{FF2B5EF4-FFF2-40B4-BE49-F238E27FC236}">
                <a16:creationId xmlns:a16="http://schemas.microsoft.com/office/drawing/2014/main" id="{6E974DD9-19A3-4838-93AB-474478E38D91}"/>
              </a:ext>
            </a:extLst>
          </p:cNvPr>
          <p:cNvPicPr>
            <a:picLocks noChangeAspect="1"/>
          </p:cNvPicPr>
          <p:nvPr/>
        </p:nvPicPr>
        <p:blipFill>
          <a:blip r:embed="rId2"/>
          <a:stretch>
            <a:fillRect/>
          </a:stretch>
        </p:blipFill>
        <p:spPr>
          <a:xfrm>
            <a:off x="1816793" y="2276503"/>
            <a:ext cx="6950803" cy="3081060"/>
          </a:xfrm>
          <a:prstGeom prst="rect">
            <a:avLst/>
          </a:prstGeom>
        </p:spPr>
      </p:pic>
      <p:sp>
        <p:nvSpPr>
          <p:cNvPr id="6" name="テキスト ボックス 5">
            <a:extLst>
              <a:ext uri="{FF2B5EF4-FFF2-40B4-BE49-F238E27FC236}">
                <a16:creationId xmlns:a16="http://schemas.microsoft.com/office/drawing/2014/main" id="{4F52BF9F-32C5-4FC7-AB2F-A31EAF5FB81B}"/>
              </a:ext>
            </a:extLst>
          </p:cNvPr>
          <p:cNvSpPr txBox="1"/>
          <p:nvPr/>
        </p:nvSpPr>
        <p:spPr>
          <a:xfrm>
            <a:off x="7434732" y="1953338"/>
            <a:ext cx="434819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Arnaud</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&amp;</a:t>
            </a:r>
            <a:r>
              <a:rPr lang="fr-CA" altLang="ja-JP" dirty="0"/>
              <a:t>Renner </a:t>
            </a: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2015</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:15, </a:t>
            </a: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Fig1</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 Categories of NN composite lexical units</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7" name="テキスト ボックス 6">
            <a:extLst>
              <a:ext uri="{FF2B5EF4-FFF2-40B4-BE49-F238E27FC236}">
                <a16:creationId xmlns:a16="http://schemas.microsoft.com/office/drawing/2014/main" id="{A8775BA1-45C7-4DDE-B583-05EC42D512D7}"/>
              </a:ext>
            </a:extLst>
          </p:cNvPr>
          <p:cNvSpPr txBox="1"/>
          <p:nvPr/>
        </p:nvSpPr>
        <p:spPr>
          <a:xfrm>
            <a:off x="1771649" y="5649685"/>
            <a:ext cx="534056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Noilly</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 1990, </a:t>
            </a: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Relationnel</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Qualificati</a:t>
            </a:r>
            <a:r>
              <a:rPr lang="en-GB" altLang="ja-JP" dirty="0" err="1"/>
              <a:t>f</a:t>
            </a:r>
            <a:r>
              <a:rPr lang="en-GB" altLang="ja-JP" dirty="0"/>
              <a:t>, </a:t>
            </a:r>
            <a:r>
              <a:rPr lang="en-GB" altLang="ja-JP" dirty="0" err="1"/>
              <a:t>Coordinatif</a:t>
            </a:r>
            <a:r>
              <a:rPr lang="ja-JP" altLang="en-US" dirty="0"/>
              <a:t>に相当</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25808605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4FB8C-BD19-E474-F30D-817DDF1013DB}"/>
              </a:ext>
            </a:extLst>
          </p:cNvPr>
          <p:cNvSpPr>
            <a:spLocks noGrp="1"/>
          </p:cNvSpPr>
          <p:nvPr>
            <p:ph type="title"/>
          </p:nvPr>
        </p:nvSpPr>
        <p:spPr/>
        <p:txBody>
          <a:bodyPr/>
          <a:lstStyle/>
          <a:p>
            <a:r>
              <a:rPr kumimoji="1" lang="en-US" altLang="ja-JP" dirty="0"/>
              <a:t>9/25 </a:t>
            </a:r>
            <a:r>
              <a:rPr kumimoji="1" lang="en-GB" altLang="ja-JP" dirty="0"/>
              <a:t>Introduction</a:t>
            </a:r>
            <a:br>
              <a:rPr kumimoji="1" lang="en-GB" altLang="ja-JP" dirty="0"/>
            </a:br>
            <a:r>
              <a:rPr kumimoji="1" lang="ja-JP" altLang="en-US" dirty="0"/>
              <a:t>テキスト</a:t>
            </a:r>
          </a:p>
        </p:txBody>
      </p:sp>
      <p:sp>
        <p:nvSpPr>
          <p:cNvPr id="3" name="テキスト プレースホルダー 2">
            <a:extLst>
              <a:ext uri="{FF2B5EF4-FFF2-40B4-BE49-F238E27FC236}">
                <a16:creationId xmlns:a16="http://schemas.microsoft.com/office/drawing/2014/main" id="{D2A91934-30B2-9749-FDA4-600575475960}"/>
              </a:ext>
            </a:extLst>
          </p:cNvPr>
          <p:cNvSpPr>
            <a:spLocks noGrp="1"/>
          </p:cNvSpPr>
          <p:nvPr>
            <p:ph type="body" idx="1"/>
          </p:nvPr>
        </p:nvSpPr>
        <p:spPr/>
        <p:txBody>
          <a:bodyPr>
            <a:normAutofit fontScale="77500" lnSpcReduction="20000"/>
          </a:bodyPr>
          <a:lstStyle/>
          <a:p>
            <a:pPr>
              <a:buFont typeface="Wingdings" panose="05000000000000000000" pitchFamily="2" charset="2"/>
              <a:buChar char="l"/>
            </a:pPr>
            <a:r>
              <a:rPr kumimoji="1" lang="ja-JP" altLang="en-US" dirty="0">
                <a:hlinkClick r:id="rId2" action="ppaction://hlinkfile"/>
              </a:rPr>
              <a:t>藤村逸子・滝沢直宏編 </a:t>
            </a:r>
            <a:r>
              <a:rPr kumimoji="1" lang="en-US" altLang="ja-JP" dirty="0">
                <a:hlinkClick r:id="rId2" action="ppaction://hlinkfile"/>
              </a:rPr>
              <a:t>2011 『</a:t>
            </a:r>
            <a:r>
              <a:rPr kumimoji="1" lang="ja-JP" altLang="en-US" dirty="0">
                <a:hlinkClick r:id="rId2" action="ppaction://hlinkfile"/>
              </a:rPr>
              <a:t>言語研究の技法ーデータの収集と分析</a:t>
            </a:r>
            <a:r>
              <a:rPr kumimoji="1" lang="en-US" altLang="ja-JP" dirty="0">
                <a:hlinkClick r:id="rId2" action="ppaction://hlinkfile"/>
              </a:rPr>
              <a:t>』</a:t>
            </a:r>
            <a:r>
              <a:rPr kumimoji="1" lang="ja-JP" altLang="en-US" dirty="0">
                <a:hlinkClick r:id="rId2" action="ppaction://hlinkfile"/>
              </a:rPr>
              <a:t>　ひつじ書房</a:t>
            </a:r>
            <a:endParaRPr kumimoji="1" lang="en-US" altLang="ja-JP" dirty="0"/>
          </a:p>
          <a:p>
            <a:pPr marL="825500" lvl="1" indent="-342900"/>
            <a:r>
              <a:rPr kumimoji="1" lang="ja-JP" altLang="en-US" dirty="0"/>
              <a:t>多量の実例の観察に基づく言語現象の研究</a:t>
            </a:r>
            <a:endParaRPr kumimoji="1" lang="en-US" altLang="ja-JP" dirty="0"/>
          </a:p>
          <a:p>
            <a:pPr marL="825500" lvl="1" indent="-342900"/>
            <a:r>
              <a:rPr kumimoji="1" lang="ja-JP" altLang="en-US" dirty="0"/>
              <a:t>大規模コーパスに基づくコロケーションの研究</a:t>
            </a:r>
            <a:endParaRPr kumimoji="1" lang="en-US" altLang="ja-JP" dirty="0"/>
          </a:p>
          <a:p>
            <a:pPr marL="825500" lvl="1" indent="-342900"/>
            <a:r>
              <a:rPr kumimoji="1" lang="ja-JP" altLang="en-US" dirty="0"/>
              <a:t>会話コーパスの構築に基づくコミュニケーションの研究</a:t>
            </a:r>
            <a:endParaRPr kumimoji="1" lang="en-US" altLang="ja-JP" dirty="0"/>
          </a:p>
          <a:p>
            <a:pPr>
              <a:buFont typeface="Wingdings" panose="05000000000000000000" pitchFamily="2" charset="2"/>
              <a:buChar char="l"/>
            </a:pPr>
            <a:r>
              <a:rPr kumimoji="1" lang="en-GB" altLang="ja-JP" dirty="0"/>
              <a:t>Fujimura, Itsuko  2024 </a:t>
            </a:r>
            <a:r>
              <a:rPr kumimoji="1" lang="fr-FR" altLang="ja-JP" dirty="0">
                <a:hlinkClick r:id="rId3"/>
              </a:rPr>
              <a:t>&lt; </a:t>
            </a:r>
            <a:r>
              <a:rPr kumimoji="1" lang="fr-FR" altLang="ja-JP" i="1" dirty="0">
                <a:hlinkClick r:id="rId3"/>
              </a:rPr>
              <a:t>début/mi-/fin mars</a:t>
            </a:r>
            <a:r>
              <a:rPr kumimoji="1" lang="fr-FR" altLang="ja-JP" dirty="0">
                <a:hlinkClick r:id="rId3"/>
              </a:rPr>
              <a:t>&gt; du point de vue de la constructionnalisation</a:t>
            </a:r>
            <a:r>
              <a:rPr kumimoji="1" lang="fr-FR" altLang="ja-JP" dirty="0"/>
              <a:t>, in </a:t>
            </a:r>
            <a:r>
              <a:rPr kumimoji="1" lang="fr-FR" altLang="ja-JP" dirty="0" err="1"/>
              <a:t>Diachro</a:t>
            </a:r>
            <a:endParaRPr kumimoji="1" lang="fr-FR" altLang="ja-JP" dirty="0"/>
          </a:p>
          <a:p>
            <a:pPr>
              <a:buFont typeface="Wingdings" panose="05000000000000000000" pitchFamily="2" charset="2"/>
              <a:buChar char="l"/>
            </a:pPr>
            <a:r>
              <a:rPr kumimoji="1" lang="ja-JP" altLang="en-US" dirty="0"/>
              <a:t>藤村逸子</a:t>
            </a:r>
            <a:r>
              <a:rPr kumimoji="1" lang="en-US" altLang="ja-JP" dirty="0"/>
              <a:t>2019 </a:t>
            </a:r>
            <a:r>
              <a:rPr kumimoji="1" lang="en-GB" altLang="ja-JP" dirty="0">
                <a:hlinkClick r:id="rId4"/>
              </a:rPr>
              <a:t>&lt;d</a:t>
            </a:r>
            <a:r>
              <a:rPr kumimoji="1" lang="fr-CA" altLang="ja-JP" i="1" dirty="0" err="1">
                <a:hlinkClick r:id="rId4"/>
              </a:rPr>
              <a:t>ébut</a:t>
            </a:r>
            <a:r>
              <a:rPr kumimoji="1" lang="fr-CA" altLang="ja-JP" i="1" dirty="0">
                <a:hlinkClick r:id="rId4"/>
              </a:rPr>
              <a:t>/mi-/fin </a:t>
            </a:r>
            <a:r>
              <a:rPr kumimoji="1" lang="fr-CA" altLang="ja-JP" dirty="0">
                <a:hlinkClick r:id="rId4"/>
              </a:rPr>
              <a:t>+ MOIS&gt; </a:t>
            </a:r>
            <a:r>
              <a:rPr kumimoji="1" lang="ja-JP" altLang="en-US" dirty="0">
                <a:hlinkClick r:id="rId4"/>
              </a:rPr>
              <a:t>の生成：構文化の観点から　</a:t>
            </a:r>
            <a:r>
              <a:rPr kumimoji="1" lang="ja-JP" altLang="en-US" dirty="0"/>
              <a:t>フランス語学研究</a:t>
            </a:r>
            <a:r>
              <a:rPr kumimoji="1" lang="en-US" altLang="ja-JP" dirty="0"/>
              <a:t>53. </a:t>
            </a:r>
            <a:endParaRPr kumimoji="1" lang="fr-FR" altLang="ja-JP" dirty="0"/>
          </a:p>
          <a:p>
            <a:pPr>
              <a:buFont typeface="Wingdings" panose="05000000000000000000" pitchFamily="2" charset="2"/>
              <a:buChar char="l"/>
            </a:pPr>
            <a:r>
              <a:rPr kumimoji="1" lang="fr-FR" altLang="ja-JP" dirty="0"/>
              <a:t>Fujimura, Itsuko 2024 </a:t>
            </a:r>
            <a:r>
              <a:rPr kumimoji="1" lang="fr-FR" altLang="ja-JP" i="1" dirty="0">
                <a:hlinkClick r:id="rId5"/>
              </a:rPr>
              <a:t>Maison mère </a:t>
            </a:r>
            <a:r>
              <a:rPr kumimoji="1" lang="fr-FR" altLang="ja-JP" dirty="0">
                <a:hlinkClick r:id="rId5"/>
              </a:rPr>
              <a:t>et </a:t>
            </a:r>
            <a:r>
              <a:rPr kumimoji="1" lang="fr-FR" altLang="ja-JP" i="1" dirty="0">
                <a:hlinkClick r:id="rId5"/>
              </a:rPr>
              <a:t>cellule fille </a:t>
            </a:r>
            <a:r>
              <a:rPr kumimoji="1" lang="fr-FR" altLang="ja-JP" dirty="0">
                <a:hlinkClick r:id="rId5"/>
              </a:rPr>
              <a:t>: une étude de corpus sur le français, l’espagnol, le japonais et le coréen</a:t>
            </a:r>
            <a:r>
              <a:rPr kumimoji="1" lang="fr-FR" altLang="ja-JP" dirty="0"/>
              <a:t>, Université</a:t>
            </a:r>
            <a:r>
              <a:rPr kumimoji="1" lang="en-US" altLang="ja-JP" dirty="0"/>
              <a:t> de Bordeaux</a:t>
            </a:r>
            <a:endParaRPr kumimoji="1" lang="fr-FR" altLang="ja-JP" dirty="0"/>
          </a:p>
          <a:p>
            <a:pPr>
              <a:buFont typeface="Wingdings" panose="05000000000000000000" pitchFamily="2" charset="2"/>
              <a:buChar char="l"/>
            </a:pPr>
            <a:r>
              <a:rPr kumimoji="1" lang="fr-FR" altLang="ja-JP" dirty="0"/>
              <a:t>Fujimura, Itsuko. 2020b. </a:t>
            </a:r>
            <a:r>
              <a:rPr kumimoji="1" lang="fr-FR" altLang="ja-JP" i="1" dirty="0">
                <a:hlinkClick r:id="rId6"/>
              </a:rPr>
              <a:t>Villes sœurs </a:t>
            </a:r>
            <a:r>
              <a:rPr kumimoji="1" lang="fr-FR" altLang="ja-JP" dirty="0">
                <a:hlinkClick r:id="rId6"/>
              </a:rPr>
              <a:t>et </a:t>
            </a:r>
            <a:r>
              <a:rPr kumimoji="1" lang="fr-FR" altLang="ja-JP" i="1" dirty="0">
                <a:hlinkClick r:id="rId6"/>
              </a:rPr>
              <a:t>pays frères </a:t>
            </a:r>
            <a:r>
              <a:rPr kumimoji="1" lang="fr-FR" altLang="ja-JP" dirty="0">
                <a:hlinkClick r:id="rId6"/>
              </a:rPr>
              <a:t>: le « sexe » des substantifs transféré en genre grammatical par adjectivation. </a:t>
            </a:r>
            <a:r>
              <a:rPr kumimoji="1" lang="fr-FR" altLang="ja-JP" dirty="0"/>
              <a:t>Travaux de linguistique 80/1. 27‑48.</a:t>
            </a:r>
          </a:p>
          <a:p>
            <a:pPr>
              <a:buFont typeface="Wingdings" panose="05000000000000000000" pitchFamily="2" charset="2"/>
              <a:buChar char="l"/>
            </a:pPr>
            <a:r>
              <a:rPr kumimoji="1" lang="fr-FR" altLang="ja-JP" dirty="0"/>
              <a:t>Fujimura, Itsuko. 2020a. </a:t>
            </a:r>
            <a:r>
              <a:rPr kumimoji="1" lang="fr-FR" altLang="ja-JP" dirty="0">
                <a:hlinkClick r:id="rId7"/>
              </a:rPr>
              <a:t>Le genre/sexe dans la constructionnalisation de syntagmes du type </a:t>
            </a:r>
            <a:r>
              <a:rPr kumimoji="1" lang="fr-FR" altLang="ja-JP" i="1" dirty="0">
                <a:hlinkClick r:id="rId7"/>
              </a:rPr>
              <a:t>nation sœur, femme maire </a:t>
            </a:r>
            <a:r>
              <a:rPr kumimoji="1" lang="fr-FR" altLang="ja-JP" dirty="0">
                <a:hlinkClick r:id="rId7"/>
              </a:rPr>
              <a:t>en français : étude contrastive français-japonais</a:t>
            </a:r>
            <a:r>
              <a:rPr kumimoji="1" lang="fr-FR" altLang="ja-JP" dirty="0"/>
              <a:t>. Langages 220/4. 129‑50.</a:t>
            </a:r>
            <a:endParaRPr kumimoji="1" lang="en-US" altLang="ja-JP" dirty="0"/>
          </a:p>
        </p:txBody>
      </p:sp>
    </p:spTree>
    <p:extLst>
      <p:ext uri="{BB962C8B-B14F-4D97-AF65-F5344CB8AC3E}">
        <p14:creationId xmlns:p14="http://schemas.microsoft.com/office/powerpoint/2010/main" val="204457512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dirty="0" err="1">
                <a:latin typeface="+mn-lt"/>
                <a:ea typeface="+mn-ea"/>
                <a:cs typeface="+mn-cs"/>
                <a:sym typeface="Helvetica"/>
              </a:rPr>
              <a:t>日仏語</a:t>
            </a:r>
            <a:r>
              <a:rPr lang="ja-JP" altLang="en-US" dirty="0">
                <a:latin typeface="+mn-lt"/>
                <a:ea typeface="+mn-ea"/>
                <a:cs typeface="+mn-cs"/>
                <a:sym typeface="Helvetica"/>
              </a:rPr>
              <a:t>間の大きな相違点</a:t>
            </a:r>
            <a:endParaRPr dirty="0">
              <a:latin typeface="+mn-lt"/>
              <a:ea typeface="+mn-ea"/>
              <a:cs typeface="+mn-cs"/>
              <a:sym typeface="Helvetica"/>
            </a:endParaRPr>
          </a:p>
        </p:txBody>
      </p:sp>
      <p:sp>
        <p:nvSpPr>
          <p:cNvPr id="193" name="コンテンツ プレースホルダー 2"/>
          <p:cNvSpPr txBox="1">
            <a:spLocks noGrp="1"/>
          </p:cNvSpPr>
          <p:nvPr>
            <p:ph type="body" idx="1"/>
          </p:nvPr>
        </p:nvSpPr>
        <p:spPr>
          <a:xfrm>
            <a:off x="1006838" y="1437894"/>
            <a:ext cx="10178324" cy="4659267"/>
          </a:xfrm>
          <a:prstGeom prst="rect">
            <a:avLst/>
          </a:prstGeom>
        </p:spPr>
        <p:txBody>
          <a:bodyPr>
            <a:noAutofit/>
          </a:bodyPr>
          <a:lstStyle/>
          <a:p>
            <a:pPr marL="443484" indent="-443484" defTabSz="886968">
              <a:lnSpc>
                <a:spcPct val="88000"/>
              </a:lnSpc>
              <a:spcBef>
                <a:spcPts val="600"/>
              </a:spcBef>
              <a:buFontTx/>
              <a:buAutoNum type="arabicPeriod"/>
              <a:defRPr sz="1358"/>
            </a:pPr>
            <a:r>
              <a:rPr sz="2400" dirty="0" err="1">
                <a:latin typeface="ＭＳ Ｐゴシック" panose="020B0600070205080204" pitchFamily="50" charset="-128"/>
                <a:ea typeface="ＭＳ Ｐゴシック" panose="020B0600070205080204" pitchFamily="50" charset="-128"/>
              </a:rPr>
              <a:t>中心語が一つの場合の語順</a:t>
            </a:r>
            <a:r>
              <a:rPr sz="1600" dirty="0">
                <a:latin typeface="ＭＳ Ｐゴシック" panose="020B0600070205080204" pitchFamily="50" charset="-128"/>
                <a:ea typeface="ＭＳ Ｐゴシック" panose="020B0600070205080204" pitchFamily="50" charset="-128"/>
              </a:rPr>
              <a:t> </a:t>
            </a:r>
          </a:p>
          <a:p>
            <a:pPr marL="729234" lvl="1" indent="-285750" defTabSz="886968">
              <a:lnSpc>
                <a:spcPct val="88000"/>
              </a:lnSpc>
              <a:spcBef>
                <a:spcPts val="600"/>
              </a:spcBef>
              <a:defRPr sz="1261"/>
            </a:pPr>
            <a:r>
              <a:rPr sz="1600" dirty="0" err="1">
                <a:highlight>
                  <a:srgbClr val="FFFF00"/>
                </a:highlight>
                <a:latin typeface="ＭＳ Ｐゴシック" panose="020B0600070205080204" pitchFamily="50" charset="-128"/>
                <a:ea typeface="ＭＳ Ｐゴシック" panose="020B0600070205080204" pitchFamily="50" charset="-128"/>
              </a:rPr>
              <a:t>日本語：中心語</a:t>
            </a:r>
            <a:r>
              <a:rPr sz="1600" dirty="0">
                <a:highlight>
                  <a:srgbClr val="FFFF00"/>
                </a:highlight>
                <a:latin typeface="ＭＳ Ｐゴシック" panose="020B0600070205080204" pitchFamily="50" charset="-128"/>
                <a:ea typeface="ＭＳ Ｐゴシック" panose="020B0600070205080204" pitchFamily="50" charset="-128"/>
              </a:rPr>
              <a:t> </a:t>
            </a:r>
            <a:r>
              <a:rPr sz="1600" dirty="0" err="1">
                <a:highlight>
                  <a:srgbClr val="FFFF00"/>
                </a:highlight>
                <a:latin typeface="ＭＳ Ｐゴシック" panose="020B0600070205080204" pitchFamily="50" charset="-128"/>
                <a:ea typeface="ＭＳ Ｐゴシック" panose="020B0600070205080204" pitchFamily="50" charset="-128"/>
              </a:rPr>
              <a:t>後置</a:t>
            </a:r>
            <a:r>
              <a:rPr sz="1600" dirty="0">
                <a:highlight>
                  <a:srgbClr val="FFFF00"/>
                </a:highlight>
                <a:latin typeface="ＭＳ Ｐゴシック" panose="020B0600070205080204" pitchFamily="50" charset="-128"/>
                <a:ea typeface="ＭＳ Ｐゴシック" panose="020B0600070205080204" pitchFamily="50" charset="-128"/>
              </a:rPr>
              <a:t>　（</a:t>
            </a:r>
            <a:r>
              <a:rPr sz="1600" dirty="0" err="1">
                <a:highlight>
                  <a:srgbClr val="FFFF00"/>
                </a:highlight>
                <a:latin typeface="ＭＳ Ｐゴシック" panose="020B0600070205080204" pitchFamily="50" charset="-128"/>
                <a:ea typeface="ＭＳ Ｐゴシック" panose="020B0600070205080204" pitchFamily="50" charset="-128"/>
              </a:rPr>
              <a:t>強い制約</a:t>
            </a:r>
            <a:r>
              <a:rPr sz="1600" dirty="0">
                <a:latin typeface="ＭＳ Ｐゴシック" panose="020B0600070205080204" pitchFamily="50" charset="-128"/>
                <a:ea typeface="ＭＳ Ｐゴシック" panose="020B0600070205080204" pitchFamily="50" charset="-128"/>
              </a:rPr>
              <a:t>）</a:t>
            </a:r>
          </a:p>
          <a:p>
            <a:pPr marL="0" lvl="1" indent="443484" defTabSz="886968">
              <a:lnSpc>
                <a:spcPct val="88000"/>
              </a:lnSpc>
              <a:spcBef>
                <a:spcPts val="600"/>
              </a:spcBef>
              <a:buSzTx/>
              <a:buNone/>
              <a:defRPr sz="1358"/>
            </a:pPr>
            <a:r>
              <a:rPr lang="ja-JP" altLang="en-US" sz="1600" dirty="0">
                <a:latin typeface="ＭＳ Ｐゴシック" panose="020B0600070205080204" pitchFamily="50" charset="-128"/>
                <a:ea typeface="ＭＳ Ｐゴシック" panose="020B0600070205080204" pitchFamily="50" charset="-128"/>
              </a:rPr>
              <a:t>　　</a:t>
            </a:r>
            <a:r>
              <a:rPr sz="1600" dirty="0">
                <a:latin typeface="ＭＳ Ｐゴシック" panose="020B0600070205080204" pitchFamily="50" charset="-128"/>
                <a:ea typeface="ＭＳ Ｐゴシック" panose="020B0600070205080204" pitchFamily="50" charset="-128"/>
              </a:rPr>
              <a:t>ex. </a:t>
            </a:r>
            <a:r>
              <a:rPr sz="1600" dirty="0" err="1">
                <a:latin typeface="ＭＳ Ｐゴシック" panose="020B0600070205080204" pitchFamily="50" charset="-128"/>
                <a:ea typeface="ＭＳ Ｐゴシック" panose="020B0600070205080204" pitchFamily="50" charset="-128"/>
              </a:rPr>
              <a:t>自動車学校、試験管ベイビ</a:t>
            </a:r>
            <a:r>
              <a:rPr sz="1600" dirty="0">
                <a:latin typeface="ＭＳ Ｐゴシック" panose="020B0600070205080204" pitchFamily="50" charset="-128"/>
                <a:ea typeface="ＭＳ Ｐゴシック" panose="020B0600070205080204" pitchFamily="50" charset="-128"/>
              </a:rPr>
              <a:t>ー、</a:t>
            </a:r>
            <a:r>
              <a:rPr sz="1600" dirty="0" err="1">
                <a:latin typeface="ＭＳ Ｐゴシック" panose="020B0600070205080204" pitchFamily="50" charset="-128"/>
                <a:ea typeface="ＭＳ Ｐゴシック" panose="020B0600070205080204" pitchFamily="50" charset="-128"/>
              </a:rPr>
              <a:t>親会社、朝ご飯</a:t>
            </a:r>
            <a:endParaRPr sz="1600" dirty="0">
              <a:latin typeface="ＭＳ Ｐゴシック" panose="020B0600070205080204" pitchFamily="50" charset="-128"/>
              <a:ea typeface="ＭＳ Ｐゴシック" panose="020B0600070205080204" pitchFamily="50" charset="-128"/>
            </a:endParaRPr>
          </a:p>
          <a:p>
            <a:pPr marL="719995" lvl="1" indent="-285750" defTabSz="886968">
              <a:lnSpc>
                <a:spcPct val="88000"/>
              </a:lnSpc>
              <a:spcBef>
                <a:spcPts val="600"/>
              </a:spcBef>
              <a:defRPr sz="1358"/>
            </a:pPr>
            <a:r>
              <a:rPr sz="1600" dirty="0" err="1">
                <a:highlight>
                  <a:srgbClr val="FFFF00"/>
                </a:highlight>
                <a:latin typeface="ＭＳ Ｐゴシック" panose="020B0600070205080204" pitchFamily="50" charset="-128"/>
                <a:ea typeface="ＭＳ Ｐゴシック" panose="020B0600070205080204" pitchFamily="50" charset="-128"/>
              </a:rPr>
              <a:t>フランス語：中心語</a:t>
            </a:r>
            <a:r>
              <a:rPr sz="1600" dirty="0">
                <a:highlight>
                  <a:srgbClr val="FFFF00"/>
                </a:highlight>
                <a:latin typeface="ＭＳ Ｐゴシック" panose="020B0600070205080204" pitchFamily="50" charset="-128"/>
                <a:ea typeface="ＭＳ Ｐゴシック" panose="020B0600070205080204" pitchFamily="50" charset="-128"/>
              </a:rPr>
              <a:t>　</a:t>
            </a:r>
            <a:r>
              <a:rPr sz="1600" dirty="0" err="1">
                <a:highlight>
                  <a:srgbClr val="FFFF00"/>
                </a:highlight>
                <a:latin typeface="ＭＳ Ｐゴシック" panose="020B0600070205080204" pitchFamily="50" charset="-128"/>
                <a:ea typeface="ＭＳ Ｐゴシック" panose="020B0600070205080204" pitchFamily="50" charset="-128"/>
              </a:rPr>
              <a:t>前置</a:t>
            </a:r>
            <a:r>
              <a:rPr sz="1600" dirty="0">
                <a:highlight>
                  <a:srgbClr val="FFFF00"/>
                </a:highlight>
                <a:latin typeface="ＭＳ Ｐゴシック" panose="020B0600070205080204" pitchFamily="50" charset="-128"/>
                <a:ea typeface="ＭＳ Ｐゴシック" panose="020B0600070205080204" pitchFamily="50" charset="-128"/>
              </a:rPr>
              <a:t>　（</a:t>
            </a:r>
            <a:r>
              <a:rPr sz="1600" dirty="0" err="1">
                <a:highlight>
                  <a:srgbClr val="FFFF00"/>
                </a:highlight>
                <a:latin typeface="ＭＳ Ｐゴシック" panose="020B0600070205080204" pitchFamily="50" charset="-128"/>
                <a:ea typeface="ＭＳ Ｐゴシック" panose="020B0600070205080204" pitchFamily="50" charset="-128"/>
              </a:rPr>
              <a:t>日本語より弱い制約</a:t>
            </a:r>
            <a:r>
              <a:rPr sz="1600" dirty="0">
                <a:highlight>
                  <a:srgbClr val="FFFF00"/>
                </a:highlight>
                <a:latin typeface="ＭＳ Ｐゴシック" panose="020B0600070205080204" pitchFamily="50" charset="-128"/>
                <a:ea typeface="ＭＳ Ｐゴシック" panose="020B0600070205080204" pitchFamily="50" charset="-128"/>
              </a:rPr>
              <a:t>）</a:t>
            </a:r>
          </a:p>
          <a:p>
            <a:pPr marL="0" indent="434244" defTabSz="886968">
              <a:lnSpc>
                <a:spcPct val="88000"/>
              </a:lnSpc>
              <a:spcBef>
                <a:spcPts val="600"/>
              </a:spcBef>
              <a:buSzTx/>
              <a:buNone/>
              <a:defRPr sz="1358"/>
            </a:pPr>
            <a:r>
              <a:rPr sz="1600" dirty="0">
                <a:latin typeface="ＭＳ Ｐゴシック" panose="020B0600070205080204" pitchFamily="50" charset="-128"/>
                <a:ea typeface="ＭＳ Ｐゴシック" panose="020B0600070205080204" pitchFamily="50" charset="-128"/>
              </a:rPr>
              <a:t>      ex. le site Internet (</a:t>
            </a:r>
            <a:r>
              <a:rPr sz="1600" dirty="0" err="1">
                <a:latin typeface="ＭＳ Ｐゴシック" panose="020B0600070205080204" pitchFamily="50" charset="-128"/>
                <a:ea typeface="ＭＳ Ｐゴシック" panose="020B0600070205080204" pitchFamily="50" charset="-128"/>
              </a:rPr>
              <a:t>インターネットサイト</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l’assurance</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maladie（疾病保険</a:t>
            </a:r>
            <a:r>
              <a:rPr sz="1600" dirty="0">
                <a:latin typeface="ＭＳ Ｐゴシック" panose="020B0600070205080204" pitchFamily="50" charset="-128"/>
                <a:ea typeface="ＭＳ Ｐゴシック" panose="020B0600070205080204" pitchFamily="50" charset="-128"/>
              </a:rPr>
              <a:t>）, </a:t>
            </a:r>
            <a:endParaRPr lang="en-US" altLang="ja-JP" sz="1600" dirty="0">
              <a:latin typeface="ＭＳ Ｐゴシック" panose="020B0600070205080204" pitchFamily="50" charset="-128"/>
              <a:ea typeface="ＭＳ Ｐゴシック" panose="020B0600070205080204" pitchFamily="50" charset="-128"/>
            </a:endParaRPr>
          </a:p>
          <a:p>
            <a:pPr marL="0" indent="434244" defTabSz="886968">
              <a:lnSpc>
                <a:spcPct val="88000"/>
              </a:lnSpc>
              <a:spcBef>
                <a:spcPts val="600"/>
              </a:spcBef>
              <a:buSzTx/>
              <a:buNone/>
              <a:defRPr sz="1358"/>
            </a:pPr>
            <a:r>
              <a:rPr lang="ja-JP" altLang="en-US" sz="1600" dirty="0">
                <a:latin typeface="ＭＳ Ｐゴシック" panose="020B0600070205080204" pitchFamily="50" charset="-128"/>
                <a:ea typeface="ＭＳ Ｐゴシック" panose="020B0600070205080204" pitchFamily="50" charset="-128"/>
              </a:rPr>
              <a:t>　　　　　</a:t>
            </a:r>
            <a:r>
              <a:rPr sz="1600" dirty="0">
                <a:latin typeface="ＭＳ Ｐゴシック" panose="020B0600070205080204" pitchFamily="50" charset="-128"/>
                <a:ea typeface="ＭＳ Ｐゴシック" panose="020B0600070205080204" pitchFamily="50" charset="-128"/>
              </a:rPr>
              <a:t>les pays </a:t>
            </a:r>
            <a:r>
              <a:rPr sz="1600" dirty="0" err="1">
                <a:latin typeface="ＭＳ Ｐゴシック" panose="020B0600070205080204" pitchFamily="50" charset="-128"/>
                <a:ea typeface="ＭＳ Ｐゴシック" panose="020B0600070205080204" pitchFamily="50" charset="-128"/>
              </a:rPr>
              <a:t>membres</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メンバー国）de</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l’UE</a:t>
            </a:r>
            <a:endParaRPr sz="1600" dirty="0">
              <a:latin typeface="ＭＳ Ｐゴシック" panose="020B0600070205080204" pitchFamily="50" charset="-128"/>
              <a:ea typeface="ＭＳ Ｐゴシック" panose="020B0600070205080204" pitchFamily="50" charset="-128"/>
            </a:endParaRPr>
          </a:p>
          <a:p>
            <a:pPr marL="606710" indent="-606710" defTabSz="886968">
              <a:lnSpc>
                <a:spcPct val="88000"/>
              </a:lnSpc>
              <a:spcBef>
                <a:spcPts val="600"/>
              </a:spcBef>
              <a:buSzTx/>
              <a:buNone/>
              <a:defRPr sz="1358"/>
            </a:pP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反対の場合：l’auto-école</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自動車学校</a:t>
            </a:r>
            <a:r>
              <a:rPr sz="1600" dirty="0">
                <a:latin typeface="ＭＳ Ｐゴシック" panose="020B0600070205080204" pitchFamily="50" charset="-128"/>
                <a:ea typeface="ＭＳ Ｐゴシック" panose="020B0600070205080204" pitchFamily="50" charset="-128"/>
              </a:rPr>
              <a:t>）, le </a:t>
            </a:r>
            <a:r>
              <a:rPr sz="1600" dirty="0" err="1">
                <a:latin typeface="ＭＳ Ｐゴシック" panose="020B0600070205080204" pitchFamily="50" charset="-128"/>
                <a:ea typeface="ＭＳ Ｐゴシック" panose="020B0600070205080204" pitchFamily="50" charset="-128"/>
              </a:rPr>
              <a:t>bateau-école（船舶免許学校</a:t>
            </a:r>
            <a:r>
              <a:rPr sz="1600" dirty="0">
                <a:latin typeface="ＭＳ Ｐゴシック" panose="020B0600070205080204" pitchFamily="50" charset="-128"/>
                <a:ea typeface="ＭＳ Ｐゴシック" panose="020B0600070205080204" pitchFamily="50" charset="-128"/>
              </a:rPr>
              <a:t>）, la science-fiction （</a:t>
            </a:r>
            <a:r>
              <a:rPr sz="1600" dirty="0" err="1">
                <a:latin typeface="ＭＳ Ｐゴシック" panose="020B0600070205080204" pitchFamily="50" charset="-128"/>
                <a:ea typeface="ＭＳ Ｐゴシック" panose="020B0600070205080204" pitchFamily="50" charset="-128"/>
              </a:rPr>
              <a:t>SF小説</a:t>
            </a:r>
            <a:r>
              <a:rPr sz="1600" dirty="0">
                <a:latin typeface="ＭＳ Ｐゴシック" panose="020B0600070205080204" pitchFamily="50" charset="-128"/>
                <a:ea typeface="ＭＳ Ｐゴシック" panose="020B0600070205080204" pitchFamily="50" charset="-128"/>
              </a:rPr>
              <a:t>）</a:t>
            </a:r>
          </a:p>
          <a:p>
            <a:pPr marL="443484" indent="-443484" defTabSz="886968">
              <a:lnSpc>
                <a:spcPct val="88000"/>
              </a:lnSpc>
              <a:spcBef>
                <a:spcPts val="600"/>
              </a:spcBef>
              <a:buFontTx/>
              <a:buAutoNum type="arabicPeriod" startAt="2"/>
              <a:defRPr sz="1358">
                <a:latin typeface="Times New Roman"/>
                <a:ea typeface="Times New Roman"/>
                <a:cs typeface="Times New Roman"/>
                <a:sym typeface="Times New Roman"/>
              </a:defRPr>
            </a:pPr>
            <a:r>
              <a:rPr sz="2400" dirty="0" err="1">
                <a:latin typeface="ＭＳ Ｐゴシック" panose="020B0600070205080204" pitchFamily="50" charset="-128"/>
                <a:ea typeface="ＭＳ Ｐゴシック" panose="020B0600070205080204" pitchFamily="50" charset="-128"/>
                <a:cs typeface="ＭＳ 明朝"/>
                <a:sym typeface="ＭＳ 明朝"/>
              </a:rPr>
              <a:t>中心語が一つの場合の意味</a:t>
            </a:r>
            <a:endParaRPr sz="2400" dirty="0">
              <a:latin typeface="ＭＳ Ｐゴシック" panose="020B0600070205080204" pitchFamily="50" charset="-128"/>
              <a:ea typeface="ＭＳ Ｐゴシック" panose="020B0600070205080204" pitchFamily="50" charset="-128"/>
            </a:endParaRPr>
          </a:p>
          <a:p>
            <a:pPr marL="729234" lvl="1" indent="-285750" defTabSz="886968">
              <a:lnSpc>
                <a:spcPct val="88000"/>
              </a:lnSpc>
              <a:spcBef>
                <a:spcPts val="600"/>
              </a:spcBef>
              <a:defRPr sz="1358"/>
            </a:pPr>
            <a:r>
              <a:rPr sz="1600" dirty="0" err="1">
                <a:latin typeface="ＭＳ Ｐゴシック" panose="020B0600070205080204" pitchFamily="50" charset="-128"/>
                <a:ea typeface="ＭＳ Ｐゴシック" panose="020B0600070205080204" pitchFamily="50" charset="-128"/>
              </a:rPr>
              <a:t>日本語：補足関係（</a:t>
            </a:r>
            <a:r>
              <a:rPr sz="1600" dirty="0" err="1">
                <a:highlight>
                  <a:srgbClr val="FFFF00"/>
                </a:highlight>
                <a:latin typeface="ＭＳ Ｐゴシック" panose="020B0600070205080204" pitchFamily="50" charset="-128"/>
                <a:ea typeface="ＭＳ Ｐゴシック" panose="020B0600070205080204" pitchFamily="50" charset="-128"/>
              </a:rPr>
              <a:t>complémentation</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が多い（ゲルマン系言語も同様）library</a:t>
            </a:r>
            <a:r>
              <a:rPr sz="1600" dirty="0">
                <a:latin typeface="ＭＳ Ｐゴシック" panose="020B0600070205080204" pitchFamily="50" charset="-128"/>
                <a:ea typeface="ＭＳ Ｐゴシック" panose="020B0600070205080204" pitchFamily="50" charset="-128"/>
              </a:rPr>
              <a:t> door, a horse doctor</a:t>
            </a:r>
            <a:r>
              <a:rPr lang="ja-JP" altLang="en-US" sz="1600" dirty="0">
                <a:latin typeface="ＭＳ Ｐゴシック" panose="020B0600070205080204" pitchFamily="50" charset="-128"/>
                <a:ea typeface="ＭＳ Ｐゴシック" panose="020B0600070205080204" pitchFamily="50" charset="-128"/>
              </a:rPr>
              <a:t>　図書館ドア、馬医者</a:t>
            </a:r>
            <a:endParaRPr sz="1600" dirty="0">
              <a:latin typeface="ＭＳ Ｐゴシック" panose="020B0600070205080204" pitchFamily="50" charset="-128"/>
              <a:ea typeface="ＭＳ Ｐゴシック" panose="020B0600070205080204" pitchFamily="50" charset="-128"/>
            </a:endParaRPr>
          </a:p>
          <a:p>
            <a:pPr marL="729234" lvl="1" indent="-285750" defTabSz="886968">
              <a:lnSpc>
                <a:spcPct val="88000"/>
              </a:lnSpc>
              <a:spcBef>
                <a:spcPts val="600"/>
              </a:spcBef>
              <a:defRPr sz="1358"/>
            </a:pPr>
            <a:r>
              <a:rPr sz="1600" dirty="0" err="1">
                <a:latin typeface="ＭＳ Ｐゴシック" panose="020B0600070205080204" pitchFamily="50" charset="-128"/>
                <a:ea typeface="ＭＳ Ｐゴシック" panose="020B0600070205080204" pitchFamily="50" charset="-128"/>
              </a:rPr>
              <a:t>フランス語：</a:t>
            </a:r>
            <a:r>
              <a:rPr sz="1600" dirty="0" err="1">
                <a:highlight>
                  <a:srgbClr val="FFFF00"/>
                </a:highlight>
                <a:latin typeface="ＭＳ Ｐゴシック" panose="020B0600070205080204" pitchFamily="50" charset="-128"/>
                <a:ea typeface="ＭＳ Ｐゴシック" panose="020B0600070205080204" pitchFamily="50" charset="-128"/>
              </a:rPr>
              <a:t>修飾（比喩的）関係がメイン</a:t>
            </a:r>
            <a:r>
              <a:rPr sz="1600" dirty="0" err="1">
                <a:latin typeface="ＭＳ Ｐゴシック" panose="020B0600070205080204" pitchFamily="50" charset="-128"/>
                <a:ea typeface="ＭＳ Ｐゴシック" panose="020B0600070205080204" pitchFamily="50" charset="-128"/>
              </a:rPr>
              <a:t>（ロマンス系言語の特徴）la</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porte</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bibliothèque</a:t>
            </a:r>
            <a:r>
              <a:rPr lang="ja-JP" altLang="en-US" sz="1600" dirty="0">
                <a:latin typeface="ＭＳ Ｐゴシック" panose="020B0600070205080204" pitchFamily="50" charset="-128"/>
                <a:ea typeface="ＭＳ Ｐゴシック" panose="020B0600070205080204" pitchFamily="50" charset="-128"/>
              </a:rPr>
              <a:t>（図書館のドアのようなドア）</a:t>
            </a:r>
            <a:r>
              <a:rPr sz="1600" dirty="0">
                <a:latin typeface="ＭＳ Ｐゴシック" panose="020B0600070205080204" pitchFamily="50" charset="-128"/>
                <a:ea typeface="ＭＳ Ｐゴシック" panose="020B0600070205080204" pitchFamily="50" charset="-128"/>
              </a:rPr>
              <a:t>, un </a:t>
            </a:r>
            <a:r>
              <a:rPr sz="1600" dirty="0" err="1">
                <a:latin typeface="ＭＳ Ｐゴシック" panose="020B0600070205080204" pitchFamily="50" charset="-128"/>
                <a:ea typeface="ＭＳ Ｐゴシック" panose="020B0600070205080204" pitchFamily="50" charset="-128"/>
              </a:rPr>
              <a:t>docteur</a:t>
            </a:r>
            <a:r>
              <a:rPr sz="1600" dirty="0">
                <a:latin typeface="ＭＳ Ｐゴシック" panose="020B0600070205080204" pitchFamily="50" charset="-128"/>
                <a:ea typeface="ＭＳ Ｐゴシック" panose="020B0600070205080204" pitchFamily="50" charset="-128"/>
              </a:rPr>
              <a:t> cheval</a:t>
            </a:r>
            <a:r>
              <a:rPr lang="ja-JP" altLang="en-US" sz="1600" dirty="0">
                <a:latin typeface="ＭＳ Ｐゴシック" panose="020B0600070205080204" pitchFamily="50" charset="-128"/>
                <a:ea typeface="ＭＳ Ｐゴシック" panose="020B0600070205080204" pitchFamily="50" charset="-128"/>
              </a:rPr>
              <a:t>（馬のような医者）</a:t>
            </a:r>
            <a:endParaRPr sz="1600" dirty="0">
              <a:latin typeface="ＭＳ Ｐゴシック" panose="020B0600070205080204" pitchFamily="50" charset="-128"/>
              <a:ea typeface="ＭＳ Ｐゴシック" panose="020B0600070205080204" pitchFamily="50" charset="-128"/>
            </a:endParaRPr>
          </a:p>
          <a:p>
            <a:pPr marL="443484" indent="-443484" defTabSz="886968">
              <a:lnSpc>
                <a:spcPct val="88000"/>
              </a:lnSpc>
              <a:spcBef>
                <a:spcPts val="600"/>
              </a:spcBef>
              <a:buFontTx/>
              <a:buAutoNum type="arabicPeriod" startAt="2"/>
              <a:defRPr sz="1358"/>
            </a:pPr>
            <a:r>
              <a:rPr sz="2400" dirty="0" err="1">
                <a:latin typeface="ＭＳ Ｐゴシック" panose="020B0600070205080204" pitchFamily="50" charset="-128"/>
                <a:ea typeface="ＭＳ Ｐゴシック" panose="020B0600070205080204" pitchFamily="50" charset="-128"/>
              </a:rPr>
              <a:t>併置の場合の意味の違い</a:t>
            </a:r>
            <a:endParaRPr sz="2400" dirty="0">
              <a:latin typeface="ＭＳ Ｐゴシック" panose="020B0600070205080204" pitchFamily="50" charset="-128"/>
              <a:ea typeface="ＭＳ Ｐゴシック" panose="020B0600070205080204" pitchFamily="50" charset="-128"/>
            </a:endParaRPr>
          </a:p>
          <a:p>
            <a:pPr marL="729234" lvl="1" indent="-285750" defTabSz="886968">
              <a:lnSpc>
                <a:spcPct val="88000"/>
              </a:lnSpc>
              <a:spcBef>
                <a:spcPts val="600"/>
              </a:spcBef>
              <a:defRPr sz="1358"/>
            </a:pPr>
            <a:r>
              <a:rPr sz="1600" dirty="0" err="1">
                <a:latin typeface="ＭＳ Ｐゴシック" panose="020B0600070205080204" pitchFamily="50" charset="-128"/>
                <a:ea typeface="ＭＳ Ｐゴシック" panose="020B0600070205080204" pitchFamily="50" charset="-128"/>
              </a:rPr>
              <a:t>日本語：</a:t>
            </a:r>
            <a:r>
              <a:rPr sz="1600" dirty="0" err="1">
                <a:latin typeface="ＭＳ Ｐゴシック" panose="020B0600070205080204" pitchFamily="50" charset="-128"/>
                <a:ea typeface="ＭＳ Ｐゴシック" panose="020B0600070205080204" pitchFamily="50" charset="-128"/>
                <a:cs typeface="ＭＳ 明朝"/>
                <a:sym typeface="ＭＳ 明朝"/>
              </a:rPr>
              <a:t>親子、田畑、兄弟姉妹、松竹梅、男女（</a:t>
            </a:r>
            <a:r>
              <a:rPr sz="1600" dirty="0" err="1">
                <a:highlight>
                  <a:srgbClr val="FFFF00"/>
                </a:highlight>
                <a:latin typeface="ＭＳ Ｐゴシック" panose="020B0600070205080204" pitchFamily="50" charset="-128"/>
                <a:ea typeface="ＭＳ Ｐゴシック" panose="020B0600070205080204" pitchFamily="50" charset="-128"/>
                <a:cs typeface="ＭＳ 明朝"/>
                <a:sym typeface="ＭＳ 明朝"/>
              </a:rPr>
              <a:t>並列関係、</a:t>
            </a:r>
            <a:r>
              <a:rPr sz="1600" dirty="0" err="1">
                <a:highlight>
                  <a:srgbClr val="FFFF00"/>
                </a:highlight>
                <a:latin typeface="ＭＳ Ｐゴシック" panose="020B0600070205080204" pitchFamily="50" charset="-128"/>
                <a:ea typeface="ＭＳ Ｐゴシック" panose="020B0600070205080204" pitchFamily="50" charset="-128"/>
                <a:cs typeface="Times New Roman"/>
                <a:sym typeface="Times New Roman"/>
              </a:rPr>
              <a:t>dvandva</a:t>
            </a:r>
            <a:r>
              <a:rPr sz="1600" dirty="0">
                <a:latin typeface="ＭＳ Ｐゴシック" panose="020B0600070205080204" pitchFamily="50" charset="-128"/>
                <a:ea typeface="ＭＳ Ｐゴシック" panose="020B0600070205080204" pitchFamily="50" charset="-128"/>
                <a:cs typeface="Times New Roman"/>
                <a:sym typeface="Times New Roman"/>
              </a:rPr>
              <a:t>) </a:t>
            </a:r>
            <a:endParaRPr sz="1600" dirty="0">
              <a:latin typeface="ＭＳ Ｐゴシック" panose="020B0600070205080204" pitchFamily="50" charset="-128"/>
              <a:ea typeface="ＭＳ Ｐゴシック" panose="020B0600070205080204" pitchFamily="50" charset="-128"/>
            </a:endParaRPr>
          </a:p>
          <a:p>
            <a:pPr marL="729234" lvl="1" indent="-285750" defTabSz="886968">
              <a:lnSpc>
                <a:spcPct val="88000"/>
              </a:lnSpc>
              <a:spcBef>
                <a:spcPts val="600"/>
              </a:spcBef>
              <a:defRPr sz="1358">
                <a:latin typeface="Times New Roman"/>
                <a:ea typeface="Times New Roman"/>
                <a:cs typeface="Times New Roman"/>
                <a:sym typeface="Times New Roman"/>
              </a:defRPr>
            </a:pPr>
            <a:r>
              <a:rPr sz="1600" dirty="0" err="1">
                <a:latin typeface="ＭＳ Ｐゴシック" panose="020B0600070205080204" pitchFamily="50" charset="-128"/>
                <a:ea typeface="ＭＳ Ｐゴシック" panose="020B0600070205080204" pitchFamily="50" charset="-128"/>
                <a:cs typeface="ＭＳ 明朝"/>
                <a:sym typeface="ＭＳ 明朝"/>
              </a:rPr>
              <a:t>フランス語：</a:t>
            </a:r>
            <a:r>
              <a:rPr sz="1600" dirty="0" err="1">
                <a:latin typeface="ＭＳ Ｐゴシック" panose="020B0600070205080204" pitchFamily="50" charset="-128"/>
                <a:ea typeface="ＭＳ Ｐゴシック" panose="020B0600070205080204" pitchFamily="50" charset="-128"/>
              </a:rPr>
              <a:t>l’enseignant-chercheur</a:t>
            </a:r>
            <a:r>
              <a:rPr sz="1600" dirty="0" err="1">
                <a:latin typeface="ＭＳ Ｐゴシック" panose="020B0600070205080204" pitchFamily="50" charset="-128"/>
                <a:ea typeface="ＭＳ Ｐゴシック" panose="020B0600070205080204" pitchFamily="50" charset="-128"/>
                <a:cs typeface="ＭＳ 明朝"/>
                <a:sym typeface="ＭＳ 明朝"/>
              </a:rPr>
              <a:t>（教員</a:t>
            </a:r>
            <a:r>
              <a:rPr sz="1600" dirty="0" err="1">
                <a:latin typeface="ＭＳ Ｐゴシック" panose="020B0600070205080204" pitchFamily="50" charset="-128"/>
                <a:ea typeface="ＭＳ Ｐゴシック" panose="020B0600070205080204" pitchFamily="50" charset="-128"/>
              </a:rPr>
              <a:t>-</a:t>
            </a:r>
            <a:r>
              <a:rPr sz="1600" dirty="0" err="1">
                <a:latin typeface="ＭＳ Ｐゴシック" panose="020B0600070205080204" pitchFamily="50" charset="-128"/>
                <a:ea typeface="ＭＳ Ｐゴシック" panose="020B0600070205080204" pitchFamily="50" charset="-128"/>
                <a:cs typeface="ＭＳ 明朝"/>
                <a:sym typeface="ＭＳ 明朝"/>
              </a:rPr>
              <a:t>研究者</a:t>
            </a:r>
            <a:r>
              <a:rPr sz="1600" dirty="0">
                <a:latin typeface="ＭＳ Ｐゴシック" panose="020B0600070205080204" pitchFamily="50" charset="-128"/>
                <a:ea typeface="ＭＳ Ｐゴシック" panose="020B0600070205080204" pitchFamily="50" charset="-128"/>
                <a:cs typeface="ＭＳ 明朝"/>
                <a:sym typeface="ＭＳ 明朝"/>
              </a:rPr>
              <a:t>）</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une</a:t>
            </a:r>
            <a:r>
              <a:rPr sz="1600" dirty="0">
                <a:latin typeface="ＭＳ Ｐゴシック" panose="020B0600070205080204" pitchFamily="50" charset="-128"/>
                <a:ea typeface="ＭＳ Ｐゴシック" panose="020B0600070205080204" pitchFamily="50" charset="-128"/>
              </a:rPr>
              <a:t> </a:t>
            </a:r>
            <a:r>
              <a:rPr sz="1600" dirty="0" err="1">
                <a:latin typeface="ＭＳ Ｐゴシック" panose="020B0600070205080204" pitchFamily="50" charset="-128"/>
                <a:ea typeface="ＭＳ Ｐゴシック" panose="020B0600070205080204" pitchFamily="50" charset="-128"/>
              </a:rPr>
              <a:t>boulangerie-pâtisserie</a:t>
            </a:r>
            <a:r>
              <a:rPr sz="1600" dirty="0" err="1">
                <a:latin typeface="ＭＳ Ｐゴシック" panose="020B0600070205080204" pitchFamily="50" charset="-128"/>
                <a:ea typeface="ＭＳ Ｐゴシック" panose="020B0600070205080204" pitchFamily="50" charset="-128"/>
                <a:cs typeface="ＭＳ 明朝"/>
                <a:sym typeface="ＭＳ 明朝"/>
              </a:rPr>
              <a:t>（パン屋</a:t>
            </a:r>
            <a:r>
              <a:rPr sz="1600" dirty="0" err="1">
                <a:latin typeface="ＭＳ Ｐゴシック" panose="020B0600070205080204" pitchFamily="50" charset="-128"/>
                <a:ea typeface="ＭＳ Ｐゴシック" panose="020B0600070205080204" pitchFamily="50" charset="-128"/>
              </a:rPr>
              <a:t>-</a:t>
            </a:r>
            <a:r>
              <a:rPr sz="1600" dirty="0" err="1">
                <a:latin typeface="ＭＳ Ｐゴシック" panose="020B0600070205080204" pitchFamily="50" charset="-128"/>
                <a:ea typeface="ＭＳ Ｐゴシック" panose="020B0600070205080204" pitchFamily="50" charset="-128"/>
                <a:cs typeface="ＭＳ 明朝"/>
                <a:sym typeface="ＭＳ 明朝"/>
              </a:rPr>
              <a:t>ケーキ屋</a:t>
            </a:r>
            <a:r>
              <a:rPr sz="1600" dirty="0">
                <a:latin typeface="ＭＳ Ｐゴシック" panose="020B0600070205080204" pitchFamily="50" charset="-128"/>
                <a:ea typeface="ＭＳ Ｐゴシック" panose="020B0600070205080204" pitchFamily="50" charset="-128"/>
                <a:cs typeface="ＭＳ 明朝"/>
                <a:sym typeface="ＭＳ 明朝"/>
              </a:rPr>
              <a:t>）</a:t>
            </a:r>
            <a:r>
              <a:rPr sz="1600" dirty="0">
                <a:latin typeface="ＭＳ Ｐゴシック" panose="020B0600070205080204" pitchFamily="50" charset="-128"/>
                <a:ea typeface="ＭＳ Ｐゴシック" panose="020B0600070205080204" pitchFamily="50" charset="-128"/>
              </a:rPr>
              <a:t>, un </a:t>
            </a:r>
            <a:r>
              <a:rPr sz="1600" dirty="0" err="1">
                <a:latin typeface="ＭＳ Ｐゴシック" panose="020B0600070205080204" pitchFamily="50" charset="-128"/>
                <a:ea typeface="ＭＳ Ｐゴシック" panose="020B0600070205080204" pitchFamily="50" charset="-128"/>
              </a:rPr>
              <a:t>hôtel</a:t>
            </a:r>
            <a:r>
              <a:rPr sz="1600" dirty="0">
                <a:latin typeface="ＭＳ Ｐゴシック" panose="020B0600070205080204" pitchFamily="50" charset="-128"/>
                <a:ea typeface="ＭＳ Ｐゴシック" panose="020B0600070205080204" pitchFamily="50" charset="-128"/>
              </a:rPr>
              <a:t>-restaurant </a:t>
            </a:r>
            <a:r>
              <a:rPr sz="1600" dirty="0">
                <a:latin typeface="ＭＳ Ｐゴシック" panose="020B0600070205080204" pitchFamily="50" charset="-128"/>
                <a:ea typeface="ＭＳ Ｐゴシック" panose="020B0600070205080204" pitchFamily="50" charset="-128"/>
                <a:cs typeface="ＭＳ 明朝"/>
                <a:sym typeface="ＭＳ 明朝"/>
              </a:rPr>
              <a:t>（</a:t>
            </a:r>
            <a:r>
              <a:rPr sz="1600" dirty="0" err="1">
                <a:latin typeface="ＭＳ Ｐゴシック" panose="020B0600070205080204" pitchFamily="50" charset="-128"/>
                <a:ea typeface="ＭＳ Ｐゴシック" panose="020B0600070205080204" pitchFamily="50" charset="-128"/>
                <a:cs typeface="ＭＳ 明朝"/>
                <a:sym typeface="ＭＳ 明朝"/>
              </a:rPr>
              <a:t>ホテル</a:t>
            </a:r>
            <a:r>
              <a:rPr sz="1600" dirty="0" err="1">
                <a:latin typeface="ＭＳ Ｐゴシック" panose="020B0600070205080204" pitchFamily="50" charset="-128"/>
                <a:ea typeface="ＭＳ Ｐゴシック" panose="020B0600070205080204" pitchFamily="50" charset="-128"/>
              </a:rPr>
              <a:t>-</a:t>
            </a:r>
            <a:r>
              <a:rPr sz="1600" dirty="0" err="1">
                <a:latin typeface="ＭＳ Ｐゴシック" panose="020B0600070205080204" pitchFamily="50" charset="-128"/>
                <a:ea typeface="ＭＳ Ｐゴシック" panose="020B0600070205080204" pitchFamily="50" charset="-128"/>
                <a:cs typeface="ＭＳ 明朝"/>
                <a:sym typeface="ＭＳ 明朝"/>
              </a:rPr>
              <a:t>レストラン</a:t>
            </a:r>
            <a:r>
              <a:rPr sz="1600" dirty="0">
                <a:latin typeface="ＭＳ Ｐゴシック" panose="020B0600070205080204" pitchFamily="50" charset="-128"/>
                <a:ea typeface="ＭＳ Ｐゴシック" panose="020B0600070205080204" pitchFamily="50" charset="-128"/>
                <a:cs typeface="ＭＳ 明朝"/>
                <a:sym typeface="ＭＳ 明朝"/>
              </a:rPr>
              <a:t>）（</a:t>
            </a:r>
            <a:r>
              <a:rPr sz="1600" dirty="0" err="1">
                <a:highlight>
                  <a:srgbClr val="FFFF00"/>
                </a:highlight>
                <a:latin typeface="ＭＳ Ｐゴシック" panose="020B0600070205080204" pitchFamily="50" charset="-128"/>
                <a:ea typeface="ＭＳ Ｐゴシック" panose="020B0600070205080204" pitchFamily="50" charset="-128"/>
                <a:cs typeface="ＭＳ 明朝"/>
                <a:sym typeface="ＭＳ 明朝"/>
              </a:rPr>
              <a:t>兼務関係</a:t>
            </a:r>
            <a:r>
              <a:rPr sz="1600" dirty="0">
                <a:latin typeface="ＭＳ Ｐゴシック" panose="020B0600070205080204" pitchFamily="50" charset="-128"/>
                <a:ea typeface="ＭＳ Ｐゴシック" panose="020B0600070205080204" pitchFamily="50" charset="-128"/>
                <a:cs typeface="ＭＳ 明朝"/>
                <a:sym typeface="ＭＳ 明朝"/>
              </a:rPr>
              <a: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B17F1-3562-9EC1-4DF7-5D27E4828B93}"/>
              </a:ext>
            </a:extLst>
          </p:cNvPr>
          <p:cNvSpPr>
            <a:spLocks noGrp="1"/>
          </p:cNvSpPr>
          <p:nvPr>
            <p:ph type="title"/>
          </p:nvPr>
        </p:nvSpPr>
        <p:spPr/>
        <p:txBody>
          <a:bodyPr/>
          <a:lstStyle/>
          <a:p>
            <a:r>
              <a:rPr kumimoji="1" lang="fr-CA" altLang="ja-JP" dirty="0"/>
              <a:t>Le substantif épithète ,</a:t>
            </a:r>
            <a:r>
              <a:rPr kumimoji="1" lang="fr-CA" altLang="ja-JP" dirty="0" err="1"/>
              <a:t>NoAilly</a:t>
            </a:r>
            <a:r>
              <a:rPr kumimoji="1" lang="fr-CA" altLang="ja-JP" dirty="0"/>
              <a:t> 1990</a:t>
            </a:r>
            <a:endParaRPr kumimoji="1" lang="ja-JP" altLang="en-US" dirty="0"/>
          </a:p>
        </p:txBody>
      </p:sp>
      <p:sp>
        <p:nvSpPr>
          <p:cNvPr id="3" name="テキスト プレースホルダー 2">
            <a:extLst>
              <a:ext uri="{FF2B5EF4-FFF2-40B4-BE49-F238E27FC236}">
                <a16:creationId xmlns:a16="http://schemas.microsoft.com/office/drawing/2014/main" id="{2D51C3D2-B083-28D5-BACE-8C3F6D6CF86B}"/>
              </a:ext>
            </a:extLst>
          </p:cNvPr>
          <p:cNvSpPr>
            <a:spLocks noGrp="1"/>
          </p:cNvSpPr>
          <p:nvPr>
            <p:ph type="body" idx="1"/>
          </p:nvPr>
        </p:nvSpPr>
        <p:spPr>
          <a:xfrm>
            <a:off x="1251677" y="2141489"/>
            <a:ext cx="10392455" cy="4930643"/>
          </a:xfrm>
        </p:spPr>
        <p:txBody>
          <a:bodyPr>
            <a:normAutofit fontScale="25000" lnSpcReduction="20000"/>
          </a:bodyPr>
          <a:lstStyle/>
          <a:p>
            <a:r>
              <a:rPr lang="fr-FR" altLang="ja-JP" sz="6600" dirty="0"/>
              <a:t>Le processus qu'on voit à l'œuvre dans ces deux exemples significatifs est généralisable. Imaginons que, dans un jeu de type « cadavre exquis », on réussisse à construire des groupes </a:t>
            </a:r>
            <a:r>
              <a:rPr lang="fr-FR" altLang="ja-JP" sz="6600" i="1" dirty="0"/>
              <a:t>N </a:t>
            </a:r>
            <a:r>
              <a:rPr lang="fr-FR" altLang="ja-JP" sz="6600" i="1" dirty="0" err="1"/>
              <a:t>N</a:t>
            </a:r>
            <a:r>
              <a:rPr lang="fr-FR" altLang="ja-JP" sz="6600" dirty="0"/>
              <a:t> tout à fait inouïs et qu'ensuite (un peu comme l'ont fait </a:t>
            </a:r>
            <a:r>
              <a:rPr lang="fr-FR" altLang="ja-JP" sz="6600" dirty="0" err="1"/>
              <a:t>Gleita</a:t>
            </a:r>
            <a:r>
              <a:rPr lang="fr-FR" altLang="ja-JP" sz="6600" dirty="0"/>
              <a:t> et </a:t>
            </a:r>
            <a:r>
              <a:rPr lang="fr-FR" altLang="ja-JP" sz="6600" dirty="0" err="1"/>
              <a:t>Gleitman</a:t>
            </a:r>
            <a:r>
              <a:rPr lang="fr-FR" altLang="ja-JP" sz="6600" dirty="0"/>
              <a:t> pour l'anglais mais avec des intentions légèrement différentes) on soumette ces suites, hors contexte, à des locuteurs tests. L'enquête est difficile car l'intelligence de beaucoup est comme bloquée par la disconvenance logique, mais il semble bien malgré tout que les premières interprétations qu'on essaie d'accommoder à la vraisemblance soient les interprétations qualifiantes, au moins si </a:t>
            </a:r>
            <a:r>
              <a:rPr lang="fr-FR" altLang="ja-JP" sz="6600" i="1" dirty="0"/>
              <a:t>N2</a:t>
            </a:r>
            <a:r>
              <a:rPr lang="fr-FR" altLang="ja-JP" sz="6600" dirty="0"/>
              <a:t> est nom commun (et identificatoires si celui-ci est </a:t>
            </a:r>
            <a:r>
              <a:rPr lang="fr-FR" altLang="ja-JP" sz="6600" i="1" dirty="0" err="1"/>
              <a:t>Npr</a:t>
            </a:r>
            <a:r>
              <a:rPr lang="fr-FR" altLang="ja-JP" sz="6600" dirty="0"/>
              <a:t>). Autrement dit on essaie de rétablir une relation </a:t>
            </a:r>
            <a:r>
              <a:rPr lang="fr-FR" altLang="ja-JP" sz="6600" i="1" dirty="0"/>
              <a:t>ÊTRE</a:t>
            </a:r>
            <a:r>
              <a:rPr lang="fr-FR" altLang="ja-JP" sz="6600" dirty="0"/>
              <a:t>, ou, ce qui revient au même, </a:t>
            </a:r>
            <a:r>
              <a:rPr lang="fr-FR" altLang="ja-JP" sz="6600" i="1" dirty="0"/>
              <a:t>ÊTRE COMME</a:t>
            </a:r>
            <a:r>
              <a:rPr lang="fr-FR" altLang="ja-JP" sz="6600" dirty="0"/>
              <a:t>. Ce serait le cas pour une </a:t>
            </a:r>
            <a:r>
              <a:rPr lang="fr-FR" altLang="ja-JP" sz="6600" i="1" dirty="0"/>
              <a:t>porte bibliothèque</a:t>
            </a:r>
            <a:r>
              <a:rPr lang="fr-FR" altLang="ja-JP" sz="6600" dirty="0"/>
              <a:t>, </a:t>
            </a:r>
            <a:r>
              <a:rPr lang="fr-FR" altLang="ja-JP" sz="6600" i="1" dirty="0"/>
              <a:t>l'homme forêt</a:t>
            </a:r>
            <a:r>
              <a:rPr lang="fr-FR" altLang="ja-JP" sz="6600" dirty="0"/>
              <a:t>, un </a:t>
            </a:r>
            <a:r>
              <a:rPr lang="fr-FR" altLang="ja-JP" sz="6600" i="1" dirty="0"/>
              <a:t>docteur cheval</a:t>
            </a:r>
            <a:r>
              <a:rPr lang="fr-FR" altLang="ja-JP" sz="6600" dirty="0"/>
              <a:t>, une </a:t>
            </a:r>
            <a:r>
              <a:rPr lang="fr-FR" altLang="ja-JP" sz="6600" i="1" dirty="0"/>
              <a:t>cité jardin</a:t>
            </a:r>
            <a:r>
              <a:rPr lang="fr-FR" altLang="ja-JP" sz="6600" dirty="0"/>
              <a:t> ou une </a:t>
            </a:r>
            <a:r>
              <a:rPr lang="fr-FR" altLang="ja-JP" sz="6600" i="1" dirty="0"/>
              <a:t>femme médecin</a:t>
            </a:r>
            <a:r>
              <a:rPr lang="fr-FR" altLang="ja-JP" sz="6600" dirty="0"/>
              <a:t>.</a:t>
            </a:r>
          </a:p>
          <a:p>
            <a:r>
              <a:rPr lang="fr-FR" altLang="ja-JP" sz="6600" dirty="0"/>
              <a:t>Si je cite ces exemples, peu surréalistes à dire vrai, c'est parce qu'ils m'ont été inspirés par C. </a:t>
            </a:r>
            <a:r>
              <a:rPr lang="fr-FR" altLang="ja-JP" sz="6600" dirty="0" err="1"/>
              <a:t>Rohrer</a:t>
            </a:r>
            <a:r>
              <a:rPr lang="fr-FR" altLang="ja-JP" sz="6600" dirty="0"/>
              <a:t> lui-même voulant illustrer justement l'orientation si différente du français et des langues germaniques. Il insiste, surpris, sur le fait que de tels groupes ont en français une interprétation automatiquement qualificative, alors que les groupes correspondants, en anglais ou en allemand, « tirent » le sens d'un tout autre côté : </a:t>
            </a:r>
            <a:r>
              <a:rPr lang="fr-FR" altLang="ja-JP" sz="6600" i="1" dirty="0" err="1"/>
              <a:t>library</a:t>
            </a:r>
            <a:r>
              <a:rPr lang="fr-FR" altLang="ja-JP" sz="6600" i="1" dirty="0"/>
              <a:t> </a:t>
            </a:r>
            <a:r>
              <a:rPr lang="fr-FR" altLang="ja-JP" sz="6600" i="1" dirty="0" err="1"/>
              <a:t>door</a:t>
            </a:r>
            <a:r>
              <a:rPr lang="fr-FR" altLang="ja-JP" sz="6600" dirty="0"/>
              <a:t> est une </a:t>
            </a:r>
            <a:r>
              <a:rPr lang="fr-FR" altLang="ja-JP" sz="6600" i="1" dirty="0"/>
              <a:t>porte de bibliothèque</a:t>
            </a:r>
            <a:r>
              <a:rPr lang="fr-FR" altLang="ja-JP" sz="6600" dirty="0"/>
              <a:t> (menant à la bibliothèque), </a:t>
            </a:r>
            <a:r>
              <a:rPr lang="fr-FR" altLang="ja-JP" sz="6600" i="1" dirty="0"/>
              <a:t>the </a:t>
            </a:r>
            <a:r>
              <a:rPr lang="fr-FR" altLang="ja-JP" sz="6600" i="1" dirty="0" err="1"/>
              <a:t>forest</a:t>
            </a:r>
            <a:r>
              <a:rPr lang="fr-FR" altLang="ja-JP" sz="6600" i="1" dirty="0"/>
              <a:t> man</a:t>
            </a:r>
            <a:r>
              <a:rPr lang="fr-FR" altLang="ja-JP" sz="6600" dirty="0"/>
              <a:t> est </a:t>
            </a:r>
            <a:r>
              <a:rPr lang="fr-FR" altLang="ja-JP" sz="6600" i="1" dirty="0"/>
              <a:t>l'homme des forêts</a:t>
            </a:r>
            <a:r>
              <a:rPr lang="fr-FR" altLang="ja-JP" sz="6600" dirty="0"/>
              <a:t> (le forestier), </a:t>
            </a:r>
            <a:r>
              <a:rPr lang="fr-FR" altLang="ja-JP" sz="6600" i="1" dirty="0"/>
              <a:t>a horse </a:t>
            </a:r>
            <a:r>
              <a:rPr lang="fr-FR" altLang="ja-JP" sz="6600" i="1" dirty="0" err="1"/>
              <a:t>doctor</a:t>
            </a:r>
            <a:r>
              <a:rPr lang="fr-FR" altLang="ja-JP" sz="6600" dirty="0"/>
              <a:t> est un </a:t>
            </a:r>
            <a:r>
              <a:rPr lang="fr-FR" altLang="ja-JP" sz="6600" i="1" dirty="0"/>
              <a:t>vétérinaire</a:t>
            </a:r>
            <a:r>
              <a:rPr lang="fr-FR" altLang="ja-JP" sz="6600" dirty="0"/>
              <a:t> spécialisé, </a:t>
            </a:r>
            <a:r>
              <a:rPr lang="fr-FR" altLang="ja-JP" sz="6600" i="1" dirty="0" err="1"/>
              <a:t>eine</a:t>
            </a:r>
            <a:r>
              <a:rPr lang="fr-FR" altLang="ja-JP" sz="6600" i="1" dirty="0"/>
              <a:t> </a:t>
            </a:r>
            <a:r>
              <a:rPr lang="fr-FR" altLang="ja-JP" sz="6600" i="1" dirty="0" err="1"/>
              <a:t>Gartenstadt</a:t>
            </a:r>
            <a:r>
              <a:rPr lang="fr-FR" altLang="ja-JP" sz="6600" dirty="0"/>
              <a:t> une </a:t>
            </a:r>
            <a:r>
              <a:rPr lang="fr-FR" altLang="ja-JP" sz="6600" i="1" dirty="0"/>
              <a:t>cité AVEC des jardins</a:t>
            </a:r>
            <a:r>
              <a:rPr lang="fr-FR" altLang="ja-JP" sz="6600" dirty="0"/>
              <a:t> (alors que dans </a:t>
            </a:r>
            <a:r>
              <a:rPr lang="fr-FR" altLang="ja-JP" sz="6600" i="1" dirty="0"/>
              <a:t>cité-jardin</a:t>
            </a:r>
            <a:r>
              <a:rPr lang="fr-FR" altLang="ja-JP" sz="6600" dirty="0"/>
              <a:t> la cité est tout entière un jardin) et </a:t>
            </a:r>
            <a:r>
              <a:rPr lang="fr-FR" altLang="ja-JP" sz="6600" i="1" dirty="0" err="1"/>
              <a:t>eine</a:t>
            </a:r>
            <a:r>
              <a:rPr lang="fr-FR" altLang="ja-JP" sz="6600" i="1" dirty="0"/>
              <a:t> </a:t>
            </a:r>
            <a:r>
              <a:rPr lang="fr-FR" altLang="ja-JP" sz="6600" i="1" dirty="0" err="1"/>
              <a:t>Arztfrau</a:t>
            </a:r>
            <a:r>
              <a:rPr lang="fr-FR" altLang="ja-JP" sz="6600" dirty="0"/>
              <a:t> une </a:t>
            </a:r>
            <a:r>
              <a:rPr lang="fr-FR" altLang="ja-JP" sz="6600" i="1" dirty="0"/>
              <a:t>femme de médecin</a:t>
            </a:r>
            <a:r>
              <a:rPr lang="fr-FR" altLang="ja-JP" sz="6600" dirty="0"/>
              <a:t>.</a:t>
            </a:r>
          </a:p>
          <a:p>
            <a:r>
              <a:rPr kumimoji="1" lang="fr-FR" altLang="ja-JP" sz="7000" dirty="0"/>
              <a:t>(199-200)</a:t>
            </a:r>
            <a:endParaRPr kumimoji="1" lang="ja-JP" altLang="en-US" sz="7000" dirty="0"/>
          </a:p>
        </p:txBody>
      </p:sp>
    </p:spTree>
    <p:extLst>
      <p:ext uri="{BB962C8B-B14F-4D97-AF65-F5344CB8AC3E}">
        <p14:creationId xmlns:p14="http://schemas.microsoft.com/office/powerpoint/2010/main" val="404662322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タイトル 1"/>
          <p:cNvSpPr txBox="1">
            <a:spLocks noGrp="1"/>
          </p:cNvSpPr>
          <p:nvPr>
            <p:ph type="title"/>
          </p:nvPr>
        </p:nvSpPr>
        <p:spPr>
          <a:xfrm>
            <a:off x="1251677" y="382384"/>
            <a:ext cx="10178323" cy="1492133"/>
          </a:xfrm>
          <a:prstGeom prst="rect">
            <a:avLst/>
          </a:prstGeom>
        </p:spPr>
        <p:txBody>
          <a:bodyPr/>
          <a:lstStyle/>
          <a:p>
            <a:pPr defTabSz="640079">
              <a:defRPr sz="3150" spc="140"/>
            </a:pPr>
            <a:r>
              <a:rPr dirty="0" err="1">
                <a:latin typeface="+mn-lt"/>
                <a:ea typeface="+mn-ea"/>
                <a:cs typeface="+mn-cs"/>
                <a:sym typeface="Helvetica"/>
              </a:rPr>
              <a:t>人間名詞を含む</a:t>
            </a:r>
            <a:r>
              <a:rPr dirty="0" err="1"/>
              <a:t>NN</a:t>
            </a:r>
            <a:r>
              <a:rPr dirty="0" err="1">
                <a:latin typeface="+mn-lt"/>
                <a:ea typeface="+mn-ea"/>
                <a:cs typeface="+mn-cs"/>
                <a:sym typeface="Helvetica"/>
              </a:rPr>
              <a:t>の日仏語の比較</a:t>
            </a:r>
            <a:r>
              <a:rPr lang="ja-JP" altLang="en-US" dirty="0">
                <a:latin typeface="+mn-lt"/>
                <a:ea typeface="+mn-ea"/>
                <a:cs typeface="+mn-cs"/>
                <a:sym typeface="Helvetica"/>
              </a:rPr>
              <a:t>１：</a:t>
            </a:r>
            <a:r>
              <a:rPr lang="fr-CA" altLang="ja-JP" strike="sngStrike" dirty="0">
                <a:latin typeface="+mn-lt"/>
                <a:ea typeface="+mn-ea"/>
                <a:cs typeface="+mn-cs"/>
                <a:sym typeface="Helvetica"/>
              </a:rPr>
              <a:t>questions</a:t>
            </a:r>
            <a:br>
              <a:rPr dirty="0">
                <a:latin typeface="+mn-lt"/>
                <a:ea typeface="+mn-ea"/>
                <a:cs typeface="+mn-cs"/>
                <a:sym typeface="Helvetica"/>
              </a:rPr>
            </a:br>
            <a:br>
              <a:rPr dirty="0">
                <a:latin typeface="+mn-lt"/>
                <a:ea typeface="+mn-ea"/>
                <a:cs typeface="+mn-cs"/>
                <a:sym typeface="Helvetica"/>
              </a:rPr>
            </a:br>
            <a:endParaRPr dirty="0">
              <a:latin typeface="+mn-lt"/>
              <a:ea typeface="+mn-ea"/>
              <a:cs typeface="+mn-cs"/>
              <a:sym typeface="Helvetica"/>
            </a:endParaRPr>
          </a:p>
        </p:txBody>
      </p:sp>
      <p:sp>
        <p:nvSpPr>
          <p:cNvPr id="198" name="コンテンツ プレースホルダー 2"/>
          <p:cNvSpPr txBox="1">
            <a:spLocks noGrp="1"/>
          </p:cNvSpPr>
          <p:nvPr>
            <p:ph type="body" idx="1"/>
          </p:nvPr>
        </p:nvSpPr>
        <p:spPr>
          <a:xfrm>
            <a:off x="1251677" y="1517515"/>
            <a:ext cx="10178323" cy="4958101"/>
          </a:xfrm>
          <a:prstGeom prst="rect">
            <a:avLst/>
          </a:prstGeom>
        </p:spPr>
        <p:txBody>
          <a:bodyPr/>
          <a:lstStyle/>
          <a:p>
            <a:pPr marL="379475" indent="-379475" defTabSz="758951">
              <a:lnSpc>
                <a:spcPct val="88000"/>
              </a:lnSpc>
              <a:spcBef>
                <a:spcPts val="500"/>
              </a:spcBef>
              <a:buFontTx/>
              <a:buAutoNum type="arabicPeriod"/>
              <a:defRPr sz="1245"/>
            </a:pPr>
            <a:r>
              <a:rPr sz="2400" strike="sngStrike" dirty="0" err="1"/>
              <a:t>語順</a:t>
            </a:r>
            <a:endParaRPr sz="2400" strike="sngStrike" dirty="0"/>
          </a:p>
          <a:p>
            <a:pPr marL="0" indent="0" defTabSz="758951">
              <a:lnSpc>
                <a:spcPct val="88000"/>
              </a:lnSpc>
              <a:spcBef>
                <a:spcPts val="500"/>
              </a:spcBef>
              <a:buSzTx/>
              <a:buNone/>
              <a:defRPr sz="1245"/>
            </a:pPr>
            <a:r>
              <a:rPr sz="2400" strike="sngStrike" dirty="0"/>
              <a:t>　　</a:t>
            </a:r>
            <a:r>
              <a:rPr sz="2400" strike="sngStrike" dirty="0" err="1"/>
              <a:t>日本語</a:t>
            </a:r>
            <a:r>
              <a:rPr sz="2400" strike="sngStrike" dirty="0">
                <a:latin typeface="ＭＳ Ｐゴシック" panose="020B0600070205080204" pitchFamily="50" charset="-128"/>
                <a:ea typeface="ＭＳ Ｐゴシック" panose="020B0600070205080204" pitchFamily="50" charset="-128"/>
              </a:rPr>
              <a:t>：«</a:t>
            </a:r>
            <a:r>
              <a:rPr sz="2400" strike="sngStrike" dirty="0" err="1"/>
              <a:t>男女（性</a:t>
            </a:r>
            <a:r>
              <a:rPr sz="2400" strike="sngStrike" dirty="0"/>
              <a:t>）＋N » 、　 « </a:t>
            </a:r>
            <a:r>
              <a:rPr sz="2400" strike="sngStrike" dirty="0" err="1"/>
              <a:t>N＋男女（性</a:t>
            </a:r>
            <a:r>
              <a:rPr sz="2400" strike="sngStrike" dirty="0"/>
              <a:t>） » 　 </a:t>
            </a:r>
          </a:p>
          <a:p>
            <a:pPr marL="0" indent="0" defTabSz="758951">
              <a:lnSpc>
                <a:spcPct val="88000"/>
              </a:lnSpc>
              <a:spcBef>
                <a:spcPts val="500"/>
              </a:spcBef>
              <a:buSzTx/>
              <a:buNone/>
              <a:defRPr sz="1245"/>
            </a:pPr>
            <a:r>
              <a:rPr sz="2400" strike="sngStrike" dirty="0"/>
              <a:t>　　</a:t>
            </a:r>
            <a:r>
              <a:rPr sz="2400" strike="sngStrike" dirty="0" err="1"/>
              <a:t>フランス語</a:t>
            </a:r>
            <a:r>
              <a:rPr sz="2400" strike="sngStrike" dirty="0"/>
              <a:t>：　« FEMME, HOMME ＋N »,  « N + FEMME, HOMME » 　</a:t>
            </a:r>
          </a:p>
          <a:p>
            <a:pPr marL="0" indent="0" defTabSz="758951">
              <a:lnSpc>
                <a:spcPct val="88000"/>
              </a:lnSpc>
              <a:spcBef>
                <a:spcPts val="500"/>
              </a:spcBef>
              <a:buSzTx/>
              <a:buNone/>
              <a:defRPr sz="1245"/>
            </a:pPr>
            <a:r>
              <a:rPr sz="2400" strike="sngStrike" dirty="0"/>
              <a:t>　　　</a:t>
            </a:r>
            <a:r>
              <a:rPr sz="2400" strike="sngStrike" dirty="0" err="1"/>
              <a:t>性別表示（属性表示機能）の場合の語順</a:t>
            </a:r>
            <a:r>
              <a:rPr sz="2400" strike="sngStrike" dirty="0"/>
              <a:t>　→　</a:t>
            </a:r>
          </a:p>
          <a:p>
            <a:pPr marL="0" indent="0" defTabSz="758951">
              <a:lnSpc>
                <a:spcPct val="88000"/>
              </a:lnSpc>
              <a:spcBef>
                <a:spcPts val="500"/>
              </a:spcBef>
              <a:buSzTx/>
              <a:buNone/>
              <a:defRPr sz="1245"/>
            </a:pPr>
            <a:r>
              <a:rPr sz="2400" strike="sngStrike" dirty="0"/>
              <a:t>　　　</a:t>
            </a:r>
            <a:r>
              <a:rPr lang="ja-JP" altLang="en-US" sz="2400" strike="sngStrike" dirty="0"/>
              <a:t>★なぜ、</a:t>
            </a:r>
            <a:r>
              <a:rPr sz="2400" strike="sngStrike" dirty="0">
                <a:highlight>
                  <a:srgbClr val="FFFF00"/>
                </a:highlight>
              </a:rPr>
              <a:t>femme </a:t>
            </a:r>
            <a:r>
              <a:rPr sz="2400" strike="sngStrike" dirty="0" err="1">
                <a:highlight>
                  <a:srgbClr val="FFFF00"/>
                </a:highlight>
              </a:rPr>
              <a:t>médecin</a:t>
            </a:r>
            <a:r>
              <a:rPr sz="2400" strike="sngStrike" dirty="0">
                <a:highlight>
                  <a:srgbClr val="FFFF00"/>
                </a:highlight>
              </a:rPr>
              <a:t> ：</a:t>
            </a:r>
            <a:r>
              <a:rPr sz="2400" strike="sngStrike" dirty="0" err="1">
                <a:highlight>
                  <a:srgbClr val="FFFF00"/>
                </a:highlight>
              </a:rPr>
              <a:t>女性医師</a:t>
            </a:r>
            <a:r>
              <a:rPr sz="2400" strike="sngStrike" dirty="0">
                <a:highlight>
                  <a:srgbClr val="FFFF00"/>
                </a:highlight>
              </a:rPr>
              <a:t>　</a:t>
            </a:r>
            <a:r>
              <a:rPr sz="2400" strike="sngStrike" dirty="0"/>
              <a:t>？</a:t>
            </a:r>
          </a:p>
          <a:p>
            <a:pPr marL="0" indent="0" defTabSz="758951">
              <a:lnSpc>
                <a:spcPct val="88000"/>
              </a:lnSpc>
              <a:spcBef>
                <a:spcPts val="500"/>
              </a:spcBef>
              <a:buSzTx/>
              <a:buNone/>
              <a:defRPr sz="1245"/>
            </a:pPr>
            <a:r>
              <a:rPr lang="ja-JP" altLang="en-US" sz="2400" strike="sngStrike" dirty="0"/>
              <a:t>　　　★日本語の</a:t>
            </a:r>
            <a:r>
              <a:rPr sz="2400" strike="sngStrike" dirty="0" err="1">
                <a:highlight>
                  <a:srgbClr val="FFFF00"/>
                </a:highlight>
              </a:rPr>
              <a:t>日本人女性</a:t>
            </a:r>
            <a:r>
              <a:rPr sz="2400" strike="sngStrike" dirty="0">
                <a:highlight>
                  <a:srgbClr val="FFFF00"/>
                </a:highlight>
              </a:rPr>
              <a:t>　vs. </a:t>
            </a:r>
            <a:r>
              <a:rPr sz="2400" strike="sngStrike" dirty="0" err="1">
                <a:highlight>
                  <a:srgbClr val="FFFF00"/>
                </a:highlight>
              </a:rPr>
              <a:t>女性医師</a:t>
            </a:r>
            <a:r>
              <a:rPr sz="2400" strike="sngStrike" dirty="0">
                <a:highlight>
                  <a:srgbClr val="FFFF00"/>
                </a:highlight>
              </a:rPr>
              <a:t>　</a:t>
            </a:r>
            <a:r>
              <a:rPr sz="2400" strike="sngStrike" dirty="0" err="1"/>
              <a:t>の語順の使い分け</a:t>
            </a:r>
            <a:r>
              <a:rPr lang="ja-JP" altLang="en-US" sz="2400" strike="sngStrike" dirty="0"/>
              <a:t>の由来</a:t>
            </a:r>
            <a:r>
              <a:rPr sz="2400" strike="sngStrike" dirty="0"/>
              <a:t>？</a:t>
            </a:r>
          </a:p>
          <a:p>
            <a:pPr marL="379475" indent="-379475" defTabSz="758951">
              <a:lnSpc>
                <a:spcPct val="88000"/>
              </a:lnSpc>
              <a:spcBef>
                <a:spcPts val="500"/>
              </a:spcBef>
              <a:buFontTx/>
              <a:buAutoNum type="arabicPeriod" startAt="2"/>
              <a:defRPr sz="1245"/>
            </a:pPr>
            <a:r>
              <a:rPr sz="2400" dirty="0" err="1"/>
              <a:t>共起関係</a:t>
            </a:r>
            <a:r>
              <a:rPr lang="ja-JP" altLang="en-US" sz="2400" dirty="0"/>
              <a:t>の性の制約</a:t>
            </a:r>
            <a:endParaRPr sz="2400" dirty="0"/>
          </a:p>
          <a:p>
            <a:pPr marL="0" indent="0" defTabSz="758951">
              <a:lnSpc>
                <a:spcPct val="88000"/>
              </a:lnSpc>
              <a:spcBef>
                <a:spcPts val="500"/>
              </a:spcBef>
              <a:buSzTx/>
              <a:buNone/>
              <a:defRPr sz="1245"/>
            </a:pPr>
            <a:r>
              <a:rPr sz="2400" dirty="0"/>
              <a:t>　　</a:t>
            </a:r>
            <a:r>
              <a:rPr sz="2400" dirty="0" err="1"/>
              <a:t>日本語</a:t>
            </a:r>
            <a:r>
              <a:rPr sz="2400" dirty="0"/>
              <a:t>：« </a:t>
            </a:r>
            <a:r>
              <a:rPr sz="2400" dirty="0" err="1"/>
              <a:t>親族名称、姫、鬼など＋N</a:t>
            </a:r>
            <a:r>
              <a:rPr sz="2400" dirty="0"/>
              <a:t>　»　　</a:t>
            </a:r>
            <a:r>
              <a:rPr sz="2400" dirty="0" err="1"/>
              <a:t>親会社、姫百合、母音</a:t>
            </a:r>
            <a:endParaRPr sz="2400" dirty="0"/>
          </a:p>
          <a:p>
            <a:pPr marL="0" indent="0" defTabSz="758951">
              <a:lnSpc>
                <a:spcPct val="88000"/>
              </a:lnSpc>
              <a:spcBef>
                <a:spcPts val="500"/>
              </a:spcBef>
              <a:buSzTx/>
              <a:buNone/>
              <a:defRPr sz="1245"/>
            </a:pPr>
            <a:r>
              <a:rPr sz="2400" dirty="0"/>
              <a:t>　　</a:t>
            </a:r>
            <a:r>
              <a:rPr sz="2400" dirty="0" err="1"/>
              <a:t>フランス語</a:t>
            </a:r>
            <a:r>
              <a:rPr sz="2400" dirty="0"/>
              <a:t>：« N+　</a:t>
            </a:r>
            <a:r>
              <a:rPr sz="2400" dirty="0" err="1"/>
              <a:t>親族名称</a:t>
            </a:r>
            <a:r>
              <a:rPr sz="2400" dirty="0"/>
              <a:t>、</a:t>
            </a:r>
            <a:r>
              <a:rPr lang="ja-JP" altLang="en-US" sz="2400" dirty="0"/>
              <a:t>王族名詞</a:t>
            </a:r>
            <a:r>
              <a:rPr sz="2400" dirty="0"/>
              <a:t>：</a:t>
            </a:r>
            <a:r>
              <a:rPr sz="2400" dirty="0" err="1"/>
              <a:t>mère母</a:t>
            </a:r>
            <a:r>
              <a:rPr sz="2400" dirty="0"/>
              <a:t>, </a:t>
            </a:r>
            <a:r>
              <a:rPr sz="2400" dirty="0" err="1"/>
              <a:t>père父</a:t>
            </a:r>
            <a:r>
              <a:rPr sz="2400" dirty="0"/>
              <a:t>, </a:t>
            </a:r>
            <a:r>
              <a:rPr sz="2400" dirty="0" err="1"/>
              <a:t>frère兄弟</a:t>
            </a:r>
            <a:r>
              <a:rPr sz="2400" dirty="0"/>
              <a:t>, </a:t>
            </a:r>
            <a:r>
              <a:rPr sz="2400" dirty="0" err="1"/>
              <a:t>soeur姉妹</a:t>
            </a:r>
            <a:r>
              <a:rPr sz="2400" dirty="0"/>
              <a:t>, </a:t>
            </a:r>
            <a:r>
              <a:rPr sz="2400" dirty="0" err="1"/>
              <a:t>roi王</a:t>
            </a:r>
            <a:r>
              <a:rPr sz="2400" dirty="0"/>
              <a:t>, </a:t>
            </a:r>
            <a:r>
              <a:rPr sz="2400" dirty="0" err="1"/>
              <a:t>reine女王</a:t>
            </a:r>
            <a:r>
              <a:rPr sz="2400" dirty="0"/>
              <a:t>»</a:t>
            </a:r>
          </a:p>
          <a:p>
            <a:pPr marL="0" indent="0" defTabSz="758951">
              <a:lnSpc>
                <a:spcPct val="88000"/>
              </a:lnSpc>
              <a:spcBef>
                <a:spcPts val="500"/>
              </a:spcBef>
              <a:buSzTx/>
              <a:buNone/>
              <a:defRPr sz="1245"/>
            </a:pPr>
            <a:r>
              <a:rPr sz="2400" dirty="0"/>
              <a:t>　　　　ex. la </a:t>
            </a:r>
            <a:r>
              <a:rPr sz="2400" dirty="0" err="1"/>
              <a:t>maison</a:t>
            </a:r>
            <a:r>
              <a:rPr sz="2400" dirty="0"/>
              <a:t> </a:t>
            </a:r>
            <a:r>
              <a:rPr sz="2400" dirty="0" err="1"/>
              <a:t>mère</a:t>
            </a:r>
            <a:r>
              <a:rPr sz="2400" dirty="0"/>
              <a:t>, la </a:t>
            </a:r>
            <a:r>
              <a:rPr sz="2400" dirty="0" err="1"/>
              <a:t>ville</a:t>
            </a:r>
            <a:r>
              <a:rPr sz="2400" dirty="0"/>
              <a:t> </a:t>
            </a:r>
            <a:r>
              <a:rPr sz="2400" dirty="0" err="1"/>
              <a:t>soeur</a:t>
            </a:r>
            <a:r>
              <a:rPr sz="2400" dirty="0"/>
              <a:t>,  le pays frère, </a:t>
            </a:r>
            <a:r>
              <a:rPr sz="2400" dirty="0" err="1"/>
              <a:t>l’argent</a:t>
            </a:r>
            <a:r>
              <a:rPr sz="2400" dirty="0"/>
              <a:t> </a:t>
            </a:r>
            <a:r>
              <a:rPr sz="2400" dirty="0" err="1"/>
              <a:t>roi</a:t>
            </a:r>
            <a:r>
              <a:rPr sz="2400" dirty="0"/>
              <a:t>, la science </a:t>
            </a:r>
            <a:r>
              <a:rPr sz="2400" dirty="0" err="1"/>
              <a:t>reine</a:t>
            </a:r>
            <a:endParaRPr sz="2400" dirty="0"/>
          </a:p>
          <a:p>
            <a:pPr marL="0" indent="0" defTabSz="758951">
              <a:lnSpc>
                <a:spcPct val="88000"/>
              </a:lnSpc>
              <a:spcBef>
                <a:spcPts val="500"/>
              </a:spcBef>
              <a:buSzTx/>
              <a:buNone/>
              <a:defRPr sz="4980"/>
            </a:pPr>
            <a:endParaRPr lang="en-US" altLang="ja-JP" sz="415"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タイトル 1"/>
          <p:cNvSpPr txBox="1">
            <a:spLocks noGrp="1"/>
          </p:cNvSpPr>
          <p:nvPr>
            <p:ph type="title"/>
          </p:nvPr>
        </p:nvSpPr>
        <p:spPr>
          <a:xfrm>
            <a:off x="1251677" y="325234"/>
            <a:ext cx="10178323" cy="1492133"/>
          </a:xfrm>
          <a:prstGeom prst="rect">
            <a:avLst/>
          </a:prstGeom>
        </p:spPr>
        <p:txBody>
          <a:bodyPr>
            <a:normAutofit fontScale="90000"/>
          </a:bodyPr>
          <a:lstStyle/>
          <a:p>
            <a:pPr defTabSz="640079">
              <a:defRPr sz="3150" spc="140"/>
            </a:pPr>
            <a:r>
              <a:rPr sz="4000" dirty="0" err="1">
                <a:latin typeface="ＭＳ Ｐゴシック" panose="020B0600070205080204" pitchFamily="50" charset="-128"/>
                <a:ea typeface="ＭＳ Ｐゴシック" panose="020B0600070205080204" pitchFamily="50" charset="-128"/>
                <a:cs typeface="+mn-cs"/>
                <a:sym typeface="Helvetica"/>
              </a:rPr>
              <a:t>人間名詞を含む</a:t>
            </a:r>
            <a:r>
              <a:rPr sz="4000" dirty="0" err="1">
                <a:latin typeface="ＭＳ Ｐゴシック" panose="020B0600070205080204" pitchFamily="50" charset="-128"/>
                <a:ea typeface="ＭＳ Ｐゴシック" panose="020B0600070205080204" pitchFamily="50" charset="-128"/>
              </a:rPr>
              <a:t>NN</a:t>
            </a:r>
            <a:r>
              <a:rPr sz="4000" dirty="0" err="1">
                <a:latin typeface="ＭＳ Ｐゴシック" panose="020B0600070205080204" pitchFamily="50" charset="-128"/>
                <a:ea typeface="ＭＳ Ｐゴシック" panose="020B0600070205080204" pitchFamily="50" charset="-128"/>
                <a:cs typeface="+mn-cs"/>
                <a:sym typeface="Helvetica"/>
              </a:rPr>
              <a:t>の日仏語の比較</a:t>
            </a:r>
            <a:r>
              <a:rPr lang="ja-JP" altLang="en-US" sz="4000" dirty="0">
                <a:latin typeface="ＭＳ Ｐゴシック" panose="020B0600070205080204" pitchFamily="50" charset="-128"/>
                <a:ea typeface="ＭＳ Ｐゴシック" panose="020B0600070205080204" pitchFamily="50" charset="-128"/>
                <a:cs typeface="+mn-cs"/>
                <a:sym typeface="Helvetica"/>
              </a:rPr>
              <a:t>２：目的</a:t>
            </a:r>
            <a:br>
              <a:rPr dirty="0">
                <a:latin typeface="+mn-lt"/>
                <a:ea typeface="+mn-ea"/>
                <a:cs typeface="+mn-cs"/>
                <a:sym typeface="Helvetica"/>
              </a:rPr>
            </a:br>
            <a:br>
              <a:rPr dirty="0">
                <a:latin typeface="+mn-lt"/>
                <a:ea typeface="+mn-ea"/>
                <a:cs typeface="+mn-cs"/>
                <a:sym typeface="Helvetica"/>
              </a:rPr>
            </a:br>
            <a:endParaRPr dirty="0">
              <a:latin typeface="+mn-lt"/>
              <a:ea typeface="+mn-ea"/>
              <a:cs typeface="+mn-cs"/>
              <a:sym typeface="Helvetica"/>
            </a:endParaRPr>
          </a:p>
        </p:txBody>
      </p:sp>
      <p:sp>
        <p:nvSpPr>
          <p:cNvPr id="198" name="コンテンツ プレースホルダー 2"/>
          <p:cNvSpPr txBox="1">
            <a:spLocks noGrp="1"/>
          </p:cNvSpPr>
          <p:nvPr>
            <p:ph type="body" idx="1"/>
          </p:nvPr>
        </p:nvSpPr>
        <p:spPr>
          <a:xfrm>
            <a:off x="1251677" y="1517515"/>
            <a:ext cx="10178323" cy="4958101"/>
          </a:xfrm>
          <a:prstGeom prst="rect">
            <a:avLst/>
          </a:prstGeom>
        </p:spPr>
        <p:txBody>
          <a:bodyPr/>
          <a:lstStyle/>
          <a:p>
            <a:pPr marL="0" indent="0" defTabSz="758951">
              <a:lnSpc>
                <a:spcPct val="88000"/>
              </a:lnSpc>
              <a:spcBef>
                <a:spcPts val="500"/>
              </a:spcBef>
              <a:buSzTx/>
              <a:buNone/>
              <a:defRPr sz="1162"/>
            </a:pPr>
            <a:endParaRPr lang="ja-JP" altLang="en-US" sz="2800" dirty="0"/>
          </a:p>
          <a:p>
            <a:pPr marL="742950" indent="-742950" defTabSz="758951">
              <a:lnSpc>
                <a:spcPct val="88000"/>
              </a:lnSpc>
              <a:spcBef>
                <a:spcPts val="500"/>
              </a:spcBef>
              <a:buSzTx/>
              <a:buFont typeface="+mj-lt"/>
              <a:buAutoNum type="arabicPeriod"/>
              <a:defRPr sz="1162"/>
            </a:pPr>
            <a:r>
              <a:rPr lang="en-US" altLang="ja-JP" sz="3600" dirty="0"/>
              <a:t>NN</a:t>
            </a:r>
            <a:r>
              <a:rPr lang="ja-JP" altLang="en-US" sz="3600" dirty="0"/>
              <a:t> </a:t>
            </a:r>
            <a:r>
              <a:rPr lang="en-US" altLang="ja-JP" sz="3600" dirty="0"/>
              <a:t>Construction</a:t>
            </a:r>
            <a:r>
              <a:rPr lang="ja-JP" altLang="en-US" sz="3600" dirty="0"/>
              <a:t> に関する日仏語の差異をデータに基づき記述する。</a:t>
            </a:r>
            <a:endParaRPr lang="en-US" altLang="ja-JP" sz="3600" dirty="0"/>
          </a:p>
          <a:p>
            <a:pPr marL="742950" indent="-742950" defTabSz="758951">
              <a:lnSpc>
                <a:spcPct val="88000"/>
              </a:lnSpc>
              <a:spcBef>
                <a:spcPts val="500"/>
              </a:spcBef>
              <a:buSzTx/>
              <a:buFont typeface="+mj-lt"/>
              <a:buAutoNum type="arabicPeriod"/>
              <a:defRPr sz="1162"/>
            </a:pPr>
            <a:r>
              <a:rPr lang="ja-JP" altLang="en-US" sz="3600" dirty="0"/>
              <a:t>フランス語の不透明性を明らかにする。</a:t>
            </a:r>
            <a:endParaRPr lang="en-US" altLang="ja-JP" sz="3600" dirty="0"/>
          </a:p>
          <a:p>
            <a:pPr marL="742950" indent="-742950" defTabSz="758951">
              <a:lnSpc>
                <a:spcPct val="88000"/>
              </a:lnSpc>
              <a:spcBef>
                <a:spcPts val="500"/>
              </a:spcBef>
              <a:buSzTx/>
              <a:buFont typeface="+mj-lt"/>
              <a:buAutoNum type="arabicPeriod"/>
              <a:defRPr sz="1162"/>
            </a:pPr>
            <a:r>
              <a:rPr lang="ja-JP" altLang="en-US" sz="3600" dirty="0"/>
              <a:t>フランス語の不透明性は、＜人間の性別</a:t>
            </a:r>
            <a:r>
              <a:rPr lang="fr-CA" altLang="ja-JP" sz="3600" dirty="0"/>
              <a:t>m/</a:t>
            </a:r>
            <a:r>
              <a:rPr lang="en-GB" altLang="ja-JP" sz="3600" dirty="0"/>
              <a:t>f</a:t>
            </a:r>
            <a:r>
              <a:rPr lang="ja-JP" altLang="en-US" sz="3600" dirty="0"/>
              <a:t>＝名詞の文法上の性</a:t>
            </a:r>
            <a:r>
              <a:rPr lang="en-GB" altLang="ja-JP" sz="3600" dirty="0"/>
              <a:t>m/f</a:t>
            </a:r>
            <a:r>
              <a:rPr lang="ja-JP" altLang="en-US" sz="3600" dirty="0"/>
              <a:t>＞という形式と意味のペアリングからなる、スキーマ型の</a:t>
            </a:r>
            <a:r>
              <a:rPr lang="en-US" altLang="ja-JP" sz="3600" dirty="0"/>
              <a:t>Construction</a:t>
            </a:r>
            <a:r>
              <a:rPr lang="ja-JP" altLang="en-US" sz="3600" dirty="0"/>
              <a:t>が作用しているからであることを主張する。</a:t>
            </a:r>
          </a:p>
          <a:p>
            <a:pPr marL="0" indent="0" defTabSz="758951">
              <a:lnSpc>
                <a:spcPct val="88000"/>
              </a:lnSpc>
              <a:spcBef>
                <a:spcPts val="500"/>
              </a:spcBef>
              <a:buSzTx/>
              <a:buNone/>
              <a:defRPr sz="4980"/>
            </a:pPr>
            <a:endParaRPr lang="en-US" altLang="ja-JP" sz="415" dirty="0"/>
          </a:p>
        </p:txBody>
      </p:sp>
    </p:spTree>
    <p:extLst>
      <p:ext uri="{BB962C8B-B14F-4D97-AF65-F5344CB8AC3E}">
        <p14:creationId xmlns:p14="http://schemas.microsoft.com/office/powerpoint/2010/main" val="369680066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タイトル 1"/>
          <p:cNvSpPr txBox="1">
            <a:spLocks noGrp="1"/>
          </p:cNvSpPr>
          <p:nvPr>
            <p:ph type="title"/>
          </p:nvPr>
        </p:nvSpPr>
        <p:spPr>
          <a:xfrm>
            <a:off x="1251677" y="382385"/>
            <a:ext cx="10178323" cy="954926"/>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dirty="0" err="1">
                <a:latin typeface="+mn-lt"/>
                <a:ea typeface="+mn-ea"/>
                <a:cs typeface="+mn-cs"/>
                <a:sym typeface="Helvetica"/>
              </a:rPr>
              <a:t>方法とコーパス</a:t>
            </a:r>
            <a:endParaRPr dirty="0">
              <a:latin typeface="+mn-lt"/>
              <a:ea typeface="+mn-ea"/>
              <a:cs typeface="+mn-cs"/>
              <a:sym typeface="Helvetica"/>
            </a:endParaRPr>
          </a:p>
        </p:txBody>
      </p:sp>
      <p:sp>
        <p:nvSpPr>
          <p:cNvPr id="203" name="コンテンツ プレースホルダー 2"/>
          <p:cNvSpPr txBox="1">
            <a:spLocks noGrp="1"/>
          </p:cNvSpPr>
          <p:nvPr>
            <p:ph type="body" idx="1"/>
          </p:nvPr>
        </p:nvSpPr>
        <p:spPr>
          <a:xfrm>
            <a:off x="1251677" y="2286000"/>
            <a:ext cx="10178323" cy="3593593"/>
          </a:xfrm>
          <a:prstGeom prst="rect">
            <a:avLst/>
          </a:prstGeom>
        </p:spPr>
        <p:txBody>
          <a:bodyPr>
            <a:normAutofit fontScale="77500" lnSpcReduction="20000"/>
          </a:bodyPr>
          <a:lstStyle/>
          <a:p>
            <a:pPr marL="0" indent="0" defTabSz="905255">
              <a:spcBef>
                <a:spcPts val="600"/>
              </a:spcBef>
              <a:buSzTx/>
              <a:buNone/>
              <a:defRPr sz="1979"/>
            </a:pPr>
            <a:r>
              <a:rPr dirty="0" err="1"/>
              <a:t>フランス語</a:t>
            </a:r>
            <a:endParaRPr dirty="0"/>
          </a:p>
          <a:p>
            <a:pPr marL="226313" indent="-226313" defTabSz="905255">
              <a:spcBef>
                <a:spcPts val="600"/>
              </a:spcBef>
              <a:defRPr sz="1979"/>
            </a:pPr>
            <a:r>
              <a:rPr dirty="0"/>
              <a:t>　</a:t>
            </a:r>
            <a:r>
              <a:rPr dirty="0" err="1"/>
              <a:t>コーパス：Frantext</a:t>
            </a:r>
            <a:r>
              <a:rPr dirty="0"/>
              <a:t>(1950年以降）と</a:t>
            </a:r>
            <a:r>
              <a:rPr i="1" dirty="0"/>
              <a:t>Le Monde </a:t>
            </a:r>
            <a:r>
              <a:rPr dirty="0"/>
              <a:t>(1988, 1994, 1996, 1999, 2000, 2006, 2012)</a:t>
            </a:r>
            <a:endParaRPr lang="en-US" altLang="ja-JP" dirty="0"/>
          </a:p>
          <a:p>
            <a:pPr marL="226313" indent="-226313" defTabSz="905255">
              <a:spcBef>
                <a:spcPts val="600"/>
              </a:spcBef>
              <a:defRPr sz="1979"/>
            </a:pPr>
            <a:r>
              <a:rPr lang="ja-JP" altLang="en-US" dirty="0"/>
              <a:t>　</a:t>
            </a:r>
            <a:r>
              <a:rPr lang="en-US" altLang="ja-JP" dirty="0"/>
              <a:t>Le</a:t>
            </a:r>
            <a:r>
              <a:rPr lang="ja-JP" altLang="en-US" dirty="0"/>
              <a:t> </a:t>
            </a:r>
            <a:r>
              <a:rPr lang="en-US" altLang="ja-JP" dirty="0"/>
              <a:t>Monde</a:t>
            </a:r>
            <a:r>
              <a:rPr lang="ja-JP" altLang="en-US" dirty="0"/>
              <a:t>からのデータはハイフン削除、</a:t>
            </a:r>
            <a:r>
              <a:rPr lang="en-US" altLang="ja-JP" dirty="0"/>
              <a:t>Tree </a:t>
            </a:r>
            <a:r>
              <a:rPr lang="en-US" altLang="ja-JP" dirty="0" err="1"/>
              <a:t>Tagge</a:t>
            </a:r>
            <a:r>
              <a:rPr lang="ja-JP" altLang="en-US" dirty="0"/>
              <a:t>による解析後、品詞情報付きの</a:t>
            </a:r>
            <a:r>
              <a:rPr lang="en-US" altLang="ja-JP" dirty="0"/>
              <a:t>2gram</a:t>
            </a:r>
            <a:r>
              <a:rPr lang="ja-JP" altLang="en-US" dirty="0"/>
              <a:t>リストを作成。</a:t>
            </a:r>
            <a:r>
              <a:rPr lang="en-US" altLang="ja-JP" dirty="0"/>
              <a:t>Noun</a:t>
            </a:r>
            <a:r>
              <a:rPr lang="ja-JP" altLang="en-US" dirty="0"/>
              <a:t>＋</a:t>
            </a:r>
            <a:r>
              <a:rPr lang="en-US" altLang="ja-JP" dirty="0"/>
              <a:t>Noun</a:t>
            </a:r>
            <a:r>
              <a:rPr lang="ja-JP" altLang="en-US" dirty="0"/>
              <a:t>のリストを得る。</a:t>
            </a:r>
            <a:r>
              <a:rPr lang="en-US" altLang="ja-JP" dirty="0"/>
              <a:t>Frantext </a:t>
            </a:r>
            <a:r>
              <a:rPr lang="en-US" altLang="ja-JP" dirty="0" err="1"/>
              <a:t>catégorisé</a:t>
            </a:r>
            <a:r>
              <a:rPr lang="ja-JP" altLang="en-US" dirty="0"/>
              <a:t>（形態素解析付き）はオンラインのデータベース利用。</a:t>
            </a:r>
          </a:p>
          <a:p>
            <a:pPr marL="226313" indent="-226313" defTabSz="905255">
              <a:spcBef>
                <a:spcPts val="600"/>
              </a:spcBef>
              <a:defRPr sz="1979"/>
            </a:pPr>
            <a:r>
              <a:rPr lang="ja-JP" altLang="en-US" dirty="0"/>
              <a:t>例文の観察：</a:t>
            </a:r>
            <a:r>
              <a:rPr lang="en-US" altLang="ja-JP" dirty="0"/>
              <a:t>1666</a:t>
            </a:r>
            <a:r>
              <a:rPr lang="ja-JP" altLang="en-US" dirty="0"/>
              <a:t>例 </a:t>
            </a:r>
            <a:r>
              <a:rPr lang="en-US" altLang="ja-JP" dirty="0"/>
              <a:t>(Question1, LM</a:t>
            </a:r>
            <a:r>
              <a:rPr lang="ja-JP" altLang="en-US" dirty="0"/>
              <a:t>のみ</a:t>
            </a:r>
            <a:r>
              <a:rPr lang="en-US" altLang="ja-JP" dirty="0"/>
              <a:t>)</a:t>
            </a:r>
            <a:r>
              <a:rPr lang="ja-JP" altLang="en-US" dirty="0"/>
              <a:t>、親族王族</a:t>
            </a:r>
            <a:r>
              <a:rPr lang="en-US" altLang="ja-JP" dirty="0"/>
              <a:t>: 3100</a:t>
            </a:r>
            <a:r>
              <a:rPr lang="ja-JP" altLang="en-US" dirty="0"/>
              <a:t>例、＋その他（比較項目）　合計</a:t>
            </a:r>
            <a:r>
              <a:rPr lang="en-US" altLang="ja-JP" dirty="0"/>
              <a:t>6500</a:t>
            </a:r>
            <a:r>
              <a:rPr lang="ja-JP" altLang="en-US" dirty="0"/>
              <a:t>例 </a:t>
            </a:r>
            <a:r>
              <a:rPr lang="en-US" altLang="ja-JP" dirty="0"/>
              <a:t>(Question2) </a:t>
            </a:r>
            <a:endParaRPr lang="ja-JP" altLang="en-US" dirty="0"/>
          </a:p>
          <a:p>
            <a:pPr marL="0" indent="0" defTabSz="905255">
              <a:spcBef>
                <a:spcPts val="600"/>
              </a:spcBef>
              <a:buSzTx/>
              <a:buNone/>
              <a:defRPr sz="1979"/>
            </a:pPr>
            <a:endParaRPr dirty="0"/>
          </a:p>
          <a:p>
            <a:pPr marL="0" indent="0" defTabSz="905255">
              <a:spcBef>
                <a:spcPts val="600"/>
              </a:spcBef>
              <a:buSzTx/>
              <a:buNone/>
              <a:defRPr sz="1979"/>
            </a:pPr>
            <a:r>
              <a:rPr dirty="0" err="1"/>
              <a:t>日本語</a:t>
            </a:r>
            <a:endParaRPr dirty="0"/>
          </a:p>
          <a:p>
            <a:pPr marL="226313" indent="-226313" defTabSz="905255">
              <a:spcBef>
                <a:spcPts val="600"/>
              </a:spcBef>
              <a:defRPr sz="1979"/>
            </a:pPr>
            <a:r>
              <a:rPr dirty="0"/>
              <a:t>　</a:t>
            </a:r>
            <a:r>
              <a:rPr dirty="0" err="1"/>
              <a:t>コーパス</a:t>
            </a:r>
            <a:r>
              <a:rPr dirty="0"/>
              <a:t>： </a:t>
            </a:r>
            <a:r>
              <a:rPr dirty="0" err="1"/>
              <a:t>BCCWJ</a:t>
            </a:r>
            <a:r>
              <a:rPr dirty="0"/>
              <a:t> (The Balanced Corpus of Contemporary Written Japanese) </a:t>
            </a:r>
            <a:endParaRPr lang="en-US" altLang="ja-JP" dirty="0"/>
          </a:p>
          <a:p>
            <a:pPr marL="226313" indent="-226313" defTabSz="905255">
              <a:spcBef>
                <a:spcPts val="600"/>
              </a:spcBef>
              <a:defRPr sz="1979"/>
            </a:pPr>
            <a:r>
              <a:rPr lang="ja-JP" altLang="en-US" dirty="0"/>
              <a:t>　品詞解析の問題を最小化するために、名詞だけでなく、接尾辞、接頭辞なども検索。</a:t>
            </a:r>
            <a:endParaRPr dirty="0"/>
          </a:p>
          <a:p>
            <a:pPr marL="226313" indent="-226313" defTabSz="905255">
              <a:spcBef>
                <a:spcPts val="600"/>
              </a:spcBef>
              <a:defRPr sz="1979"/>
            </a:pPr>
            <a:r>
              <a:rPr dirty="0"/>
              <a:t>　</a:t>
            </a:r>
            <a:r>
              <a:rPr dirty="0" err="1"/>
              <a:t>例文の観察：7500</a:t>
            </a:r>
            <a:r>
              <a:rPr dirty="0"/>
              <a:t> </a:t>
            </a:r>
            <a:r>
              <a:rPr dirty="0" err="1"/>
              <a:t>例（Question1</a:t>
            </a:r>
            <a:r>
              <a:rPr dirty="0"/>
              <a:t>)、 </a:t>
            </a:r>
            <a:r>
              <a:rPr lang="en-US" altLang="ja-JP" dirty="0"/>
              <a:t>6432</a:t>
            </a:r>
            <a:r>
              <a:rPr lang="ja-JP" altLang="en-US" dirty="0"/>
              <a:t>例（親族）＋</a:t>
            </a:r>
            <a:r>
              <a:rPr lang="en-US" altLang="ja-JP" dirty="0"/>
              <a:t>5041</a:t>
            </a:r>
            <a:r>
              <a:rPr lang="ja-JP" altLang="en-US" dirty="0"/>
              <a:t>例（姫鬼）</a:t>
            </a:r>
            <a:r>
              <a:rPr dirty="0"/>
              <a:t>（Question 2）</a:t>
            </a:r>
            <a:endParaRPr lang="en-US" altLang="ja-JP" dirty="0"/>
          </a:p>
          <a:p>
            <a:pPr marL="226313" indent="-226313" defTabSz="905255">
              <a:spcBef>
                <a:spcPts val="600"/>
              </a:spcBef>
              <a:defRPr sz="1979"/>
            </a:pPr>
            <a:endParaRPr lang="en-US" altLang="ja-JP" dirty="0"/>
          </a:p>
          <a:p>
            <a:pPr marL="0" indent="0" defTabSz="905255">
              <a:spcBef>
                <a:spcPts val="600"/>
              </a:spcBef>
              <a:buNone/>
              <a:defRPr sz="1979"/>
            </a:pPr>
            <a:r>
              <a:rPr lang="ja-JP" altLang="en-US" dirty="0"/>
              <a:t>例文は手作業により検証済み。不要例は削除済み。</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タイトル 1"/>
          <p:cNvSpPr txBox="1">
            <a:spLocks noGrp="1"/>
          </p:cNvSpPr>
          <p:nvPr>
            <p:ph type="title"/>
          </p:nvPr>
        </p:nvSpPr>
        <p:spPr>
          <a:xfrm>
            <a:off x="1251677" y="57486"/>
            <a:ext cx="10178323" cy="1492132"/>
          </a:xfrm>
          <a:prstGeom prst="rect">
            <a:avLst/>
          </a:prstGeom>
        </p:spPr>
        <p:txBody>
          <a:bodyPr/>
          <a:lstStyle/>
          <a:p>
            <a:pPr defTabSz="685800">
              <a:defRPr sz="3375" spc="150"/>
            </a:pPr>
            <a:r>
              <a:rPr dirty="0" err="1"/>
              <a:t>Nom+NOM</a:t>
            </a:r>
            <a:r>
              <a:rPr dirty="0" err="1">
                <a:latin typeface="+mn-lt"/>
                <a:ea typeface="+mn-ea"/>
                <a:cs typeface="+mn-cs"/>
                <a:sym typeface="Helvetica"/>
              </a:rPr>
              <a:t>の研究２</a:t>
            </a:r>
            <a:br>
              <a:rPr dirty="0">
                <a:latin typeface="+mn-lt"/>
                <a:ea typeface="+mn-ea"/>
                <a:cs typeface="+mn-cs"/>
                <a:sym typeface="Helvetica"/>
              </a:rPr>
            </a:br>
            <a:r>
              <a:rPr sz="2400" dirty="0" err="1">
                <a:latin typeface="+mn-lt"/>
                <a:ea typeface="+mn-ea"/>
                <a:cs typeface="+mn-cs"/>
                <a:sym typeface="Helvetica"/>
              </a:rPr>
              <a:t>フランス語データ（</a:t>
            </a:r>
            <a:r>
              <a:rPr sz="2400" i="1" dirty="0" err="1">
                <a:latin typeface="+mn-lt"/>
                <a:ea typeface="+mn-ea"/>
                <a:cs typeface="+mn-cs"/>
                <a:sym typeface="Helvetica"/>
              </a:rPr>
              <a:t>Le</a:t>
            </a:r>
            <a:r>
              <a:rPr sz="2400" i="1" dirty="0">
                <a:latin typeface="+mn-lt"/>
                <a:ea typeface="+mn-ea"/>
                <a:cs typeface="+mn-cs"/>
                <a:sym typeface="Helvetica"/>
              </a:rPr>
              <a:t> Monde</a:t>
            </a:r>
            <a:r>
              <a:rPr lang="fr-CA" altLang="ja-JP" sz="2400" i="1" dirty="0">
                <a:latin typeface="+mn-lt"/>
                <a:ea typeface="+mn-ea"/>
                <a:cs typeface="+mn-cs"/>
                <a:sym typeface="Helvetica"/>
              </a:rPr>
              <a:t>7</a:t>
            </a:r>
            <a:r>
              <a:rPr sz="2400" dirty="0" err="1">
                <a:latin typeface="+mn-lt"/>
                <a:ea typeface="+mn-ea"/>
                <a:cs typeface="+mn-cs"/>
                <a:sym typeface="Helvetica"/>
              </a:rPr>
              <a:t>年分：1988-2012</a:t>
            </a:r>
            <a:r>
              <a:rPr lang="fr-CA" altLang="ja-JP" sz="2400" dirty="0">
                <a:latin typeface="+mn-lt"/>
                <a:ea typeface="+mn-ea"/>
                <a:cs typeface="+mn-cs"/>
                <a:sym typeface="Helvetica"/>
              </a:rPr>
              <a:t>)</a:t>
            </a:r>
            <a:r>
              <a:rPr sz="2400" dirty="0">
                <a:solidFill>
                  <a:srgbClr val="000000"/>
                </a:solidFill>
                <a:latin typeface="Calibri Light"/>
                <a:ea typeface="Calibri Light"/>
                <a:cs typeface="Calibri Light"/>
                <a:sym typeface="Calibri Light"/>
              </a:rPr>
              <a:t> </a:t>
            </a:r>
          </a:p>
        </p:txBody>
      </p:sp>
      <p:graphicFrame>
        <p:nvGraphicFramePr>
          <p:cNvPr id="143" name="コンテンツ プレースホルダー 10"/>
          <p:cNvGraphicFramePr/>
          <p:nvPr>
            <p:extLst>
              <p:ext uri="{D42A27DB-BD31-4B8C-83A1-F6EECF244321}">
                <p14:modId xmlns:p14="http://schemas.microsoft.com/office/powerpoint/2010/main" val="2957066532"/>
              </p:ext>
            </p:extLst>
          </p:nvPr>
        </p:nvGraphicFramePr>
        <p:xfrm>
          <a:off x="1001684" y="1532217"/>
          <a:ext cx="5153025" cy="2382743"/>
        </p:xfrm>
        <a:graphic>
          <a:graphicData uri="http://schemas.openxmlformats.org/drawingml/2006/table">
            <a:tbl>
              <a:tblPr firstRow="1" firstCol="1">
                <a:tableStyleId>{4C3C2611-4C71-4FC5-86AE-919BDF0F9419}</a:tableStyleId>
              </a:tblPr>
              <a:tblGrid>
                <a:gridCol w="990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2790825">
                  <a:extLst>
                    <a:ext uri="{9D8B030D-6E8A-4147-A177-3AD203B41FA5}">
                      <a16:colId xmlns:a16="http://schemas.microsoft.com/office/drawing/2014/main" val="20003"/>
                    </a:ext>
                  </a:extLst>
                </a:gridCol>
              </a:tblGrid>
              <a:tr h="191993">
                <a:tc>
                  <a:txBody>
                    <a:bodyPr/>
                    <a:lstStyle/>
                    <a:p>
                      <a:pPr algn="l" defTabSz="914400">
                        <a:defRPr sz="1000" b="0">
                          <a:solidFill>
                            <a:srgbClr val="000000"/>
                          </a:solidFill>
                          <a:latin typeface="Calibri Light"/>
                          <a:ea typeface="Calibri Light"/>
                          <a:cs typeface="Calibri Light"/>
                          <a:sym typeface="Calibri Light"/>
                        </a:defRPr>
                      </a:pPr>
                      <a:r>
                        <a:rPr>
                          <a:latin typeface="ＭＳ 明朝"/>
                          <a:ea typeface="ＭＳ 明朝"/>
                          <a:cs typeface="ＭＳ 明朝"/>
                          <a:sym typeface="ＭＳ 明朝"/>
                        </a:rPr>
                        <a:t>　</a:t>
                      </a:r>
                      <a:r>
                        <a:t>N1 +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b="0">
                          <a:solidFill>
                            <a:srgbClr val="000000"/>
                          </a:solidFill>
                        </a:defRPr>
                      </a:pPr>
                      <a:r>
                        <a:rPr sz="1000">
                          <a:latin typeface="Calibri Light"/>
                          <a:ea typeface="Calibri Light"/>
                          <a:cs typeface="Calibri Light"/>
                          <a:sym typeface="Calibri Light"/>
                        </a:rPr>
                        <a:t>token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b="0">
                          <a:solidFill>
                            <a:srgbClr val="000000"/>
                          </a:solidFill>
                        </a:defRPr>
                      </a:pPr>
                      <a:r>
                        <a:rPr sz="1000">
                          <a:latin typeface="Calibri Light"/>
                          <a:ea typeface="Calibri Light"/>
                          <a:cs typeface="Calibri Light"/>
                          <a:sym typeface="Calibri Light"/>
                        </a:rPr>
                        <a:t>type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b="0">
                          <a:solidFill>
                            <a:srgbClr val="000000"/>
                          </a:solidFill>
                        </a:defRPr>
                      </a:pPr>
                      <a:r>
                        <a:rPr sz="1000">
                          <a:latin typeface="Calibri Light"/>
                          <a:ea typeface="Calibri Light"/>
                          <a:cs typeface="Calibri Light"/>
                          <a:sym typeface="Calibri Light"/>
                        </a:rPr>
                        <a:t>exemples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171450">
                <a:tc>
                  <a:txBody>
                    <a:bodyPr/>
                    <a:lstStyle/>
                    <a:p>
                      <a:pPr algn="l" defTabSz="914400">
                        <a:defRPr sz="1000" b="0">
                          <a:solidFill>
                            <a:srgbClr val="000000"/>
                          </a:solidFill>
                          <a:latin typeface="Calibri Light"/>
                          <a:ea typeface="Calibri Light"/>
                          <a:cs typeface="Calibri Light"/>
                          <a:sym typeface="Calibri Light"/>
                        </a:defRPr>
                      </a:pPr>
                      <a:r>
                        <a:t>N1</a:t>
                      </a:r>
                      <a:r>
                        <a:rPr i="1">
                          <a:latin typeface="+mn-lt"/>
                          <a:ea typeface="+mn-ea"/>
                          <a:cs typeface="+mn-cs"/>
                          <a:sym typeface="Helvetica"/>
                        </a:rPr>
                        <a:t>de</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1 307 812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76 075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chiffre d'affaire, point de vue, taux d’intérêt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146050">
                <a:tc>
                  <a:txBody>
                    <a:bodyPr/>
                    <a:lstStyle/>
                    <a:p>
                      <a:pPr algn="l" defTabSz="914400">
                        <a:defRPr sz="1000" b="0">
                          <a:solidFill>
                            <a:srgbClr val="000000"/>
                          </a:solidFill>
                          <a:latin typeface="Calibri Light"/>
                          <a:ea typeface="Calibri Light"/>
                          <a:cs typeface="Calibri Light"/>
                          <a:sym typeface="Calibri Light"/>
                        </a:defRPr>
                      </a:pPr>
                      <a:r>
                        <a:t>N1</a:t>
                      </a:r>
                      <a:r>
                        <a:rPr i="1">
                          <a:latin typeface="+mn-lt"/>
                          <a:ea typeface="+mn-ea"/>
                          <a:cs typeface="+mn-cs"/>
                          <a:sym typeface="Helvetica"/>
                        </a:rPr>
                        <a:t>de le</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1 183 350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95 047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Président de la République, droit de l’homme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171450">
                <a:tc>
                  <a:txBody>
                    <a:bodyPr/>
                    <a:lstStyle/>
                    <a:p>
                      <a:pPr algn="l" defTabSz="914400">
                        <a:defRPr sz="1000" b="0">
                          <a:solidFill>
                            <a:srgbClr val="000000"/>
                          </a:solidFill>
                          <a:latin typeface="Calibri Light"/>
                          <a:ea typeface="Calibri Light"/>
                          <a:cs typeface="Calibri Light"/>
                          <a:sym typeface="Calibri Light"/>
                        </a:defRPr>
                      </a:pPr>
                      <a:r>
                        <a:rPr dirty="0"/>
                        <a:t>N1 </a:t>
                      </a:r>
                      <a:r>
                        <a:rPr i="1" dirty="0">
                          <a:latin typeface="+mn-lt"/>
                          <a:ea typeface="+mn-ea"/>
                          <a:cs typeface="+mn-cs"/>
                          <a:sym typeface="Helvetica"/>
                        </a:rPr>
                        <a:t>à le</a:t>
                      </a:r>
                      <a:r>
                        <a:rPr dirty="0"/>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157 510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16 429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mise au point, candidat à l’élection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171450">
                <a:tc>
                  <a:txBody>
                    <a:bodyPr/>
                    <a:lstStyle/>
                    <a:p>
                      <a:pPr algn="l" defTabSz="914400">
                        <a:defRPr sz="1800" b="0">
                          <a:solidFill>
                            <a:srgbClr val="000000"/>
                          </a:solidFill>
                        </a:defRPr>
                      </a:pPr>
                      <a:r>
                        <a:rPr sz="1000">
                          <a:latin typeface="Calibri Light"/>
                          <a:ea typeface="Calibri Light"/>
                          <a:cs typeface="Calibri Light"/>
                          <a:sym typeface="Calibri Light"/>
                        </a:rPr>
                        <a:t>N1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105 092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13 225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site Internet, dimanche soir, assurance vie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sur le</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41 039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5 499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impôt sur le revenue, embargo sur l’arme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en</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24 906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1 600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mise en place, temps en temps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6"/>
                  </a:ext>
                </a:extLst>
              </a:tr>
              <a:tr h="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pour le</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14 190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2 198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partenariat pour le paix</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7"/>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à </a:t>
                      </a:r>
                      <a:r>
                        <a:t>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10 541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689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accès à Internet, sac à dos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8"/>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contre</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10 041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793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crime contre humanité</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9"/>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par</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9 011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319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télévision par satellite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0"/>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par le</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7 744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1 360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infection par le virus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1"/>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sur</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1 663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128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a:latin typeface="Calibri Light"/>
                          <a:ea typeface="Calibri Light"/>
                          <a:cs typeface="Calibri Light"/>
                          <a:sym typeface="Calibri Light"/>
                        </a:rPr>
                        <a:t>pignon sur rue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2"/>
                  </a:ext>
                </a:extLst>
              </a:tr>
              <a:tr h="171450">
                <a:tc>
                  <a:txBody>
                    <a:bodyPr/>
                    <a:lstStyle/>
                    <a:p>
                      <a:pPr algn="l" defTabSz="914400">
                        <a:defRPr sz="1000" b="0">
                          <a:solidFill>
                            <a:srgbClr val="000000"/>
                          </a:solidFill>
                          <a:latin typeface="Calibri Light"/>
                          <a:ea typeface="Calibri Light"/>
                          <a:cs typeface="Calibri Light"/>
                          <a:sym typeface="Calibri Light"/>
                        </a:defRPr>
                      </a:pPr>
                      <a:r>
                        <a:t>N1 </a:t>
                      </a:r>
                      <a:r>
                        <a:rPr i="1">
                          <a:latin typeface="+mn-lt"/>
                          <a:ea typeface="+mn-ea"/>
                          <a:cs typeface="+mn-cs"/>
                          <a:sym typeface="Helvetica"/>
                        </a:rPr>
                        <a:t>pour</a:t>
                      </a:r>
                      <a:r>
                        <a:t> N2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a:latin typeface="Calibri Light"/>
                          <a:ea typeface="Calibri Light"/>
                          <a:cs typeface="Calibri Light"/>
                          <a:sym typeface="Calibri Light"/>
                        </a:rPr>
                        <a:t>1 178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800"/>
                      </a:pPr>
                      <a:r>
                        <a:rPr sz="1000" dirty="0">
                          <a:latin typeface="Calibri Light"/>
                          <a:ea typeface="Calibri Light"/>
                          <a:cs typeface="Calibri Light"/>
                          <a:sym typeface="Calibri Light"/>
                        </a:rPr>
                        <a:t>143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rPr sz="1000" dirty="0">
                          <a:latin typeface="Calibri Light"/>
                          <a:ea typeface="Calibri Light"/>
                          <a:cs typeface="Calibri Light"/>
                          <a:sym typeface="Calibri Light"/>
                        </a:rPr>
                        <a:t>livre pour </a:t>
                      </a:r>
                      <a:r>
                        <a:rPr sz="1000" dirty="0" err="1">
                          <a:latin typeface="Calibri Light"/>
                          <a:ea typeface="Calibri Light"/>
                          <a:cs typeface="Calibri Light"/>
                          <a:sym typeface="Calibri Light"/>
                        </a:rPr>
                        <a:t>l'enfant</a:t>
                      </a:r>
                      <a:endParaRPr sz="1000" dirty="0">
                        <a:latin typeface="Calibri Light"/>
                        <a:ea typeface="Calibri Light"/>
                        <a:cs typeface="Calibri Light"/>
                        <a:sym typeface="Calibri Light"/>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3"/>
                  </a:ext>
                </a:extLst>
              </a:tr>
            </a:tbl>
          </a:graphicData>
        </a:graphic>
      </p:graphicFrame>
      <p:sp>
        <p:nvSpPr>
          <p:cNvPr id="144" name="正方形/長方形 12"/>
          <p:cNvSpPr txBox="1"/>
          <p:nvPr/>
        </p:nvSpPr>
        <p:spPr>
          <a:xfrm>
            <a:off x="1060393" y="4025322"/>
            <a:ext cx="5463540" cy="40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latin typeface="Calibri Light"/>
                <a:ea typeface="Calibri Light"/>
                <a:cs typeface="Calibri Light"/>
                <a:sym typeface="Calibri Light"/>
              </a:defRPr>
            </a:pPr>
            <a:r>
              <a:rPr dirty="0"/>
              <a:t> </a:t>
            </a:r>
            <a:r>
              <a:rPr sz="1800" dirty="0" err="1">
                <a:latin typeface="ＭＳ 明朝"/>
                <a:ea typeface="ＭＳ 明朝"/>
                <a:cs typeface="ＭＳ 明朝"/>
                <a:sym typeface="ＭＳ 明朝"/>
              </a:rPr>
              <a:t>表１：</a:t>
            </a:r>
            <a:r>
              <a:rPr sz="1800" dirty="0" err="1"/>
              <a:t>N1</a:t>
            </a:r>
            <a:r>
              <a:rPr sz="1800" dirty="0"/>
              <a:t> N2 </a:t>
            </a:r>
            <a:r>
              <a:rPr sz="1800" dirty="0">
                <a:latin typeface="ＭＳ 明朝"/>
                <a:ea typeface="ＭＳ 明朝"/>
                <a:cs typeface="ＭＳ 明朝"/>
                <a:sym typeface="ＭＳ 明朝"/>
              </a:rPr>
              <a:t>　</a:t>
            </a:r>
            <a:r>
              <a:rPr sz="1800" dirty="0"/>
              <a:t>vs</a:t>
            </a:r>
            <a:r>
              <a:rPr sz="1800" dirty="0">
                <a:latin typeface="ＭＳ 明朝"/>
                <a:ea typeface="ＭＳ 明朝"/>
                <a:cs typeface="ＭＳ 明朝"/>
                <a:sym typeface="ＭＳ 明朝"/>
              </a:rPr>
              <a:t>　</a:t>
            </a:r>
            <a:r>
              <a:rPr sz="1800" dirty="0"/>
              <a:t>N1 </a:t>
            </a:r>
            <a:r>
              <a:rPr sz="1800" dirty="0">
                <a:latin typeface="ＭＳ 明朝"/>
                <a:ea typeface="ＭＳ 明朝"/>
                <a:cs typeface="ＭＳ 明朝"/>
                <a:sym typeface="ＭＳ 明朝"/>
              </a:rPr>
              <a:t>＋</a:t>
            </a:r>
            <a:r>
              <a:rPr sz="1800" dirty="0" err="1">
                <a:latin typeface="ＭＳ 明朝"/>
                <a:ea typeface="ＭＳ 明朝"/>
                <a:cs typeface="ＭＳ 明朝"/>
                <a:sym typeface="ＭＳ 明朝"/>
              </a:rPr>
              <a:t>前置詞</a:t>
            </a:r>
            <a:r>
              <a:rPr sz="1800" dirty="0">
                <a:latin typeface="ＭＳ 明朝"/>
                <a:ea typeface="ＭＳ 明朝"/>
                <a:cs typeface="ＭＳ 明朝"/>
                <a:sym typeface="ＭＳ 明朝"/>
              </a:rPr>
              <a:t>＋</a:t>
            </a:r>
            <a:r>
              <a:rPr sz="1800" dirty="0"/>
              <a:t> (</a:t>
            </a:r>
            <a:r>
              <a:rPr sz="1800" dirty="0" err="1">
                <a:latin typeface="ＭＳ 明朝"/>
                <a:ea typeface="ＭＳ 明朝"/>
                <a:cs typeface="ＭＳ 明朝"/>
                <a:sym typeface="ＭＳ 明朝"/>
              </a:rPr>
              <a:t>定冠詞</a:t>
            </a:r>
            <a:r>
              <a:rPr sz="1800" dirty="0"/>
              <a:t>) </a:t>
            </a:r>
            <a:r>
              <a:rPr sz="1800" dirty="0">
                <a:latin typeface="ＭＳ 明朝"/>
                <a:ea typeface="ＭＳ 明朝"/>
                <a:cs typeface="ＭＳ 明朝"/>
                <a:sym typeface="ＭＳ 明朝"/>
              </a:rPr>
              <a:t>＋</a:t>
            </a:r>
            <a:r>
              <a:rPr sz="1800" dirty="0"/>
              <a:t>N2</a:t>
            </a:r>
            <a:r>
              <a:rPr sz="1800" dirty="0">
                <a:latin typeface="ＭＳ 明朝"/>
                <a:ea typeface="ＭＳ 明朝"/>
                <a:cs typeface="ＭＳ 明朝"/>
                <a:sym typeface="ＭＳ 明朝"/>
              </a:rPr>
              <a:t>　</a:t>
            </a:r>
          </a:p>
        </p:txBody>
      </p:sp>
      <p:sp>
        <p:nvSpPr>
          <p:cNvPr id="145" name="正方形/長方形 13"/>
          <p:cNvSpPr txBox="1"/>
          <p:nvPr/>
        </p:nvSpPr>
        <p:spPr>
          <a:xfrm>
            <a:off x="6889750" y="4300246"/>
            <a:ext cx="600456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libri"/>
                <a:ea typeface="Calibri"/>
                <a:cs typeface="Calibri"/>
                <a:sym typeface="Calibri"/>
              </a:defRPr>
            </a:pPr>
            <a:r>
              <a:rPr dirty="0"/>
              <a:t> </a:t>
            </a:r>
            <a:endParaRPr sz="2400" dirty="0"/>
          </a:p>
          <a:p>
            <a:pPr>
              <a:defRPr>
                <a:latin typeface="Calibri"/>
                <a:ea typeface="Calibri"/>
                <a:cs typeface="Calibri"/>
                <a:sym typeface="Calibri"/>
              </a:defRPr>
            </a:pPr>
            <a:r>
              <a:rPr dirty="0" err="1">
                <a:latin typeface="ＭＳ 明朝"/>
                <a:ea typeface="ＭＳ 明朝"/>
                <a:cs typeface="ＭＳ 明朝"/>
                <a:sym typeface="ＭＳ 明朝"/>
              </a:rPr>
              <a:t>表２</a:t>
            </a:r>
            <a:r>
              <a:rPr dirty="0">
                <a:latin typeface="ＭＳ 明朝"/>
                <a:ea typeface="ＭＳ 明朝"/>
                <a:cs typeface="ＭＳ 明朝"/>
                <a:sym typeface="ＭＳ 明朝"/>
              </a:rPr>
              <a:t>：</a:t>
            </a:r>
            <a:r>
              <a:rPr dirty="0"/>
              <a:t> </a:t>
            </a:r>
            <a:r>
              <a:rPr dirty="0" err="1">
                <a:latin typeface="ＭＳ 明朝"/>
                <a:ea typeface="ＭＳ 明朝"/>
                <a:cs typeface="ＭＳ 明朝"/>
                <a:sym typeface="ＭＳ 明朝"/>
              </a:rPr>
              <a:t>最も高頻度の</a:t>
            </a:r>
            <a:r>
              <a:rPr dirty="0" err="1"/>
              <a:t>N1N2</a:t>
            </a:r>
            <a:r>
              <a:rPr lang="fr-CA" altLang="ja-JP" dirty="0"/>
              <a:t> </a:t>
            </a:r>
            <a:r>
              <a:rPr lang="ja-JP" altLang="en-US" dirty="0"/>
              <a:t>（</a:t>
            </a:r>
            <a:r>
              <a:rPr lang="fr-CA" altLang="ja-JP" dirty="0"/>
              <a:t> (</a:t>
            </a:r>
            <a:r>
              <a:rPr lang="fr-CA" altLang="ja-JP" dirty="0" err="1"/>
              <a:t>N1ADJ</a:t>
            </a:r>
            <a:r>
              <a:rPr lang="fr-CA" altLang="ja-JP" dirty="0"/>
              <a:t>)</a:t>
            </a:r>
            <a:r>
              <a:rPr lang="ja-JP" altLang="en-US" dirty="0"/>
              <a:t>も参照した）</a:t>
            </a:r>
            <a:r>
              <a:rPr dirty="0">
                <a:latin typeface="ＭＳ 明朝"/>
                <a:ea typeface="ＭＳ 明朝"/>
                <a:cs typeface="ＭＳ 明朝"/>
                <a:sym typeface="ＭＳ 明朝"/>
              </a:rPr>
              <a:t>　</a:t>
            </a:r>
          </a:p>
        </p:txBody>
      </p:sp>
      <p:sp>
        <p:nvSpPr>
          <p:cNvPr id="146" name="テキスト ボックス 2"/>
          <p:cNvSpPr txBox="1"/>
          <p:nvPr/>
        </p:nvSpPr>
        <p:spPr>
          <a:xfrm>
            <a:off x="1060393" y="4468481"/>
            <a:ext cx="5554981" cy="1053466"/>
          </a:xfrm>
          <a:prstGeom prst="rect">
            <a:avLst/>
          </a:prstGeom>
          <a:ln>
            <a:solidFill>
              <a:srgbClr val="895E04"/>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solidFill>
                  <a:srgbClr val="FF0000"/>
                </a:solidFill>
              </a:defRPr>
            </a:pPr>
            <a:r>
              <a:t>N1 de(of) N2が最も多い。</a:t>
            </a:r>
          </a:p>
          <a:p>
            <a:pPr>
              <a:defRPr>
                <a:solidFill>
                  <a:srgbClr val="FF0000"/>
                </a:solidFill>
              </a:defRPr>
            </a:pPr>
            <a:r>
              <a:t>N1 N2は４位（N2が無冠詞の場合では２位）</a:t>
            </a:r>
          </a:p>
          <a:p>
            <a:pPr>
              <a:defRPr>
                <a:solidFill>
                  <a:srgbClr val="FF0000"/>
                </a:solidFill>
              </a:defRPr>
            </a:pPr>
            <a:r>
              <a:t>少なくはない。</a:t>
            </a:r>
          </a:p>
        </p:txBody>
      </p:sp>
      <p:sp>
        <p:nvSpPr>
          <p:cNvPr id="147" name="テキスト ボックス 3"/>
          <p:cNvSpPr txBox="1"/>
          <p:nvPr/>
        </p:nvSpPr>
        <p:spPr>
          <a:xfrm>
            <a:off x="1060393" y="5541141"/>
            <a:ext cx="9955484" cy="40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err="1"/>
              <a:t>chiffre</a:t>
            </a:r>
            <a:r>
              <a:rPr dirty="0"/>
              <a:t> </a:t>
            </a:r>
            <a:r>
              <a:rPr dirty="0" err="1"/>
              <a:t>d’affaire</a:t>
            </a:r>
            <a:r>
              <a:rPr dirty="0"/>
              <a:t>, </a:t>
            </a:r>
            <a:r>
              <a:rPr dirty="0" err="1"/>
              <a:t>売上高</a:t>
            </a:r>
            <a:r>
              <a:rPr dirty="0"/>
              <a:t>, turnover;  point de </a:t>
            </a:r>
            <a:r>
              <a:rPr dirty="0" err="1"/>
              <a:t>vue</a:t>
            </a:r>
            <a:r>
              <a:rPr dirty="0"/>
              <a:t>, </a:t>
            </a:r>
            <a:r>
              <a:rPr dirty="0" err="1"/>
              <a:t>観点</a:t>
            </a:r>
            <a:r>
              <a:rPr dirty="0"/>
              <a:t>, viewpoint;  </a:t>
            </a:r>
            <a:r>
              <a:rPr dirty="0" err="1"/>
              <a:t>taux</a:t>
            </a:r>
            <a:r>
              <a:rPr dirty="0"/>
              <a:t> </a:t>
            </a:r>
            <a:r>
              <a:rPr dirty="0" err="1"/>
              <a:t>d’intérêt</a:t>
            </a:r>
            <a:r>
              <a:rPr dirty="0"/>
              <a:t>, </a:t>
            </a:r>
            <a:r>
              <a:rPr dirty="0" err="1"/>
              <a:t>金利</a:t>
            </a:r>
            <a:r>
              <a:rPr dirty="0"/>
              <a:t>, interest rate </a:t>
            </a:r>
          </a:p>
        </p:txBody>
      </p:sp>
      <p:sp>
        <p:nvSpPr>
          <p:cNvPr id="148" name="テキスト ボックス 4"/>
          <p:cNvSpPr txBox="1"/>
          <p:nvPr/>
        </p:nvSpPr>
        <p:spPr>
          <a:xfrm>
            <a:off x="1083884" y="5970755"/>
            <a:ext cx="11062980"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site Internet, </a:t>
            </a:r>
            <a:r>
              <a:rPr dirty="0" err="1"/>
              <a:t>ウェブサイト</a:t>
            </a:r>
            <a:r>
              <a:rPr dirty="0"/>
              <a:t>, website: </a:t>
            </a:r>
            <a:r>
              <a:rPr dirty="0" err="1"/>
              <a:t>centre</a:t>
            </a:r>
            <a:r>
              <a:rPr dirty="0"/>
              <a:t> </a:t>
            </a:r>
            <a:r>
              <a:rPr dirty="0" err="1"/>
              <a:t>ville</a:t>
            </a:r>
            <a:r>
              <a:rPr dirty="0"/>
              <a:t>, </a:t>
            </a:r>
            <a:r>
              <a:rPr dirty="0" err="1"/>
              <a:t>町の中心</a:t>
            </a:r>
            <a:r>
              <a:rPr dirty="0"/>
              <a:t>, city center, assurance </a:t>
            </a:r>
            <a:r>
              <a:rPr dirty="0" err="1"/>
              <a:t>maladie</a:t>
            </a:r>
            <a:r>
              <a:rPr dirty="0"/>
              <a:t>, </a:t>
            </a:r>
            <a:r>
              <a:rPr dirty="0" err="1"/>
              <a:t>健康保険</a:t>
            </a:r>
            <a:r>
              <a:rPr dirty="0"/>
              <a:t>, Health Insurance, </a:t>
            </a:r>
            <a:r>
              <a:rPr dirty="0" err="1"/>
              <a:t>dimanche</a:t>
            </a:r>
            <a:r>
              <a:rPr dirty="0"/>
              <a:t> </a:t>
            </a:r>
            <a:r>
              <a:rPr dirty="0" err="1"/>
              <a:t>soir</a:t>
            </a:r>
            <a:r>
              <a:rPr dirty="0"/>
              <a:t>, </a:t>
            </a:r>
            <a:r>
              <a:rPr dirty="0" err="1"/>
              <a:t>日曜の夜,Sunday</a:t>
            </a:r>
            <a:r>
              <a:rPr dirty="0"/>
              <a:t> evening; </a:t>
            </a:r>
          </a:p>
        </p:txBody>
      </p:sp>
      <p:sp>
        <p:nvSpPr>
          <p:cNvPr id="2" name="正方形/長方形 1">
            <a:extLst>
              <a:ext uri="{FF2B5EF4-FFF2-40B4-BE49-F238E27FC236}">
                <a16:creationId xmlns:a16="http://schemas.microsoft.com/office/drawing/2014/main" id="{4B5D4931-84A3-4679-9ACC-267BC3DDA497}"/>
              </a:ext>
            </a:extLst>
          </p:cNvPr>
          <p:cNvSpPr/>
          <p:nvPr/>
        </p:nvSpPr>
        <p:spPr>
          <a:xfrm>
            <a:off x="6096000" y="1435961"/>
            <a:ext cx="5711462" cy="2862322"/>
          </a:xfrm>
          <a:prstGeom prst="rect">
            <a:avLst/>
          </a:prstGeom>
          <a:solidFill>
            <a:schemeClr val="bg1"/>
          </a:solidFill>
          <a:ln>
            <a:solidFill>
              <a:schemeClr val="tx1"/>
            </a:solidFill>
          </a:ln>
        </p:spPr>
        <p:txBody>
          <a:bodyPr wrap="square">
            <a:spAutoFit/>
          </a:bodyPr>
          <a:lstStyle/>
          <a:p>
            <a:r>
              <a:rPr lang="ja-JP" altLang="en-US" dirty="0"/>
              <a:t>  2369 assurance_NOM_assurance maladie_NOM_maladie</a:t>
            </a:r>
          </a:p>
          <a:p>
            <a:r>
              <a:rPr lang="ja-JP" altLang="en-US" dirty="0"/>
              <a:t>   2023 centre_NOM_centre ville_NOM_ville</a:t>
            </a:r>
          </a:p>
          <a:p>
            <a:r>
              <a:rPr lang="ja-JP" altLang="en-US" dirty="0"/>
              <a:t>   1908 main_NOM_main d'oeuvre_NOM_d'oeuvre</a:t>
            </a:r>
          </a:p>
          <a:p>
            <a:r>
              <a:rPr lang="ja-JP" altLang="en-US" dirty="0"/>
              <a:t>   1852 pays_NOM_pays membres_NOM_membre</a:t>
            </a:r>
          </a:p>
          <a:p>
            <a:r>
              <a:rPr lang="ja-JP" altLang="en-US" dirty="0"/>
              <a:t>   1454 dimanche_NOM_dimanche soir_NOM_soir</a:t>
            </a:r>
          </a:p>
          <a:p>
            <a:r>
              <a:rPr lang="ja-JP" altLang="en-US" dirty="0"/>
              <a:t>   1403 site_NOM_site Internet_NOM_Internet</a:t>
            </a:r>
          </a:p>
          <a:p>
            <a:r>
              <a:rPr lang="ja-JP" altLang="en-US" dirty="0"/>
              <a:t>   1338 start_NOM_start up_NOM_up</a:t>
            </a:r>
          </a:p>
          <a:p>
            <a:r>
              <a:rPr lang="ja-JP" altLang="en-US" dirty="0"/>
              <a:t>   1333 assurance_NOM_assurance vie_NOM_vie</a:t>
            </a:r>
          </a:p>
          <a:p>
            <a:r>
              <a:rPr lang="ja-JP" altLang="en-US" dirty="0"/>
              <a:t>   1290 jeudi_NOM_jeudi soir_NOM_soir</a:t>
            </a:r>
          </a:p>
          <a:p>
            <a:r>
              <a:rPr lang="ja-JP" altLang="en-US" dirty="0"/>
              <a:t>   1282 mi_NOM_mi temps_NOM_temps</a:t>
            </a:r>
          </a:p>
        </p:txBody>
      </p:sp>
    </p:spTree>
    <p:extLst>
      <p:ext uri="{BB962C8B-B14F-4D97-AF65-F5344CB8AC3E}">
        <p14:creationId xmlns:p14="http://schemas.microsoft.com/office/powerpoint/2010/main" val="349330461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タイトル 1"/>
          <p:cNvSpPr txBox="1">
            <a:spLocks noGrp="1"/>
          </p:cNvSpPr>
          <p:nvPr>
            <p:ph type="title"/>
          </p:nvPr>
        </p:nvSpPr>
        <p:spPr>
          <a:xfrm>
            <a:off x="1251676" y="158867"/>
            <a:ext cx="10432323" cy="1492133"/>
          </a:xfrm>
          <a:prstGeom prst="rect">
            <a:avLst/>
          </a:prstGeom>
        </p:spPr>
        <p:txBody>
          <a:bodyPr>
            <a:normAutofit fontScale="90000"/>
          </a:bodyPr>
          <a:lstStyle/>
          <a:p>
            <a:pPr defTabSz="850391">
              <a:defRPr sz="4185" spc="186"/>
            </a:pPr>
            <a:r>
              <a:rPr dirty="0"/>
              <a:t>Question</a:t>
            </a:r>
            <a:r>
              <a:rPr lang="en-US" dirty="0"/>
              <a:t> 2</a:t>
            </a:r>
            <a:r>
              <a:rPr dirty="0"/>
              <a:t>:</a:t>
            </a:r>
            <a:r>
              <a:rPr lang="ja-JP" altLang="en-US" dirty="0"/>
              <a:t>　</a:t>
            </a:r>
            <a:r>
              <a:rPr lang="fr-FR" altLang="ja-JP" sz="4400" spc="186" dirty="0">
                <a:sym typeface="Helvetica"/>
              </a:rPr>
              <a:t>ville </a:t>
            </a:r>
            <a:r>
              <a:rPr lang="fr-FR" altLang="ja-JP" sz="4400" spc="186" dirty="0" err="1">
                <a:sym typeface="Helvetica"/>
              </a:rPr>
              <a:t>soeur</a:t>
            </a:r>
            <a:r>
              <a:rPr lang="fr-FR" altLang="ja-JP" sz="4400" spc="186" dirty="0">
                <a:sym typeface="Helvetica"/>
              </a:rPr>
              <a:t>, Pays Frère</a:t>
            </a:r>
            <a:br>
              <a:rPr lang="fr-FR" altLang="ja-JP" sz="4400" spc="186" dirty="0">
                <a:sym typeface="Helvetica"/>
              </a:rPr>
            </a:br>
            <a:r>
              <a:rPr lang="ja-JP" altLang="en-US" sz="4400" spc="186" dirty="0">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lang="ja-JP" altLang="en-US" dirty="0">
                <a:latin typeface="+mn-lt"/>
                <a:ea typeface="+mn-ea"/>
                <a:cs typeface="+mn-cs"/>
                <a:sym typeface="Helvetica"/>
              </a:rPr>
              <a:t>と日本語）方法</a:t>
            </a:r>
            <a:endParaRPr dirty="0">
              <a:latin typeface="+mn-lt"/>
              <a:ea typeface="+mn-ea"/>
              <a:cs typeface="+mn-cs"/>
              <a:sym typeface="Helvetica"/>
            </a:endParaRPr>
          </a:p>
        </p:txBody>
      </p:sp>
      <p:sp>
        <p:nvSpPr>
          <p:cNvPr id="220" name="コンテンツ プレースホルダー 2"/>
          <p:cNvSpPr txBox="1">
            <a:spLocks noGrp="1"/>
          </p:cNvSpPr>
          <p:nvPr>
            <p:ph type="body" idx="1"/>
          </p:nvPr>
        </p:nvSpPr>
        <p:spPr>
          <a:xfrm>
            <a:off x="1251675" y="1752600"/>
            <a:ext cx="10178323" cy="2565400"/>
          </a:xfrm>
          <a:prstGeom prst="rect">
            <a:avLst/>
          </a:prstGeom>
          <a:ln>
            <a:solidFill>
              <a:srgbClr val="FF0000"/>
            </a:solidFill>
          </a:ln>
        </p:spPr>
        <p:txBody>
          <a:bodyPr>
            <a:normAutofit/>
          </a:bodyPr>
          <a:lstStyle/>
          <a:p>
            <a:pPr marL="342900" indent="-342900" defTabSz="859536">
              <a:lnSpc>
                <a:spcPct val="88000"/>
              </a:lnSpc>
              <a:spcBef>
                <a:spcPts val="600"/>
              </a:spcBef>
              <a:buSzTx/>
              <a:buFont typeface="+mj-lt"/>
              <a:buAutoNum type="arabicPeriod"/>
              <a:defRPr sz="1316"/>
            </a:pPr>
            <a:r>
              <a:rPr lang="fr-CA" altLang="ja-JP" sz="1800" dirty="0"/>
              <a:t>Noun</a:t>
            </a:r>
            <a:r>
              <a:rPr lang="ja-JP" altLang="en-US" sz="1800" dirty="0"/>
              <a:t>＋</a:t>
            </a:r>
            <a:r>
              <a:rPr lang="en-US" altLang="ja-JP" sz="1800" dirty="0"/>
              <a:t>Noun</a:t>
            </a:r>
            <a:r>
              <a:rPr lang="ja-JP" altLang="en-US" sz="1800" dirty="0"/>
              <a:t>のリストをもとに、</a:t>
            </a:r>
            <a:endParaRPr lang="en-US" altLang="ja-JP" sz="1800" dirty="0"/>
          </a:p>
          <a:p>
            <a:pPr marL="342900" indent="-342900" defTabSz="859536">
              <a:lnSpc>
                <a:spcPct val="88000"/>
              </a:lnSpc>
              <a:spcBef>
                <a:spcPts val="600"/>
              </a:spcBef>
              <a:buSzTx/>
              <a:buFont typeface="+mj-lt"/>
              <a:buAutoNum type="arabicPeriod"/>
              <a:defRPr sz="1316"/>
            </a:pPr>
            <a:r>
              <a:rPr lang="ja-JP" altLang="en-US" sz="1800" dirty="0"/>
              <a:t>親族王族名詞の網羅的なリストをつくる。比較のために、無生物名詞と男女の語尾形態素をもつ職業名詞のリストをつくる。</a:t>
            </a:r>
            <a:endParaRPr lang="en-US" altLang="ja-JP" sz="1800" dirty="0"/>
          </a:p>
          <a:p>
            <a:pPr marL="342900" indent="-342900" defTabSz="859536">
              <a:lnSpc>
                <a:spcPct val="88000"/>
              </a:lnSpc>
              <a:spcBef>
                <a:spcPts val="600"/>
              </a:spcBef>
              <a:buSzTx/>
              <a:buFont typeface="+mj-lt"/>
              <a:buAutoNum type="arabicPeriod"/>
              <a:defRPr sz="1316"/>
            </a:pPr>
            <a:r>
              <a:rPr lang="ja-JP" altLang="en-US" sz="1800" dirty="0"/>
              <a:t>親族王族名詞は、</a:t>
            </a:r>
            <a:r>
              <a:rPr lang="fr-CA" altLang="ja-JP" sz="1800" dirty="0"/>
              <a:t>Le Monde</a:t>
            </a:r>
            <a:r>
              <a:rPr lang="ja-JP" altLang="en-US" sz="1800" dirty="0"/>
              <a:t>の</a:t>
            </a:r>
            <a:r>
              <a:rPr lang="fr-CA" altLang="ja-JP" sz="1800" dirty="0" err="1"/>
              <a:t>Nom+Nom</a:t>
            </a:r>
            <a:r>
              <a:rPr lang="ja-JP" altLang="en-US" sz="1800" dirty="0"/>
              <a:t>リストにある例文を全て検索</a:t>
            </a:r>
            <a:r>
              <a:rPr lang="fr-CA" altLang="ja-JP" sz="1800" dirty="0"/>
              <a:t>Kwic</a:t>
            </a:r>
            <a:r>
              <a:rPr lang="ja-JP" altLang="en-US" sz="1800" dirty="0"/>
              <a:t>形式で保存。</a:t>
            </a:r>
            <a:r>
              <a:rPr lang="en-US" altLang="ja-JP" sz="1800" dirty="0"/>
              <a:t>Frantext</a:t>
            </a:r>
            <a:r>
              <a:rPr lang="ja-JP" altLang="en-US" sz="1800" dirty="0"/>
              <a:t>データは、品詞解析付きデータ（</a:t>
            </a:r>
            <a:r>
              <a:rPr lang="fr-CA" altLang="ja-JP" sz="1800" dirty="0"/>
              <a:t>poésie</a:t>
            </a:r>
            <a:r>
              <a:rPr lang="ja-JP" altLang="en-US" sz="1800" dirty="0"/>
              <a:t>は除く）を使い</a:t>
            </a:r>
            <a:r>
              <a:rPr lang="en-GB" altLang="ja-JP" sz="1800" dirty="0"/>
              <a:t>(2017</a:t>
            </a:r>
            <a:r>
              <a:rPr lang="ja-JP" altLang="en-US" sz="1800" dirty="0"/>
              <a:t>年</a:t>
            </a:r>
            <a:r>
              <a:rPr lang="en-US" altLang="ja-JP" sz="1800" dirty="0"/>
              <a:t>8</a:t>
            </a:r>
            <a:r>
              <a:rPr lang="ja-JP" altLang="en-US" sz="1800" dirty="0"/>
              <a:t>月）検索。</a:t>
            </a:r>
            <a:r>
              <a:rPr lang="fr-CA" altLang="ja-JP" sz="1800" dirty="0" err="1"/>
              <a:t>kwic</a:t>
            </a:r>
            <a:r>
              <a:rPr lang="ja-JP" altLang="en-US" sz="1800" dirty="0"/>
              <a:t>形式で保存。</a:t>
            </a:r>
            <a:endParaRPr lang="fr-CA" altLang="ja-JP" sz="1800" dirty="0"/>
          </a:p>
          <a:p>
            <a:pPr marL="342900" indent="-342900" defTabSz="859536">
              <a:lnSpc>
                <a:spcPct val="88000"/>
              </a:lnSpc>
              <a:spcBef>
                <a:spcPts val="600"/>
              </a:spcBef>
              <a:buSzTx/>
              <a:buFont typeface="+mj-lt"/>
              <a:buAutoNum type="arabicPeriod"/>
              <a:defRPr sz="1316"/>
            </a:pPr>
            <a:r>
              <a:rPr lang="ja-JP" altLang="ja-JP" sz="1800" dirty="0"/>
              <a:t>本稿で対象とするデータとして例を</a:t>
            </a:r>
            <a:r>
              <a:rPr lang="ja-JP" altLang="en-US" sz="1800" dirty="0"/>
              <a:t>観察</a:t>
            </a:r>
            <a:r>
              <a:rPr lang="ja-JP" altLang="ja-JP" sz="1800" dirty="0"/>
              <a:t>。</a:t>
            </a:r>
            <a:r>
              <a:rPr lang="ja-JP" altLang="en-US" sz="1800" dirty="0"/>
              <a:t>（親族王族）＋その他（比較項目）　合計</a:t>
            </a:r>
            <a:r>
              <a:rPr lang="en-US" altLang="ja-JP" sz="1800" dirty="0"/>
              <a:t>6500</a:t>
            </a:r>
            <a:r>
              <a:rPr lang="ja-JP" altLang="en-US" sz="1800" dirty="0"/>
              <a:t>例 </a:t>
            </a:r>
            <a:endParaRPr lang="ja-JP" altLang="ja-JP" sz="1800" dirty="0"/>
          </a:p>
          <a:p>
            <a:pPr marL="342900" indent="-342900" defTabSz="859536">
              <a:lnSpc>
                <a:spcPct val="88000"/>
              </a:lnSpc>
              <a:spcBef>
                <a:spcPts val="600"/>
              </a:spcBef>
              <a:buSzTx/>
              <a:buFont typeface="+mj-lt"/>
              <a:buAutoNum type="arabicPeriod"/>
              <a:defRPr sz="1316"/>
            </a:pPr>
            <a:endParaRPr sz="1600" dirty="0"/>
          </a:p>
        </p:txBody>
      </p:sp>
      <p:sp>
        <p:nvSpPr>
          <p:cNvPr id="7" name="コンテンツ プレースホルダー 2">
            <a:extLst>
              <a:ext uri="{FF2B5EF4-FFF2-40B4-BE49-F238E27FC236}">
                <a16:creationId xmlns:a16="http://schemas.microsoft.com/office/drawing/2014/main" id="{EE6485DE-169B-4392-811B-AF16204858EF}"/>
              </a:ext>
            </a:extLst>
          </p:cNvPr>
          <p:cNvSpPr txBox="1">
            <a:spLocks/>
          </p:cNvSpPr>
          <p:nvPr/>
        </p:nvSpPr>
        <p:spPr>
          <a:xfrm>
            <a:off x="1251674" y="4419600"/>
            <a:ext cx="10178323" cy="1854200"/>
          </a:xfrm>
          <a:prstGeom prst="rect">
            <a:avLst/>
          </a:prstGeom>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1pPr>
            <a:lvl2pPr marL="711200" marR="0" indent="-2540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2pPr>
            <a:lvl3pPr marL="1200150" marR="0" indent="-28575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3pPr>
            <a:lvl4pPr marL="1698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4pPr>
            <a:lvl5pPr marL="21553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5pPr>
            <a:lvl6pPr marL="26125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6pPr>
            <a:lvl7pPr marL="30697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7pPr>
            <a:lvl8pPr marL="35269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8pPr>
            <a:lvl9pPr marL="3984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9pPr>
          </a:lstStyle>
          <a:p>
            <a:pPr marL="342900" indent="-342900" defTabSz="859536" hangingPunct="1">
              <a:lnSpc>
                <a:spcPct val="88000"/>
              </a:lnSpc>
              <a:spcBef>
                <a:spcPts val="600"/>
              </a:spcBef>
              <a:buSzTx/>
              <a:buFont typeface="+mj-lt"/>
              <a:buAutoNum type="arabicPeriod"/>
              <a:defRPr sz="1316"/>
            </a:pPr>
            <a:r>
              <a:rPr lang="fr-CA" altLang="ja-JP" sz="1800" dirty="0" err="1"/>
              <a:t>BCCWJ</a:t>
            </a:r>
            <a:r>
              <a:rPr lang="ja-JP" altLang="en-US" sz="1800" dirty="0"/>
              <a:t> （短単位）を対象に「中納言」を用いて検索。</a:t>
            </a:r>
            <a:endParaRPr lang="fr-CA" altLang="ja-JP" sz="1800" dirty="0"/>
          </a:p>
          <a:p>
            <a:pPr marL="342900" indent="-342900" defTabSz="859536" hangingPunct="1">
              <a:lnSpc>
                <a:spcPct val="88000"/>
              </a:lnSpc>
              <a:spcBef>
                <a:spcPts val="600"/>
              </a:spcBef>
              <a:buSzTx/>
              <a:buFont typeface="+mj-lt"/>
              <a:buAutoNum type="arabicPeriod"/>
              <a:defRPr sz="1316"/>
            </a:pPr>
            <a:r>
              <a:rPr lang="en-GB" altLang="ja-JP" sz="1600" dirty="0"/>
              <a:t>&lt;</a:t>
            </a:r>
            <a:r>
              <a:rPr lang="ja-JP" altLang="en-US" sz="1600" dirty="0"/>
              <a:t>親族名詞＋</a:t>
            </a:r>
            <a:r>
              <a:rPr lang="fr-CA" altLang="ja-JP" sz="1600" dirty="0"/>
              <a:t>N </a:t>
            </a:r>
            <a:r>
              <a:rPr lang="en-GB" altLang="ja-JP" sz="1600" dirty="0"/>
              <a:t>&gt;</a:t>
            </a:r>
            <a:r>
              <a:rPr lang="ja-JP" altLang="en-US" sz="1600" dirty="0"/>
              <a:t>　　＜</a:t>
            </a:r>
            <a:r>
              <a:rPr lang="en-GB" altLang="ja-JP" sz="1600" dirty="0"/>
              <a:t>(</a:t>
            </a:r>
            <a:r>
              <a:rPr lang="ja-JP" altLang="en-US" sz="1600" dirty="0"/>
              <a:t>鬼姫</a:t>
            </a:r>
            <a:r>
              <a:rPr lang="en-GB" altLang="ja-JP" sz="1600" dirty="0"/>
              <a:t>)</a:t>
            </a:r>
            <a:r>
              <a:rPr lang="ja-JP" altLang="en-US" sz="1600" dirty="0"/>
              <a:t>＋</a:t>
            </a:r>
            <a:r>
              <a:rPr lang="en-US" altLang="ja-JP" sz="1600" dirty="0"/>
              <a:t>N</a:t>
            </a:r>
            <a:r>
              <a:rPr lang="ja-JP" altLang="en-US" sz="1600" dirty="0"/>
              <a:t>＞を検索。　</a:t>
            </a:r>
            <a:endParaRPr lang="fr-FR" altLang="ja-JP" sz="1600" dirty="0"/>
          </a:p>
          <a:p>
            <a:pPr marL="342900" indent="-342900" defTabSz="859536" hangingPunct="1">
              <a:lnSpc>
                <a:spcPct val="88000"/>
              </a:lnSpc>
              <a:spcBef>
                <a:spcPts val="600"/>
              </a:spcBef>
              <a:buSzTx/>
              <a:buFont typeface="+mj-lt"/>
              <a:buAutoNum type="arabicPeriod"/>
              <a:defRPr sz="1316"/>
            </a:pPr>
            <a:endParaRPr lang="en-US" altLang="ja-JP" sz="1600" dirty="0"/>
          </a:p>
          <a:p>
            <a:pPr marL="342900" indent="-342900" defTabSz="859536" hangingPunct="1">
              <a:lnSpc>
                <a:spcPct val="88000"/>
              </a:lnSpc>
              <a:spcBef>
                <a:spcPts val="600"/>
              </a:spcBef>
              <a:buSzTx/>
              <a:buFont typeface="+mj-lt"/>
              <a:buAutoNum type="arabicPeriod"/>
              <a:defRPr sz="1316"/>
            </a:pPr>
            <a:r>
              <a:rPr lang="en-GB" altLang="ja-JP" sz="1600" dirty="0"/>
              <a:t>Kwic</a:t>
            </a:r>
            <a:r>
              <a:rPr lang="ja-JP" altLang="en-US" sz="1600" dirty="0"/>
              <a:t>形式で保存。手作業で不要例を除去。</a:t>
            </a:r>
            <a:endParaRPr lang="en-US" altLang="ja-JP" sz="1600" dirty="0"/>
          </a:p>
          <a:p>
            <a:pPr marL="342900" indent="-342900" defTabSz="859536" hangingPunct="1">
              <a:lnSpc>
                <a:spcPct val="88000"/>
              </a:lnSpc>
              <a:spcBef>
                <a:spcPts val="600"/>
              </a:spcBef>
              <a:buSzTx/>
              <a:buAutoNum type="arabicPeriod" startAt="2"/>
              <a:defRPr sz="1316"/>
            </a:pPr>
            <a:r>
              <a:rPr lang="en-US" altLang="ja-JP" sz="1600" dirty="0"/>
              <a:t>&lt;(</a:t>
            </a:r>
            <a:r>
              <a:rPr lang="ja-JP" altLang="en-US" sz="1600" dirty="0"/>
              <a:t>子親母姉妹親子兄弟娘兄孫父姉</a:t>
            </a:r>
            <a:r>
              <a:rPr lang="fr-CA" altLang="ja-JP" sz="1600" dirty="0" err="1"/>
              <a:t>nado</a:t>
            </a:r>
            <a:r>
              <a:rPr lang="en-US" altLang="ja-JP" sz="1600" dirty="0"/>
              <a:t>)</a:t>
            </a:r>
            <a:r>
              <a:rPr lang="ja-JP" altLang="en-US" sz="1600" dirty="0"/>
              <a:t>＋名詞＞ </a:t>
            </a:r>
            <a:r>
              <a:rPr lang="en-US" altLang="ja-JP" sz="1600" dirty="0"/>
              <a:t>9399</a:t>
            </a:r>
            <a:r>
              <a:rPr lang="ja-JP" altLang="en-US" sz="1600" dirty="0"/>
              <a:t>例、 ＜（鬼姫）＋名詞＞</a:t>
            </a:r>
            <a:r>
              <a:rPr lang="en-US" altLang="ja-JP" sz="1600" dirty="0"/>
              <a:t>2500</a:t>
            </a:r>
            <a:r>
              <a:rPr lang="ja-JP" altLang="en-US" sz="1600" dirty="0"/>
              <a:t>例を観察。</a:t>
            </a:r>
            <a:endParaRPr lang="en-US" altLang="ja-JP" sz="1600" dirty="0"/>
          </a:p>
          <a:p>
            <a:pPr marL="0" indent="0" defTabSz="859536" hangingPunct="1">
              <a:lnSpc>
                <a:spcPct val="88000"/>
              </a:lnSpc>
              <a:spcBef>
                <a:spcPts val="600"/>
              </a:spcBef>
              <a:buSzTx/>
              <a:buNone/>
              <a:defRPr sz="1316"/>
            </a:pPr>
            <a:endParaRPr lang="en-US" altLang="ja-JP" sz="1600" dirty="0"/>
          </a:p>
          <a:p>
            <a:pPr marL="342900" indent="-342900" defTabSz="859536" hangingPunct="1">
              <a:lnSpc>
                <a:spcPct val="88000"/>
              </a:lnSpc>
              <a:spcBef>
                <a:spcPts val="600"/>
              </a:spcBef>
              <a:buSzTx/>
              <a:buAutoNum type="arabicPeriod" startAt="2"/>
              <a:defRPr sz="1316"/>
            </a:pPr>
            <a:endParaRPr lang="ja-JP" altLang="en-US" sz="1600" dirty="0"/>
          </a:p>
        </p:txBody>
      </p:sp>
    </p:spTree>
    <p:extLst>
      <p:ext uri="{BB962C8B-B14F-4D97-AF65-F5344CB8AC3E}">
        <p14:creationId xmlns:p14="http://schemas.microsoft.com/office/powerpoint/2010/main" val="282561049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タイトル 1"/>
          <p:cNvSpPr txBox="1">
            <a:spLocks noGrp="1"/>
          </p:cNvSpPr>
          <p:nvPr>
            <p:ph type="title"/>
          </p:nvPr>
        </p:nvSpPr>
        <p:spPr>
          <a:xfrm>
            <a:off x="1251677" y="382384"/>
            <a:ext cx="9989348" cy="1903617"/>
          </a:xfrm>
          <a:prstGeom prst="rect">
            <a:avLst/>
          </a:prstGeom>
        </p:spPr>
        <p:txBody>
          <a:bodyPr/>
          <a:lstStyle/>
          <a:p>
            <a:pPr defTabSz="868680">
              <a:defRPr sz="4275" spc="190"/>
            </a:pPr>
            <a:r>
              <a:rPr lang="en-US" dirty="0"/>
              <a:t>Question2: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br>
              <a:rPr dirty="0">
                <a:latin typeface="+mn-lt"/>
                <a:ea typeface="+mn-ea"/>
                <a:cs typeface="+mn-cs"/>
                <a:sym typeface="Helvetica"/>
              </a:rPr>
            </a:br>
            <a:r>
              <a:rPr sz="3040" spc="190" dirty="0" err="1">
                <a:latin typeface="+mn-lt"/>
                <a:ea typeface="+mn-ea"/>
                <a:cs typeface="+mn-cs"/>
                <a:sym typeface="Helvetica"/>
              </a:rPr>
              <a:t>データ</a:t>
            </a:r>
            <a:endParaRPr sz="3040" spc="190" dirty="0">
              <a:latin typeface="+mn-lt"/>
              <a:ea typeface="+mn-ea"/>
              <a:cs typeface="+mn-cs"/>
              <a:sym typeface="Helvetica"/>
            </a:endParaRPr>
          </a:p>
        </p:txBody>
      </p:sp>
      <p:graphicFrame>
        <p:nvGraphicFramePr>
          <p:cNvPr id="291" name="コンテンツ プレースホルダー 5"/>
          <p:cNvGraphicFramePr/>
          <p:nvPr/>
        </p:nvGraphicFramePr>
        <p:xfrm>
          <a:off x="4063377" y="1801863"/>
          <a:ext cx="4583262" cy="4876801"/>
        </p:xfrm>
        <a:graphic>
          <a:graphicData uri="http://schemas.openxmlformats.org/drawingml/2006/table">
            <a:tbl>
              <a:tblPr firstRow="1">
                <a:tableStyleId>{4C3C2611-4C71-4FC5-86AE-919BDF0F9419}</a:tableStyleId>
              </a:tblPr>
              <a:tblGrid>
                <a:gridCol w="1702404">
                  <a:extLst>
                    <a:ext uri="{9D8B030D-6E8A-4147-A177-3AD203B41FA5}">
                      <a16:colId xmlns:a16="http://schemas.microsoft.com/office/drawing/2014/main" val="20000"/>
                    </a:ext>
                  </a:extLst>
                </a:gridCol>
                <a:gridCol w="904152">
                  <a:extLst>
                    <a:ext uri="{9D8B030D-6E8A-4147-A177-3AD203B41FA5}">
                      <a16:colId xmlns:a16="http://schemas.microsoft.com/office/drawing/2014/main" val="20001"/>
                    </a:ext>
                  </a:extLst>
                </a:gridCol>
                <a:gridCol w="399188">
                  <a:extLst>
                    <a:ext uri="{9D8B030D-6E8A-4147-A177-3AD203B41FA5}">
                      <a16:colId xmlns:a16="http://schemas.microsoft.com/office/drawing/2014/main" val="20002"/>
                    </a:ext>
                  </a:extLst>
                </a:gridCol>
                <a:gridCol w="788759">
                  <a:extLst>
                    <a:ext uri="{9D8B030D-6E8A-4147-A177-3AD203B41FA5}">
                      <a16:colId xmlns:a16="http://schemas.microsoft.com/office/drawing/2014/main" val="20003"/>
                    </a:ext>
                  </a:extLst>
                </a:gridCol>
                <a:gridCol w="788759">
                  <a:extLst>
                    <a:ext uri="{9D8B030D-6E8A-4147-A177-3AD203B41FA5}">
                      <a16:colId xmlns:a16="http://schemas.microsoft.com/office/drawing/2014/main" val="20004"/>
                    </a:ext>
                  </a:extLst>
                </a:gridCol>
              </a:tblGrid>
              <a:tr h="273485">
                <a:tc>
                  <a:txBody>
                    <a:bodyPr/>
                    <a:lstStyle/>
                    <a:p>
                      <a:pPr algn="ctr" defTabSz="914400">
                        <a:lnSpc>
                          <a:spcPct val="150000"/>
                        </a:lnSpc>
                        <a:defRPr sz="1800" b="0">
                          <a:solidFill>
                            <a:srgbClr val="000000"/>
                          </a:solidFill>
                        </a:defRPr>
                      </a:pPr>
                      <a:r>
                        <a:rPr sz="1000" b="1">
                          <a:latin typeface="Times New Roman"/>
                          <a:ea typeface="Times New Roman"/>
                          <a:cs typeface="Times New Roman"/>
                          <a:sym typeface="Times New Roman"/>
                        </a:rPr>
                        <a:t>Type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50000"/>
                        </a:lnSpc>
                        <a:defRPr sz="1800" b="0">
                          <a:solidFill>
                            <a:srgbClr val="000000"/>
                          </a:solidFill>
                        </a:defRPr>
                      </a:pPr>
                      <a:r>
                        <a:rPr sz="1000" b="1">
                          <a:latin typeface="Times New Roman"/>
                          <a:ea typeface="Times New Roman"/>
                          <a:cs typeface="Times New Roman"/>
                          <a:sym typeface="Times New Roman"/>
                        </a:rPr>
                        <a:t>NH2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50000"/>
                        </a:lnSpc>
                        <a:defRPr sz="1800" b="0">
                          <a:solidFill>
                            <a:srgbClr val="000000"/>
                          </a:solidFill>
                        </a:defRPr>
                      </a:pPr>
                      <a:r>
                        <a:rPr sz="1000" b="1">
                          <a:latin typeface="Times New Roman"/>
                          <a:ea typeface="Times New Roman"/>
                          <a:cs typeface="Times New Roman"/>
                          <a:sym typeface="Times New Roman"/>
                        </a:rPr>
                        <a:t>NH1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50000"/>
                        </a:lnSpc>
                        <a:defRPr sz="1800" b="0">
                          <a:solidFill>
                            <a:srgbClr val="000000"/>
                          </a:solidFill>
                        </a:defRPr>
                      </a:pPr>
                      <a:r>
                        <a:rPr sz="1000" b="1">
                          <a:latin typeface="Times New Roman"/>
                          <a:ea typeface="Times New Roman"/>
                          <a:cs typeface="Times New Roman"/>
                          <a:sym typeface="Times New Roman"/>
                        </a:rPr>
                        <a:t>NNH1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lnSpc>
                          <a:spcPct val="150000"/>
                        </a:lnSpc>
                        <a:defRPr sz="1800" b="0">
                          <a:solidFill>
                            <a:srgbClr val="000000"/>
                          </a:solidFill>
                        </a:defRPr>
                      </a:pPr>
                      <a:r>
                        <a:rPr sz="1000" b="1">
                          <a:latin typeface="Times New Roman"/>
                          <a:ea typeface="Times New Roman"/>
                          <a:cs typeface="Times New Roman"/>
                          <a:sym typeface="Times New Roman"/>
                        </a:rPr>
                        <a:t>Total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273485">
                <a:tc rowSpan="7">
                  <a:txBody>
                    <a:bodyPr/>
                    <a:lstStyle/>
                    <a:p>
                      <a:pPr algn="ctr" defTabSz="914400">
                        <a:lnSpc>
                          <a:spcPct val="150000"/>
                        </a:lnSpc>
                        <a:defRPr sz="1000">
                          <a:latin typeface="Times New Roman"/>
                          <a:ea typeface="Times New Roman"/>
                          <a:cs typeface="Times New Roman"/>
                          <a:sym typeface="Times New Roman"/>
                        </a:defRPr>
                      </a:pPr>
                      <a:r>
                        <a:rPr dirty="0"/>
                        <a:t>&lt;N + </a:t>
                      </a:r>
                      <a:r>
                        <a:rPr dirty="0" err="1">
                          <a:latin typeface="游明朝"/>
                          <a:ea typeface="游明朝"/>
                          <a:cs typeface="游明朝"/>
                          <a:sym typeface="游明朝"/>
                        </a:rPr>
                        <a:t>接尾辞つき人間名詞</a:t>
                      </a:r>
                      <a:r>
                        <a:rPr dirty="0"/>
                        <a:t>&gt;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lnSpc>
                          <a:spcPct val="150000"/>
                        </a:lnSpc>
                        <a:defRPr sz="1800"/>
                      </a:pPr>
                      <a:r>
                        <a:rPr sz="1000">
                          <a:latin typeface="Times New Roman"/>
                          <a:ea typeface="Times New Roman"/>
                          <a:cs typeface="Times New Roman"/>
                          <a:sym typeface="Times New Roman"/>
                        </a:rPr>
                        <a:t>client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476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492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étudiant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197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1 603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solidFill>
                            <a:srgbClr val="FF0000"/>
                          </a:solidFill>
                          <a:latin typeface="Times New Roman"/>
                          <a:ea typeface="Times New Roman"/>
                          <a:cs typeface="Times New Roman"/>
                          <a:sym typeface="Times New Roman"/>
                        </a:rPr>
                        <a:t>1 800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fermier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141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150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infirmier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52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75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127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273485">
                <a:tc vMerge="1">
                  <a:txBody>
                    <a:bodyPr/>
                    <a:lstStyle/>
                    <a:p>
                      <a:endParaRPr lang="ja-JP"/>
                    </a:p>
                  </a:txBody>
                  <a:tcPr/>
                </a:tc>
                <a:tc>
                  <a:txBody>
                    <a:bodyPr/>
                    <a:lstStyle/>
                    <a:p>
                      <a:pPr algn="l" defTabSz="914400">
                        <a:lnSpc>
                          <a:spcPct val="150000"/>
                        </a:lnSpc>
                        <a:defRPr sz="1800"/>
                      </a:pPr>
                      <a:r>
                        <a:rPr sz="1000" dirty="0" err="1">
                          <a:latin typeface="Times New Roman"/>
                          <a:ea typeface="Times New Roman"/>
                          <a:cs typeface="Times New Roman"/>
                          <a:sym typeface="Times New Roman"/>
                        </a:rPr>
                        <a:t>piéton</a:t>
                      </a:r>
                      <a:endParaRPr sz="1000" dirty="0">
                        <a:latin typeface="Times New Roman"/>
                        <a:ea typeface="Times New Roman"/>
                        <a:cs typeface="Times New Roman"/>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249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253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voyageur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180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146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326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6"/>
                  </a:ext>
                </a:extLst>
              </a:tr>
              <a:tr h="227556">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cousin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32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7"/>
                  </a:ext>
                </a:extLst>
              </a:tr>
              <a:tr h="273485">
                <a:tc rowSpan="9">
                  <a:txBody>
                    <a:bodyPr/>
                    <a:lstStyle/>
                    <a:p>
                      <a:pPr algn="l" defTabSz="914400">
                        <a:lnSpc>
                          <a:spcPct val="150000"/>
                        </a:lnSpc>
                        <a:defRPr sz="1000">
                          <a:latin typeface="Times New Roman"/>
                          <a:ea typeface="Times New Roman"/>
                          <a:cs typeface="Times New Roman"/>
                          <a:sym typeface="Times New Roman"/>
                        </a:defRPr>
                      </a:pPr>
                      <a:r>
                        <a:rPr dirty="0"/>
                        <a:t>&lt;N + </a:t>
                      </a:r>
                      <a:r>
                        <a:rPr dirty="0" err="1">
                          <a:latin typeface="游明朝"/>
                          <a:ea typeface="游明朝"/>
                          <a:cs typeface="游明朝"/>
                          <a:sym typeface="游明朝"/>
                        </a:rPr>
                        <a:t>接尾辞なし間名詞</a:t>
                      </a:r>
                      <a:r>
                        <a:rPr dirty="0"/>
                        <a:t>&gt;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lnSpc>
                          <a:spcPct val="150000"/>
                        </a:lnSpc>
                        <a:defRPr sz="1800"/>
                      </a:pPr>
                      <a:r>
                        <a:rPr sz="1000">
                          <a:latin typeface="Times New Roman"/>
                          <a:ea typeface="Times New Roman"/>
                          <a:cs typeface="Times New Roman"/>
                          <a:sym typeface="Times New Roman"/>
                        </a:rPr>
                        <a:t>père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8"/>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mère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188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1 883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solidFill>
                            <a:srgbClr val="FF0000"/>
                          </a:solidFill>
                          <a:latin typeface="Times New Roman"/>
                          <a:ea typeface="Times New Roman"/>
                          <a:cs typeface="Times New Roman"/>
                          <a:sym typeface="Times New Roman"/>
                        </a:rPr>
                        <a:t>2 071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9"/>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roi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112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183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295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0"/>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reine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174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178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1"/>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frère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215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237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2"/>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sœur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169</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170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3"/>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fille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25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33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4"/>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garçon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11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5"/>
                  </a:ext>
                </a:extLst>
              </a:tr>
              <a:tr h="273485">
                <a:tc vMerge="1">
                  <a:txBody>
                    <a:bodyPr/>
                    <a:lstStyle/>
                    <a:p>
                      <a:endParaRPr lang="ja-JP"/>
                    </a:p>
                  </a:txBody>
                  <a:tcPr/>
                </a:tc>
                <a:tc>
                  <a:txBody>
                    <a:bodyPr/>
                    <a:lstStyle/>
                    <a:p>
                      <a:pPr algn="l" defTabSz="914400">
                        <a:lnSpc>
                          <a:spcPct val="150000"/>
                        </a:lnSpc>
                        <a:defRPr sz="1800"/>
                      </a:pPr>
                      <a:r>
                        <a:rPr sz="1000">
                          <a:latin typeface="Times New Roman"/>
                          <a:ea typeface="Times New Roman"/>
                          <a:cs typeface="Times New Roman"/>
                          <a:sym typeface="Times New Roman"/>
                        </a:rPr>
                        <a:t>fils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6"/>
                  </a:ext>
                </a:extLst>
              </a:tr>
              <a:tr h="273485">
                <a:tc gridSpan="2">
                  <a:txBody>
                    <a:bodyPr/>
                    <a:lstStyle/>
                    <a:p>
                      <a:pPr algn="ctr" defTabSz="914400">
                        <a:lnSpc>
                          <a:spcPct val="150000"/>
                        </a:lnSpc>
                        <a:defRPr sz="1800"/>
                      </a:pPr>
                      <a:r>
                        <a:rPr sz="1000">
                          <a:latin typeface="Times New Roman"/>
                          <a:ea typeface="Times New Roman"/>
                          <a:cs typeface="Times New Roman"/>
                          <a:sym typeface="Times New Roman"/>
                        </a:rPr>
                        <a:t>Total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ja-JP"/>
                    </a:p>
                  </a:txBody>
                  <a:tcPr/>
                </a:tc>
                <a:tc>
                  <a:txBody>
                    <a:bodyPr/>
                    <a:lstStyle/>
                    <a:p>
                      <a:pPr defTabSz="914400">
                        <a:lnSpc>
                          <a:spcPct val="150000"/>
                        </a:lnSpc>
                        <a:defRPr sz="1800"/>
                      </a:pPr>
                      <a:r>
                        <a:rPr sz="1000">
                          <a:latin typeface="Times New Roman"/>
                          <a:ea typeface="Times New Roman"/>
                          <a:cs typeface="Times New Roman"/>
                          <a:sym typeface="Times New Roman"/>
                        </a:rPr>
                        <a:t>820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a:latin typeface="Times New Roman"/>
                          <a:ea typeface="Times New Roman"/>
                          <a:cs typeface="Times New Roman"/>
                          <a:sym typeface="Times New Roman"/>
                        </a:rPr>
                        <a:t>5 375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lnSpc>
                          <a:spcPct val="150000"/>
                        </a:lnSpc>
                        <a:defRPr sz="1800"/>
                      </a:pPr>
                      <a:r>
                        <a:rPr sz="1000" dirty="0">
                          <a:latin typeface="Times New Roman"/>
                          <a:ea typeface="Times New Roman"/>
                          <a:cs typeface="Times New Roman"/>
                          <a:sym typeface="Times New Roman"/>
                        </a:rPr>
                        <a:t>6 190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17"/>
                  </a:ext>
                </a:extLst>
              </a:tr>
            </a:tbl>
          </a:graphicData>
        </a:graphic>
      </p:graphicFrame>
      <p:sp>
        <p:nvSpPr>
          <p:cNvPr id="292"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タイトル 1"/>
          <p:cNvSpPr txBox="1">
            <a:spLocks noGrp="1"/>
          </p:cNvSpPr>
          <p:nvPr>
            <p:ph type="title"/>
          </p:nvPr>
        </p:nvSpPr>
        <p:spPr>
          <a:xfrm>
            <a:off x="1251677" y="382384"/>
            <a:ext cx="10178323" cy="1492133"/>
          </a:xfrm>
          <a:prstGeom prst="rect">
            <a:avLst/>
          </a:prstGeom>
        </p:spPr>
        <p:txBody>
          <a:bodyPr/>
          <a:lstStyle/>
          <a:p>
            <a:pPr>
              <a:defRPr sz="4500"/>
            </a:pPr>
            <a:r>
              <a:rPr dirty="0" err="1"/>
              <a:t>Question2</a:t>
            </a:r>
            <a:r>
              <a:rPr dirty="0"/>
              <a:t>: </a:t>
            </a:r>
            <a:r>
              <a:rPr sz="3600" dirty="0" err="1">
                <a:latin typeface="+mn-lt"/>
                <a:ea typeface="+mn-ea"/>
                <a:cs typeface="+mn-cs"/>
                <a:sym typeface="Helvetica"/>
              </a:rPr>
              <a:t>ville</a:t>
            </a:r>
            <a:r>
              <a:rPr sz="3600" dirty="0">
                <a:latin typeface="+mn-lt"/>
                <a:ea typeface="+mn-ea"/>
                <a:cs typeface="+mn-cs"/>
                <a:sym typeface="Helvetica"/>
              </a:rPr>
              <a:t> </a:t>
            </a:r>
            <a:r>
              <a:rPr sz="3600" dirty="0" err="1">
                <a:latin typeface="+mn-lt"/>
                <a:ea typeface="+mn-ea"/>
                <a:cs typeface="+mn-cs"/>
                <a:sym typeface="Helvetica"/>
              </a:rPr>
              <a:t>soeur</a:t>
            </a:r>
            <a:r>
              <a:rPr sz="3600" dirty="0">
                <a:latin typeface="+mn-lt"/>
                <a:ea typeface="+mn-ea"/>
                <a:cs typeface="+mn-cs"/>
                <a:sym typeface="Helvetica"/>
              </a:rPr>
              <a:t>, Pays Frère</a:t>
            </a:r>
            <a:br>
              <a:rPr sz="3600" dirty="0">
                <a:latin typeface="+mn-lt"/>
                <a:ea typeface="+mn-ea"/>
                <a:cs typeface="+mn-cs"/>
                <a:sym typeface="Helvetica"/>
              </a:rPr>
            </a:br>
            <a:r>
              <a:rPr sz="3600" dirty="0" err="1">
                <a:latin typeface="+mn-lt"/>
                <a:ea typeface="+mn-ea"/>
                <a:cs typeface="+mn-cs"/>
                <a:sym typeface="Helvetica"/>
              </a:rPr>
              <a:t>姉妹都市と兄弟国</a:t>
            </a:r>
            <a:r>
              <a:rPr sz="3600" dirty="0">
                <a:latin typeface="+mn-lt"/>
                <a:ea typeface="+mn-ea"/>
                <a:cs typeface="+mn-cs"/>
                <a:sym typeface="Helvetica"/>
              </a:rPr>
              <a:t>？（</a:t>
            </a:r>
            <a:r>
              <a:rPr sz="3600" dirty="0" err="1">
                <a:latin typeface="+mn-lt"/>
                <a:ea typeface="+mn-ea"/>
                <a:cs typeface="+mn-cs"/>
                <a:sym typeface="Helvetica"/>
              </a:rPr>
              <a:t>フランス語</a:t>
            </a:r>
            <a:r>
              <a:rPr sz="3600" dirty="0">
                <a:latin typeface="+mn-lt"/>
                <a:ea typeface="+mn-ea"/>
                <a:cs typeface="+mn-cs"/>
                <a:sym typeface="Helvetica"/>
              </a:rPr>
              <a:t>）</a:t>
            </a:r>
          </a:p>
        </p:txBody>
      </p:sp>
      <p:sp>
        <p:nvSpPr>
          <p:cNvPr id="278" name="コンテンツ プレースホルダー 2"/>
          <p:cNvSpPr txBox="1">
            <a:spLocks noGrp="1"/>
          </p:cNvSpPr>
          <p:nvPr>
            <p:ph type="body" idx="1"/>
          </p:nvPr>
        </p:nvSpPr>
        <p:spPr>
          <a:xfrm>
            <a:off x="1166333" y="1725168"/>
            <a:ext cx="10178324" cy="4496523"/>
          </a:xfrm>
          <a:prstGeom prst="rect">
            <a:avLst/>
          </a:prstGeom>
        </p:spPr>
        <p:txBody>
          <a:bodyPr>
            <a:normAutofit/>
          </a:bodyPr>
          <a:lstStyle/>
          <a:p>
            <a:pPr marL="0" indent="0" defTabSz="877823">
              <a:lnSpc>
                <a:spcPct val="88000"/>
              </a:lnSpc>
              <a:spcBef>
                <a:spcPts val="600"/>
              </a:spcBef>
              <a:buSzTx/>
              <a:buNone/>
              <a:defRPr sz="2304"/>
            </a:pPr>
            <a:r>
              <a:rPr dirty="0" err="1"/>
              <a:t>NNの名詞の共起の制約に関わる自然性と文法上の性の問題</a:t>
            </a:r>
            <a:r>
              <a:rPr dirty="0"/>
              <a:t>  </a:t>
            </a:r>
            <a:endParaRPr sz="863" dirty="0"/>
          </a:p>
          <a:p>
            <a:pPr marL="0" indent="0" defTabSz="877823">
              <a:lnSpc>
                <a:spcPct val="88000"/>
              </a:lnSpc>
              <a:spcBef>
                <a:spcPts val="600"/>
              </a:spcBef>
              <a:buSzTx/>
              <a:buNone/>
              <a:defRPr sz="2784"/>
            </a:pPr>
            <a:endParaRPr sz="863" dirty="0"/>
          </a:p>
          <a:p>
            <a:pPr marL="0" indent="0" defTabSz="877823">
              <a:lnSpc>
                <a:spcPct val="88000"/>
              </a:lnSpc>
              <a:spcBef>
                <a:spcPts val="300"/>
              </a:spcBef>
              <a:buSzTx/>
              <a:buNone/>
              <a:defRPr sz="1248">
                <a:solidFill>
                  <a:srgbClr val="000000"/>
                </a:solidFill>
                <a:latin typeface="Times New Roman"/>
                <a:ea typeface="Times New Roman"/>
                <a:cs typeface="Times New Roman"/>
                <a:sym typeface="Times New Roman"/>
              </a:defRPr>
            </a:pPr>
            <a:r>
              <a:rPr dirty="0"/>
              <a:t>(a) N + N </a:t>
            </a:r>
            <a:r>
              <a:rPr dirty="0" err="1">
                <a:latin typeface="游明朝"/>
                <a:ea typeface="游明朝"/>
                <a:cs typeface="游明朝"/>
                <a:sym typeface="游明朝"/>
              </a:rPr>
              <a:t>無生物名詞</a:t>
            </a:r>
            <a:endParaRPr sz="2784" dirty="0">
              <a:latin typeface="Unistra D"/>
              <a:ea typeface="Unistra D"/>
              <a:cs typeface="Unistra D"/>
              <a:sym typeface="Unistra D"/>
            </a:endParaRPr>
          </a:p>
          <a:p>
            <a:pPr marL="0" indent="0" defTabSz="877823">
              <a:lnSpc>
                <a:spcPct val="88000"/>
              </a:lnSpc>
              <a:spcBef>
                <a:spcPts val="300"/>
              </a:spcBef>
              <a:buSzTx/>
              <a:buNone/>
              <a:defRPr sz="1248">
                <a:solidFill>
                  <a:srgbClr val="000000"/>
                </a:solidFill>
                <a:latin typeface="Times New Roman"/>
                <a:ea typeface="Times New Roman"/>
                <a:cs typeface="Times New Roman"/>
                <a:sym typeface="Times New Roman"/>
              </a:defRPr>
            </a:pPr>
            <a:r>
              <a:rPr dirty="0">
                <a:latin typeface="游明朝"/>
                <a:ea typeface="游明朝"/>
                <a:cs typeface="游明朝"/>
                <a:sym typeface="游明朝"/>
              </a:rPr>
              <a:t>　　</a:t>
            </a:r>
            <a:r>
              <a:rPr dirty="0" err="1">
                <a:latin typeface="游明朝"/>
                <a:ea typeface="游明朝"/>
                <a:cs typeface="游明朝"/>
                <a:sym typeface="游明朝"/>
              </a:rPr>
              <a:t>共起の制約は存在しない。性の一致はない、性の接尾辞はない</a:t>
            </a:r>
            <a:r>
              <a:rPr lang="ja-JP" altLang="en-US" dirty="0">
                <a:latin typeface="游明朝"/>
                <a:ea typeface="游明朝"/>
                <a:cs typeface="游明朝"/>
                <a:sym typeface="游明朝"/>
              </a:rPr>
              <a:t>　（傾向の存在を報告する論文もあるが</a:t>
            </a:r>
            <a:r>
              <a:rPr lang="nl-NL" altLang="ja-JP" dirty="0">
                <a:latin typeface="游明朝"/>
                <a:ea typeface="游明朝"/>
                <a:cs typeface="游明朝"/>
                <a:sym typeface="游明朝"/>
              </a:rPr>
              <a:t>(Van </a:t>
            </a:r>
            <a:r>
              <a:rPr lang="nl-NL" altLang="ja-JP" dirty="0" err="1">
                <a:latin typeface="游明朝"/>
                <a:ea typeface="游明朝"/>
                <a:cs typeface="游明朝"/>
                <a:sym typeface="游明朝"/>
              </a:rPr>
              <a:t>Goethem</a:t>
            </a:r>
            <a:r>
              <a:rPr lang="nl-NL" altLang="ja-JP" dirty="0">
                <a:latin typeface="游明朝"/>
                <a:ea typeface="游明朝"/>
                <a:cs typeface="游明朝"/>
                <a:sym typeface="游明朝"/>
              </a:rPr>
              <a:t> &amp; De Smet, 2014)</a:t>
            </a:r>
            <a:r>
              <a:rPr lang="ja-JP" altLang="en-US" dirty="0">
                <a:latin typeface="游明朝"/>
                <a:ea typeface="游明朝"/>
                <a:cs typeface="游明朝"/>
                <a:sym typeface="游明朝"/>
              </a:rPr>
              <a:t>、人間名詞とは比較不能。）</a:t>
            </a:r>
            <a:endParaRPr sz="2784" dirty="0"/>
          </a:p>
          <a:p>
            <a:pPr marL="0" lvl="1" indent="438911" defTabSz="877823">
              <a:lnSpc>
                <a:spcPct val="88000"/>
              </a:lnSpc>
              <a:spcBef>
                <a:spcPts val="300"/>
              </a:spcBef>
              <a:buSzTx/>
              <a:buNone/>
              <a:defRPr sz="1248" i="1">
                <a:solidFill>
                  <a:srgbClr val="000000"/>
                </a:solidFill>
                <a:latin typeface="Times New Roman"/>
                <a:ea typeface="Times New Roman"/>
                <a:cs typeface="Times New Roman"/>
                <a:sym typeface="Times New Roman"/>
              </a:defRPr>
            </a:pPr>
            <a:r>
              <a:rPr dirty="0"/>
              <a:t>ex. un </a:t>
            </a:r>
            <a:r>
              <a:rPr dirty="0" err="1"/>
              <a:t>mot</a:t>
            </a:r>
            <a:r>
              <a:rPr baseline="-25791" dirty="0" err="1"/>
              <a:t>m</a:t>
            </a:r>
            <a:r>
              <a:rPr dirty="0"/>
              <a:t> </a:t>
            </a:r>
            <a:r>
              <a:rPr dirty="0" err="1"/>
              <a:t>clé</a:t>
            </a:r>
            <a:r>
              <a:rPr baseline="-25791" dirty="0" err="1"/>
              <a:t>f</a:t>
            </a:r>
            <a:r>
              <a:rPr baseline="-25791" dirty="0"/>
              <a:t> </a:t>
            </a:r>
            <a:r>
              <a:rPr baseline="-25791" dirty="0">
                <a:latin typeface="游明朝"/>
                <a:ea typeface="游明朝"/>
                <a:cs typeface="游明朝"/>
                <a:sym typeface="游明朝"/>
              </a:rPr>
              <a:t>　</a:t>
            </a:r>
            <a:r>
              <a:rPr i="0" dirty="0">
                <a:latin typeface="游明朝"/>
                <a:ea typeface="游明朝"/>
                <a:cs typeface="游明朝"/>
                <a:sym typeface="游明朝"/>
              </a:rPr>
              <a:t>語</a:t>
            </a:r>
            <a:r>
              <a:rPr i="0" dirty="0"/>
              <a:t>-</a:t>
            </a:r>
            <a:r>
              <a:rPr i="0" dirty="0">
                <a:latin typeface="游明朝"/>
                <a:ea typeface="游明朝"/>
                <a:cs typeface="游明朝"/>
                <a:sym typeface="游明朝"/>
              </a:rPr>
              <a:t>鍵</a:t>
            </a:r>
            <a:r>
              <a:rPr i="0" dirty="0"/>
              <a:t>,</a:t>
            </a:r>
            <a:r>
              <a:rPr dirty="0"/>
              <a:t> </a:t>
            </a:r>
            <a:r>
              <a:rPr dirty="0">
                <a:latin typeface="游明朝"/>
                <a:ea typeface="游明朝"/>
                <a:cs typeface="游明朝"/>
                <a:sym typeface="游明朝"/>
              </a:rPr>
              <a:t>　</a:t>
            </a:r>
            <a:r>
              <a:rPr dirty="0" err="1"/>
              <a:t>l’année</a:t>
            </a:r>
            <a:r>
              <a:rPr baseline="-25791" dirty="0" err="1"/>
              <a:t>f</a:t>
            </a:r>
            <a:r>
              <a:rPr dirty="0"/>
              <a:t> </a:t>
            </a:r>
            <a:r>
              <a:rPr dirty="0" err="1"/>
              <a:t>record</a:t>
            </a:r>
            <a:r>
              <a:rPr baseline="-25791" dirty="0" err="1"/>
              <a:t>m</a:t>
            </a:r>
            <a:r>
              <a:rPr baseline="-25791" dirty="0">
                <a:latin typeface="游明朝"/>
                <a:ea typeface="游明朝"/>
                <a:cs typeface="游明朝"/>
                <a:sym typeface="游明朝"/>
              </a:rPr>
              <a:t>　</a:t>
            </a:r>
            <a:r>
              <a:rPr i="0" dirty="0">
                <a:latin typeface="游明朝"/>
                <a:ea typeface="游明朝"/>
                <a:cs typeface="游明朝"/>
                <a:sym typeface="游明朝"/>
              </a:rPr>
              <a:t>年</a:t>
            </a:r>
            <a:r>
              <a:rPr i="0" dirty="0"/>
              <a:t>-</a:t>
            </a:r>
            <a:r>
              <a:rPr i="0" dirty="0" err="1">
                <a:latin typeface="游明朝"/>
                <a:ea typeface="游明朝"/>
                <a:cs typeface="游明朝"/>
                <a:sym typeface="游明朝"/>
              </a:rPr>
              <a:t>記録</a:t>
            </a:r>
            <a:r>
              <a:rPr dirty="0"/>
              <a:t>, la </a:t>
            </a:r>
            <a:r>
              <a:rPr dirty="0" err="1"/>
              <a:t>femme</a:t>
            </a:r>
            <a:r>
              <a:rPr baseline="-25791" dirty="0" err="1"/>
              <a:t>f</a:t>
            </a:r>
            <a:r>
              <a:rPr dirty="0"/>
              <a:t>  </a:t>
            </a:r>
            <a:r>
              <a:rPr dirty="0" err="1"/>
              <a:t>soleil</a:t>
            </a:r>
            <a:r>
              <a:rPr baseline="-25791" dirty="0" err="1"/>
              <a:t>m</a:t>
            </a:r>
            <a:r>
              <a:rPr dirty="0" err="1"/>
              <a:t>,</a:t>
            </a:r>
            <a:r>
              <a:rPr i="0" dirty="0" err="1">
                <a:latin typeface="游明朝"/>
                <a:ea typeface="游明朝"/>
                <a:cs typeface="游明朝"/>
                <a:sym typeface="游明朝"/>
              </a:rPr>
              <a:t>女性</a:t>
            </a:r>
            <a:r>
              <a:rPr i="0" dirty="0" err="1"/>
              <a:t>-</a:t>
            </a:r>
            <a:r>
              <a:rPr i="0" dirty="0" err="1">
                <a:latin typeface="游明朝"/>
                <a:ea typeface="游明朝"/>
                <a:cs typeface="游明朝"/>
                <a:sym typeface="游明朝"/>
              </a:rPr>
              <a:t>太陽</a:t>
            </a:r>
            <a:r>
              <a:rPr i="0" dirty="0">
                <a:latin typeface="游明朝"/>
                <a:ea typeface="游明朝"/>
                <a:cs typeface="游明朝"/>
                <a:sym typeface="游明朝"/>
              </a:rPr>
              <a:t>、</a:t>
            </a:r>
            <a:r>
              <a:rPr i="0" dirty="0"/>
              <a:t> </a:t>
            </a:r>
            <a:r>
              <a:rPr dirty="0"/>
              <a:t>la </a:t>
            </a:r>
            <a:r>
              <a:rPr dirty="0" err="1"/>
              <a:t>femme</a:t>
            </a:r>
            <a:r>
              <a:rPr baseline="-25791" dirty="0" err="1"/>
              <a:t>f</a:t>
            </a:r>
            <a:r>
              <a:rPr dirty="0"/>
              <a:t>  </a:t>
            </a:r>
            <a:r>
              <a:rPr dirty="0" err="1"/>
              <a:t>lune</a:t>
            </a:r>
            <a:r>
              <a:rPr baseline="-25791" dirty="0" err="1"/>
              <a:t>f</a:t>
            </a:r>
            <a:r>
              <a:rPr dirty="0"/>
              <a:t> </a:t>
            </a:r>
            <a:r>
              <a:rPr dirty="0">
                <a:latin typeface="游明朝"/>
                <a:ea typeface="游明朝"/>
                <a:cs typeface="游明朝"/>
                <a:sym typeface="游明朝"/>
              </a:rPr>
              <a:t>　</a:t>
            </a:r>
            <a:r>
              <a:rPr i="0" dirty="0" err="1">
                <a:latin typeface="游明朝"/>
                <a:ea typeface="游明朝"/>
                <a:cs typeface="游明朝"/>
                <a:sym typeface="游明朝"/>
              </a:rPr>
              <a:t>女性ｰ月</a:t>
            </a:r>
            <a:endParaRPr sz="2784" dirty="0"/>
          </a:p>
          <a:p>
            <a:pPr marL="0" lvl="1" indent="438911" defTabSz="877823">
              <a:lnSpc>
                <a:spcPct val="88000"/>
              </a:lnSpc>
              <a:spcBef>
                <a:spcPts val="300"/>
              </a:spcBef>
              <a:buSzTx/>
              <a:buNone/>
              <a:defRPr sz="1248" i="1">
                <a:solidFill>
                  <a:srgbClr val="000000"/>
                </a:solidFill>
                <a:latin typeface="Times New Roman"/>
                <a:ea typeface="Times New Roman"/>
                <a:cs typeface="Times New Roman"/>
                <a:sym typeface="Times New Roman"/>
              </a:defRPr>
            </a:pPr>
            <a:r>
              <a:rPr dirty="0"/>
              <a:t>(Des mots </a:t>
            </a:r>
            <a:r>
              <a:rPr dirty="0" err="1"/>
              <a:t>clés</a:t>
            </a:r>
            <a:r>
              <a:rPr dirty="0"/>
              <a:t>, les </a:t>
            </a:r>
            <a:r>
              <a:rPr dirty="0" err="1"/>
              <a:t>villes</a:t>
            </a:r>
            <a:r>
              <a:rPr dirty="0"/>
              <a:t> </a:t>
            </a:r>
            <a:r>
              <a:rPr dirty="0" err="1"/>
              <a:t>phares</a:t>
            </a:r>
            <a:r>
              <a:rPr dirty="0"/>
              <a:t>)</a:t>
            </a:r>
            <a:endParaRPr lang="fr-CA" altLang="ja-JP" dirty="0"/>
          </a:p>
          <a:p>
            <a:pPr marL="0" lvl="1" indent="438911" defTabSz="877823">
              <a:lnSpc>
                <a:spcPct val="88000"/>
              </a:lnSpc>
              <a:spcBef>
                <a:spcPts val="300"/>
              </a:spcBef>
              <a:buSzTx/>
              <a:buNone/>
              <a:defRPr sz="1248" i="1">
                <a:solidFill>
                  <a:srgbClr val="000000"/>
                </a:solidFill>
                <a:latin typeface="Times New Roman"/>
                <a:ea typeface="Times New Roman"/>
                <a:cs typeface="Times New Roman"/>
                <a:sym typeface="Times New Roman"/>
              </a:defRPr>
            </a:pPr>
            <a:endParaRPr sz="2784" dirty="0">
              <a:latin typeface="Unistra D"/>
              <a:ea typeface="Unistra D"/>
              <a:cs typeface="Unistra D"/>
              <a:sym typeface="Unistra D"/>
            </a:endParaRPr>
          </a:p>
          <a:p>
            <a:pPr marL="252984" indent="-252984" defTabSz="877823">
              <a:lnSpc>
                <a:spcPct val="88000"/>
              </a:lnSpc>
              <a:spcBef>
                <a:spcPts val="300"/>
              </a:spcBef>
              <a:buSzTx/>
              <a:buNone/>
              <a:defRPr sz="1248">
                <a:solidFill>
                  <a:srgbClr val="000000"/>
                </a:solidFill>
                <a:latin typeface="Times New Roman"/>
                <a:ea typeface="Times New Roman"/>
                <a:cs typeface="Times New Roman"/>
                <a:sym typeface="Times New Roman"/>
              </a:defRPr>
            </a:pPr>
            <a:r>
              <a:rPr dirty="0"/>
              <a:t>(b) N + </a:t>
            </a:r>
            <a:r>
              <a:rPr dirty="0" err="1">
                <a:latin typeface="游明朝"/>
                <a:ea typeface="游明朝"/>
                <a:cs typeface="游明朝"/>
                <a:sym typeface="游明朝"/>
              </a:rPr>
              <a:t>人間名詞</a:t>
            </a:r>
            <a:r>
              <a:rPr dirty="0">
                <a:latin typeface="游明朝"/>
                <a:ea typeface="游明朝"/>
                <a:cs typeface="游明朝"/>
                <a:sym typeface="游明朝"/>
              </a:rPr>
              <a:t>　</a:t>
            </a:r>
            <a:r>
              <a:rPr dirty="0" err="1">
                <a:latin typeface="游明朝"/>
                <a:ea typeface="游明朝"/>
                <a:cs typeface="游明朝"/>
                <a:sym typeface="游明朝"/>
              </a:rPr>
              <a:t>性の接尾辞つき、形態的一致あり</a:t>
            </a:r>
            <a:r>
              <a:rPr dirty="0">
                <a:latin typeface="游明朝"/>
                <a:ea typeface="游明朝"/>
                <a:cs typeface="游明朝"/>
                <a:sym typeface="游明朝"/>
              </a:rPr>
              <a:t> </a:t>
            </a:r>
            <a:r>
              <a:rPr dirty="0"/>
              <a:t>(</a:t>
            </a:r>
            <a:r>
              <a:rPr dirty="0" err="1">
                <a:latin typeface="游明朝"/>
                <a:ea typeface="游明朝"/>
                <a:cs typeface="游明朝"/>
                <a:sym typeface="游明朝"/>
              </a:rPr>
              <a:t>一般に形容詞とされ、語尾は単純に形態的一致の問題であり、人間の性別とは</a:t>
            </a:r>
            <a:r>
              <a:rPr lang="ja-JP" altLang="en-US" dirty="0">
                <a:latin typeface="游明朝"/>
                <a:ea typeface="游明朝"/>
                <a:cs typeface="游明朝"/>
                <a:sym typeface="游明朝"/>
              </a:rPr>
              <a:t>無</a:t>
            </a:r>
            <a:r>
              <a:rPr dirty="0" err="1">
                <a:latin typeface="游明朝"/>
                <a:ea typeface="游明朝"/>
                <a:cs typeface="游明朝"/>
                <a:sym typeface="游明朝"/>
              </a:rPr>
              <a:t>関係と考えられ</a:t>
            </a:r>
            <a:r>
              <a:rPr lang="ja-JP" altLang="en-US" dirty="0">
                <a:latin typeface="游明朝"/>
                <a:ea typeface="游明朝"/>
                <a:cs typeface="游明朝"/>
                <a:sym typeface="游明朝"/>
              </a:rPr>
              <a:t>ることが多い</a:t>
            </a:r>
            <a:r>
              <a:rPr dirty="0">
                <a:latin typeface="游明朝"/>
                <a:ea typeface="游明朝"/>
                <a:cs typeface="游明朝"/>
                <a:sym typeface="游明朝"/>
              </a:rPr>
              <a:t>。</a:t>
            </a:r>
            <a:r>
              <a:rPr dirty="0" err="1">
                <a:latin typeface="游明朝"/>
                <a:ea typeface="游明朝"/>
                <a:cs typeface="游明朝"/>
                <a:sym typeface="游明朝"/>
              </a:rPr>
              <a:t>しかし</a:t>
            </a:r>
            <a:r>
              <a:rPr dirty="0">
                <a:latin typeface="游明朝"/>
                <a:ea typeface="游明朝"/>
                <a:cs typeface="游明朝"/>
                <a:sym typeface="游明朝"/>
              </a:rPr>
              <a:t>、「</a:t>
            </a:r>
            <a:r>
              <a:rPr dirty="0" err="1">
                <a:latin typeface="游明朝"/>
                <a:ea typeface="游明朝"/>
                <a:cs typeface="游明朝"/>
                <a:sym typeface="游明朝"/>
              </a:rPr>
              <a:t>ヨーロッパ」や「フランス」の派生語の</a:t>
            </a:r>
            <a:r>
              <a:rPr dirty="0" err="1"/>
              <a:t>européen</a:t>
            </a:r>
            <a:r>
              <a:rPr dirty="0" err="1">
                <a:latin typeface="游明朝"/>
                <a:ea typeface="游明朝"/>
                <a:cs typeface="游明朝"/>
                <a:sym typeface="游明朝"/>
              </a:rPr>
              <a:t>や</a:t>
            </a:r>
            <a:r>
              <a:rPr dirty="0" err="1"/>
              <a:t>français</a:t>
            </a:r>
            <a:r>
              <a:rPr dirty="0" err="1">
                <a:latin typeface="游明朝"/>
                <a:ea typeface="游明朝"/>
                <a:cs typeface="游明朝"/>
                <a:sym typeface="游明朝"/>
              </a:rPr>
              <a:t>とは別</a:t>
            </a:r>
            <a:r>
              <a:rPr dirty="0">
                <a:latin typeface="游明朝"/>
                <a:ea typeface="游明朝"/>
                <a:cs typeface="游明朝"/>
                <a:sym typeface="游明朝"/>
              </a:rPr>
              <a:t>。）</a:t>
            </a:r>
            <a:r>
              <a:rPr dirty="0"/>
              <a:t>ex. la </a:t>
            </a:r>
            <a:r>
              <a:rPr dirty="0" err="1"/>
              <a:t>rue</a:t>
            </a:r>
            <a:r>
              <a:rPr baseline="-25791" dirty="0" err="1"/>
              <a:t>f</a:t>
            </a:r>
            <a:r>
              <a:rPr dirty="0"/>
              <a:t>  </a:t>
            </a:r>
            <a:r>
              <a:rPr dirty="0" err="1"/>
              <a:t>piétonne</a:t>
            </a:r>
            <a:r>
              <a:rPr baseline="-25791" dirty="0" err="1"/>
              <a:t>f</a:t>
            </a:r>
            <a:r>
              <a:rPr dirty="0"/>
              <a:t>  </a:t>
            </a:r>
            <a:r>
              <a:rPr i="0" dirty="0" err="1">
                <a:latin typeface="游明朝"/>
                <a:ea typeface="游明朝"/>
                <a:cs typeface="游明朝"/>
                <a:sym typeface="游明朝"/>
              </a:rPr>
              <a:t>通り</a:t>
            </a:r>
            <a:r>
              <a:rPr i="0" dirty="0" err="1"/>
              <a:t>f-</a:t>
            </a:r>
            <a:r>
              <a:rPr i="0" dirty="0" err="1">
                <a:latin typeface="游明朝"/>
                <a:ea typeface="游明朝"/>
                <a:cs typeface="游明朝"/>
                <a:sym typeface="游明朝"/>
              </a:rPr>
              <a:t>歩行者</a:t>
            </a:r>
            <a:r>
              <a:rPr i="0" dirty="0" err="1"/>
              <a:t>f</a:t>
            </a:r>
            <a:r>
              <a:rPr i="0" dirty="0"/>
              <a:t>,  </a:t>
            </a:r>
            <a:r>
              <a:rPr dirty="0"/>
              <a:t>le </a:t>
            </a:r>
            <a:r>
              <a:rPr dirty="0" err="1"/>
              <a:t>passage</a:t>
            </a:r>
            <a:r>
              <a:rPr baseline="-25791" dirty="0" err="1"/>
              <a:t>m</a:t>
            </a:r>
            <a:r>
              <a:rPr dirty="0"/>
              <a:t> </a:t>
            </a:r>
            <a:r>
              <a:rPr dirty="0" err="1"/>
              <a:t>piéton</a:t>
            </a:r>
            <a:r>
              <a:rPr baseline="-25791" dirty="0" err="1"/>
              <a:t>m</a:t>
            </a:r>
            <a:r>
              <a:rPr baseline="-25791" dirty="0">
                <a:latin typeface="游明朝"/>
                <a:ea typeface="游明朝"/>
                <a:cs typeface="游明朝"/>
                <a:sym typeface="游明朝"/>
              </a:rPr>
              <a:t>　</a:t>
            </a:r>
            <a:r>
              <a:rPr i="0" dirty="0" err="1">
                <a:latin typeface="游明朝"/>
                <a:ea typeface="游明朝"/>
                <a:cs typeface="游明朝"/>
                <a:sym typeface="游明朝"/>
              </a:rPr>
              <a:t>通り道</a:t>
            </a:r>
            <a:r>
              <a:rPr i="0" dirty="0" err="1"/>
              <a:t>m-</a:t>
            </a:r>
            <a:r>
              <a:rPr i="0" dirty="0" err="1">
                <a:latin typeface="游明朝"/>
                <a:ea typeface="游明朝"/>
                <a:cs typeface="游明朝"/>
                <a:sym typeface="游明朝"/>
              </a:rPr>
              <a:t>歩行者</a:t>
            </a:r>
            <a:r>
              <a:rPr i="0" dirty="0" err="1"/>
              <a:t>m</a:t>
            </a:r>
            <a:r>
              <a:rPr i="0" dirty="0">
                <a:latin typeface="游明朝"/>
                <a:ea typeface="游明朝"/>
                <a:cs typeface="游明朝"/>
                <a:sym typeface="游明朝"/>
              </a:rPr>
              <a:t>、</a:t>
            </a:r>
            <a:r>
              <a:rPr dirty="0"/>
              <a:t> la </a:t>
            </a:r>
            <a:r>
              <a:rPr dirty="0" err="1"/>
              <a:t>résidence</a:t>
            </a:r>
            <a:r>
              <a:rPr baseline="-25791" dirty="0" err="1"/>
              <a:t>f</a:t>
            </a:r>
            <a:r>
              <a:rPr dirty="0"/>
              <a:t>  </a:t>
            </a:r>
            <a:r>
              <a:rPr dirty="0" err="1"/>
              <a:t>étudiante</a:t>
            </a:r>
            <a:r>
              <a:rPr baseline="-25791" dirty="0" err="1"/>
              <a:t>f</a:t>
            </a:r>
            <a:r>
              <a:rPr dirty="0"/>
              <a:t> </a:t>
            </a:r>
            <a:r>
              <a:rPr i="0" dirty="0">
                <a:latin typeface="游明朝"/>
                <a:ea typeface="游明朝"/>
                <a:cs typeface="游明朝"/>
                <a:sym typeface="游明朝"/>
              </a:rPr>
              <a:t>寮</a:t>
            </a:r>
            <a:r>
              <a:rPr i="0" dirty="0"/>
              <a:t>-</a:t>
            </a:r>
            <a:r>
              <a:rPr i="0" dirty="0" err="1">
                <a:latin typeface="游明朝"/>
                <a:ea typeface="游明朝"/>
                <a:cs typeface="游明朝"/>
                <a:sym typeface="游明朝"/>
              </a:rPr>
              <a:t>学生</a:t>
            </a:r>
            <a:r>
              <a:rPr i="0" dirty="0"/>
              <a:t>, </a:t>
            </a:r>
            <a:r>
              <a:rPr dirty="0"/>
              <a:t>le </a:t>
            </a:r>
            <a:r>
              <a:rPr dirty="0" err="1"/>
              <a:t>mouvement</a:t>
            </a:r>
            <a:r>
              <a:rPr baseline="-25791" dirty="0" err="1"/>
              <a:t>m</a:t>
            </a:r>
            <a:r>
              <a:rPr dirty="0"/>
              <a:t> </a:t>
            </a:r>
            <a:r>
              <a:rPr dirty="0" err="1"/>
              <a:t>étudiant</a:t>
            </a:r>
            <a:r>
              <a:rPr baseline="-25791" dirty="0" err="1"/>
              <a:t>m</a:t>
            </a:r>
            <a:r>
              <a:rPr dirty="0" err="1"/>
              <a:t>,</a:t>
            </a:r>
            <a:r>
              <a:rPr i="0" dirty="0" err="1">
                <a:latin typeface="游明朝"/>
                <a:ea typeface="游明朝"/>
                <a:cs typeface="游明朝"/>
                <a:sym typeface="游明朝"/>
              </a:rPr>
              <a:t>運動</a:t>
            </a:r>
            <a:r>
              <a:rPr i="0" dirty="0" err="1"/>
              <a:t>-</a:t>
            </a:r>
            <a:r>
              <a:rPr i="0" dirty="0" err="1">
                <a:latin typeface="游明朝"/>
                <a:ea typeface="游明朝"/>
                <a:cs typeface="游明朝"/>
                <a:sym typeface="游明朝"/>
              </a:rPr>
              <a:t>学生</a:t>
            </a:r>
            <a:r>
              <a:rPr i="0" dirty="0"/>
              <a:t>     </a:t>
            </a:r>
            <a:endParaRPr sz="863" dirty="0"/>
          </a:p>
          <a:p>
            <a:pPr marL="92964" indent="333755" defTabSz="877823">
              <a:lnSpc>
                <a:spcPct val="88000"/>
              </a:lnSpc>
              <a:spcBef>
                <a:spcPts val="300"/>
              </a:spcBef>
              <a:buSzTx/>
              <a:buNone/>
              <a:defRPr sz="1248">
                <a:solidFill>
                  <a:srgbClr val="000000"/>
                </a:solidFill>
                <a:latin typeface="Times New Roman"/>
                <a:ea typeface="Times New Roman"/>
                <a:cs typeface="Times New Roman"/>
                <a:sym typeface="Times New Roman"/>
              </a:defRPr>
            </a:pPr>
            <a:r>
              <a:rPr dirty="0"/>
              <a:t>  (</a:t>
            </a:r>
            <a:r>
              <a:rPr dirty="0" err="1"/>
              <a:t>l’UE</a:t>
            </a:r>
            <a:r>
              <a:rPr dirty="0"/>
              <a:t> (</a:t>
            </a:r>
            <a:r>
              <a:rPr dirty="0" err="1"/>
              <a:t>Union</a:t>
            </a:r>
            <a:r>
              <a:rPr baseline="-25791" dirty="0" err="1"/>
              <a:t>f</a:t>
            </a:r>
            <a:r>
              <a:rPr dirty="0"/>
              <a:t> </a:t>
            </a:r>
            <a:r>
              <a:rPr dirty="0" err="1"/>
              <a:t>Européenne</a:t>
            </a:r>
            <a:r>
              <a:rPr baseline="-25791" dirty="0" err="1"/>
              <a:t>f</a:t>
            </a:r>
            <a:r>
              <a:rPr dirty="0"/>
              <a:t>), la </a:t>
            </a:r>
            <a:r>
              <a:rPr dirty="0" err="1"/>
              <a:t>langue</a:t>
            </a:r>
            <a:r>
              <a:rPr i="1" baseline="-25791" dirty="0" err="1"/>
              <a:t>f</a:t>
            </a:r>
            <a:r>
              <a:rPr dirty="0"/>
              <a:t> </a:t>
            </a:r>
            <a:r>
              <a:rPr dirty="0" err="1"/>
              <a:t>française</a:t>
            </a:r>
            <a:r>
              <a:rPr i="1" baseline="-25791" dirty="0" err="1"/>
              <a:t>f</a:t>
            </a:r>
            <a:r>
              <a:rPr dirty="0"/>
              <a:t>) </a:t>
            </a:r>
            <a:endParaRPr sz="2784" i="1" dirty="0"/>
          </a:p>
          <a:p>
            <a:pPr marL="92964" indent="333755" defTabSz="877823">
              <a:lnSpc>
                <a:spcPct val="88000"/>
              </a:lnSpc>
              <a:spcBef>
                <a:spcPts val="300"/>
              </a:spcBef>
              <a:buSzTx/>
              <a:buNone/>
              <a:defRPr sz="2784" baseline="-25791">
                <a:latin typeface="Unistra D"/>
                <a:ea typeface="Unistra D"/>
                <a:cs typeface="Unistra D"/>
                <a:sym typeface="Unistra D"/>
              </a:defRPr>
            </a:pPr>
            <a:endParaRPr sz="2784" i="1" dirty="0"/>
          </a:p>
          <a:p>
            <a:pPr marL="0" indent="0" defTabSz="877823">
              <a:lnSpc>
                <a:spcPct val="88000"/>
              </a:lnSpc>
              <a:spcBef>
                <a:spcPts val="300"/>
              </a:spcBef>
              <a:buSzTx/>
              <a:buNone/>
              <a:defRPr sz="1248">
                <a:solidFill>
                  <a:srgbClr val="000000"/>
                </a:solidFill>
                <a:latin typeface="Times New Roman"/>
                <a:ea typeface="Times New Roman"/>
                <a:cs typeface="Times New Roman"/>
                <a:sym typeface="Times New Roman"/>
              </a:defRPr>
            </a:pPr>
            <a:r>
              <a:rPr dirty="0"/>
              <a:t>(c) N + </a:t>
            </a:r>
            <a:r>
              <a:rPr dirty="0" err="1">
                <a:latin typeface="游明朝"/>
                <a:ea typeface="游明朝"/>
                <a:cs typeface="游明朝"/>
                <a:sym typeface="游明朝"/>
              </a:rPr>
              <a:t>人間名詞（母、兄弟、姉妹、娘、王、女王</a:t>
            </a:r>
            <a:r>
              <a:rPr dirty="0">
                <a:latin typeface="游明朝"/>
                <a:ea typeface="游明朝"/>
                <a:cs typeface="游明朝"/>
                <a:sym typeface="游明朝"/>
              </a:rPr>
              <a:t>）　</a:t>
            </a:r>
            <a:r>
              <a:rPr dirty="0" err="1">
                <a:latin typeface="游明朝"/>
                <a:ea typeface="游明朝"/>
                <a:cs typeface="游明朝"/>
                <a:sym typeface="游明朝"/>
              </a:rPr>
              <a:t>性の</a:t>
            </a:r>
            <a:r>
              <a:rPr lang="ja-JP" altLang="en-US" dirty="0">
                <a:latin typeface="游明朝"/>
                <a:ea typeface="游明朝"/>
                <a:cs typeface="游明朝"/>
                <a:sym typeface="游明朝"/>
              </a:rPr>
              <a:t>派生・屈折</a:t>
            </a:r>
            <a:r>
              <a:rPr dirty="0" err="1">
                <a:latin typeface="游明朝"/>
                <a:ea typeface="游明朝"/>
                <a:cs typeface="游明朝"/>
                <a:sym typeface="游明朝"/>
              </a:rPr>
              <a:t>接尾辞なし、共起制限による一致あり</a:t>
            </a:r>
            <a:r>
              <a:rPr lang="ja-JP" altLang="en-US" dirty="0">
                <a:latin typeface="游明朝"/>
                <a:ea typeface="游明朝"/>
                <a:cs typeface="游明朝"/>
                <a:sym typeface="游明朝"/>
              </a:rPr>
              <a:t>　　</a:t>
            </a:r>
            <a:r>
              <a:rPr lang="en-US" altLang="ja-JP" dirty="0">
                <a:latin typeface="游明朝"/>
                <a:ea typeface="游明朝"/>
                <a:cs typeface="游明朝"/>
                <a:sym typeface="游明朝"/>
              </a:rPr>
              <a:t>10</a:t>
            </a:r>
            <a:r>
              <a:rPr lang="ja-JP" altLang="en-US" dirty="0">
                <a:latin typeface="游明朝"/>
                <a:ea typeface="游明朝"/>
                <a:cs typeface="游明朝"/>
                <a:sym typeface="游明朝"/>
              </a:rPr>
              <a:t>種の</a:t>
            </a:r>
            <a:r>
              <a:rPr lang="en-GB" altLang="ja-JP" dirty="0">
                <a:latin typeface="游明朝"/>
                <a:ea typeface="游明朝"/>
                <a:cs typeface="游明朝"/>
                <a:sym typeface="游明朝"/>
              </a:rPr>
              <a:t>&lt;</a:t>
            </a:r>
            <a:r>
              <a:rPr lang="fr-CA" altLang="ja-JP" dirty="0">
                <a:latin typeface="游明朝"/>
                <a:ea typeface="游明朝"/>
                <a:cs typeface="游明朝"/>
                <a:sym typeface="游明朝"/>
              </a:rPr>
              <a:t>NH</a:t>
            </a:r>
            <a:r>
              <a:rPr lang="ja-JP" altLang="en-US" dirty="0">
                <a:latin typeface="游明朝"/>
                <a:ea typeface="游明朝"/>
                <a:cs typeface="游明朝"/>
                <a:sym typeface="游明朝"/>
              </a:rPr>
              <a:t>＋</a:t>
            </a:r>
            <a:r>
              <a:rPr lang="fr-CA" altLang="ja-JP" dirty="0">
                <a:latin typeface="游明朝"/>
                <a:ea typeface="游明朝"/>
                <a:cs typeface="游明朝"/>
                <a:sym typeface="游明朝"/>
              </a:rPr>
              <a:t>mère&gt;</a:t>
            </a:r>
            <a:r>
              <a:rPr lang="ja-JP" altLang="en-US" dirty="0">
                <a:latin typeface="游明朝"/>
                <a:ea typeface="游明朝"/>
                <a:cs typeface="游明朝"/>
                <a:sym typeface="游明朝"/>
              </a:rPr>
              <a:t>は例外。</a:t>
            </a:r>
            <a:endParaRPr lang="fr-CA" altLang="ja-JP" sz="2784" dirty="0">
              <a:latin typeface="Unistra D"/>
              <a:ea typeface="游明朝"/>
              <a:cs typeface="游明朝"/>
              <a:sym typeface="Unistra D"/>
            </a:endParaRPr>
          </a:p>
          <a:p>
            <a:pPr marL="0" indent="0" defTabSz="877823">
              <a:lnSpc>
                <a:spcPct val="88000"/>
              </a:lnSpc>
              <a:spcBef>
                <a:spcPts val="300"/>
              </a:spcBef>
              <a:buSzTx/>
              <a:buNone/>
              <a:defRPr sz="1248">
                <a:solidFill>
                  <a:srgbClr val="000000"/>
                </a:solidFill>
                <a:latin typeface="Times New Roman"/>
                <a:ea typeface="Times New Roman"/>
                <a:cs typeface="Times New Roman"/>
                <a:sym typeface="Times New Roman"/>
              </a:defRPr>
            </a:pPr>
            <a:r>
              <a:rPr dirty="0">
                <a:latin typeface="游明朝"/>
                <a:ea typeface="游明朝"/>
                <a:cs typeface="游明朝"/>
                <a:sym typeface="游明朝"/>
              </a:rPr>
              <a:t>　</a:t>
            </a:r>
            <a:r>
              <a:rPr dirty="0"/>
              <a:t>ex. la </a:t>
            </a:r>
            <a:r>
              <a:rPr dirty="0" err="1"/>
              <a:t>ville</a:t>
            </a:r>
            <a:r>
              <a:rPr baseline="-25791" dirty="0" err="1"/>
              <a:t>f</a:t>
            </a:r>
            <a:r>
              <a:rPr baseline="-25791" dirty="0"/>
              <a:t> </a:t>
            </a:r>
            <a:r>
              <a:rPr dirty="0" err="1"/>
              <a:t>sœur</a:t>
            </a:r>
            <a:r>
              <a:rPr baseline="-25791" dirty="0" err="1"/>
              <a:t>f</a:t>
            </a:r>
            <a:r>
              <a:rPr dirty="0"/>
              <a:t>,</a:t>
            </a:r>
            <a:r>
              <a:rPr dirty="0">
                <a:latin typeface="游明朝"/>
                <a:ea typeface="游明朝"/>
                <a:cs typeface="游明朝"/>
                <a:sym typeface="游明朝"/>
              </a:rPr>
              <a:t>　</a:t>
            </a:r>
            <a:r>
              <a:rPr i="0" dirty="0" err="1">
                <a:latin typeface="游明朝"/>
                <a:ea typeface="游明朝"/>
                <a:cs typeface="游明朝"/>
                <a:sym typeface="游明朝"/>
              </a:rPr>
              <a:t>都市</a:t>
            </a:r>
            <a:r>
              <a:rPr i="0" dirty="0" err="1"/>
              <a:t>-</a:t>
            </a:r>
            <a:r>
              <a:rPr i="0" dirty="0" err="1">
                <a:latin typeface="游明朝"/>
                <a:ea typeface="游明朝"/>
                <a:cs typeface="游明朝"/>
                <a:sym typeface="游明朝"/>
              </a:rPr>
              <a:t>姉妹（姉妹都市</a:t>
            </a:r>
            <a:r>
              <a:rPr i="0" dirty="0">
                <a:latin typeface="游明朝"/>
                <a:ea typeface="游明朝"/>
                <a:cs typeface="游明朝"/>
                <a:sym typeface="游明朝"/>
              </a:rPr>
              <a:t>）</a:t>
            </a:r>
            <a:r>
              <a:rPr dirty="0">
                <a:latin typeface="游明朝"/>
                <a:ea typeface="游明朝"/>
                <a:cs typeface="游明朝"/>
                <a:sym typeface="游明朝"/>
              </a:rPr>
              <a:t>、</a:t>
            </a:r>
            <a:r>
              <a:rPr dirty="0"/>
              <a:t> les </a:t>
            </a:r>
            <a:r>
              <a:rPr dirty="0" err="1"/>
              <a:t>pays</a:t>
            </a:r>
            <a:r>
              <a:rPr baseline="-25791" dirty="0" err="1"/>
              <a:t>m</a:t>
            </a:r>
            <a:r>
              <a:rPr dirty="0"/>
              <a:t> </a:t>
            </a:r>
            <a:r>
              <a:rPr dirty="0" err="1"/>
              <a:t>frères</a:t>
            </a:r>
            <a:r>
              <a:rPr baseline="-25791" dirty="0" err="1"/>
              <a:t>m</a:t>
            </a:r>
            <a:r>
              <a:rPr dirty="0" err="1"/>
              <a:t>,</a:t>
            </a:r>
            <a:r>
              <a:rPr i="0" dirty="0" err="1">
                <a:latin typeface="游明朝"/>
                <a:ea typeface="游明朝"/>
                <a:cs typeface="游明朝"/>
                <a:sym typeface="游明朝"/>
              </a:rPr>
              <a:t>国ー兄弟（兄弟国</a:t>
            </a:r>
            <a:r>
              <a:rPr i="0" dirty="0">
                <a:latin typeface="游明朝"/>
                <a:ea typeface="游明朝"/>
                <a:cs typeface="游明朝"/>
                <a:sym typeface="游明朝"/>
              </a:rPr>
              <a:t>）</a:t>
            </a:r>
            <a:r>
              <a:rPr i="0" dirty="0"/>
              <a:t> </a:t>
            </a:r>
            <a:r>
              <a:rPr dirty="0"/>
              <a:t>la </a:t>
            </a:r>
            <a:r>
              <a:rPr dirty="0" err="1"/>
              <a:t>science</a:t>
            </a:r>
            <a:r>
              <a:rPr baseline="-25791" dirty="0" err="1"/>
              <a:t>f</a:t>
            </a:r>
            <a:r>
              <a:rPr baseline="-25791" dirty="0"/>
              <a:t> </a:t>
            </a:r>
            <a:r>
              <a:rPr dirty="0" err="1"/>
              <a:t>reine</a:t>
            </a:r>
            <a:r>
              <a:rPr baseline="-25791" dirty="0" err="1"/>
              <a:t>f</a:t>
            </a:r>
            <a:r>
              <a:rPr dirty="0"/>
              <a:t>, </a:t>
            </a:r>
            <a:r>
              <a:rPr i="0" dirty="0" err="1">
                <a:latin typeface="游明朝"/>
                <a:ea typeface="游明朝"/>
                <a:cs typeface="游明朝"/>
                <a:sym typeface="游明朝"/>
              </a:rPr>
              <a:t>科学</a:t>
            </a:r>
            <a:r>
              <a:rPr i="0" dirty="0" err="1"/>
              <a:t>-</a:t>
            </a:r>
            <a:r>
              <a:rPr i="0" dirty="0" err="1">
                <a:latin typeface="游明朝"/>
                <a:ea typeface="游明朝"/>
                <a:cs typeface="游明朝"/>
                <a:sym typeface="游明朝"/>
              </a:rPr>
              <a:t>女王</a:t>
            </a:r>
            <a:r>
              <a:rPr dirty="0" err="1">
                <a:latin typeface="游明朝"/>
                <a:ea typeface="游明朝"/>
                <a:cs typeface="游明朝"/>
                <a:sym typeface="游明朝"/>
              </a:rPr>
              <a:t>（</a:t>
            </a:r>
            <a:r>
              <a:rPr i="0" dirty="0" err="1">
                <a:latin typeface="游明朝"/>
                <a:ea typeface="游明朝"/>
                <a:cs typeface="游明朝"/>
                <a:sym typeface="游明朝"/>
              </a:rPr>
              <a:t>最も重要な科学</a:t>
            </a:r>
            <a:r>
              <a:rPr i="0" dirty="0">
                <a:latin typeface="游明朝"/>
                <a:ea typeface="游明朝"/>
                <a:cs typeface="游明朝"/>
                <a:sym typeface="游明朝"/>
              </a:rPr>
              <a:t>）</a:t>
            </a:r>
            <a:r>
              <a:rPr i="0" dirty="0"/>
              <a:t> </a:t>
            </a:r>
            <a:endParaRPr lang="en-US" altLang="ja-JP" i="0" dirty="0"/>
          </a:p>
          <a:p>
            <a:pPr marL="0" indent="0" defTabSz="877823">
              <a:lnSpc>
                <a:spcPct val="88000"/>
              </a:lnSpc>
              <a:spcBef>
                <a:spcPts val="300"/>
              </a:spcBef>
              <a:buSzTx/>
              <a:buNone/>
              <a:defRPr sz="1248">
                <a:solidFill>
                  <a:srgbClr val="000000"/>
                </a:solidFill>
                <a:latin typeface="Times New Roman"/>
                <a:ea typeface="Times New Roman"/>
                <a:cs typeface="Times New Roman"/>
                <a:sym typeface="Times New Roman"/>
              </a:defRPr>
            </a:pPr>
            <a:r>
              <a:rPr lang="ja-JP" altLang="en-US" dirty="0"/>
              <a:t>　　　</a:t>
            </a:r>
            <a:r>
              <a:rPr dirty="0"/>
              <a:t>la </a:t>
            </a:r>
            <a:r>
              <a:rPr dirty="0" err="1"/>
              <a:t>langue</a:t>
            </a:r>
            <a:r>
              <a:rPr baseline="-25791" dirty="0" err="1"/>
              <a:t>f</a:t>
            </a:r>
            <a:r>
              <a:rPr dirty="0"/>
              <a:t> </a:t>
            </a:r>
            <a:r>
              <a:rPr dirty="0" err="1"/>
              <a:t>mère</a:t>
            </a:r>
            <a:r>
              <a:rPr baseline="-25791" dirty="0" err="1"/>
              <a:t>f</a:t>
            </a:r>
            <a:r>
              <a:rPr dirty="0"/>
              <a:t> </a:t>
            </a:r>
            <a:r>
              <a:rPr dirty="0">
                <a:latin typeface="游明朝"/>
                <a:ea typeface="游明朝"/>
                <a:cs typeface="游明朝"/>
                <a:sym typeface="游明朝"/>
              </a:rPr>
              <a:t>　</a:t>
            </a:r>
            <a:r>
              <a:rPr i="0" dirty="0" err="1">
                <a:latin typeface="游明朝"/>
                <a:ea typeface="游明朝"/>
                <a:cs typeface="游明朝"/>
                <a:sym typeface="游明朝"/>
              </a:rPr>
              <a:t>言語</a:t>
            </a:r>
            <a:r>
              <a:rPr i="0" dirty="0"/>
              <a:t>-</a:t>
            </a:r>
            <a:r>
              <a:rPr i="0" dirty="0">
                <a:latin typeface="游明朝"/>
                <a:ea typeface="游明朝"/>
                <a:cs typeface="游明朝"/>
                <a:sym typeface="游明朝"/>
              </a:rPr>
              <a:t>母</a:t>
            </a:r>
            <a:r>
              <a:rPr dirty="0">
                <a:latin typeface="游明朝"/>
                <a:ea typeface="游明朝"/>
                <a:cs typeface="游明朝"/>
                <a:sym typeface="游明朝"/>
              </a:rPr>
              <a:t>（</a:t>
            </a:r>
            <a:r>
              <a:rPr i="0" dirty="0">
                <a:latin typeface="游明朝"/>
                <a:ea typeface="游明朝"/>
                <a:cs typeface="游明朝"/>
                <a:sym typeface="游明朝"/>
              </a:rPr>
              <a:t>（</a:t>
            </a:r>
            <a:r>
              <a:rPr i="0" dirty="0" err="1">
                <a:latin typeface="游明朝"/>
                <a:ea typeface="游明朝"/>
                <a:cs typeface="游明朝"/>
                <a:sym typeface="游明朝"/>
              </a:rPr>
              <a:t>母である言語</a:t>
            </a:r>
            <a:r>
              <a:rPr i="0" dirty="0">
                <a:latin typeface="游明朝"/>
                <a:ea typeface="游明朝"/>
                <a:cs typeface="游明朝"/>
                <a:sym typeface="游明朝"/>
              </a:rPr>
              <a:t>）</a:t>
            </a:r>
            <a:r>
              <a:rPr i="0" dirty="0"/>
              <a:t>  </a:t>
            </a:r>
            <a:endParaRPr sz="863" dirty="0"/>
          </a:p>
          <a:p>
            <a:pPr marL="173735" indent="172212" defTabSz="877823">
              <a:lnSpc>
                <a:spcPct val="88000"/>
              </a:lnSpc>
              <a:spcBef>
                <a:spcPts val="300"/>
              </a:spcBef>
              <a:buSzTx/>
              <a:buNone/>
              <a:defRPr sz="1248" i="1">
                <a:solidFill>
                  <a:srgbClr val="000000"/>
                </a:solidFill>
                <a:latin typeface="Times New Roman"/>
                <a:ea typeface="Times New Roman"/>
                <a:cs typeface="Times New Roman"/>
                <a:sym typeface="Times New Roman"/>
              </a:defRPr>
            </a:pPr>
            <a:r>
              <a:rPr dirty="0"/>
              <a:t>      *la </a:t>
            </a:r>
            <a:r>
              <a:rPr dirty="0" err="1"/>
              <a:t>ville</a:t>
            </a:r>
            <a:r>
              <a:rPr baseline="-25791" dirty="0" err="1"/>
              <a:t>f</a:t>
            </a:r>
            <a:r>
              <a:rPr dirty="0"/>
              <a:t>  </a:t>
            </a:r>
            <a:r>
              <a:rPr dirty="0" err="1"/>
              <a:t>frère</a:t>
            </a:r>
            <a:r>
              <a:rPr baseline="-25791" dirty="0" err="1"/>
              <a:t>m</a:t>
            </a:r>
            <a:r>
              <a:rPr dirty="0"/>
              <a:t>, *les </a:t>
            </a:r>
            <a:r>
              <a:rPr dirty="0" err="1"/>
              <a:t>pays</a:t>
            </a:r>
            <a:r>
              <a:rPr baseline="-25791" dirty="0" err="1"/>
              <a:t>m</a:t>
            </a:r>
            <a:r>
              <a:rPr dirty="0"/>
              <a:t> </a:t>
            </a:r>
            <a:r>
              <a:rPr dirty="0" err="1"/>
              <a:t>sœurs</a:t>
            </a:r>
            <a:r>
              <a:rPr baseline="-25791" dirty="0" err="1"/>
              <a:t>f</a:t>
            </a:r>
            <a:r>
              <a:rPr dirty="0"/>
              <a:t> , *les </a:t>
            </a:r>
            <a:r>
              <a:rPr dirty="0" err="1"/>
              <a:t>nations</a:t>
            </a:r>
            <a:r>
              <a:rPr baseline="-25791" dirty="0" err="1"/>
              <a:t>f</a:t>
            </a:r>
            <a:r>
              <a:rPr dirty="0"/>
              <a:t> </a:t>
            </a:r>
            <a:r>
              <a:rPr dirty="0" err="1"/>
              <a:t>frères</a:t>
            </a:r>
            <a:r>
              <a:rPr baseline="-25791" dirty="0" err="1"/>
              <a:t>m</a:t>
            </a:r>
            <a:r>
              <a:rPr dirty="0"/>
              <a:t>,,  *la </a:t>
            </a:r>
            <a:r>
              <a:rPr dirty="0" err="1"/>
              <a:t>science</a:t>
            </a:r>
            <a:r>
              <a:rPr baseline="-25791" dirty="0" err="1"/>
              <a:t>f</a:t>
            </a:r>
            <a:r>
              <a:rPr dirty="0"/>
              <a:t>  </a:t>
            </a:r>
            <a:r>
              <a:rPr dirty="0" err="1"/>
              <a:t>roi</a:t>
            </a:r>
            <a:r>
              <a:rPr baseline="-25791" dirty="0" err="1"/>
              <a:t>m</a:t>
            </a:r>
            <a:r>
              <a:rPr dirty="0"/>
              <a:t>, *la </a:t>
            </a:r>
            <a:r>
              <a:rPr dirty="0" err="1"/>
              <a:t>langue</a:t>
            </a:r>
            <a:r>
              <a:rPr baseline="-25791" dirty="0" err="1"/>
              <a:t>f</a:t>
            </a:r>
            <a:r>
              <a:rPr dirty="0"/>
              <a:t>  </a:t>
            </a:r>
            <a:r>
              <a:rPr dirty="0" err="1"/>
              <a:t>père</a:t>
            </a:r>
            <a:r>
              <a:rPr baseline="-25791" dirty="0" err="1"/>
              <a:t>m</a:t>
            </a:r>
            <a:r>
              <a:rPr dirty="0"/>
              <a:t> </a:t>
            </a:r>
            <a:endParaRPr lang="en-US" altLang="ja-JP" dirty="0"/>
          </a:p>
          <a:p>
            <a:pPr marL="173735" indent="172212" defTabSz="877823">
              <a:lnSpc>
                <a:spcPct val="88000"/>
              </a:lnSpc>
              <a:spcBef>
                <a:spcPts val="300"/>
              </a:spcBef>
              <a:buSzTx/>
              <a:buNone/>
              <a:defRPr sz="1248" i="1">
                <a:solidFill>
                  <a:srgbClr val="000000"/>
                </a:solidFill>
                <a:latin typeface="Times New Roman"/>
                <a:ea typeface="Times New Roman"/>
                <a:cs typeface="Times New Roman"/>
                <a:sym typeface="Times New Roman"/>
              </a:defRPr>
            </a:pPr>
            <a:endParaRPr lang="en-US" altLang="ja-JP" dirty="0"/>
          </a:p>
          <a:p>
            <a:pPr marL="173735" indent="172212" defTabSz="877823">
              <a:lnSpc>
                <a:spcPct val="88000"/>
              </a:lnSpc>
              <a:spcBef>
                <a:spcPts val="300"/>
              </a:spcBef>
              <a:buSzTx/>
              <a:buNone/>
              <a:defRPr sz="1248" i="1">
                <a:solidFill>
                  <a:srgbClr val="000000"/>
                </a:solidFill>
                <a:latin typeface="Times New Roman"/>
                <a:ea typeface="Times New Roman"/>
                <a:cs typeface="Times New Roman"/>
                <a:sym typeface="Times New Roman"/>
              </a:defRPr>
            </a:pPr>
            <a:r>
              <a:rPr lang="en-GB" altLang="ja-JP" dirty="0"/>
              <a:t>    </a:t>
            </a:r>
            <a:endParaRP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タイトル 1"/>
          <p:cNvSpPr txBox="1">
            <a:spLocks noGrp="1"/>
          </p:cNvSpPr>
          <p:nvPr>
            <p:ph type="title"/>
          </p:nvPr>
        </p:nvSpPr>
        <p:spPr>
          <a:xfrm>
            <a:off x="1251677" y="325234"/>
            <a:ext cx="9989348" cy="1903617"/>
          </a:xfrm>
          <a:prstGeom prst="rect">
            <a:avLst/>
          </a:prstGeom>
        </p:spPr>
        <p:txBody>
          <a:bodyPr>
            <a:normAutofit/>
          </a:bodyPr>
          <a:lstStyle/>
          <a:p>
            <a:pPr defTabSz="832104">
              <a:defRPr sz="4095" spc="182"/>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br>
              <a:rPr dirty="0">
                <a:latin typeface="+mn-lt"/>
                <a:ea typeface="+mn-ea"/>
                <a:cs typeface="+mn-cs"/>
                <a:sym typeface="Helvetica"/>
              </a:rPr>
            </a:br>
            <a:r>
              <a:rPr sz="3276" spc="182" dirty="0" err="1">
                <a:latin typeface="+mn-lt"/>
                <a:ea typeface="+mn-ea"/>
                <a:cs typeface="+mn-cs"/>
                <a:sym typeface="Helvetica"/>
              </a:rPr>
              <a:t>人間名詞の形容詞化の可能性</a:t>
            </a:r>
            <a:endParaRPr sz="3276" spc="182" dirty="0">
              <a:latin typeface="+mn-lt"/>
              <a:ea typeface="+mn-ea"/>
              <a:cs typeface="+mn-cs"/>
              <a:sym typeface="Helvetica"/>
            </a:endParaRPr>
          </a:p>
        </p:txBody>
      </p:sp>
      <p:sp>
        <p:nvSpPr>
          <p:cNvPr id="283" name="コンテンツ プレースホルダー 8"/>
          <p:cNvSpPr txBox="1">
            <a:spLocks noGrp="1"/>
          </p:cNvSpPr>
          <p:nvPr>
            <p:ph type="body" idx="1"/>
          </p:nvPr>
        </p:nvSpPr>
        <p:spPr>
          <a:xfrm>
            <a:off x="1251677" y="2000250"/>
            <a:ext cx="10281955" cy="4532516"/>
          </a:xfrm>
          <a:prstGeom prst="rect">
            <a:avLst/>
          </a:prstGeom>
        </p:spPr>
        <p:txBody>
          <a:bodyPr>
            <a:normAutofit/>
          </a:bodyPr>
          <a:lstStyle/>
          <a:p>
            <a:pPr marL="214884" indent="-214884" defTabSz="859536">
              <a:lnSpc>
                <a:spcPct val="88000"/>
              </a:lnSpc>
              <a:spcBef>
                <a:spcPts val="600"/>
              </a:spcBef>
              <a:defRPr sz="1598"/>
            </a:pPr>
            <a:r>
              <a:rPr lang="fr-CA" altLang="ja-JP" dirty="0"/>
              <a:t>Le Monde </a:t>
            </a:r>
            <a:r>
              <a:rPr lang="fr-CA" altLang="ja-JP" dirty="0" err="1"/>
              <a:t>2grammes</a:t>
            </a:r>
            <a:r>
              <a:rPr lang="ja-JP" altLang="en-US" dirty="0"/>
              <a:t>リスト</a:t>
            </a:r>
            <a:endParaRPr lang="en-US" altLang="ja-JP" dirty="0"/>
          </a:p>
          <a:p>
            <a:pPr marL="214884" indent="-214884" defTabSz="859536">
              <a:lnSpc>
                <a:spcPct val="88000"/>
              </a:lnSpc>
              <a:spcBef>
                <a:spcPts val="600"/>
              </a:spcBef>
              <a:defRPr sz="1598"/>
            </a:pPr>
            <a:r>
              <a:rPr dirty="0"/>
              <a:t>&lt;</a:t>
            </a:r>
            <a:r>
              <a:rPr dirty="0" err="1"/>
              <a:t>非人間名詞</a:t>
            </a:r>
            <a:r>
              <a:rPr dirty="0"/>
              <a:t> + </a:t>
            </a:r>
            <a:r>
              <a:rPr dirty="0" err="1"/>
              <a:t>人間名詞+接尾辞</a:t>
            </a:r>
            <a:r>
              <a:rPr dirty="0"/>
              <a:t>&gt; </a:t>
            </a:r>
            <a:r>
              <a:rPr lang="fr-CA" altLang="ja-JP" dirty="0"/>
              <a:t> : </a:t>
            </a:r>
            <a:r>
              <a:rPr lang="ja-JP" altLang="en-US" dirty="0"/>
              <a:t>多くは</a:t>
            </a:r>
            <a:r>
              <a:rPr lang="fr-CA" altLang="ja-JP" dirty="0"/>
              <a:t>complément-relationnel</a:t>
            </a:r>
            <a:endParaRPr dirty="0"/>
          </a:p>
          <a:p>
            <a:pPr marL="1074419" lvl="2" indent="-214884" defTabSz="859536">
              <a:lnSpc>
                <a:spcPct val="88000"/>
              </a:lnSpc>
              <a:spcBef>
                <a:spcPts val="600"/>
              </a:spcBef>
              <a:defRPr sz="1222"/>
            </a:pPr>
            <a:r>
              <a:rPr sz="1400" dirty="0" err="1"/>
              <a:t>可能</a:t>
            </a:r>
            <a:r>
              <a:rPr sz="1400" dirty="0"/>
              <a:t> : </a:t>
            </a:r>
            <a:r>
              <a:rPr sz="1400" i="1" dirty="0" err="1"/>
              <a:t>acheteur</a:t>
            </a:r>
            <a:r>
              <a:rPr lang="en-GB" altLang="ja-JP" sz="1400" i="1" dirty="0"/>
              <a:t>(</a:t>
            </a:r>
            <a:r>
              <a:rPr lang="en-GB" altLang="ja-JP" sz="1400" i="1" dirty="0" err="1"/>
              <a:t>adj</a:t>
            </a:r>
            <a:r>
              <a:rPr lang="en-GB" altLang="ja-JP" sz="1400" i="1" dirty="0"/>
              <a:t>)</a:t>
            </a:r>
            <a:r>
              <a:rPr sz="1400" i="1" dirty="0"/>
              <a:t>, </a:t>
            </a:r>
            <a:r>
              <a:rPr sz="1400" i="1" dirty="0" err="1"/>
              <a:t>serveur</a:t>
            </a:r>
            <a:r>
              <a:rPr sz="1400" i="1" dirty="0"/>
              <a:t>, </a:t>
            </a:r>
            <a:r>
              <a:rPr sz="1400" i="1" dirty="0" err="1"/>
              <a:t>conducteur</a:t>
            </a:r>
            <a:r>
              <a:rPr lang="en-GB" altLang="ja-JP" sz="1400" i="1" dirty="0"/>
              <a:t>(</a:t>
            </a:r>
            <a:r>
              <a:rPr lang="en-GB" altLang="ja-JP" sz="1400" i="1" dirty="0" err="1"/>
              <a:t>adj</a:t>
            </a:r>
            <a:r>
              <a:rPr lang="en-GB" altLang="ja-JP" sz="1400" i="1" dirty="0"/>
              <a:t>)</a:t>
            </a:r>
            <a:r>
              <a:rPr sz="1400" i="1" dirty="0"/>
              <a:t>, </a:t>
            </a:r>
            <a:r>
              <a:rPr sz="1400" i="1" dirty="0" err="1"/>
              <a:t>directeur</a:t>
            </a:r>
            <a:r>
              <a:rPr lang="en-GB" altLang="ja-JP" sz="1400" i="1" dirty="0"/>
              <a:t>(</a:t>
            </a:r>
            <a:r>
              <a:rPr lang="en-GB" altLang="ja-JP" sz="1400" i="1" dirty="0" err="1"/>
              <a:t>adj</a:t>
            </a:r>
            <a:r>
              <a:rPr lang="en-GB" altLang="ja-JP" sz="1400" i="1" dirty="0"/>
              <a:t>)</a:t>
            </a:r>
            <a:r>
              <a:rPr sz="1400" i="1" dirty="0"/>
              <a:t>, douanier</a:t>
            </a:r>
            <a:r>
              <a:rPr lang="en-GB" altLang="ja-JP" sz="1400" i="1" dirty="0"/>
              <a:t>(</a:t>
            </a:r>
            <a:r>
              <a:rPr lang="en-GB" altLang="ja-JP" sz="1400" i="1" dirty="0" err="1"/>
              <a:t>adj</a:t>
            </a:r>
            <a:r>
              <a:rPr lang="en-GB" altLang="ja-JP" sz="1400" i="1" dirty="0"/>
              <a:t>)</a:t>
            </a:r>
            <a:r>
              <a:rPr sz="1400" i="1" dirty="0"/>
              <a:t>, financier</a:t>
            </a:r>
            <a:r>
              <a:rPr lang="en-GB" altLang="ja-JP" sz="1400" i="1" dirty="0"/>
              <a:t>(</a:t>
            </a:r>
            <a:r>
              <a:rPr lang="en-GB" altLang="ja-JP" sz="1400" i="1" dirty="0" err="1"/>
              <a:t>adj</a:t>
            </a:r>
            <a:r>
              <a:rPr lang="en-GB" altLang="ja-JP" sz="1400" i="1" dirty="0"/>
              <a:t>)</a:t>
            </a:r>
            <a:r>
              <a:rPr sz="1400" i="1" dirty="0"/>
              <a:t>, </a:t>
            </a:r>
            <a:r>
              <a:rPr sz="1400" i="1" dirty="0" err="1"/>
              <a:t>ouvrier</a:t>
            </a:r>
            <a:r>
              <a:rPr lang="en-GB" altLang="ja-JP" sz="1400" i="1" dirty="0"/>
              <a:t>(</a:t>
            </a:r>
            <a:r>
              <a:rPr lang="en-GB" altLang="ja-JP" sz="1400" i="1" dirty="0" err="1"/>
              <a:t>adj</a:t>
            </a:r>
            <a:r>
              <a:rPr lang="en-GB" altLang="ja-JP" sz="1400" i="1" dirty="0"/>
              <a:t>) </a:t>
            </a:r>
            <a:r>
              <a:rPr sz="1400" i="1" dirty="0"/>
              <a:t>, </a:t>
            </a:r>
            <a:r>
              <a:rPr sz="1400" i="1" dirty="0" err="1"/>
              <a:t>papetier</a:t>
            </a:r>
            <a:r>
              <a:rPr lang="en-GB" altLang="ja-JP" sz="1400" i="1" dirty="0"/>
              <a:t> (</a:t>
            </a:r>
            <a:r>
              <a:rPr lang="en-GB" altLang="ja-JP" sz="1400" i="1" dirty="0" err="1"/>
              <a:t>adj</a:t>
            </a:r>
            <a:r>
              <a:rPr lang="en-GB" altLang="ja-JP" sz="1400" i="1" dirty="0"/>
              <a:t>)</a:t>
            </a:r>
            <a:r>
              <a:rPr sz="1400" i="1" dirty="0"/>
              <a:t>, </a:t>
            </a:r>
            <a:r>
              <a:rPr sz="1400" i="1" dirty="0" err="1"/>
              <a:t>laitier</a:t>
            </a:r>
            <a:r>
              <a:rPr lang="en-GB" altLang="ja-JP" sz="1400" i="1" dirty="0"/>
              <a:t> (</a:t>
            </a:r>
            <a:r>
              <a:rPr lang="en-GB" altLang="ja-JP" sz="1400" i="1" dirty="0" err="1"/>
              <a:t>adj</a:t>
            </a:r>
            <a:r>
              <a:rPr lang="en-GB" altLang="ja-JP" sz="1400" i="1" dirty="0"/>
              <a:t>)</a:t>
            </a:r>
            <a:r>
              <a:rPr sz="1400" i="1" dirty="0"/>
              <a:t>, </a:t>
            </a:r>
            <a:r>
              <a:rPr sz="1400" i="1" dirty="0" err="1"/>
              <a:t>commerçant</a:t>
            </a:r>
            <a:r>
              <a:rPr lang="fr-FR" sz="1400" i="1" dirty="0"/>
              <a:t>(adj)</a:t>
            </a:r>
            <a:r>
              <a:rPr sz="1400" i="1" dirty="0"/>
              <a:t>,</a:t>
            </a:r>
            <a:r>
              <a:rPr sz="1400" dirty="0"/>
              <a:t> </a:t>
            </a:r>
            <a:r>
              <a:rPr sz="1400" i="1" dirty="0"/>
              <a:t>bourgeois</a:t>
            </a:r>
            <a:r>
              <a:rPr lang="fr-CA" altLang="ja-JP" sz="1400" i="1" dirty="0"/>
              <a:t>(adj)</a:t>
            </a:r>
            <a:r>
              <a:rPr sz="1400" i="1" dirty="0"/>
              <a:t>, </a:t>
            </a:r>
            <a:r>
              <a:rPr sz="1400" i="1" dirty="0" err="1"/>
              <a:t>candidat</a:t>
            </a:r>
            <a:r>
              <a:rPr sz="1400" i="1" dirty="0"/>
              <a:t>, </a:t>
            </a:r>
            <a:r>
              <a:rPr sz="1400" i="1" dirty="0" err="1"/>
              <a:t>cheminot</a:t>
            </a:r>
            <a:r>
              <a:rPr sz="1400" i="1" dirty="0"/>
              <a:t>, </a:t>
            </a:r>
            <a:r>
              <a:rPr sz="1400" i="1" dirty="0" err="1"/>
              <a:t>marchand</a:t>
            </a:r>
            <a:r>
              <a:rPr lang="en-GB" altLang="ja-JP" sz="1400" i="1" dirty="0"/>
              <a:t>(</a:t>
            </a:r>
            <a:r>
              <a:rPr lang="en-GB" altLang="ja-JP" sz="1400" i="1" dirty="0" err="1"/>
              <a:t>adj</a:t>
            </a:r>
            <a:r>
              <a:rPr lang="en-GB" altLang="ja-JP" sz="1400" i="1" dirty="0"/>
              <a:t>)</a:t>
            </a:r>
            <a:r>
              <a:rPr sz="1400" i="1" dirty="0"/>
              <a:t>, </a:t>
            </a:r>
            <a:r>
              <a:rPr lang="fr-CA" sz="1400" i="1" dirty="0"/>
              <a:t>ami(adj), </a:t>
            </a:r>
            <a:r>
              <a:rPr sz="1400" i="1" dirty="0" err="1"/>
              <a:t>ennemi</a:t>
            </a:r>
            <a:r>
              <a:rPr sz="1400" i="1" dirty="0"/>
              <a:t>, champio</a:t>
            </a:r>
            <a:r>
              <a:rPr lang="en-US" sz="1400" i="1" dirty="0"/>
              <a:t>n, </a:t>
            </a:r>
            <a:r>
              <a:rPr lang="fr-FR" altLang="ja-JP" sz="1400" i="1" dirty="0"/>
              <a:t>cousin(e)</a:t>
            </a:r>
            <a:endParaRPr lang="en-US" altLang="ja-JP" sz="1400" dirty="0"/>
          </a:p>
          <a:p>
            <a:pPr marL="1074419" lvl="2" indent="-214884" defTabSz="859536">
              <a:lnSpc>
                <a:spcPct val="88000"/>
              </a:lnSpc>
              <a:spcBef>
                <a:spcPts val="600"/>
              </a:spcBef>
              <a:defRPr sz="1222"/>
            </a:pPr>
            <a:r>
              <a:rPr lang="fr-CA" altLang="ja-JP" sz="1400" dirty="0"/>
              <a:t>adj</a:t>
            </a:r>
            <a:r>
              <a:rPr lang="ja-JP" altLang="en-US" sz="1400" dirty="0"/>
              <a:t>に分類</a:t>
            </a:r>
            <a:r>
              <a:rPr lang="fr-CA" altLang="ja-JP" sz="1400" dirty="0"/>
              <a:t>(</a:t>
            </a:r>
            <a:r>
              <a:rPr lang="fr-CA" altLang="ja-JP" sz="1400" dirty="0" err="1"/>
              <a:t>treetagger</a:t>
            </a:r>
            <a:r>
              <a:rPr lang="en-GB" altLang="ja-JP" sz="1400" dirty="0"/>
              <a:t>) </a:t>
            </a:r>
            <a:endParaRPr sz="1400" dirty="0"/>
          </a:p>
          <a:p>
            <a:pPr marL="1074419" lvl="2" indent="-214884" defTabSz="859536">
              <a:lnSpc>
                <a:spcPct val="88000"/>
              </a:lnSpc>
              <a:spcBef>
                <a:spcPts val="600"/>
              </a:spcBef>
              <a:defRPr sz="1222"/>
            </a:pPr>
            <a:r>
              <a:rPr dirty="0" err="1"/>
              <a:t>困難</a:t>
            </a:r>
            <a:r>
              <a:rPr dirty="0"/>
              <a:t> </a:t>
            </a:r>
            <a:r>
              <a:rPr sz="1800" dirty="0"/>
              <a:t>: </a:t>
            </a:r>
            <a:r>
              <a:rPr sz="1800" i="1" dirty="0"/>
              <a:t>danseur, entrepreneur, coiffeur, </a:t>
            </a:r>
            <a:r>
              <a:rPr sz="1800" i="1" dirty="0" err="1"/>
              <a:t>agriculteur</a:t>
            </a:r>
            <a:r>
              <a:rPr sz="1800" i="1" dirty="0"/>
              <a:t>, </a:t>
            </a:r>
            <a:r>
              <a:rPr sz="1800" i="1" dirty="0" err="1"/>
              <a:t>traducteur</a:t>
            </a:r>
            <a:r>
              <a:rPr sz="1800" i="1" dirty="0"/>
              <a:t>, </a:t>
            </a:r>
            <a:r>
              <a:rPr sz="1800" i="1" dirty="0" err="1"/>
              <a:t>auditeur</a:t>
            </a:r>
            <a:r>
              <a:rPr sz="1800" i="1" dirty="0"/>
              <a:t>, </a:t>
            </a:r>
            <a:r>
              <a:rPr sz="1800" i="1" dirty="0" err="1"/>
              <a:t>lecteur</a:t>
            </a:r>
            <a:r>
              <a:rPr sz="1800" i="1" dirty="0"/>
              <a:t>, </a:t>
            </a:r>
            <a:r>
              <a:rPr sz="1800" i="1" dirty="0" err="1"/>
              <a:t>instituteur</a:t>
            </a:r>
            <a:r>
              <a:rPr sz="1800" i="1" dirty="0"/>
              <a:t>, </a:t>
            </a:r>
            <a:r>
              <a:rPr sz="1800" i="1" dirty="0" err="1"/>
              <a:t>cuisinier</a:t>
            </a:r>
            <a:r>
              <a:rPr sz="1800" i="1" dirty="0"/>
              <a:t>, </a:t>
            </a:r>
            <a:r>
              <a:rPr sz="1800" i="1" dirty="0" err="1"/>
              <a:t>pharmacien</a:t>
            </a:r>
            <a:r>
              <a:rPr sz="1800" i="1" dirty="0"/>
              <a:t>, artisan, avocat, </a:t>
            </a:r>
            <a:r>
              <a:rPr sz="1800" i="1" dirty="0" err="1"/>
              <a:t>ingénieur</a:t>
            </a:r>
            <a:r>
              <a:rPr sz="1800" i="1" dirty="0"/>
              <a:t>, maire</a:t>
            </a:r>
            <a:r>
              <a:rPr lang="en-GB" altLang="ja-JP" sz="1800" i="1" dirty="0"/>
              <a:t> </a:t>
            </a:r>
            <a:r>
              <a:rPr lang="ja-JP" altLang="en-US" sz="1800" i="1" dirty="0"/>
              <a:t>　　２以上はなし</a:t>
            </a:r>
            <a:endParaRPr sz="1800" i="1" dirty="0"/>
          </a:p>
          <a:p>
            <a:pPr marL="214884" indent="-214884" defTabSz="859536">
              <a:lnSpc>
                <a:spcPct val="88000"/>
              </a:lnSpc>
              <a:spcBef>
                <a:spcPts val="600"/>
              </a:spcBef>
              <a:defRPr sz="1598"/>
            </a:pPr>
            <a:r>
              <a:rPr dirty="0"/>
              <a:t>&lt;</a:t>
            </a:r>
            <a:r>
              <a:rPr dirty="0" err="1"/>
              <a:t>非人間名詞</a:t>
            </a:r>
            <a:r>
              <a:rPr dirty="0"/>
              <a:t>+ </a:t>
            </a:r>
            <a:r>
              <a:rPr dirty="0" err="1"/>
              <a:t>人間名詞-接尾辞なし</a:t>
            </a:r>
            <a:r>
              <a:rPr dirty="0"/>
              <a:t>&gt; ：</a:t>
            </a:r>
            <a:r>
              <a:rPr lang="fr-CA" dirty="0"/>
              <a:t>analogique-qualificatif</a:t>
            </a:r>
            <a:endParaRPr dirty="0"/>
          </a:p>
          <a:p>
            <a:pPr marL="644651" lvl="1" indent="-214884" defTabSz="859536">
              <a:lnSpc>
                <a:spcPct val="88000"/>
              </a:lnSpc>
              <a:spcBef>
                <a:spcPts val="600"/>
              </a:spcBef>
              <a:buFont typeface="Helvetica"/>
              <a:defRPr sz="1410"/>
            </a:pPr>
            <a:r>
              <a:rPr dirty="0" err="1"/>
              <a:t>親族名詞</a:t>
            </a:r>
            <a:endParaRPr dirty="0"/>
          </a:p>
          <a:p>
            <a:pPr marL="1074419" lvl="2" indent="-214884" defTabSz="859536">
              <a:lnSpc>
                <a:spcPct val="88000"/>
              </a:lnSpc>
              <a:spcBef>
                <a:spcPts val="600"/>
              </a:spcBef>
              <a:defRPr sz="1222"/>
            </a:pPr>
            <a:r>
              <a:rPr dirty="0" err="1"/>
              <a:t>可能</a:t>
            </a:r>
            <a:r>
              <a:rPr dirty="0"/>
              <a:t> : </a:t>
            </a:r>
            <a:r>
              <a:rPr i="1" dirty="0" err="1">
                <a:solidFill>
                  <a:srgbClr val="FF0000"/>
                </a:solidFill>
              </a:rPr>
              <a:t>mère</a:t>
            </a:r>
            <a:r>
              <a:rPr i="1" dirty="0"/>
              <a:t>, frère, </a:t>
            </a:r>
            <a:r>
              <a:rPr i="1" dirty="0" err="1"/>
              <a:t>sœur</a:t>
            </a:r>
            <a:r>
              <a:rPr i="1" dirty="0"/>
              <a:t>, </a:t>
            </a:r>
            <a:r>
              <a:rPr i="1" dirty="0" err="1"/>
              <a:t>fille</a:t>
            </a:r>
            <a:r>
              <a:rPr i="1" dirty="0"/>
              <a:t>, </a:t>
            </a:r>
          </a:p>
          <a:p>
            <a:pPr marL="1074419" lvl="2" indent="-214884" defTabSz="859536">
              <a:lnSpc>
                <a:spcPct val="88000"/>
              </a:lnSpc>
              <a:spcBef>
                <a:spcPts val="600"/>
              </a:spcBef>
              <a:defRPr sz="1222"/>
            </a:pPr>
            <a:r>
              <a:rPr dirty="0" err="1"/>
              <a:t>困難</a:t>
            </a:r>
            <a:r>
              <a:rPr dirty="0"/>
              <a:t> : </a:t>
            </a:r>
            <a:r>
              <a:rPr i="1" dirty="0" err="1"/>
              <a:t>père</a:t>
            </a:r>
            <a:r>
              <a:rPr i="1" dirty="0"/>
              <a:t>, </a:t>
            </a:r>
            <a:r>
              <a:rPr i="1" dirty="0" err="1"/>
              <a:t>fils</a:t>
            </a:r>
            <a:r>
              <a:rPr i="1" dirty="0"/>
              <a:t>, papa, </a:t>
            </a:r>
            <a:r>
              <a:rPr i="1" dirty="0" err="1"/>
              <a:t>maman</a:t>
            </a:r>
            <a:endParaRPr i="1" dirty="0"/>
          </a:p>
          <a:p>
            <a:pPr marL="1074419" lvl="2" indent="-214884" defTabSz="859536">
              <a:lnSpc>
                <a:spcPct val="88000"/>
              </a:lnSpc>
              <a:spcBef>
                <a:spcPts val="600"/>
              </a:spcBef>
              <a:defRPr sz="1222"/>
            </a:pPr>
            <a:r>
              <a:rPr dirty="0" err="1"/>
              <a:t>不可能</a:t>
            </a:r>
            <a:r>
              <a:rPr dirty="0"/>
              <a:t> : </a:t>
            </a:r>
            <a:r>
              <a:rPr i="1" dirty="0" err="1"/>
              <a:t>oncle</a:t>
            </a:r>
            <a:r>
              <a:rPr i="1" dirty="0"/>
              <a:t>, </a:t>
            </a:r>
            <a:r>
              <a:rPr i="1" dirty="0" err="1"/>
              <a:t>tante</a:t>
            </a:r>
            <a:r>
              <a:rPr i="1" dirty="0"/>
              <a:t>, </a:t>
            </a:r>
            <a:r>
              <a:rPr i="1" dirty="0" err="1"/>
              <a:t>neveu</a:t>
            </a:r>
            <a:r>
              <a:rPr i="1" dirty="0"/>
              <a:t>, </a:t>
            </a:r>
            <a:r>
              <a:rPr i="1" dirty="0" err="1"/>
              <a:t>nièce</a:t>
            </a:r>
            <a:r>
              <a:rPr i="1" dirty="0"/>
              <a:t>, </a:t>
            </a:r>
            <a:r>
              <a:rPr i="1" dirty="0" err="1"/>
              <a:t>compagne</a:t>
            </a:r>
            <a:r>
              <a:rPr i="1" dirty="0"/>
              <a:t>, </a:t>
            </a:r>
            <a:r>
              <a:rPr i="1" dirty="0" err="1"/>
              <a:t>compagnon</a:t>
            </a:r>
            <a:r>
              <a:rPr i="1" dirty="0"/>
              <a:t>, </a:t>
            </a:r>
            <a:r>
              <a:rPr i="1" dirty="0" err="1"/>
              <a:t>mari</a:t>
            </a:r>
            <a:endParaRPr i="1" dirty="0"/>
          </a:p>
          <a:p>
            <a:pPr marL="644651" lvl="1" indent="-214884" defTabSz="859536">
              <a:lnSpc>
                <a:spcPct val="88000"/>
              </a:lnSpc>
              <a:spcBef>
                <a:spcPts val="600"/>
              </a:spcBef>
              <a:buFont typeface="Helvetica"/>
              <a:defRPr sz="1410"/>
            </a:pPr>
            <a:r>
              <a:rPr dirty="0" err="1"/>
              <a:t>王族名詞</a:t>
            </a:r>
            <a:r>
              <a:rPr dirty="0"/>
              <a:t> :</a:t>
            </a:r>
          </a:p>
          <a:p>
            <a:pPr marL="1074419" lvl="2" indent="-214884" defTabSz="859536">
              <a:lnSpc>
                <a:spcPct val="88000"/>
              </a:lnSpc>
              <a:spcBef>
                <a:spcPts val="600"/>
              </a:spcBef>
              <a:defRPr sz="1222"/>
            </a:pPr>
            <a:r>
              <a:rPr dirty="0" err="1"/>
              <a:t>可能</a:t>
            </a:r>
            <a:r>
              <a:rPr dirty="0"/>
              <a:t> : </a:t>
            </a:r>
            <a:r>
              <a:rPr i="1" dirty="0" err="1">
                <a:solidFill>
                  <a:srgbClr val="FF0000"/>
                </a:solidFill>
              </a:rPr>
              <a:t>roi</a:t>
            </a:r>
            <a:r>
              <a:rPr i="1" dirty="0">
                <a:solidFill>
                  <a:srgbClr val="FF0000"/>
                </a:solidFill>
              </a:rPr>
              <a:t>, </a:t>
            </a:r>
            <a:r>
              <a:rPr i="1" dirty="0" err="1"/>
              <a:t>reine</a:t>
            </a:r>
            <a:r>
              <a:rPr i="1" dirty="0"/>
              <a:t> </a:t>
            </a:r>
          </a:p>
          <a:p>
            <a:pPr marL="1074419" lvl="2" indent="-214884" defTabSz="859536">
              <a:lnSpc>
                <a:spcPct val="88000"/>
              </a:lnSpc>
              <a:spcBef>
                <a:spcPts val="600"/>
              </a:spcBef>
              <a:defRPr sz="1222"/>
            </a:pPr>
            <a:r>
              <a:rPr dirty="0" err="1"/>
              <a:t>大変少ないか、全く存在しない</a:t>
            </a:r>
            <a:r>
              <a:rPr dirty="0"/>
              <a:t> : </a:t>
            </a:r>
            <a:r>
              <a:rPr i="1" dirty="0" err="1"/>
              <a:t>empereur</a:t>
            </a:r>
            <a:r>
              <a:rPr i="1" dirty="0"/>
              <a:t>, </a:t>
            </a:r>
            <a:r>
              <a:rPr i="1" dirty="0" err="1"/>
              <a:t>impératrice</a:t>
            </a:r>
            <a:r>
              <a:rPr i="1" dirty="0"/>
              <a:t>, prince, </a:t>
            </a:r>
            <a:r>
              <a:rPr i="1" dirty="0" err="1"/>
              <a:t>princesse</a:t>
            </a:r>
            <a:endParaRPr i="1" dirty="0"/>
          </a:p>
          <a:p>
            <a:pPr marL="644651" lvl="1" indent="-214884" defTabSz="859536">
              <a:lnSpc>
                <a:spcPct val="88000"/>
              </a:lnSpc>
              <a:spcBef>
                <a:spcPts val="600"/>
              </a:spcBef>
              <a:buFont typeface="Helvetica"/>
              <a:defRPr sz="1410"/>
            </a:pPr>
            <a:r>
              <a:rPr dirty="0" err="1"/>
              <a:t>その他</a:t>
            </a:r>
            <a:r>
              <a:rPr dirty="0"/>
              <a:t> :</a:t>
            </a:r>
          </a:p>
          <a:p>
            <a:pPr marL="1074419" lvl="2" indent="-214884" defTabSz="859536">
              <a:lnSpc>
                <a:spcPct val="88000"/>
              </a:lnSpc>
              <a:spcBef>
                <a:spcPts val="600"/>
              </a:spcBef>
              <a:defRPr sz="1222"/>
            </a:pPr>
            <a:r>
              <a:rPr dirty="0" err="1"/>
              <a:t>不可能</a:t>
            </a:r>
            <a:r>
              <a:rPr dirty="0"/>
              <a:t> : </a:t>
            </a:r>
            <a:r>
              <a:rPr i="1" dirty="0"/>
              <a:t>homme, femme, </a:t>
            </a:r>
            <a:r>
              <a:rPr i="1" dirty="0" err="1"/>
              <a:t>héros</a:t>
            </a:r>
            <a:r>
              <a:rPr i="1" dirty="0"/>
              <a:t>, </a:t>
            </a:r>
            <a:r>
              <a:rPr i="1" dirty="0" err="1"/>
              <a:t>héroïne</a:t>
            </a:r>
            <a:endParaRPr i="1"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8C2E-D239-4987-7E32-1A0B70532AB7}"/>
              </a:ext>
            </a:extLst>
          </p:cNvPr>
          <p:cNvSpPr>
            <a:spLocks noGrp="1"/>
          </p:cNvSpPr>
          <p:nvPr>
            <p:ph type="title"/>
          </p:nvPr>
        </p:nvSpPr>
        <p:spPr/>
        <p:txBody>
          <a:bodyPr/>
          <a:lstStyle/>
          <a:p>
            <a:r>
              <a:rPr kumimoji="1" lang="ja-JP" altLang="en-US" dirty="0"/>
              <a:t>スケジュール</a:t>
            </a:r>
          </a:p>
        </p:txBody>
      </p:sp>
      <p:sp>
        <p:nvSpPr>
          <p:cNvPr id="3" name="テキスト プレースホルダー 2">
            <a:extLst>
              <a:ext uri="{FF2B5EF4-FFF2-40B4-BE49-F238E27FC236}">
                <a16:creationId xmlns:a16="http://schemas.microsoft.com/office/drawing/2014/main" id="{F604A597-E303-D321-C448-A59AF444284D}"/>
              </a:ext>
            </a:extLst>
          </p:cNvPr>
          <p:cNvSpPr>
            <a:spLocks noGrp="1"/>
          </p:cNvSpPr>
          <p:nvPr>
            <p:ph type="body" idx="1"/>
          </p:nvPr>
        </p:nvSpPr>
        <p:spPr>
          <a:xfrm>
            <a:off x="1251677" y="1530996"/>
            <a:ext cx="10178324" cy="4719533"/>
          </a:xfrm>
        </p:spPr>
        <p:txBody>
          <a:bodyPr>
            <a:normAutofit fontScale="77500" lnSpcReduction="20000"/>
          </a:bodyPr>
          <a:lstStyle/>
          <a:p>
            <a:pPr marL="0" indent="0">
              <a:buNone/>
            </a:pPr>
            <a:r>
              <a:rPr kumimoji="1" lang="en-US" altLang="ja-JP" sz="1700" b="1" dirty="0">
                <a:latin typeface="ＭＳ 明朝" panose="02020609040205080304" pitchFamily="17" charset="-128"/>
                <a:ea typeface="ＭＳ 明朝" panose="02020609040205080304" pitchFamily="17" charset="-128"/>
              </a:rPr>
              <a:t>9/25</a:t>
            </a:r>
            <a:r>
              <a:rPr kumimoji="1" lang="ja-JP" altLang="en-US" sz="1700" b="1" dirty="0">
                <a:latin typeface="ＭＳ 明朝" panose="02020609040205080304" pitchFamily="17" charset="-128"/>
                <a:ea typeface="ＭＳ 明朝" panose="02020609040205080304" pitchFamily="17" charset="-128"/>
              </a:rPr>
              <a:t> </a:t>
            </a:r>
            <a:r>
              <a:rPr kumimoji="1" lang="en-US" altLang="ja-JP" sz="1700" b="1" dirty="0">
                <a:latin typeface="ＭＳ 明朝" panose="02020609040205080304" pitchFamily="17" charset="-128"/>
                <a:ea typeface="ＭＳ 明朝" panose="02020609040205080304" pitchFamily="17" charset="-128"/>
              </a:rPr>
              <a:t>	</a:t>
            </a:r>
            <a:r>
              <a:rPr kumimoji="1" lang="fr-CA" altLang="ja-JP" sz="1700" b="1" dirty="0">
                <a:latin typeface="ＭＳ 明朝" panose="02020609040205080304" pitchFamily="17" charset="-128"/>
                <a:ea typeface="ＭＳ 明朝" panose="02020609040205080304" pitchFamily="17" charset="-128"/>
              </a:rPr>
              <a:t>Introduction</a:t>
            </a:r>
            <a:r>
              <a:rPr kumimoji="1" lang="ja-JP" altLang="en-US" sz="1700" b="1" dirty="0">
                <a:latin typeface="ＭＳ 明朝" panose="02020609040205080304" pitchFamily="17" charset="-128"/>
                <a:ea typeface="ＭＳ 明朝" panose="02020609040205080304" pitchFamily="17" charset="-128"/>
              </a:rPr>
              <a:t>　（</a:t>
            </a:r>
            <a:r>
              <a:rPr kumimoji="1" lang="en-US" altLang="ja-JP" sz="1700" b="1" dirty="0">
                <a:latin typeface="ＭＳ 明朝" panose="02020609040205080304" pitchFamily="17" charset="-128"/>
                <a:ea typeface="ＭＳ 明朝" panose="02020609040205080304" pitchFamily="17" charset="-128"/>
              </a:rPr>
              <a:t>Zoom</a:t>
            </a:r>
            <a:r>
              <a:rPr kumimoji="1" lang="ja-JP" altLang="en-US" sz="1700" b="1" dirty="0">
                <a:latin typeface="ＭＳ 明朝" panose="02020609040205080304" pitchFamily="17" charset="-128"/>
                <a:ea typeface="ＭＳ 明朝" panose="02020609040205080304" pitchFamily="17" charset="-128"/>
              </a:rPr>
              <a:t>）</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10/2 	</a:t>
            </a:r>
            <a:r>
              <a:rPr kumimoji="1" lang="ja-JP" altLang="en-US" sz="1700" b="1" dirty="0">
                <a:latin typeface="ＭＳ 明朝" panose="02020609040205080304" pitchFamily="17" charset="-128"/>
                <a:ea typeface="ＭＳ 明朝" panose="02020609040205080304" pitchFamily="17" charset="-128"/>
              </a:rPr>
              <a:t>テキスト</a:t>
            </a:r>
            <a:r>
              <a:rPr kumimoji="1" lang="en-US" altLang="ja-JP" sz="1700" b="1" dirty="0">
                <a:latin typeface="ＭＳ 明朝" panose="02020609040205080304" pitchFamily="17" charset="-128"/>
                <a:ea typeface="ＭＳ 明朝" panose="02020609040205080304" pitchFamily="17" charset="-128"/>
              </a:rPr>
              <a:t>『</a:t>
            </a:r>
            <a:r>
              <a:rPr kumimoji="1" lang="ja-JP" altLang="en-US" sz="1700" b="1" dirty="0">
                <a:latin typeface="ＭＳ 明朝" panose="02020609040205080304" pitchFamily="17" charset="-128"/>
                <a:ea typeface="ＭＳ 明朝" panose="02020609040205080304" pitchFamily="17" charset="-128"/>
              </a:rPr>
              <a:t>言語研究の技法</a:t>
            </a:r>
            <a:r>
              <a:rPr kumimoji="1" lang="en-US" altLang="ja-JP" sz="1700" b="1" dirty="0">
                <a:latin typeface="ＭＳ 明朝" panose="02020609040205080304" pitchFamily="17" charset="-128"/>
                <a:ea typeface="ＭＳ 明朝" panose="02020609040205080304" pitchFamily="17" charset="-128"/>
              </a:rPr>
              <a:t>』1</a:t>
            </a:r>
            <a:r>
              <a:rPr kumimoji="1" lang="ja-JP" altLang="en-US" sz="1700" b="1" dirty="0">
                <a:latin typeface="ＭＳ 明朝" panose="02020609040205080304" pitchFamily="17" charset="-128"/>
                <a:ea typeface="ＭＳ 明朝" panose="02020609040205080304" pitchFamily="17" charset="-128"/>
              </a:rPr>
              <a:t>章と２章</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10/9</a:t>
            </a:r>
            <a:r>
              <a:rPr kumimoji="1" lang="ja-JP" altLang="en-US" sz="1700" b="1" dirty="0">
                <a:latin typeface="ＭＳ 明朝" panose="02020609040205080304" pitchFamily="17" charset="-128"/>
                <a:ea typeface="ＭＳ 明朝" panose="02020609040205080304" pitchFamily="17" charset="-128"/>
              </a:rPr>
              <a:t>　　</a:t>
            </a:r>
            <a:r>
              <a:rPr kumimoji="1" lang="en-US" altLang="ja-JP" sz="1700" b="1" dirty="0">
                <a:latin typeface="ＭＳ 明朝" panose="02020609040205080304" pitchFamily="17" charset="-128"/>
                <a:ea typeface="ＭＳ 明朝" panose="02020609040205080304" pitchFamily="17" charset="-128"/>
              </a:rPr>
              <a:t>	『</a:t>
            </a:r>
            <a:r>
              <a:rPr kumimoji="1" lang="ja-JP" altLang="en-US" sz="1700" b="1" dirty="0">
                <a:latin typeface="ＭＳ 明朝" panose="02020609040205080304" pitchFamily="17" charset="-128"/>
                <a:ea typeface="ＭＳ 明朝" panose="02020609040205080304" pitchFamily="17" charset="-128"/>
              </a:rPr>
              <a:t>言語研究の技法</a:t>
            </a:r>
            <a:r>
              <a:rPr kumimoji="1" lang="en-US" altLang="ja-JP" sz="1700" b="1" dirty="0">
                <a:latin typeface="ＭＳ 明朝" panose="02020609040205080304" pitchFamily="17" charset="-128"/>
                <a:ea typeface="ＭＳ 明朝" panose="02020609040205080304" pitchFamily="17" charset="-128"/>
              </a:rPr>
              <a:t>』</a:t>
            </a:r>
            <a:r>
              <a:rPr kumimoji="1" lang="ja-JP" altLang="en-US" sz="1700" b="1" dirty="0">
                <a:latin typeface="ＭＳ 明朝" panose="02020609040205080304" pitchFamily="17" charset="-128"/>
                <a:ea typeface="ＭＳ 明朝" panose="02020609040205080304" pitchFamily="17" charset="-128"/>
              </a:rPr>
              <a:t>２章　</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fr-CA" altLang="ja-JP" sz="1700" b="1" dirty="0">
                <a:latin typeface="ＭＳ 明朝" panose="02020609040205080304" pitchFamily="17" charset="-128"/>
                <a:ea typeface="ＭＳ 明朝" panose="02020609040205080304" pitchFamily="17" charset="-128"/>
              </a:rPr>
              <a:t>	</a:t>
            </a:r>
            <a:r>
              <a:rPr kumimoji="1" lang="ja-JP" altLang="en-US" sz="1700" b="1" dirty="0">
                <a:latin typeface="ＭＳ 明朝" panose="02020609040205080304" pitchFamily="17" charset="-128"/>
                <a:ea typeface="ＭＳ 明朝" panose="02020609040205080304" pitchFamily="17" charset="-128"/>
              </a:rPr>
              <a:t>★</a:t>
            </a:r>
            <a:r>
              <a:rPr kumimoji="1" lang="fr-CA" altLang="ja-JP" sz="1700" b="1" dirty="0">
                <a:latin typeface="ＭＳ 明朝" panose="02020609040205080304" pitchFamily="17" charset="-128"/>
                <a:ea typeface="ＭＳ 明朝" panose="02020609040205080304" pitchFamily="17" charset="-128"/>
              </a:rPr>
              <a:t>AI</a:t>
            </a:r>
            <a:r>
              <a:rPr kumimoji="1" lang="ja-JP" altLang="en-US" sz="1700" b="1" dirty="0">
                <a:latin typeface="ＭＳ 明朝" panose="02020609040205080304" pitchFamily="17" charset="-128"/>
                <a:ea typeface="ＭＳ 明朝" panose="02020609040205080304" pitchFamily="17" charset="-128"/>
              </a:rPr>
              <a:t>を使ってフランス語を読む１</a:t>
            </a:r>
            <a:r>
              <a:rPr kumimoji="1" lang="en-US" altLang="ja-JP" sz="1700" b="1" dirty="0">
                <a:latin typeface="ＭＳ 明朝" panose="02020609040205080304" pitchFamily="17" charset="-128"/>
                <a:ea typeface="ＭＳ 明朝" panose="02020609040205080304" pitchFamily="17" charset="-128"/>
              </a:rPr>
              <a:t>.</a:t>
            </a:r>
            <a:r>
              <a:rPr kumimoji="1" lang="ja-JP" altLang="en-US" sz="1700" b="1" dirty="0">
                <a:latin typeface="ＭＳ 明朝" panose="02020609040205080304" pitchFamily="17" charset="-128"/>
                <a:ea typeface="ＭＳ 明朝" panose="02020609040205080304" pitchFamily="17" charset="-128"/>
              </a:rPr>
              <a:t>紹介 </a:t>
            </a:r>
            <a:endParaRPr kumimoji="1" lang="fr-CA" altLang="ja-JP" sz="1700" b="1" dirty="0">
              <a:latin typeface="ＭＳ 明朝" panose="02020609040205080304" pitchFamily="17" charset="-128"/>
              <a:ea typeface="ＭＳ 明朝" panose="02020609040205080304" pitchFamily="17" charset="-128"/>
            </a:endParaRPr>
          </a:p>
          <a:p>
            <a:pPr marL="0" indent="0">
              <a:buNone/>
            </a:pPr>
            <a:r>
              <a:rPr kumimoji="1" lang="fr-CA" altLang="ja-JP" sz="1700" b="1" i="1" dirty="0">
                <a:latin typeface="ＭＳ 明朝" panose="02020609040205080304" pitchFamily="17" charset="-128"/>
                <a:ea typeface="ＭＳ 明朝" panose="02020609040205080304" pitchFamily="17" charset="-128"/>
              </a:rPr>
              <a:t>	La variation </a:t>
            </a:r>
            <a:r>
              <a:rPr kumimoji="1" lang="fr-CA" altLang="ja-JP" sz="1700" b="1" dirty="0" err="1">
                <a:latin typeface="ＭＳ 明朝" panose="02020609040205080304" pitchFamily="17" charset="-128"/>
                <a:ea typeface="ＭＳ 明朝" panose="02020609040205080304" pitchFamily="17" charset="-128"/>
              </a:rPr>
              <a:t>Gadet</a:t>
            </a:r>
            <a:r>
              <a:rPr kumimoji="1" lang="fr-CA" altLang="ja-JP" sz="1700" b="1" dirty="0">
                <a:latin typeface="ＭＳ 明朝" panose="02020609040205080304" pitchFamily="17" charset="-128"/>
                <a:ea typeface="ＭＳ 明朝" panose="02020609040205080304" pitchFamily="17" charset="-128"/>
              </a:rPr>
              <a:t> in </a:t>
            </a:r>
            <a:r>
              <a:rPr kumimoji="1" lang="fr-CA" altLang="ja-JP" sz="1700" b="1" dirty="0" err="1">
                <a:latin typeface="ＭＳ 明朝" panose="02020609040205080304" pitchFamily="17" charset="-128"/>
                <a:ea typeface="ＭＳ 明朝" panose="02020609040205080304" pitchFamily="17" charset="-128"/>
              </a:rPr>
              <a:t>Yaguello</a:t>
            </a:r>
            <a:r>
              <a:rPr kumimoji="1" lang="fr-CA" altLang="ja-JP" sz="1700" b="1" dirty="0">
                <a:latin typeface="ＭＳ 明朝" panose="02020609040205080304" pitchFamily="17" charset="-128"/>
                <a:ea typeface="ＭＳ 明朝" panose="02020609040205080304" pitchFamily="17" charset="-128"/>
              </a:rPr>
              <a:t> </a:t>
            </a:r>
            <a:r>
              <a:rPr kumimoji="1" lang="fr-CA" altLang="ja-JP" sz="1700" b="1" i="1" dirty="0">
                <a:latin typeface="ＭＳ 明朝" panose="02020609040205080304" pitchFamily="17" charset="-128"/>
                <a:ea typeface="ＭＳ 明朝" panose="02020609040205080304" pitchFamily="17" charset="-128"/>
              </a:rPr>
              <a:t>Le grand livre de la langue française </a:t>
            </a:r>
            <a:r>
              <a:rPr kumimoji="1" lang="en-US" altLang="ja-JP" sz="1700" b="1" i="1" dirty="0">
                <a:latin typeface="ＭＳ 明朝" panose="02020609040205080304" pitchFamily="17" charset="-128"/>
                <a:ea typeface="ＭＳ 明朝" panose="02020609040205080304" pitchFamily="17" charset="-128"/>
              </a:rPr>
              <a:t>2003</a:t>
            </a:r>
          </a:p>
          <a:p>
            <a:pPr marL="0" indent="0">
              <a:buNone/>
            </a:pPr>
            <a:r>
              <a:rPr kumimoji="1" lang="en-US" altLang="ja-JP" sz="1700" b="1" dirty="0">
                <a:latin typeface="ＭＳ 明朝" panose="02020609040205080304" pitchFamily="17" charset="-128"/>
                <a:ea typeface="ＭＳ 明朝" panose="02020609040205080304" pitchFamily="17" charset="-128"/>
              </a:rPr>
              <a:t>10/16	</a:t>
            </a:r>
            <a:r>
              <a:rPr kumimoji="1" lang="ja-JP" altLang="en-US" sz="1700" b="1" dirty="0">
                <a:latin typeface="ＭＳ 明朝" panose="02020609040205080304" pitchFamily="17" charset="-128"/>
                <a:ea typeface="ＭＳ 明朝" panose="02020609040205080304" pitchFamily="17" charset="-128"/>
              </a:rPr>
              <a:t>★</a:t>
            </a:r>
            <a:r>
              <a:rPr kumimoji="1" lang="fr-CA" altLang="ja-JP" sz="1700" b="1" dirty="0">
                <a:latin typeface="ＭＳ 明朝" panose="02020609040205080304" pitchFamily="17" charset="-128"/>
                <a:ea typeface="ＭＳ 明朝" panose="02020609040205080304" pitchFamily="17" charset="-128"/>
              </a:rPr>
              <a:t>AI</a:t>
            </a:r>
            <a:r>
              <a:rPr kumimoji="1" lang="ja-JP" altLang="en-US" sz="1700" b="1" dirty="0">
                <a:latin typeface="ＭＳ 明朝" panose="02020609040205080304" pitchFamily="17" charset="-128"/>
                <a:ea typeface="ＭＳ 明朝" panose="02020609040205080304" pitchFamily="17" charset="-128"/>
              </a:rPr>
              <a:t>を使ってフランス語を読む２ （実際にやってみる）</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 	</a:t>
            </a:r>
            <a:r>
              <a:rPr kumimoji="1" lang="ja-JP" altLang="en-US" sz="1700" b="1" dirty="0">
                <a:latin typeface="ＭＳ 明朝" panose="02020609040205080304" pitchFamily="17" charset="-128"/>
                <a:ea typeface="ＭＳ 明朝" panose="02020609040205080304" pitchFamily="17" charset="-128"/>
              </a:rPr>
              <a:t>人間名詞を含む</a:t>
            </a:r>
            <a:r>
              <a:rPr kumimoji="1" lang="en-US" altLang="ja-JP" sz="1700" b="1" dirty="0">
                <a:latin typeface="ＭＳ 明朝" panose="02020609040205080304" pitchFamily="17" charset="-128"/>
                <a:ea typeface="ＭＳ 明朝" panose="02020609040205080304" pitchFamily="17" charset="-128"/>
              </a:rPr>
              <a:t>NN</a:t>
            </a:r>
            <a:r>
              <a:rPr kumimoji="1" lang="ja-JP" altLang="en-US" sz="1700" b="1" dirty="0">
                <a:latin typeface="ＭＳ 明朝" panose="02020609040205080304" pitchFamily="17" charset="-128"/>
                <a:ea typeface="ＭＳ 明朝" panose="02020609040205080304" pitchFamily="17" charset="-128"/>
              </a:rPr>
              <a:t>複合語の生成：日仏語対照研究 　　</a:t>
            </a:r>
            <a:r>
              <a:rPr kumimoji="1" lang="fr-CA" altLang="ja-JP" sz="1700" b="1" dirty="0">
                <a:latin typeface="ＭＳ 明朝" panose="02020609040205080304" pitchFamily="17" charset="-128"/>
                <a:ea typeface="ＭＳ 明朝" panose="02020609040205080304" pitchFamily="17" charset="-128"/>
              </a:rPr>
              <a:t>Dropbox/</a:t>
            </a:r>
            <a:r>
              <a:rPr kumimoji="1" lang="fr-CA" altLang="ja-JP" sz="1700" b="1" dirty="0" err="1">
                <a:latin typeface="ＭＳ 明朝" panose="02020609040205080304" pitchFamily="17" charset="-128"/>
                <a:ea typeface="ＭＳ 明朝" panose="02020609040205080304" pitchFamily="17" charset="-128"/>
              </a:rPr>
              <a:t>work</a:t>
            </a:r>
            <a:r>
              <a:rPr kumimoji="1" lang="fr-CA" altLang="ja-JP" sz="1700" b="1" dirty="0">
                <a:latin typeface="ＭＳ 明朝" panose="02020609040205080304" pitchFamily="17" charset="-128"/>
                <a:ea typeface="ＭＳ 明朝" panose="02020609040205080304" pitchFamily="17" charset="-128"/>
              </a:rPr>
              <a:t>/</a:t>
            </a:r>
            <a:r>
              <a:rPr kumimoji="1" lang="ja-JP" altLang="en-US" sz="1700" b="1" dirty="0">
                <a:latin typeface="ＭＳ 明朝" panose="02020609040205080304" pitchFamily="17" charset="-128"/>
                <a:ea typeface="ＭＳ 明朝" panose="02020609040205080304" pitchFamily="17" charset="-128"/>
              </a:rPr>
              <a:t>関学</a:t>
            </a:r>
            <a:r>
              <a:rPr kumimoji="1" lang="en-US" altLang="ja-JP" sz="1700" b="1" dirty="0">
                <a:latin typeface="ＭＳ 明朝" panose="02020609040205080304" pitchFamily="17" charset="-128"/>
                <a:ea typeface="ＭＳ 明朝" panose="02020609040205080304" pitchFamily="17" charset="-128"/>
              </a:rPr>
              <a:t>/NNcomposeapfr.pptx</a:t>
            </a:r>
          </a:p>
          <a:p>
            <a:pPr marL="0" indent="0">
              <a:buNone/>
            </a:pPr>
            <a:r>
              <a:rPr kumimoji="1" lang="en-US" altLang="ja-JP" sz="1700" b="1" dirty="0">
                <a:latin typeface="ＭＳ 明朝" panose="02020609040205080304" pitchFamily="17" charset="-128"/>
                <a:ea typeface="ＭＳ 明朝" panose="02020609040205080304" pitchFamily="17" charset="-128"/>
              </a:rPr>
              <a:t>10/23	</a:t>
            </a:r>
            <a:r>
              <a:rPr kumimoji="1" lang="ja-JP" altLang="en-US" sz="1700" b="1" dirty="0">
                <a:latin typeface="ＭＳ 明朝" panose="02020609040205080304" pitchFamily="17" charset="-128"/>
                <a:ea typeface="ＭＳ 明朝" panose="02020609040205080304" pitchFamily="17" charset="-128"/>
              </a:rPr>
              <a:t>人間名詞を含む</a:t>
            </a:r>
            <a:r>
              <a:rPr kumimoji="1" lang="en-US" altLang="ja-JP" sz="1700" b="1" dirty="0">
                <a:latin typeface="ＭＳ 明朝" panose="02020609040205080304" pitchFamily="17" charset="-128"/>
                <a:ea typeface="ＭＳ 明朝" panose="02020609040205080304" pitchFamily="17" charset="-128"/>
              </a:rPr>
              <a:t>NN</a:t>
            </a:r>
            <a:r>
              <a:rPr kumimoji="1" lang="ja-JP" altLang="en-US" sz="1700" b="1" dirty="0">
                <a:latin typeface="ＭＳ 明朝" panose="02020609040205080304" pitchFamily="17" charset="-128"/>
                <a:ea typeface="ＭＳ 明朝" panose="02020609040205080304" pitchFamily="17" charset="-128"/>
              </a:rPr>
              <a:t>複合語の生成：日仏西韓語対照研究 　　</a:t>
            </a:r>
            <a:endParaRPr kumimoji="1" lang="en-US" altLang="ja-JP" sz="1700" b="1" dirty="0">
              <a:latin typeface="ＭＳ 明朝" panose="02020609040205080304" pitchFamily="17" charset="-128"/>
              <a:ea typeface="ＭＳ 明朝" panose="02020609040205080304" pitchFamily="17" charset="-128"/>
            </a:endParaRPr>
          </a:p>
          <a:p>
            <a:pPr marL="0" indent="0">
              <a:buNone/>
              <a:defRPr sz="3800" cap="none" spc="0">
                <a:solidFill>
                  <a:srgbClr val="000000"/>
                </a:solidFill>
                <a:latin typeface="ヒラギノ角ゴ ProN W3"/>
                <a:ea typeface="ヒラギノ角ゴ ProN W3"/>
                <a:cs typeface="ヒラギノ角ゴ ProN W3"/>
                <a:sym typeface="ヒラギノ角ゴ ProN W3"/>
              </a:defRPr>
            </a:pPr>
            <a:r>
              <a:rPr kumimoji="1" lang="en-US" altLang="ja-JP" sz="1700" b="1" dirty="0">
                <a:latin typeface="ＭＳ 明朝" panose="02020609040205080304" pitchFamily="17" charset="-128"/>
                <a:ea typeface="ＭＳ 明朝" panose="02020609040205080304" pitchFamily="17" charset="-128"/>
              </a:rPr>
              <a:t>10/30	</a:t>
            </a:r>
            <a:r>
              <a:rPr kumimoji="1" lang="ja-JP" altLang="en-US" sz="1700" b="1" dirty="0">
                <a:latin typeface="ＭＳ 明朝" panose="02020609040205080304" pitchFamily="17" charset="-128"/>
                <a:ea typeface="ＭＳ 明朝" panose="02020609040205080304" pitchFamily="17" charset="-128"/>
              </a:rPr>
              <a:t>人間名詞を含む</a:t>
            </a:r>
            <a:r>
              <a:rPr kumimoji="1" lang="en-US" altLang="ja-JP" sz="1700" b="1" dirty="0">
                <a:latin typeface="ＭＳ 明朝" panose="02020609040205080304" pitchFamily="17" charset="-128"/>
                <a:ea typeface="ＭＳ 明朝" panose="02020609040205080304" pitchFamily="17" charset="-128"/>
              </a:rPr>
              <a:t>NN</a:t>
            </a:r>
            <a:r>
              <a:rPr kumimoji="1" lang="ja-JP" altLang="en-US" sz="1700" b="1" dirty="0">
                <a:latin typeface="ＭＳ 明朝" panose="02020609040205080304" pitchFamily="17" charset="-128"/>
                <a:ea typeface="ＭＳ 明朝" panose="02020609040205080304" pitchFamily="17" charset="-128"/>
              </a:rPr>
              <a:t>複合語の生成：日仏西韓語対照研究 </a:t>
            </a:r>
            <a:r>
              <a:rPr kumimoji="1" lang="fr-CA" altLang="ja-JP" sz="1700" b="1" i="1" dirty="0" err="1">
                <a:latin typeface="ＭＳ 明朝" panose="02020609040205080304" pitchFamily="17" charset="-128"/>
                <a:ea typeface="ＭＳ 明朝" panose="02020609040205080304" pitchFamily="17" charset="-128"/>
              </a:rPr>
              <a:t>Zazi</a:t>
            </a:r>
            <a:r>
              <a:rPr kumimoji="1" lang="fr-CA" altLang="ja-JP" sz="1700" b="1" i="1" dirty="0">
                <a:latin typeface="ＭＳ 明朝" panose="02020609040205080304" pitchFamily="17" charset="-128"/>
                <a:ea typeface="ＭＳ 明朝" panose="02020609040205080304" pitchFamily="17" charset="-128"/>
              </a:rPr>
              <a:t> dans le métro</a:t>
            </a:r>
            <a:r>
              <a:rPr kumimoji="1" lang="ja-JP" altLang="en-US" sz="1700" b="1" dirty="0">
                <a:latin typeface="ＭＳ 明朝" panose="02020609040205080304" pitchFamily="17" charset="-128"/>
                <a:ea typeface="ＭＳ 明朝" panose="02020609040205080304" pitchFamily="17" charset="-128"/>
              </a:rPr>
              <a:t>　</a:t>
            </a:r>
            <a:r>
              <a:rPr kumimoji="1" lang="en-US" altLang="ja-JP" sz="1700" b="1" dirty="0">
                <a:latin typeface="ＭＳ 明朝" panose="02020609040205080304" pitchFamily="17" charset="-128"/>
                <a:ea typeface="ＭＳ 明朝" panose="02020609040205080304" pitchFamily="17" charset="-128"/>
              </a:rPr>
              <a:t>AI</a:t>
            </a:r>
            <a:r>
              <a:rPr kumimoji="1" lang="ja-JP" altLang="en-US" sz="1700" b="1" dirty="0">
                <a:latin typeface="ＭＳ 明朝" panose="02020609040205080304" pitchFamily="17" charset="-128"/>
                <a:ea typeface="ＭＳ 明朝" panose="02020609040205080304" pitchFamily="17" charset="-128"/>
              </a:rPr>
              <a:t>を使って読む　</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11/6	</a:t>
            </a:r>
            <a:r>
              <a:rPr kumimoji="1" lang="ja-JP" altLang="en-US" sz="1700" b="1" dirty="0">
                <a:latin typeface="ＭＳ 明朝" panose="02020609040205080304" pitchFamily="17" charset="-128"/>
                <a:ea typeface="ＭＳ 明朝" panose="02020609040205080304" pitchFamily="17" charset="-128"/>
              </a:rPr>
              <a:t>人間名詞を含む</a:t>
            </a:r>
            <a:r>
              <a:rPr kumimoji="1" lang="en-US" altLang="ja-JP" sz="1700" b="1" dirty="0">
                <a:latin typeface="ＭＳ 明朝" panose="02020609040205080304" pitchFamily="17" charset="-128"/>
                <a:ea typeface="ＭＳ 明朝" panose="02020609040205080304" pitchFamily="17" charset="-128"/>
              </a:rPr>
              <a:t>NN</a:t>
            </a:r>
            <a:r>
              <a:rPr kumimoji="1" lang="ja-JP" altLang="en-US" sz="1700" b="1" dirty="0">
                <a:latin typeface="ＭＳ 明朝" panose="02020609040205080304" pitchFamily="17" charset="-128"/>
                <a:ea typeface="ＭＳ 明朝" panose="02020609040205080304" pitchFamily="17" charset="-128"/>
              </a:rPr>
              <a:t>複合語の生成：日仏西韓語対照研究 　　</a:t>
            </a:r>
            <a:endParaRPr kumimoji="1" lang="en-US" altLang="ja-JP" sz="1700" b="1" dirty="0">
              <a:latin typeface="ＭＳ 明朝" panose="02020609040205080304" pitchFamily="17" charset="-128"/>
              <a:ea typeface="ＭＳ 明朝" panose="02020609040205080304" pitchFamily="17" charset="-128"/>
            </a:endParaRPr>
          </a:p>
          <a:p>
            <a:pPr marL="0" indent="0">
              <a:buNone/>
            </a:pPr>
            <a:r>
              <a:rPr kumimoji="1" lang="en-US" altLang="ja-JP" sz="1700" b="1" dirty="0">
                <a:latin typeface="ＭＳ 明朝" panose="02020609040205080304" pitchFamily="17" charset="-128"/>
                <a:ea typeface="ＭＳ 明朝" panose="02020609040205080304" pitchFamily="17" charset="-128"/>
              </a:rPr>
              <a:t>11/13</a:t>
            </a:r>
          </a:p>
          <a:p>
            <a:pPr marL="0" indent="0">
              <a:buNone/>
            </a:pPr>
            <a:r>
              <a:rPr kumimoji="1" lang="en-US" altLang="ja-JP" sz="1700" b="1" dirty="0">
                <a:latin typeface="ＭＳ 明朝" panose="02020609040205080304" pitchFamily="17" charset="-128"/>
                <a:ea typeface="ＭＳ 明朝" panose="02020609040205080304" pitchFamily="17" charset="-128"/>
              </a:rPr>
              <a:t>11/20</a:t>
            </a:r>
          </a:p>
          <a:p>
            <a:pPr marL="0" indent="0">
              <a:buNone/>
            </a:pPr>
            <a:r>
              <a:rPr kumimoji="1" lang="en-US" altLang="ja-JP" sz="1700" b="1" dirty="0">
                <a:latin typeface="ＭＳ 明朝" panose="02020609040205080304" pitchFamily="17" charset="-128"/>
                <a:ea typeface="ＭＳ 明朝" panose="02020609040205080304" pitchFamily="17" charset="-128"/>
              </a:rPr>
              <a:t>11/27</a:t>
            </a:r>
          </a:p>
          <a:p>
            <a:pPr marL="0" indent="0">
              <a:buNone/>
            </a:pPr>
            <a:r>
              <a:rPr kumimoji="1" lang="en-US" altLang="ja-JP" sz="1700" b="1" dirty="0">
                <a:latin typeface="ＭＳ 明朝" panose="02020609040205080304" pitchFamily="17" charset="-128"/>
                <a:ea typeface="ＭＳ 明朝" panose="02020609040205080304" pitchFamily="17" charset="-128"/>
              </a:rPr>
              <a:t>12/4</a:t>
            </a:r>
          </a:p>
          <a:p>
            <a:pPr marL="0" indent="0">
              <a:buNone/>
            </a:pPr>
            <a:r>
              <a:rPr kumimoji="1" lang="en-US" altLang="ja-JP" sz="1700" b="1" dirty="0">
                <a:latin typeface="ＭＳ 明朝" panose="02020609040205080304" pitchFamily="17" charset="-128"/>
                <a:ea typeface="ＭＳ 明朝" panose="02020609040205080304" pitchFamily="17" charset="-128"/>
              </a:rPr>
              <a:t>12/11</a:t>
            </a:r>
          </a:p>
          <a:p>
            <a:pPr marL="0" indent="0">
              <a:buNone/>
            </a:pPr>
            <a:r>
              <a:rPr kumimoji="1" lang="en-US" altLang="ja-JP" sz="1700" b="1" dirty="0">
                <a:latin typeface="ＭＳ 明朝" panose="02020609040205080304" pitchFamily="17" charset="-128"/>
                <a:ea typeface="ＭＳ 明朝" panose="02020609040205080304" pitchFamily="17" charset="-128"/>
              </a:rPr>
              <a:t>12/18</a:t>
            </a:r>
          </a:p>
          <a:p>
            <a:pPr marL="0" indent="0">
              <a:buNone/>
            </a:pPr>
            <a:r>
              <a:rPr kumimoji="1" lang="en-US" altLang="ja-JP" sz="1700" b="1" dirty="0">
                <a:latin typeface="ＭＳ 明朝" panose="02020609040205080304" pitchFamily="17" charset="-128"/>
                <a:ea typeface="ＭＳ 明朝" panose="02020609040205080304" pitchFamily="17" charset="-128"/>
              </a:rPr>
              <a:t>1/8</a:t>
            </a:r>
            <a:endParaRPr kumimoji="1" lang="ja-JP" altLang="en-US" sz="17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3637447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タイトル 1"/>
          <p:cNvSpPr txBox="1">
            <a:spLocks noGrp="1"/>
          </p:cNvSpPr>
          <p:nvPr>
            <p:ph type="title"/>
          </p:nvPr>
        </p:nvSpPr>
        <p:spPr>
          <a:xfrm>
            <a:off x="1251677" y="382384"/>
            <a:ext cx="9989348" cy="1903617"/>
          </a:xfrm>
          <a:prstGeom prst="rect">
            <a:avLst/>
          </a:prstGeom>
        </p:spPr>
        <p:txBody>
          <a:bodyPr/>
          <a:lstStyle/>
          <a:p>
            <a:pPr defTabSz="768095">
              <a:defRPr sz="3780" spc="168"/>
            </a:pPr>
            <a:r>
              <a:t>Question2: ville soeur, Pays Frère</a:t>
            </a:r>
            <a:br/>
            <a:r>
              <a:rPr>
                <a:latin typeface="+mn-lt"/>
                <a:ea typeface="+mn-ea"/>
                <a:cs typeface="+mn-cs"/>
                <a:sym typeface="Helvetica"/>
              </a:rPr>
              <a:t>姉妹都市と兄弟国？（フランス語）</a:t>
            </a:r>
            <a:br>
              <a:rPr>
                <a:latin typeface="+mn-lt"/>
                <a:ea typeface="+mn-ea"/>
                <a:cs typeface="+mn-cs"/>
                <a:sym typeface="Helvetica"/>
              </a:rPr>
            </a:br>
            <a:r>
              <a:rPr>
                <a:latin typeface="+mn-lt"/>
                <a:ea typeface="+mn-ea"/>
                <a:cs typeface="+mn-cs"/>
                <a:sym typeface="Helvetica"/>
              </a:rPr>
              <a:t>＜</a:t>
            </a:r>
            <a:r>
              <a:rPr sz="3024">
                <a:latin typeface="+mn-lt"/>
                <a:ea typeface="+mn-ea"/>
                <a:cs typeface="+mn-cs"/>
                <a:sym typeface="Helvetica"/>
              </a:rPr>
              <a:t>N＋人間名詞＞の意味</a:t>
            </a:r>
          </a:p>
        </p:txBody>
      </p:sp>
      <p:sp>
        <p:nvSpPr>
          <p:cNvPr id="288" name="コンテンツ プレースホルダー 2"/>
          <p:cNvSpPr txBox="1">
            <a:spLocks noGrp="1"/>
          </p:cNvSpPr>
          <p:nvPr>
            <p:ph type="body" idx="1"/>
          </p:nvPr>
        </p:nvSpPr>
        <p:spPr>
          <a:xfrm>
            <a:off x="994410" y="2948941"/>
            <a:ext cx="10508743" cy="1623059"/>
          </a:xfrm>
          <a:prstGeom prst="rect">
            <a:avLst/>
          </a:prstGeom>
        </p:spPr>
        <p:txBody>
          <a:bodyPr/>
          <a:lstStyle/>
          <a:p>
            <a:r>
              <a:rPr lang="fr-CA" dirty="0"/>
              <a:t>analogique-qualificatif</a:t>
            </a:r>
            <a:r>
              <a:rPr dirty="0"/>
              <a:t> : ex. </a:t>
            </a:r>
            <a:r>
              <a:rPr i="1" dirty="0"/>
              <a:t>les </a:t>
            </a:r>
            <a:r>
              <a:rPr i="1" dirty="0" err="1"/>
              <a:t>langues</a:t>
            </a:r>
            <a:r>
              <a:rPr i="1" dirty="0"/>
              <a:t> </a:t>
            </a:r>
            <a:r>
              <a:rPr i="1" dirty="0" err="1"/>
              <a:t>cousines</a:t>
            </a:r>
            <a:r>
              <a:rPr i="1" dirty="0"/>
              <a:t>, </a:t>
            </a:r>
            <a:r>
              <a:rPr i="1" dirty="0" err="1"/>
              <a:t>l’enfant</a:t>
            </a:r>
            <a:r>
              <a:rPr i="1" dirty="0"/>
              <a:t> </a:t>
            </a:r>
            <a:r>
              <a:rPr i="1" dirty="0" err="1"/>
              <a:t>roi</a:t>
            </a:r>
            <a:r>
              <a:rPr i="1" dirty="0"/>
              <a:t>　</a:t>
            </a:r>
            <a:r>
              <a:rPr i="1" dirty="0" err="1"/>
              <a:t>いとこ関係の言語、王のような子供</a:t>
            </a:r>
            <a:endParaRPr i="1" dirty="0"/>
          </a:p>
          <a:p>
            <a:r>
              <a:rPr lang="fr-CA" dirty="0" err="1"/>
              <a:t>coordinatif</a:t>
            </a:r>
            <a:r>
              <a:rPr dirty="0"/>
              <a:t> : ex. </a:t>
            </a:r>
            <a:r>
              <a:rPr i="1" dirty="0"/>
              <a:t>la </a:t>
            </a:r>
            <a:r>
              <a:rPr i="1" dirty="0" err="1"/>
              <a:t>reine</a:t>
            </a:r>
            <a:r>
              <a:rPr i="1" dirty="0"/>
              <a:t> </a:t>
            </a:r>
            <a:r>
              <a:rPr i="1" dirty="0" err="1"/>
              <a:t>mère</a:t>
            </a:r>
            <a:r>
              <a:rPr i="1" dirty="0"/>
              <a:t>, </a:t>
            </a:r>
            <a:r>
              <a:rPr i="1" dirty="0" err="1"/>
              <a:t>l’enfant</a:t>
            </a:r>
            <a:r>
              <a:rPr i="1" dirty="0"/>
              <a:t> </a:t>
            </a:r>
            <a:r>
              <a:rPr i="1" dirty="0" err="1"/>
              <a:t>reine</a:t>
            </a:r>
            <a:r>
              <a:rPr i="1" dirty="0"/>
              <a:t>　</a:t>
            </a:r>
            <a:r>
              <a:rPr i="1" dirty="0" err="1"/>
              <a:t>母である女王、女王である子供</a:t>
            </a:r>
            <a:endParaRPr i="1" dirty="0"/>
          </a:p>
          <a:p>
            <a:r>
              <a:rPr lang="fr-CA" dirty="0"/>
              <a:t>complétif-relationnel</a:t>
            </a:r>
            <a:r>
              <a:rPr dirty="0"/>
              <a:t> : ex. </a:t>
            </a:r>
            <a:r>
              <a:rPr i="1" dirty="0"/>
              <a:t>les </a:t>
            </a:r>
            <a:r>
              <a:rPr i="1" dirty="0" err="1"/>
              <a:t>tarifs</a:t>
            </a:r>
            <a:r>
              <a:rPr i="1" dirty="0"/>
              <a:t> voyageurs　</a:t>
            </a:r>
            <a:r>
              <a:rPr i="1" dirty="0" err="1"/>
              <a:t>旅客運賃</a:t>
            </a:r>
            <a:r>
              <a:rPr i="1" dirty="0"/>
              <a:t>, les </a:t>
            </a:r>
            <a:r>
              <a:rPr i="1" dirty="0" err="1"/>
              <a:t>soins</a:t>
            </a:r>
            <a:r>
              <a:rPr i="1" dirty="0"/>
              <a:t> </a:t>
            </a:r>
            <a:r>
              <a:rPr i="1" dirty="0" err="1"/>
              <a:t>infirmiers</a:t>
            </a:r>
            <a:r>
              <a:rPr i="1" dirty="0"/>
              <a:t>　</a:t>
            </a:r>
            <a:r>
              <a:rPr i="1" dirty="0" err="1"/>
              <a:t>看護師による手当</a:t>
            </a:r>
            <a:endParaRPr i="1"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タイトル 1"/>
          <p:cNvSpPr txBox="1">
            <a:spLocks noGrp="1"/>
          </p:cNvSpPr>
          <p:nvPr>
            <p:ph type="title"/>
          </p:nvPr>
        </p:nvSpPr>
        <p:spPr>
          <a:xfrm>
            <a:off x="1251677" y="334882"/>
            <a:ext cx="9989348" cy="1903617"/>
          </a:xfrm>
          <a:prstGeom prst="rect">
            <a:avLst/>
          </a:prstGeom>
        </p:spPr>
        <p:txBody>
          <a:bodyPr>
            <a:normAutofit fontScale="90000"/>
          </a:bodyPr>
          <a:lstStyle/>
          <a:p>
            <a:pPr defTabSz="868680">
              <a:defRPr sz="4275" spc="190"/>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br>
              <a:rPr dirty="0">
                <a:latin typeface="+mn-lt"/>
                <a:ea typeface="+mn-ea"/>
                <a:cs typeface="+mn-cs"/>
                <a:sym typeface="Helvetica"/>
              </a:rPr>
            </a:br>
            <a:r>
              <a:rPr sz="3040" spc="190" dirty="0" err="1">
                <a:latin typeface="+mn-lt"/>
                <a:ea typeface="+mn-ea"/>
                <a:cs typeface="+mn-cs"/>
                <a:sym typeface="Helvetica"/>
              </a:rPr>
              <a:t>生起頻度上位10位（clientを除いて性の一致あり</a:t>
            </a:r>
            <a:r>
              <a:rPr lang="ja-JP" altLang="en-US" sz="3040" spc="190" dirty="0">
                <a:latin typeface="+mn-lt"/>
                <a:ea typeface="+mn-ea"/>
                <a:cs typeface="+mn-cs"/>
                <a:sym typeface="Helvetica"/>
              </a:rPr>
              <a:t>、数一致原則</a:t>
            </a:r>
            <a:r>
              <a:rPr sz="3040" spc="190" dirty="0">
                <a:latin typeface="+mn-lt"/>
                <a:ea typeface="+mn-ea"/>
                <a:cs typeface="+mn-cs"/>
                <a:sym typeface="Helvetica"/>
              </a:rPr>
              <a:t>）</a:t>
            </a:r>
          </a:p>
        </p:txBody>
      </p:sp>
      <p:sp>
        <p:nvSpPr>
          <p:cNvPr id="297"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graphicFrame>
        <p:nvGraphicFramePr>
          <p:cNvPr id="298" name="コンテンツ プレースホルダー 4"/>
          <p:cNvGraphicFramePr/>
          <p:nvPr>
            <p:extLst>
              <p:ext uri="{D42A27DB-BD31-4B8C-83A1-F6EECF244321}">
                <p14:modId xmlns:p14="http://schemas.microsoft.com/office/powerpoint/2010/main" val="165590294"/>
              </p:ext>
            </p:extLst>
          </p:nvPr>
        </p:nvGraphicFramePr>
        <p:xfrm>
          <a:off x="1971305" y="2078183"/>
          <a:ext cx="8671568" cy="4656640"/>
        </p:xfrm>
        <a:graphic>
          <a:graphicData uri="http://schemas.openxmlformats.org/drawingml/2006/table">
            <a:tbl>
              <a:tblPr firstRow="1" firstCol="1" bandRow="1">
                <a:tableStyleId>{4C3C2611-4C71-4FC5-86AE-919BDF0F9419}</a:tableStyleId>
              </a:tblPr>
              <a:tblGrid>
                <a:gridCol w="1215794">
                  <a:extLst>
                    <a:ext uri="{9D8B030D-6E8A-4147-A177-3AD203B41FA5}">
                      <a16:colId xmlns:a16="http://schemas.microsoft.com/office/drawing/2014/main" val="20000"/>
                    </a:ext>
                  </a:extLst>
                </a:gridCol>
                <a:gridCol w="1984703">
                  <a:extLst>
                    <a:ext uri="{9D8B030D-6E8A-4147-A177-3AD203B41FA5}">
                      <a16:colId xmlns:a16="http://schemas.microsoft.com/office/drawing/2014/main" val="20001"/>
                    </a:ext>
                  </a:extLst>
                </a:gridCol>
                <a:gridCol w="950295">
                  <a:extLst>
                    <a:ext uri="{9D8B030D-6E8A-4147-A177-3AD203B41FA5}">
                      <a16:colId xmlns:a16="http://schemas.microsoft.com/office/drawing/2014/main" val="20002"/>
                    </a:ext>
                  </a:extLst>
                </a:gridCol>
                <a:gridCol w="4520776">
                  <a:extLst>
                    <a:ext uri="{9D8B030D-6E8A-4147-A177-3AD203B41FA5}">
                      <a16:colId xmlns:a16="http://schemas.microsoft.com/office/drawing/2014/main" val="20003"/>
                    </a:ext>
                  </a:extLst>
                </a:gridCol>
              </a:tblGrid>
              <a:tr h="752140">
                <a:tc>
                  <a:txBody>
                    <a:bodyPr/>
                    <a:lstStyle/>
                    <a:p>
                      <a:pPr marR="21590" algn="just" defTabSz="914400">
                        <a:lnSpc>
                          <a:spcPct val="150000"/>
                        </a:lnSpc>
                        <a:defRPr sz="1800" b="0">
                          <a:solidFill>
                            <a:srgbClr val="000000"/>
                          </a:solidFill>
                        </a:defRPr>
                      </a:pPr>
                      <a:r>
                        <a:rPr sz="1200" b="1" dirty="0">
                          <a:solidFill>
                            <a:srgbClr val="FFFFFF"/>
                          </a:solidFill>
                        </a:rPr>
                        <a:t>Ordre</a:t>
                      </a:r>
                    </a:p>
                  </a:txBody>
                  <a:tcPr marL="0" marR="0" marT="0" marB="0" anchor="ctr" horzOverflow="overflow"/>
                </a:tc>
                <a:tc>
                  <a:txBody>
                    <a:bodyPr/>
                    <a:lstStyle/>
                    <a:p>
                      <a:pPr marR="21590" algn="just" defTabSz="914400">
                        <a:lnSpc>
                          <a:spcPct val="150000"/>
                        </a:lnSpc>
                        <a:defRPr sz="1800" b="0">
                          <a:solidFill>
                            <a:srgbClr val="000000"/>
                          </a:solidFill>
                        </a:defRPr>
                      </a:pPr>
                      <a:r>
                        <a:rPr sz="1200" b="1">
                          <a:solidFill>
                            <a:srgbClr val="FFFFFF"/>
                          </a:solidFill>
                        </a:rPr>
                        <a:t>N1 + NH2</a:t>
                      </a:r>
                    </a:p>
                  </a:txBody>
                  <a:tcPr marL="0" marR="0" marT="0" marB="0" anchor="ctr" horzOverflow="overflow"/>
                </a:tc>
                <a:tc>
                  <a:txBody>
                    <a:bodyPr/>
                    <a:lstStyle/>
                    <a:p>
                      <a:pPr marR="21590" algn="just" defTabSz="914400">
                        <a:lnSpc>
                          <a:spcPct val="150000"/>
                        </a:lnSpc>
                        <a:defRPr sz="1800" b="0">
                          <a:solidFill>
                            <a:srgbClr val="000000"/>
                          </a:solidFill>
                        </a:defRPr>
                      </a:pPr>
                      <a:r>
                        <a:rPr sz="1200" b="1">
                          <a:solidFill>
                            <a:srgbClr val="FFFFFF"/>
                          </a:solidFill>
                        </a:rPr>
                        <a:t>Fréq.</a:t>
                      </a:r>
                    </a:p>
                  </a:txBody>
                  <a:tcPr marL="0" marR="0" marT="0" marB="0" anchor="ctr" horzOverflow="overflow"/>
                </a:tc>
                <a:tc>
                  <a:txBody>
                    <a:bodyPr/>
                    <a:lstStyle/>
                    <a:p>
                      <a:pPr marR="21590" algn="just" defTabSz="914400">
                        <a:lnSpc>
                          <a:spcPct val="150000"/>
                        </a:lnSpc>
                      </a:pPr>
                      <a:r>
                        <a:rPr dirty="0"/>
                        <a:t>Relation entre N1 et </a:t>
                      </a:r>
                      <a:r>
                        <a:rPr dirty="0" err="1"/>
                        <a:t>NH2</a:t>
                      </a:r>
                      <a:endParaRPr dirty="0"/>
                    </a:p>
                    <a:p>
                      <a:pPr marR="21590" algn="just" defTabSz="914400">
                        <a:lnSpc>
                          <a:spcPct val="150000"/>
                        </a:lnSpc>
                      </a:pPr>
                      <a:r>
                        <a:rPr dirty="0" err="1"/>
                        <a:t>suivant</a:t>
                      </a:r>
                      <a:r>
                        <a:rPr dirty="0"/>
                        <a:t> Arnaud (2010) et </a:t>
                      </a:r>
                      <a:r>
                        <a:rPr dirty="0" err="1"/>
                        <a:t>Roché</a:t>
                      </a:r>
                      <a:r>
                        <a:rPr dirty="0"/>
                        <a:t> (2006)</a:t>
                      </a:r>
                    </a:p>
                  </a:txBody>
                  <a:tcPr marL="0" marR="0" marT="0" marB="0" horzOverflow="overflow"/>
                </a:tc>
                <a:extLst>
                  <a:ext uri="{0D108BD9-81ED-4DB2-BD59-A6C34878D82A}">
                    <a16:rowId xmlns:a16="http://schemas.microsoft.com/office/drawing/2014/main" val="10000"/>
                  </a:ext>
                </a:extLst>
              </a:tr>
              <a:tr h="352478">
                <a:tc>
                  <a:txBody>
                    <a:bodyPr/>
                    <a:lstStyle/>
                    <a:p>
                      <a:pPr marR="21590" defTabSz="914400">
                        <a:lnSpc>
                          <a:spcPct val="150000"/>
                        </a:lnSpc>
                        <a:defRPr sz="1800" b="0">
                          <a:solidFill>
                            <a:srgbClr val="000000"/>
                          </a:solidFill>
                        </a:defRPr>
                      </a:pPr>
                      <a:r>
                        <a:rPr sz="1200" b="1">
                          <a:solidFill>
                            <a:srgbClr val="FFFFFF"/>
                          </a:solidFill>
                        </a:rPr>
                        <a:t>1</a:t>
                      </a:r>
                    </a:p>
                  </a:txBody>
                  <a:tcPr marL="0" marR="0" marT="0" marB="0" anchor="ctr" horzOverflow="overflow"/>
                </a:tc>
                <a:tc>
                  <a:txBody>
                    <a:bodyPr/>
                    <a:lstStyle/>
                    <a:p>
                      <a:pPr marR="21590" algn="just" defTabSz="914400">
                        <a:lnSpc>
                          <a:spcPct val="150000"/>
                        </a:lnSpc>
                        <a:defRPr sz="1800"/>
                      </a:pPr>
                      <a:r>
                        <a:rPr sz="1200" dirty="0" err="1"/>
                        <a:t>maison</a:t>
                      </a:r>
                      <a:r>
                        <a:rPr sz="1200" dirty="0"/>
                        <a:t> </a:t>
                      </a:r>
                      <a:r>
                        <a:rPr sz="1200" dirty="0" err="1"/>
                        <a:t>mère</a:t>
                      </a:r>
                      <a:endParaRPr sz="1200" dirty="0"/>
                    </a:p>
                  </a:txBody>
                  <a:tcPr marL="0" marR="0" marT="0" marB="0" anchor="ctr" horzOverflow="overflow"/>
                </a:tc>
                <a:tc>
                  <a:txBody>
                    <a:bodyPr/>
                    <a:lstStyle/>
                    <a:p>
                      <a:pPr marR="21590" defTabSz="914400">
                        <a:lnSpc>
                          <a:spcPct val="150000"/>
                        </a:lnSpc>
                        <a:defRPr sz="1800"/>
                      </a:pPr>
                      <a:r>
                        <a:rPr lang="en-US" altLang="ja-JP" sz="1200" dirty="0"/>
                        <a:t>1432</a:t>
                      </a:r>
                      <a:endParaRPr sz="1200" dirty="0"/>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a:latin typeface="游明朝"/>
                          <a:ea typeface="游明朝"/>
                          <a:cs typeface="游明朝"/>
                          <a:sym typeface="游明朝"/>
                        </a:rPr>
                        <a:t>家</a:t>
                      </a:r>
                      <a:r>
                        <a:rPr dirty="0"/>
                        <a:t>-</a:t>
                      </a:r>
                      <a:r>
                        <a:rPr dirty="0">
                          <a:latin typeface="游明朝"/>
                          <a:ea typeface="游明朝"/>
                          <a:cs typeface="游明朝"/>
                          <a:sym typeface="游明朝"/>
                        </a:rPr>
                        <a:t>母　　　　　</a:t>
                      </a:r>
                      <a:r>
                        <a:rPr dirty="0" err="1">
                          <a:latin typeface="游明朝"/>
                          <a:ea typeface="游明朝"/>
                          <a:cs typeface="游明朝"/>
                          <a:sym typeface="游明朝"/>
                        </a:rPr>
                        <a:t>親会社</a:t>
                      </a:r>
                      <a:r>
                        <a:rPr dirty="0"/>
                        <a:t>,</a:t>
                      </a:r>
                      <a:r>
                        <a:rPr dirty="0">
                          <a:latin typeface="游明朝"/>
                          <a:ea typeface="游明朝"/>
                          <a:cs typeface="游明朝"/>
                          <a:sym typeface="游明朝"/>
                        </a:rPr>
                        <a:t>　</a:t>
                      </a:r>
                      <a:r>
                        <a:rPr dirty="0" err="1">
                          <a:latin typeface="游明朝"/>
                          <a:ea typeface="游明朝"/>
                          <a:cs typeface="游明朝"/>
                          <a:sym typeface="游明朝"/>
                        </a:rPr>
                        <a:t>修飾用法</a:t>
                      </a:r>
                      <a:endParaRPr dirty="0">
                        <a:latin typeface="游明朝"/>
                        <a:ea typeface="游明朝"/>
                        <a:cs typeface="游明朝"/>
                        <a:sym typeface="游明朝"/>
                      </a:endParaRPr>
                    </a:p>
                  </a:txBody>
                  <a:tcPr marL="0" marR="0" marT="0" marB="0" horzOverflow="overflow"/>
                </a:tc>
                <a:extLst>
                  <a:ext uri="{0D108BD9-81ED-4DB2-BD59-A6C34878D82A}">
                    <a16:rowId xmlns:a16="http://schemas.microsoft.com/office/drawing/2014/main" val="10001"/>
                  </a:ext>
                </a:extLst>
              </a:tr>
              <a:tr h="462924">
                <a:tc>
                  <a:txBody>
                    <a:bodyPr/>
                    <a:lstStyle/>
                    <a:p>
                      <a:pPr marR="21590" defTabSz="914400">
                        <a:lnSpc>
                          <a:spcPct val="150000"/>
                        </a:lnSpc>
                        <a:defRPr sz="1800" b="0">
                          <a:solidFill>
                            <a:srgbClr val="000000"/>
                          </a:solidFill>
                        </a:defRPr>
                      </a:pPr>
                      <a:r>
                        <a:rPr sz="1200" b="1">
                          <a:solidFill>
                            <a:srgbClr val="FFFFFF"/>
                          </a:solidFill>
                        </a:rPr>
                        <a:t>2</a:t>
                      </a:r>
                    </a:p>
                  </a:txBody>
                  <a:tcPr marL="0" marR="0" marT="0" marB="0" anchor="ctr" horzOverflow="overflow"/>
                </a:tc>
                <a:tc>
                  <a:txBody>
                    <a:bodyPr/>
                    <a:lstStyle/>
                    <a:p>
                      <a:pPr marR="21590" algn="just" defTabSz="914400">
                        <a:lnSpc>
                          <a:spcPct val="150000"/>
                        </a:lnSpc>
                        <a:defRPr sz="1800"/>
                      </a:pPr>
                      <a:r>
                        <a:rPr sz="1200"/>
                        <a:t>mouvement étudiant</a:t>
                      </a:r>
                    </a:p>
                  </a:txBody>
                  <a:tcPr marL="0" marR="0" marT="0" marB="0" anchor="ctr" horzOverflow="overflow"/>
                </a:tc>
                <a:tc>
                  <a:txBody>
                    <a:bodyPr/>
                    <a:lstStyle/>
                    <a:p>
                      <a:pPr marR="21590" defTabSz="914400">
                        <a:lnSpc>
                          <a:spcPct val="150000"/>
                        </a:lnSpc>
                        <a:defRPr sz="1800"/>
                      </a:pPr>
                      <a:r>
                        <a:rPr sz="1200"/>
                        <a:t>192</a:t>
                      </a:r>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運動</a:t>
                      </a:r>
                      <a:r>
                        <a:rPr dirty="0" err="1"/>
                        <a:t>-</a:t>
                      </a:r>
                      <a:r>
                        <a:rPr dirty="0" err="1">
                          <a:latin typeface="游明朝"/>
                          <a:ea typeface="游明朝"/>
                          <a:cs typeface="游明朝"/>
                          <a:sym typeface="游明朝"/>
                        </a:rPr>
                        <a:t>学生</a:t>
                      </a:r>
                      <a:r>
                        <a:rPr dirty="0">
                          <a:latin typeface="游明朝"/>
                          <a:ea typeface="游明朝"/>
                          <a:cs typeface="游明朝"/>
                          <a:sym typeface="游明朝"/>
                        </a:rPr>
                        <a:t>　　　</a:t>
                      </a:r>
                      <a:r>
                        <a:rPr dirty="0" err="1">
                          <a:latin typeface="游明朝"/>
                          <a:ea typeface="游明朝"/>
                          <a:cs typeface="游明朝"/>
                          <a:sym typeface="游明朝"/>
                        </a:rPr>
                        <a:t>学生運動、補足用法</a:t>
                      </a:r>
                      <a:endParaRPr dirty="0">
                        <a:latin typeface="游明朝"/>
                        <a:ea typeface="游明朝"/>
                        <a:cs typeface="游明朝"/>
                        <a:sym typeface="游明朝"/>
                      </a:endParaRPr>
                    </a:p>
                  </a:txBody>
                  <a:tcPr marL="0" marR="0" marT="0" marB="0" horzOverflow="overflow"/>
                </a:tc>
                <a:extLst>
                  <a:ext uri="{0D108BD9-81ED-4DB2-BD59-A6C34878D82A}">
                    <a16:rowId xmlns:a16="http://schemas.microsoft.com/office/drawing/2014/main" val="10002"/>
                  </a:ext>
                </a:extLst>
              </a:tr>
              <a:tr h="508053">
                <a:tc>
                  <a:txBody>
                    <a:bodyPr/>
                    <a:lstStyle/>
                    <a:p>
                      <a:pPr marR="21590" defTabSz="914400">
                        <a:lnSpc>
                          <a:spcPct val="150000"/>
                        </a:lnSpc>
                        <a:defRPr sz="1800" b="0">
                          <a:solidFill>
                            <a:srgbClr val="000000"/>
                          </a:solidFill>
                        </a:defRPr>
                      </a:pPr>
                      <a:r>
                        <a:rPr sz="1200" b="1" dirty="0">
                          <a:solidFill>
                            <a:srgbClr val="FFFFFF"/>
                          </a:solidFill>
                        </a:rPr>
                        <a:t>3</a:t>
                      </a:r>
                    </a:p>
                  </a:txBody>
                  <a:tcPr marL="0" marR="0" marT="0" marB="0" anchor="ctr" horzOverflow="overflow"/>
                </a:tc>
                <a:tc>
                  <a:txBody>
                    <a:bodyPr/>
                    <a:lstStyle/>
                    <a:p>
                      <a:pPr marR="21590" algn="just" defTabSz="914400">
                        <a:lnSpc>
                          <a:spcPct val="150000"/>
                        </a:lnSpc>
                        <a:defRPr sz="1800"/>
                      </a:pPr>
                      <a:r>
                        <a:rPr sz="1200" dirty="0" err="1"/>
                        <a:t>société</a:t>
                      </a:r>
                      <a:r>
                        <a:rPr sz="1200" dirty="0"/>
                        <a:t> </a:t>
                      </a:r>
                      <a:r>
                        <a:rPr sz="1200" dirty="0" err="1"/>
                        <a:t>mère</a:t>
                      </a:r>
                      <a:endParaRPr sz="1200" dirty="0"/>
                    </a:p>
                  </a:txBody>
                  <a:tcPr marL="0" marR="0" marT="0" marB="0" anchor="ctr" horzOverflow="overflow"/>
                </a:tc>
                <a:tc>
                  <a:txBody>
                    <a:bodyPr/>
                    <a:lstStyle/>
                    <a:p>
                      <a:pPr marR="21590" defTabSz="914400">
                        <a:lnSpc>
                          <a:spcPct val="150000"/>
                        </a:lnSpc>
                        <a:defRPr sz="1800"/>
                      </a:pPr>
                      <a:r>
                        <a:rPr lang="en-US" altLang="ja-JP" sz="1200" dirty="0"/>
                        <a:t>164</a:t>
                      </a:r>
                      <a:endParaRPr sz="1200" dirty="0"/>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会社</a:t>
                      </a:r>
                      <a:r>
                        <a:rPr dirty="0"/>
                        <a:t>-</a:t>
                      </a:r>
                      <a:r>
                        <a:rPr dirty="0">
                          <a:latin typeface="游明朝"/>
                          <a:ea typeface="游明朝"/>
                          <a:cs typeface="游明朝"/>
                          <a:sym typeface="游明朝"/>
                        </a:rPr>
                        <a:t>母　　　　</a:t>
                      </a:r>
                      <a:r>
                        <a:rPr dirty="0" err="1">
                          <a:latin typeface="游明朝"/>
                          <a:ea typeface="游明朝"/>
                          <a:cs typeface="游明朝"/>
                          <a:sym typeface="游明朝"/>
                        </a:rPr>
                        <a:t>親会社、修飾用法</a:t>
                      </a:r>
                      <a:endParaRPr dirty="0">
                        <a:latin typeface="游明朝"/>
                        <a:ea typeface="游明朝"/>
                        <a:cs typeface="游明朝"/>
                        <a:sym typeface="游明朝"/>
                      </a:endParaRPr>
                    </a:p>
                  </a:txBody>
                  <a:tcPr marL="0" marR="0" marT="0" marB="0" horzOverflow="overflow"/>
                </a:tc>
                <a:extLst>
                  <a:ext uri="{0D108BD9-81ED-4DB2-BD59-A6C34878D82A}">
                    <a16:rowId xmlns:a16="http://schemas.microsoft.com/office/drawing/2014/main" val="10003"/>
                  </a:ext>
                </a:extLst>
              </a:tr>
              <a:tr h="466177">
                <a:tc>
                  <a:txBody>
                    <a:bodyPr/>
                    <a:lstStyle/>
                    <a:p>
                      <a:pPr marR="21590" defTabSz="914400">
                        <a:lnSpc>
                          <a:spcPct val="150000"/>
                        </a:lnSpc>
                        <a:defRPr sz="1800" b="0">
                          <a:solidFill>
                            <a:srgbClr val="000000"/>
                          </a:solidFill>
                        </a:defRPr>
                      </a:pPr>
                      <a:r>
                        <a:rPr sz="1200" b="1" dirty="0">
                          <a:solidFill>
                            <a:srgbClr val="FFFFFF"/>
                          </a:solidFill>
                        </a:rPr>
                        <a:t>4</a:t>
                      </a:r>
                    </a:p>
                  </a:txBody>
                  <a:tcPr marL="0" marR="0" marT="0" marB="0" anchor="ctr" horzOverflow="overflow"/>
                </a:tc>
                <a:tc>
                  <a:txBody>
                    <a:bodyPr/>
                    <a:lstStyle/>
                    <a:p>
                      <a:pPr marR="21590" algn="just" defTabSz="914400">
                        <a:lnSpc>
                          <a:spcPct val="150000"/>
                        </a:lnSpc>
                        <a:defRPr sz="1800"/>
                      </a:pPr>
                      <a:r>
                        <a:rPr sz="1200" dirty="0" err="1"/>
                        <a:t>syndicat</a:t>
                      </a:r>
                      <a:r>
                        <a:rPr sz="1200" dirty="0"/>
                        <a:t> </a:t>
                      </a:r>
                      <a:r>
                        <a:rPr sz="1200" dirty="0" err="1"/>
                        <a:t>étudiant</a:t>
                      </a:r>
                      <a:endParaRPr sz="1200" dirty="0"/>
                    </a:p>
                  </a:txBody>
                  <a:tcPr marL="0" marR="0" marT="0" marB="0" anchor="ctr" horzOverflow="overflow"/>
                </a:tc>
                <a:tc>
                  <a:txBody>
                    <a:bodyPr/>
                    <a:lstStyle/>
                    <a:p>
                      <a:pPr marR="21590" defTabSz="914400">
                        <a:lnSpc>
                          <a:spcPct val="150000"/>
                        </a:lnSpc>
                        <a:defRPr sz="1800"/>
                      </a:pPr>
                      <a:r>
                        <a:rPr sz="1200" dirty="0"/>
                        <a:t>112</a:t>
                      </a:r>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組合</a:t>
                      </a:r>
                      <a:r>
                        <a:rPr dirty="0" err="1"/>
                        <a:t>-</a:t>
                      </a:r>
                      <a:r>
                        <a:rPr dirty="0" err="1">
                          <a:latin typeface="游明朝"/>
                          <a:ea typeface="游明朝"/>
                          <a:cs typeface="游明朝"/>
                          <a:sym typeface="游明朝"/>
                        </a:rPr>
                        <a:t>学生</a:t>
                      </a:r>
                      <a:r>
                        <a:rPr dirty="0">
                          <a:latin typeface="游明朝"/>
                          <a:ea typeface="游明朝"/>
                          <a:cs typeface="游明朝"/>
                          <a:sym typeface="游明朝"/>
                        </a:rPr>
                        <a:t>　　　</a:t>
                      </a:r>
                      <a:r>
                        <a:rPr dirty="0" err="1">
                          <a:latin typeface="游明朝"/>
                          <a:ea typeface="游明朝"/>
                          <a:cs typeface="游明朝"/>
                          <a:sym typeface="游明朝"/>
                        </a:rPr>
                        <a:t>学生組合、補足用法</a:t>
                      </a:r>
                      <a:endParaRPr dirty="0">
                        <a:latin typeface="游明朝"/>
                        <a:ea typeface="游明朝"/>
                        <a:cs typeface="游明朝"/>
                        <a:sym typeface="游明朝"/>
                      </a:endParaRPr>
                    </a:p>
                  </a:txBody>
                  <a:tcPr marL="0" marR="0" marT="0" marB="0" horzOverflow="overflow"/>
                </a:tc>
                <a:extLst>
                  <a:ext uri="{0D108BD9-81ED-4DB2-BD59-A6C34878D82A}">
                    <a16:rowId xmlns:a16="http://schemas.microsoft.com/office/drawing/2014/main" val="10004"/>
                  </a:ext>
                </a:extLst>
              </a:tr>
              <a:tr h="352478">
                <a:tc>
                  <a:txBody>
                    <a:bodyPr/>
                    <a:lstStyle/>
                    <a:p>
                      <a:pPr marR="21590" defTabSz="914400">
                        <a:lnSpc>
                          <a:spcPct val="150000"/>
                        </a:lnSpc>
                        <a:defRPr sz="1800" b="0">
                          <a:solidFill>
                            <a:srgbClr val="000000"/>
                          </a:solidFill>
                        </a:defRPr>
                      </a:pPr>
                      <a:r>
                        <a:rPr lang="en-US" altLang="ja-JP" sz="1200" b="1" dirty="0">
                          <a:solidFill>
                            <a:srgbClr val="FFFFFF"/>
                          </a:solidFill>
                        </a:rPr>
                        <a:t>5</a:t>
                      </a:r>
                      <a:endParaRPr sz="1200" b="1" dirty="0">
                        <a:solidFill>
                          <a:srgbClr val="FFFFFF"/>
                        </a:solidFill>
                      </a:endParaRPr>
                    </a:p>
                  </a:txBody>
                  <a:tcPr marL="0" marR="0" marT="0" marB="0" anchor="ctr" horzOverflow="overflow"/>
                </a:tc>
                <a:tc>
                  <a:txBody>
                    <a:bodyPr/>
                    <a:lstStyle/>
                    <a:p>
                      <a:pPr marR="21590" algn="just" defTabSz="914400">
                        <a:lnSpc>
                          <a:spcPct val="150000"/>
                        </a:lnSpc>
                        <a:defRPr sz="1800"/>
                      </a:pPr>
                      <a:r>
                        <a:rPr lang="fr-CA" sz="1200" dirty="0"/>
                        <a:t>Pays frères</a:t>
                      </a:r>
                      <a:endParaRPr sz="1200" dirty="0"/>
                    </a:p>
                  </a:txBody>
                  <a:tcPr marL="0" marR="0" marT="0" marB="0" anchor="ctr" horzOverflow="overflow"/>
                </a:tc>
                <a:tc>
                  <a:txBody>
                    <a:bodyPr/>
                    <a:lstStyle/>
                    <a:p>
                      <a:pPr marR="21590" defTabSz="914400">
                        <a:lnSpc>
                          <a:spcPct val="150000"/>
                        </a:lnSpc>
                        <a:defRPr sz="1800"/>
                      </a:pPr>
                      <a:r>
                        <a:rPr lang="fr-CA" altLang="ja-JP" sz="1200" dirty="0"/>
                        <a:t>111</a:t>
                      </a:r>
                      <a:endParaRPr sz="1200" dirty="0"/>
                    </a:p>
                  </a:txBody>
                  <a:tcPr marL="0" marR="0" marT="0" marB="0" anchor="ctr" horzOverflow="overflow"/>
                </a:tc>
                <a:tc>
                  <a:txBody>
                    <a:bodyPr/>
                    <a:lstStyle/>
                    <a:p>
                      <a:pPr marL="0" marR="21590" lvl="0" indent="0" algn="just" defTabSz="914400" rtl="0" eaLnBrk="1" fontAlgn="auto" latinLnBrk="0" hangingPunct="1">
                        <a:lnSpc>
                          <a:spcPct val="150000"/>
                        </a:lnSpc>
                        <a:spcBef>
                          <a:spcPts val="0"/>
                        </a:spcBef>
                        <a:spcAft>
                          <a:spcPts val="0"/>
                        </a:spcAft>
                        <a:buClrTx/>
                        <a:buSzTx/>
                        <a:buFontTx/>
                        <a:buNone/>
                        <a:tabLst/>
                        <a:defRPr>
                          <a:latin typeface="Times New Roman"/>
                          <a:ea typeface="Times New Roman"/>
                          <a:cs typeface="Times New Roman"/>
                          <a:sym typeface="Times New Roman"/>
                        </a:defRPr>
                      </a:pPr>
                      <a:r>
                        <a:rPr lang="zh-CN" altLang="en-US" dirty="0">
                          <a:latin typeface="游明朝"/>
                          <a:ea typeface="游明朝"/>
                          <a:cs typeface="游明朝"/>
                          <a:sym typeface="游明朝"/>
                        </a:rPr>
                        <a:t>国</a:t>
                      </a:r>
                      <a:r>
                        <a:rPr lang="en-US" altLang="zh-CN" dirty="0"/>
                        <a:t>-</a:t>
                      </a:r>
                      <a:r>
                        <a:rPr lang="zh-CN" altLang="en-US" dirty="0">
                          <a:latin typeface="游明朝"/>
                          <a:ea typeface="游明朝"/>
                          <a:cs typeface="游明朝"/>
                          <a:sym typeface="游明朝"/>
                        </a:rPr>
                        <a:t>兄弟　　　　兄弟国、　　修飾用法</a:t>
                      </a:r>
                    </a:p>
                  </a:txBody>
                  <a:tcPr marL="0" marR="0" marT="0" marB="0" horzOverflow="overflow"/>
                </a:tc>
                <a:extLst>
                  <a:ext uri="{0D108BD9-81ED-4DB2-BD59-A6C34878D82A}">
                    <a16:rowId xmlns:a16="http://schemas.microsoft.com/office/drawing/2014/main" val="2813314242"/>
                  </a:ext>
                </a:extLst>
              </a:tr>
              <a:tr h="352478">
                <a:tc>
                  <a:txBody>
                    <a:bodyPr/>
                    <a:lstStyle/>
                    <a:p>
                      <a:pPr marR="21590" defTabSz="914400">
                        <a:lnSpc>
                          <a:spcPct val="150000"/>
                        </a:lnSpc>
                        <a:defRPr sz="1800" b="0">
                          <a:solidFill>
                            <a:srgbClr val="000000"/>
                          </a:solidFill>
                        </a:defRPr>
                      </a:pPr>
                      <a:r>
                        <a:rPr lang="en-US" altLang="ja-JP" sz="1200" b="1" dirty="0">
                          <a:solidFill>
                            <a:srgbClr val="FFFFFF"/>
                          </a:solidFill>
                        </a:rPr>
                        <a:t>6</a:t>
                      </a:r>
                      <a:endParaRPr sz="1200" b="1" dirty="0">
                        <a:solidFill>
                          <a:srgbClr val="FFFFFF"/>
                        </a:solidFill>
                      </a:endParaRPr>
                    </a:p>
                  </a:txBody>
                  <a:tcPr marL="0" marR="0" marT="0" marB="0" anchor="ctr" horzOverflow="overflow"/>
                </a:tc>
                <a:tc>
                  <a:txBody>
                    <a:bodyPr/>
                    <a:lstStyle/>
                    <a:p>
                      <a:pPr marR="21590" algn="just" defTabSz="914400">
                        <a:lnSpc>
                          <a:spcPct val="150000"/>
                        </a:lnSpc>
                        <a:defRPr sz="1800"/>
                      </a:pPr>
                      <a:r>
                        <a:rPr sz="1200" dirty="0"/>
                        <a:t>argent </a:t>
                      </a:r>
                      <a:r>
                        <a:rPr sz="1200" dirty="0" err="1"/>
                        <a:t>roi</a:t>
                      </a:r>
                      <a:endParaRPr sz="1200" dirty="0"/>
                    </a:p>
                  </a:txBody>
                  <a:tcPr marL="0" marR="0" marT="0" marB="0" anchor="ctr" horzOverflow="overflow"/>
                </a:tc>
                <a:tc>
                  <a:txBody>
                    <a:bodyPr/>
                    <a:lstStyle/>
                    <a:p>
                      <a:pPr marR="21590" defTabSz="914400">
                        <a:lnSpc>
                          <a:spcPct val="150000"/>
                        </a:lnSpc>
                        <a:defRPr sz="1800"/>
                      </a:pPr>
                      <a:r>
                        <a:rPr lang="en-US" altLang="ja-JP" sz="1200" dirty="0"/>
                        <a:t>84</a:t>
                      </a:r>
                      <a:endParaRPr sz="1200" dirty="0"/>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マネ</a:t>
                      </a:r>
                      <a:r>
                        <a:rPr dirty="0">
                          <a:latin typeface="游明朝"/>
                          <a:ea typeface="游明朝"/>
                          <a:cs typeface="游明朝"/>
                          <a:sym typeface="游明朝"/>
                        </a:rPr>
                        <a:t>ー</a:t>
                      </a:r>
                      <a:r>
                        <a:rPr dirty="0"/>
                        <a:t>-</a:t>
                      </a:r>
                      <a:r>
                        <a:rPr dirty="0">
                          <a:latin typeface="游明朝"/>
                          <a:ea typeface="游明朝"/>
                          <a:cs typeface="游明朝"/>
                          <a:sym typeface="游明朝"/>
                        </a:rPr>
                        <a:t>王　　　　</a:t>
                      </a:r>
                      <a:r>
                        <a:rPr dirty="0" err="1">
                          <a:latin typeface="游明朝"/>
                          <a:ea typeface="游明朝"/>
                          <a:cs typeface="游明朝"/>
                          <a:sym typeface="游明朝"/>
                        </a:rPr>
                        <a:t>王のような権力的なマネ</a:t>
                      </a:r>
                      <a:r>
                        <a:rPr dirty="0">
                          <a:latin typeface="游明朝"/>
                          <a:ea typeface="游明朝"/>
                          <a:cs typeface="游明朝"/>
                          <a:sym typeface="游明朝"/>
                        </a:rPr>
                        <a:t>ー、</a:t>
                      </a:r>
                      <a:r>
                        <a:rPr dirty="0" err="1">
                          <a:latin typeface="游明朝"/>
                          <a:ea typeface="游明朝"/>
                          <a:cs typeface="游明朝"/>
                          <a:sym typeface="游明朝"/>
                        </a:rPr>
                        <a:t>修飾用法</a:t>
                      </a:r>
                      <a:endParaRPr dirty="0">
                        <a:latin typeface="游明朝"/>
                        <a:ea typeface="游明朝"/>
                        <a:cs typeface="游明朝"/>
                        <a:sym typeface="游明朝"/>
                      </a:endParaRPr>
                    </a:p>
                  </a:txBody>
                  <a:tcPr marL="0" marR="0" marT="0" marB="0" horzOverflow="overflow"/>
                </a:tc>
                <a:extLst>
                  <a:ext uri="{0D108BD9-81ED-4DB2-BD59-A6C34878D82A}">
                    <a16:rowId xmlns:a16="http://schemas.microsoft.com/office/drawing/2014/main" val="10005"/>
                  </a:ext>
                </a:extLst>
              </a:tr>
              <a:tr h="352478">
                <a:tc>
                  <a:txBody>
                    <a:bodyPr/>
                    <a:lstStyle/>
                    <a:p>
                      <a:pPr marR="21590" defTabSz="914400">
                        <a:lnSpc>
                          <a:spcPct val="150000"/>
                        </a:lnSpc>
                        <a:defRPr sz="1800" b="0">
                          <a:solidFill>
                            <a:srgbClr val="000000"/>
                          </a:solidFill>
                        </a:defRPr>
                      </a:pPr>
                      <a:r>
                        <a:rPr lang="en-US" altLang="ja-JP" sz="1200" b="1" dirty="0">
                          <a:solidFill>
                            <a:srgbClr val="FFFFFF"/>
                          </a:solidFill>
                        </a:rPr>
                        <a:t>7</a:t>
                      </a:r>
                      <a:endParaRPr sz="1200" b="1" dirty="0">
                        <a:solidFill>
                          <a:srgbClr val="FFFFFF"/>
                        </a:solidFill>
                      </a:endParaRPr>
                    </a:p>
                  </a:txBody>
                  <a:tcPr marL="0" marR="0" marT="0" marB="0" anchor="ctr" horzOverflow="overflow"/>
                </a:tc>
                <a:tc>
                  <a:txBody>
                    <a:bodyPr/>
                    <a:lstStyle/>
                    <a:p>
                      <a:pPr marR="21590" algn="just" defTabSz="914400">
                        <a:lnSpc>
                          <a:spcPct val="150000"/>
                        </a:lnSpc>
                        <a:defRPr sz="1800"/>
                      </a:pPr>
                      <a:r>
                        <a:rPr sz="1200" dirty="0"/>
                        <a:t>relation client</a:t>
                      </a:r>
                    </a:p>
                  </a:txBody>
                  <a:tcPr marL="0" marR="0" marT="0" marB="0" anchor="ctr" horzOverflow="overflow"/>
                </a:tc>
                <a:tc>
                  <a:txBody>
                    <a:bodyPr/>
                    <a:lstStyle/>
                    <a:p>
                      <a:pPr marR="21590" defTabSz="914400">
                        <a:lnSpc>
                          <a:spcPct val="150000"/>
                        </a:lnSpc>
                        <a:defRPr sz="1800"/>
                      </a:pPr>
                      <a:r>
                        <a:rPr sz="1200" dirty="0"/>
                        <a:t>82</a:t>
                      </a:r>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関係</a:t>
                      </a:r>
                      <a:r>
                        <a:rPr dirty="0" err="1"/>
                        <a:t>-</a:t>
                      </a:r>
                      <a:r>
                        <a:rPr dirty="0" err="1">
                          <a:latin typeface="游明朝"/>
                          <a:ea typeface="游明朝"/>
                          <a:cs typeface="游明朝"/>
                          <a:sym typeface="游明朝"/>
                        </a:rPr>
                        <a:t>顧客</a:t>
                      </a:r>
                      <a:r>
                        <a:rPr dirty="0">
                          <a:latin typeface="游明朝"/>
                          <a:ea typeface="游明朝"/>
                          <a:cs typeface="游明朝"/>
                          <a:sym typeface="游明朝"/>
                        </a:rPr>
                        <a:t>　　　</a:t>
                      </a:r>
                      <a:r>
                        <a:rPr dirty="0" err="1">
                          <a:latin typeface="游明朝"/>
                          <a:ea typeface="游明朝"/>
                          <a:cs typeface="游明朝"/>
                          <a:sym typeface="游明朝"/>
                        </a:rPr>
                        <a:t>顧客関係</a:t>
                      </a:r>
                      <a:r>
                        <a:rPr dirty="0">
                          <a:latin typeface="游明朝"/>
                          <a:ea typeface="游明朝"/>
                          <a:cs typeface="游明朝"/>
                          <a:sym typeface="游明朝"/>
                        </a:rPr>
                        <a:t>、　</a:t>
                      </a:r>
                      <a:r>
                        <a:rPr dirty="0" err="1">
                          <a:latin typeface="游明朝"/>
                          <a:ea typeface="游明朝"/>
                          <a:cs typeface="游明朝"/>
                          <a:sym typeface="游明朝"/>
                        </a:rPr>
                        <a:t>補足用法</a:t>
                      </a:r>
                      <a:r>
                        <a:rPr dirty="0">
                          <a:latin typeface="游明朝"/>
                          <a:ea typeface="游明朝"/>
                          <a:cs typeface="游明朝"/>
                          <a:sym typeface="游明朝"/>
                        </a:rPr>
                        <a:t>　（</a:t>
                      </a:r>
                      <a:r>
                        <a:rPr dirty="0" err="1">
                          <a:latin typeface="游明朝"/>
                          <a:ea typeface="游明朝"/>
                          <a:cs typeface="游明朝"/>
                          <a:sym typeface="游明朝"/>
                        </a:rPr>
                        <a:t>性数不一致</a:t>
                      </a:r>
                      <a:r>
                        <a:rPr dirty="0">
                          <a:latin typeface="游明朝"/>
                          <a:ea typeface="游明朝"/>
                          <a:cs typeface="游明朝"/>
                          <a:sym typeface="游明朝"/>
                        </a:rPr>
                        <a:t>）</a:t>
                      </a:r>
                    </a:p>
                  </a:txBody>
                  <a:tcPr marL="0" marR="0" marT="0" marB="0" horzOverflow="overflow"/>
                </a:tc>
                <a:extLst>
                  <a:ext uri="{0D108BD9-81ED-4DB2-BD59-A6C34878D82A}">
                    <a16:rowId xmlns:a16="http://schemas.microsoft.com/office/drawing/2014/main" val="10006"/>
                  </a:ext>
                </a:extLst>
              </a:tr>
              <a:tr h="352478">
                <a:tc>
                  <a:txBody>
                    <a:bodyPr/>
                    <a:lstStyle/>
                    <a:p>
                      <a:pPr marR="21590" defTabSz="914400">
                        <a:lnSpc>
                          <a:spcPct val="150000"/>
                        </a:lnSpc>
                        <a:defRPr sz="1800" b="0">
                          <a:solidFill>
                            <a:srgbClr val="000000"/>
                          </a:solidFill>
                        </a:defRPr>
                      </a:pPr>
                      <a:r>
                        <a:rPr sz="1200" b="1" dirty="0">
                          <a:solidFill>
                            <a:srgbClr val="FFFFFF"/>
                          </a:solidFill>
                        </a:rPr>
                        <a:t>8</a:t>
                      </a:r>
                    </a:p>
                  </a:txBody>
                  <a:tcPr marL="0" marR="0" marT="0" marB="0" anchor="ctr" horzOverflow="overflow"/>
                </a:tc>
                <a:tc>
                  <a:txBody>
                    <a:bodyPr/>
                    <a:lstStyle/>
                    <a:p>
                      <a:pPr marR="21590" algn="just" defTabSz="914400">
                        <a:lnSpc>
                          <a:spcPct val="150000"/>
                        </a:lnSpc>
                        <a:defRPr sz="1800"/>
                      </a:pPr>
                      <a:r>
                        <a:rPr sz="1200" dirty="0"/>
                        <a:t>vie </a:t>
                      </a:r>
                      <a:r>
                        <a:rPr sz="1200" dirty="0" err="1"/>
                        <a:t>étudiante</a:t>
                      </a:r>
                      <a:endParaRPr sz="1200" dirty="0"/>
                    </a:p>
                  </a:txBody>
                  <a:tcPr marL="0" marR="0" marT="0" marB="0" anchor="ctr" horzOverflow="overflow"/>
                </a:tc>
                <a:tc>
                  <a:txBody>
                    <a:bodyPr/>
                    <a:lstStyle/>
                    <a:p>
                      <a:pPr marR="21590" defTabSz="914400">
                        <a:lnSpc>
                          <a:spcPct val="150000"/>
                        </a:lnSpc>
                        <a:defRPr sz="1800"/>
                      </a:pPr>
                      <a:r>
                        <a:rPr sz="1200" dirty="0"/>
                        <a:t>76</a:t>
                      </a:r>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生活</a:t>
                      </a:r>
                      <a:r>
                        <a:rPr dirty="0" err="1"/>
                        <a:t>-</a:t>
                      </a:r>
                      <a:r>
                        <a:rPr dirty="0" err="1">
                          <a:latin typeface="游明朝"/>
                          <a:ea typeface="游明朝"/>
                          <a:cs typeface="游明朝"/>
                          <a:sym typeface="游明朝"/>
                        </a:rPr>
                        <a:t>学生</a:t>
                      </a:r>
                      <a:r>
                        <a:rPr dirty="0">
                          <a:latin typeface="游明朝"/>
                          <a:ea typeface="游明朝"/>
                          <a:cs typeface="游明朝"/>
                          <a:sym typeface="游明朝"/>
                        </a:rPr>
                        <a:t>　　　</a:t>
                      </a:r>
                      <a:r>
                        <a:rPr dirty="0" err="1">
                          <a:latin typeface="游明朝"/>
                          <a:ea typeface="游明朝"/>
                          <a:cs typeface="游明朝"/>
                          <a:sym typeface="游明朝"/>
                        </a:rPr>
                        <a:t>学生生活</a:t>
                      </a:r>
                      <a:r>
                        <a:rPr dirty="0">
                          <a:latin typeface="游明朝"/>
                          <a:ea typeface="游明朝"/>
                          <a:cs typeface="游明朝"/>
                          <a:sym typeface="游明朝"/>
                        </a:rPr>
                        <a:t>、　</a:t>
                      </a:r>
                      <a:r>
                        <a:rPr dirty="0" err="1">
                          <a:latin typeface="游明朝"/>
                          <a:ea typeface="游明朝"/>
                          <a:cs typeface="游明朝"/>
                          <a:sym typeface="游明朝"/>
                        </a:rPr>
                        <a:t>補足用法</a:t>
                      </a:r>
                      <a:endParaRPr dirty="0">
                        <a:latin typeface="游明朝"/>
                        <a:ea typeface="游明朝"/>
                        <a:cs typeface="游明朝"/>
                        <a:sym typeface="游明朝"/>
                      </a:endParaRPr>
                    </a:p>
                  </a:txBody>
                  <a:tcPr marL="0" marR="0" marT="0" marB="0" horzOverflow="overflow"/>
                </a:tc>
                <a:extLst>
                  <a:ext uri="{0D108BD9-81ED-4DB2-BD59-A6C34878D82A}">
                    <a16:rowId xmlns:a16="http://schemas.microsoft.com/office/drawing/2014/main" val="10008"/>
                  </a:ext>
                </a:extLst>
              </a:tr>
              <a:tr h="352478">
                <a:tc>
                  <a:txBody>
                    <a:bodyPr/>
                    <a:lstStyle/>
                    <a:p>
                      <a:pPr marR="21590" defTabSz="914400">
                        <a:lnSpc>
                          <a:spcPct val="150000"/>
                        </a:lnSpc>
                        <a:defRPr sz="1800" b="0">
                          <a:solidFill>
                            <a:srgbClr val="000000"/>
                          </a:solidFill>
                        </a:defRPr>
                      </a:pPr>
                      <a:r>
                        <a:rPr sz="1200" b="1">
                          <a:solidFill>
                            <a:srgbClr val="FFFFFF"/>
                          </a:solidFill>
                        </a:rPr>
                        <a:t>9</a:t>
                      </a:r>
                    </a:p>
                  </a:txBody>
                  <a:tcPr marL="0" marR="0" marT="0" marB="0" anchor="ctr" horzOverflow="overflow"/>
                </a:tc>
                <a:tc>
                  <a:txBody>
                    <a:bodyPr/>
                    <a:lstStyle/>
                    <a:p>
                      <a:pPr marR="21590" algn="just" defTabSz="914400">
                        <a:lnSpc>
                          <a:spcPct val="150000"/>
                        </a:lnSpc>
                        <a:defRPr sz="1800"/>
                      </a:pPr>
                      <a:r>
                        <a:rPr sz="1200"/>
                        <a:t>âme sœur</a:t>
                      </a:r>
                    </a:p>
                  </a:txBody>
                  <a:tcPr marL="0" marR="0" marT="0" marB="0" anchor="ctr" horzOverflow="overflow"/>
                </a:tc>
                <a:tc>
                  <a:txBody>
                    <a:bodyPr/>
                    <a:lstStyle/>
                    <a:p>
                      <a:pPr marR="21590" defTabSz="914400">
                        <a:lnSpc>
                          <a:spcPct val="150000"/>
                        </a:lnSpc>
                        <a:defRPr sz="1800"/>
                      </a:pPr>
                      <a:r>
                        <a:rPr lang="en-US" altLang="ja-JP" sz="1200" dirty="0"/>
                        <a:t>83</a:t>
                      </a:r>
                      <a:endParaRPr sz="1200" dirty="0"/>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a:latin typeface="游明朝"/>
                          <a:ea typeface="游明朝"/>
                          <a:cs typeface="游明朝"/>
                          <a:sym typeface="游明朝"/>
                        </a:rPr>
                        <a:t>魂</a:t>
                      </a:r>
                      <a:r>
                        <a:t>-</a:t>
                      </a:r>
                      <a:r>
                        <a:rPr>
                          <a:latin typeface="游明朝"/>
                          <a:ea typeface="游明朝"/>
                          <a:cs typeface="游明朝"/>
                          <a:sym typeface="游明朝"/>
                        </a:rPr>
                        <a:t>姉妹　　　　ソウルメイト、修飾用法</a:t>
                      </a:r>
                    </a:p>
                  </a:txBody>
                  <a:tcPr marL="0" marR="0" marT="0" marB="0" horzOverflow="overflow"/>
                </a:tc>
                <a:extLst>
                  <a:ext uri="{0D108BD9-81ED-4DB2-BD59-A6C34878D82A}">
                    <a16:rowId xmlns:a16="http://schemas.microsoft.com/office/drawing/2014/main" val="10009"/>
                  </a:ext>
                </a:extLst>
              </a:tr>
              <a:tr h="352478">
                <a:tc>
                  <a:txBody>
                    <a:bodyPr/>
                    <a:lstStyle/>
                    <a:p>
                      <a:pPr marR="21590" defTabSz="914400">
                        <a:lnSpc>
                          <a:spcPct val="150000"/>
                        </a:lnSpc>
                        <a:defRPr sz="1800" b="0">
                          <a:solidFill>
                            <a:srgbClr val="000000"/>
                          </a:solidFill>
                        </a:defRPr>
                      </a:pPr>
                      <a:r>
                        <a:rPr sz="1200" b="1">
                          <a:solidFill>
                            <a:srgbClr val="FFFFFF"/>
                          </a:solidFill>
                        </a:rPr>
                        <a:t>10</a:t>
                      </a:r>
                    </a:p>
                  </a:txBody>
                  <a:tcPr marL="0" marR="0" marT="0" marB="0" anchor="ctr" horzOverflow="overflow"/>
                </a:tc>
                <a:tc>
                  <a:txBody>
                    <a:bodyPr/>
                    <a:lstStyle/>
                    <a:p>
                      <a:pPr marR="21590" algn="just" defTabSz="914400">
                        <a:lnSpc>
                          <a:spcPct val="150000"/>
                        </a:lnSpc>
                        <a:defRPr sz="1800"/>
                      </a:pPr>
                      <a:r>
                        <a:rPr sz="1200"/>
                        <a:t>reine mère</a:t>
                      </a:r>
                    </a:p>
                  </a:txBody>
                  <a:tcPr marL="0" marR="0" marT="0" marB="0" anchor="ctr" horzOverflow="overflow"/>
                </a:tc>
                <a:tc>
                  <a:txBody>
                    <a:bodyPr/>
                    <a:lstStyle/>
                    <a:p>
                      <a:pPr marR="21590" defTabSz="914400">
                        <a:lnSpc>
                          <a:spcPct val="150000"/>
                        </a:lnSpc>
                        <a:defRPr sz="1800"/>
                      </a:pPr>
                      <a:r>
                        <a:rPr lang="en-US" altLang="ja-JP" sz="1200" dirty="0"/>
                        <a:t>75</a:t>
                      </a:r>
                      <a:endParaRPr sz="1200" dirty="0"/>
                    </a:p>
                  </a:txBody>
                  <a:tcPr marL="0" marR="0" marT="0" marB="0" anchor="ctr" horzOverflow="overflow"/>
                </a:tc>
                <a:tc>
                  <a:txBody>
                    <a:bodyPr/>
                    <a:lstStyle/>
                    <a:p>
                      <a:pPr marR="21590" algn="just" defTabSz="914400">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女王</a:t>
                      </a:r>
                      <a:r>
                        <a:rPr dirty="0"/>
                        <a:t>-</a:t>
                      </a:r>
                      <a:r>
                        <a:rPr dirty="0">
                          <a:latin typeface="游明朝"/>
                          <a:ea typeface="游明朝"/>
                          <a:cs typeface="游明朝"/>
                          <a:sym typeface="游明朝"/>
                        </a:rPr>
                        <a:t>母　　　　</a:t>
                      </a:r>
                      <a:r>
                        <a:rPr dirty="0" err="1">
                          <a:latin typeface="游明朝"/>
                          <a:ea typeface="游明朝"/>
                          <a:cs typeface="游明朝"/>
                          <a:sym typeface="游明朝"/>
                        </a:rPr>
                        <a:t>皇太后、併置用法</a:t>
                      </a:r>
                      <a:endParaRPr dirty="0">
                        <a:latin typeface="游明朝"/>
                        <a:ea typeface="游明朝"/>
                        <a:cs typeface="游明朝"/>
                        <a:sym typeface="游明朝"/>
                      </a:endParaRPr>
                    </a:p>
                  </a:txBody>
                  <a:tcPr marL="0" marR="0" marT="0" marB="0" horzOverflow="overflow"/>
                </a:tc>
                <a:extLst>
                  <a:ext uri="{0D108BD9-81ED-4DB2-BD59-A6C34878D82A}">
                    <a16:rowId xmlns:a16="http://schemas.microsoft.com/office/drawing/2014/main" val="10010"/>
                  </a:ext>
                </a:extLst>
              </a:tr>
            </a:tbl>
          </a:graphicData>
        </a:graphic>
      </p:graphicFrame>
      <p:sp>
        <p:nvSpPr>
          <p:cNvPr id="299" name="Rectangle 1"/>
          <p:cNvSpPr txBox="1"/>
          <p:nvPr/>
        </p:nvSpPr>
        <p:spPr>
          <a:xfrm>
            <a:off x="-3198620" y="25999"/>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t>Table 3 : les 10 premières combinaisons de N + NH les plus fréquentes</a:t>
            </a:r>
            <a:endParaRPr sz="90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タイトル 1"/>
          <p:cNvSpPr txBox="1">
            <a:spLocks noGrp="1"/>
          </p:cNvSpPr>
          <p:nvPr>
            <p:ph type="title"/>
          </p:nvPr>
        </p:nvSpPr>
        <p:spPr>
          <a:xfrm>
            <a:off x="1251677" y="382384"/>
            <a:ext cx="9989348" cy="1903617"/>
          </a:xfrm>
          <a:prstGeom prst="rect">
            <a:avLst/>
          </a:prstGeom>
        </p:spPr>
        <p:txBody>
          <a:bodyPr/>
          <a:lstStyle/>
          <a:p>
            <a:pPr defTabSz="768095">
              <a:defRPr sz="3780" spc="168"/>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br>
              <a:rPr dirty="0">
                <a:latin typeface="+mn-lt"/>
                <a:ea typeface="+mn-ea"/>
                <a:cs typeface="+mn-cs"/>
                <a:sym typeface="Helvetica"/>
              </a:rPr>
            </a:br>
            <a:r>
              <a:rPr dirty="0" err="1">
                <a:latin typeface="+mn-lt"/>
                <a:ea typeface="+mn-ea"/>
                <a:cs typeface="+mn-cs"/>
                <a:sym typeface="Helvetica"/>
              </a:rPr>
              <a:t>自然の性別と文法的性</a:t>
            </a:r>
            <a:endParaRPr dirty="0">
              <a:latin typeface="+mn-lt"/>
              <a:ea typeface="+mn-ea"/>
              <a:cs typeface="+mn-cs"/>
              <a:sym typeface="Helvetica"/>
            </a:endParaRPr>
          </a:p>
        </p:txBody>
      </p:sp>
      <p:sp>
        <p:nvSpPr>
          <p:cNvPr id="302"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
        <p:nvSpPr>
          <p:cNvPr id="303" name="Rectangle 1"/>
          <p:cNvSpPr txBox="1"/>
          <p:nvPr/>
        </p:nvSpPr>
        <p:spPr>
          <a:xfrm>
            <a:off x="1251677" y="-22818"/>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rPr dirty="0"/>
              <a:t>Table 3 : les 10 premières </a:t>
            </a:r>
            <a:r>
              <a:rPr dirty="0" err="1"/>
              <a:t>combinaisons</a:t>
            </a:r>
            <a:r>
              <a:rPr dirty="0"/>
              <a:t> de N + NH les plus </a:t>
            </a:r>
            <a:r>
              <a:rPr dirty="0" err="1"/>
              <a:t>fréquentes</a:t>
            </a:r>
            <a:endParaRPr sz="900" dirty="0"/>
          </a:p>
        </p:txBody>
      </p:sp>
      <p:sp>
        <p:nvSpPr>
          <p:cNvPr id="304" name="コンテンツ プレースホルダー 2"/>
          <p:cNvSpPr txBox="1">
            <a:spLocks noGrp="1"/>
          </p:cNvSpPr>
          <p:nvPr>
            <p:ph type="body" idx="1"/>
          </p:nvPr>
        </p:nvSpPr>
        <p:spPr>
          <a:xfrm>
            <a:off x="1251677" y="2286000"/>
            <a:ext cx="10178323" cy="3593593"/>
          </a:xfrm>
          <a:prstGeom prst="rect">
            <a:avLst/>
          </a:prstGeom>
        </p:spPr>
        <p:txBody>
          <a:bodyPr/>
          <a:lstStyle/>
          <a:p>
            <a:pPr marL="226313" indent="-226313" defTabSz="905255">
              <a:spcBef>
                <a:spcPts val="600"/>
              </a:spcBef>
              <a:defRPr sz="1979"/>
            </a:pPr>
            <a:endParaRPr dirty="0"/>
          </a:p>
          <a:p>
            <a:pPr marL="226313" indent="-226313" defTabSz="905255">
              <a:spcBef>
                <a:spcPts val="600"/>
              </a:spcBef>
              <a:defRPr sz="1979"/>
            </a:pPr>
            <a:r>
              <a:rPr dirty="0" err="1"/>
              <a:t>無生物名詞は、文法上の性をもつが、自然性を持たない</a:t>
            </a:r>
            <a:r>
              <a:rPr dirty="0"/>
              <a:t>。</a:t>
            </a:r>
          </a:p>
          <a:p>
            <a:pPr marL="226313" indent="-226313" defTabSz="905255">
              <a:spcBef>
                <a:spcPts val="600"/>
              </a:spcBef>
              <a:defRPr sz="1979"/>
            </a:pPr>
            <a:r>
              <a:rPr dirty="0" err="1"/>
              <a:t>無生物名詞N2は文法的性の制約から自由で、どのようなN1とも共起できる</a:t>
            </a:r>
            <a:r>
              <a:rPr lang="ja-JP" altLang="en-US" dirty="0"/>
              <a:t>。</a:t>
            </a:r>
            <a:r>
              <a:rPr lang="fr-CA" dirty="0"/>
              <a:t>un homme clé,   </a:t>
            </a:r>
            <a:r>
              <a:rPr lang="ja-JP" altLang="en-US" dirty="0"/>
              <a:t>この点、形容詞らしさは劣る。</a:t>
            </a:r>
            <a:endParaRPr dirty="0"/>
          </a:p>
          <a:p>
            <a:pPr marL="226313" indent="-226313" defTabSz="905255">
              <a:spcBef>
                <a:spcPts val="600"/>
              </a:spcBef>
              <a:defRPr sz="1979"/>
            </a:pPr>
            <a:r>
              <a:rPr dirty="0" err="1"/>
              <a:t>人間名詞は、文法上の性と自然の性別とを持つ</a:t>
            </a:r>
            <a:r>
              <a:rPr dirty="0"/>
              <a:t>。</a:t>
            </a:r>
          </a:p>
          <a:p>
            <a:pPr marL="226313" indent="-226313" defTabSz="905255">
              <a:spcBef>
                <a:spcPts val="600"/>
              </a:spcBef>
              <a:defRPr sz="1979"/>
            </a:pPr>
            <a:r>
              <a:rPr dirty="0" err="1"/>
              <a:t>人間名詞のN2は、指示対象の自然の性別に基づ</a:t>
            </a:r>
            <a:r>
              <a:rPr lang="ja-JP" altLang="en-US" dirty="0"/>
              <a:t>いた文法上の性をもち、形容詞らしい振る舞いをする。</a:t>
            </a:r>
            <a:r>
              <a:rPr dirty="0" err="1"/>
              <a:t>形容詞化において、自然の性別が形容詞の文法上の性に変換されていると考えられる</a:t>
            </a:r>
            <a:r>
              <a:rPr dirty="0"/>
              <a:t>。</a:t>
            </a:r>
            <a:r>
              <a:rPr lang="ja-JP" altLang="en-US" dirty="0"/>
              <a:t>　しかし、</a:t>
            </a:r>
            <a:r>
              <a:rPr lang="en-US" altLang="ja-JP" dirty="0" err="1"/>
              <a:t>épithète</a:t>
            </a:r>
            <a:r>
              <a:rPr lang="ja-JP" altLang="en-US" dirty="0"/>
              <a:t>の用法のみ。</a:t>
            </a:r>
          </a:p>
          <a:p>
            <a:pPr marL="226313" indent="-226313" defTabSz="905255">
              <a:spcBef>
                <a:spcPts val="600"/>
              </a:spcBef>
              <a:defRPr sz="1979"/>
            </a:pPr>
            <a:endParaRPr dirty="0"/>
          </a:p>
        </p:txBody>
      </p:sp>
      <p:sp>
        <p:nvSpPr>
          <p:cNvPr id="305" name="テキスト ボックス 8"/>
          <p:cNvSpPr txBox="1"/>
          <p:nvPr/>
        </p:nvSpPr>
        <p:spPr>
          <a:xfrm>
            <a:off x="2257424" y="5748177"/>
            <a:ext cx="7677151" cy="1200329"/>
          </a:xfrm>
          <a:prstGeom prst="rect">
            <a:avLst/>
          </a:prstGeom>
          <a:ln>
            <a:solidFill>
              <a:srgbClr val="FF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err="1"/>
              <a:t>人間名詞には自然の性がある</a:t>
            </a:r>
            <a:r>
              <a:rPr dirty="0"/>
              <a:t>。</a:t>
            </a:r>
          </a:p>
          <a:p>
            <a:r>
              <a:rPr dirty="0" err="1"/>
              <a:t>形容詞には文法上の性がある</a:t>
            </a:r>
            <a:r>
              <a:rPr dirty="0"/>
              <a:t>。</a:t>
            </a:r>
          </a:p>
          <a:p>
            <a:r>
              <a:rPr dirty="0" err="1">
                <a:highlight>
                  <a:srgbClr val="FFFF00"/>
                </a:highlight>
              </a:rPr>
              <a:t>人間名詞と形容詞の類似は、自然の性別と文法上の性の類似</a:t>
            </a:r>
            <a:r>
              <a:rPr lang="ja-JP" altLang="en-US" dirty="0">
                <a:highlight>
                  <a:srgbClr val="FFFF00"/>
                </a:highlight>
              </a:rPr>
              <a:t>と無関係ではない</a:t>
            </a:r>
            <a:r>
              <a:rPr dirty="0">
                <a:highlight>
                  <a:srgbClr val="FFFF00"/>
                </a:highlight>
              </a:rPr>
              <a: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タイトル 1"/>
          <p:cNvSpPr txBox="1">
            <a:spLocks noGrp="1"/>
          </p:cNvSpPr>
          <p:nvPr>
            <p:ph type="title"/>
          </p:nvPr>
        </p:nvSpPr>
        <p:spPr>
          <a:xfrm>
            <a:off x="1251677" y="382384"/>
            <a:ext cx="9989348" cy="1903617"/>
          </a:xfrm>
          <a:prstGeom prst="rect">
            <a:avLst/>
          </a:prstGeom>
        </p:spPr>
        <p:txBody>
          <a:bodyPr/>
          <a:lstStyle/>
          <a:p>
            <a:pPr defTabSz="832104">
              <a:defRPr sz="4095" spc="182"/>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br>
              <a:rPr dirty="0">
                <a:latin typeface="+mn-lt"/>
                <a:ea typeface="+mn-ea"/>
                <a:cs typeface="+mn-cs"/>
                <a:sym typeface="Helvetica"/>
              </a:rPr>
            </a:br>
            <a:r>
              <a:rPr sz="3276" spc="182" dirty="0" err="1">
                <a:latin typeface="+mn-lt"/>
                <a:ea typeface="+mn-ea"/>
                <a:cs typeface="+mn-cs"/>
                <a:sym typeface="Helvetica"/>
              </a:rPr>
              <a:t>例：cousin</a:t>
            </a:r>
            <a:r>
              <a:rPr sz="3276" spc="182" dirty="0">
                <a:latin typeface="+mn-lt"/>
                <a:ea typeface="+mn-ea"/>
                <a:cs typeface="+mn-cs"/>
                <a:sym typeface="Helvetica"/>
              </a:rPr>
              <a:t> </a:t>
            </a:r>
            <a:r>
              <a:rPr sz="3276" spc="182" dirty="0" err="1">
                <a:latin typeface="+mn-lt"/>
                <a:ea typeface="+mn-ea"/>
                <a:cs typeface="+mn-cs"/>
                <a:sym typeface="Helvetica"/>
              </a:rPr>
              <a:t>cousine（従兄弟、従姉妹</a:t>
            </a:r>
            <a:r>
              <a:rPr sz="3276" spc="182" dirty="0">
                <a:latin typeface="+mn-lt"/>
                <a:ea typeface="+mn-ea"/>
                <a:cs typeface="+mn-cs"/>
                <a:sym typeface="Helvetica"/>
              </a:rPr>
              <a:t>）</a:t>
            </a:r>
          </a:p>
        </p:txBody>
      </p:sp>
      <p:sp>
        <p:nvSpPr>
          <p:cNvPr id="310"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
        <p:nvSpPr>
          <p:cNvPr id="311" name="Rectangle 1"/>
          <p:cNvSpPr txBox="1"/>
          <p:nvPr/>
        </p:nvSpPr>
        <p:spPr>
          <a:xfrm>
            <a:off x="-1724927" y="-173931"/>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rPr dirty="0"/>
              <a:t>Table 3 : les 10 premières </a:t>
            </a:r>
            <a:r>
              <a:rPr dirty="0" err="1"/>
              <a:t>combinaisons</a:t>
            </a:r>
            <a:r>
              <a:rPr dirty="0"/>
              <a:t> de N + NH les plus </a:t>
            </a:r>
            <a:r>
              <a:rPr dirty="0" err="1"/>
              <a:t>fréquentes</a:t>
            </a:r>
            <a:endParaRPr sz="900" dirty="0"/>
          </a:p>
        </p:txBody>
      </p:sp>
      <p:sp>
        <p:nvSpPr>
          <p:cNvPr id="313" name="正方形/長方形 3"/>
          <p:cNvSpPr txBox="1"/>
          <p:nvPr/>
        </p:nvSpPr>
        <p:spPr>
          <a:xfrm>
            <a:off x="1872950" y="2493202"/>
            <a:ext cx="8865215" cy="3375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just">
              <a:lnSpc>
                <a:spcPct val="150000"/>
              </a:lnSpc>
              <a:buSzPct val="100000"/>
              <a:buFont typeface="Arial"/>
              <a:buChar char="•"/>
              <a:defRPr i="1">
                <a:latin typeface="Times New Roman"/>
                <a:ea typeface="Times New Roman"/>
                <a:cs typeface="Times New Roman"/>
                <a:sym typeface="Times New Roman"/>
              </a:defRPr>
            </a:pPr>
            <a:r>
              <a:rPr dirty="0"/>
              <a:t>pays cousin, syndrome cousin,</a:t>
            </a:r>
            <a:r>
              <a:rPr lang="fr-CA" dirty="0"/>
              <a:t>syndrome cousin</a:t>
            </a:r>
            <a:r>
              <a:rPr i="0" dirty="0"/>
              <a:t>; </a:t>
            </a:r>
            <a:r>
              <a:rPr lang="fr-CA" altLang="ja-JP" dirty="0"/>
              <a:t>9</a:t>
            </a:r>
            <a:r>
              <a:rPr i="0" dirty="0" err="1">
                <a:latin typeface="游明朝"/>
                <a:ea typeface="游明朝"/>
                <a:cs typeface="游明朝"/>
                <a:sym typeface="游明朝"/>
              </a:rPr>
              <a:t>種類</a:t>
            </a:r>
            <a:r>
              <a:rPr lang="fr-CA" altLang="ja-JP" dirty="0">
                <a:latin typeface="游明朝"/>
                <a:ea typeface="游明朝"/>
                <a:cs typeface="游明朝"/>
                <a:sym typeface="游明朝"/>
              </a:rPr>
              <a:t> </a:t>
            </a:r>
            <a:r>
              <a:rPr lang="fr-CA" altLang="ja-JP" dirty="0">
                <a:latin typeface="Yu Gothic Medium" panose="020B0400000000000000" pitchFamily="34" charset="-128"/>
                <a:ea typeface="Yu Gothic Medium" panose="020B0400000000000000" pitchFamily="34" charset="-128"/>
                <a:cs typeface="游明朝"/>
                <a:sym typeface="游明朝"/>
              </a:rPr>
              <a:t>(</a:t>
            </a:r>
            <a:r>
              <a:rPr lang="ja-JP" altLang="en-US" dirty="0">
                <a:latin typeface="Yu Gothic Medium" panose="020B0400000000000000" pitchFamily="34" charset="-128"/>
                <a:ea typeface="Yu Gothic Medium" panose="020B0400000000000000" pitchFamily="34" charset="-128"/>
                <a:cs typeface="游明朝"/>
                <a:sym typeface="游明朝"/>
              </a:rPr>
              <a:t>以下、ヘッド無生物名詞の場合のみ）</a:t>
            </a:r>
            <a:endParaRPr dirty="0">
              <a:latin typeface="Yu Gothic Medium" panose="020B0400000000000000" pitchFamily="34" charset="-128"/>
              <a:ea typeface="Yu Gothic Medium" panose="020B0400000000000000" pitchFamily="34" charset="-128"/>
            </a:endParaRPr>
          </a:p>
          <a:p>
            <a:pPr marL="342900" indent="-342900" algn="just">
              <a:lnSpc>
                <a:spcPct val="150000"/>
              </a:lnSpc>
              <a:buSzPct val="100000"/>
              <a:buFont typeface="Arial"/>
              <a:buChar char="•"/>
              <a:defRPr i="1">
                <a:latin typeface="Times New Roman"/>
                <a:ea typeface="Times New Roman"/>
                <a:cs typeface="Times New Roman"/>
                <a:sym typeface="Times New Roman"/>
              </a:defRPr>
            </a:pPr>
            <a:r>
              <a:rPr dirty="0" err="1"/>
              <a:t>langues</a:t>
            </a:r>
            <a:r>
              <a:rPr dirty="0"/>
              <a:t> </a:t>
            </a:r>
            <a:r>
              <a:rPr dirty="0" err="1"/>
              <a:t>cousines</a:t>
            </a:r>
            <a:r>
              <a:rPr dirty="0"/>
              <a:t>, idée </a:t>
            </a:r>
            <a:r>
              <a:rPr dirty="0" err="1"/>
              <a:t>cousine</a:t>
            </a:r>
            <a:r>
              <a:rPr dirty="0"/>
              <a:t>, </a:t>
            </a:r>
            <a:r>
              <a:rPr dirty="0" err="1"/>
              <a:t>activités</a:t>
            </a:r>
            <a:r>
              <a:rPr dirty="0"/>
              <a:t> </a:t>
            </a:r>
            <a:r>
              <a:rPr dirty="0" err="1"/>
              <a:t>cousines</a:t>
            </a:r>
            <a:r>
              <a:rPr dirty="0"/>
              <a:t>, </a:t>
            </a:r>
            <a:r>
              <a:rPr lang="fr-CA" dirty="0"/>
              <a:t>forme</a:t>
            </a:r>
            <a:r>
              <a:rPr dirty="0"/>
              <a:t> </a:t>
            </a:r>
            <a:r>
              <a:rPr dirty="0" err="1"/>
              <a:t>cousine</a:t>
            </a:r>
            <a:r>
              <a:rPr dirty="0"/>
              <a:t> </a:t>
            </a:r>
            <a:r>
              <a:rPr i="0" dirty="0"/>
              <a:t>;</a:t>
            </a:r>
            <a:r>
              <a:rPr dirty="0"/>
              <a:t> </a:t>
            </a:r>
            <a:r>
              <a:rPr i="0" dirty="0"/>
              <a:t>1</a:t>
            </a:r>
            <a:r>
              <a:rPr lang="fr-CA" altLang="ja-JP" i="0" dirty="0"/>
              <a:t>6</a:t>
            </a:r>
            <a:r>
              <a:rPr i="0" dirty="0"/>
              <a:t> types au total</a:t>
            </a:r>
          </a:p>
          <a:p>
            <a:pPr marL="285750" marR="21590" indent="-285750" algn="just">
              <a:lnSpc>
                <a:spcPct val="150000"/>
              </a:lnSpc>
              <a:buSzPct val="100000"/>
              <a:buChar char="◆"/>
              <a:defRPr>
                <a:latin typeface="Times New Roman"/>
                <a:ea typeface="Times New Roman"/>
                <a:cs typeface="Times New Roman"/>
                <a:sym typeface="Times New Roman"/>
              </a:defRPr>
            </a:pPr>
            <a:r>
              <a:rPr dirty="0"/>
              <a:t>Le </a:t>
            </a:r>
            <a:r>
              <a:rPr dirty="0" err="1"/>
              <a:t>jambon</a:t>
            </a:r>
            <a:r>
              <a:rPr dirty="0"/>
              <a:t> cru, </a:t>
            </a:r>
            <a:r>
              <a:rPr dirty="0" err="1"/>
              <a:t>maison</a:t>
            </a:r>
            <a:r>
              <a:rPr dirty="0"/>
              <a:t>, </a:t>
            </a:r>
            <a:r>
              <a:rPr dirty="0">
                <a:latin typeface="Symbol"/>
                <a:ea typeface="Symbol"/>
                <a:cs typeface="Symbol"/>
                <a:sym typeface="Symbol"/>
              </a:rPr>
              <a:t>[</a:t>
            </a:r>
            <a:r>
              <a:rPr dirty="0"/>
              <a:t>…</a:t>
            </a:r>
            <a:r>
              <a:rPr dirty="0">
                <a:latin typeface="Symbol"/>
                <a:ea typeface="Symbol"/>
                <a:cs typeface="Symbol"/>
                <a:sym typeface="Symbol"/>
              </a:rPr>
              <a:t>]</a:t>
            </a:r>
            <a:r>
              <a:rPr dirty="0"/>
              <a:t> </a:t>
            </a:r>
            <a:r>
              <a:rPr dirty="0" err="1"/>
              <a:t>est</a:t>
            </a:r>
            <a:r>
              <a:rPr dirty="0"/>
              <a:t> </a:t>
            </a:r>
            <a:r>
              <a:rPr dirty="0" err="1"/>
              <a:t>accompagné</a:t>
            </a:r>
            <a:r>
              <a:rPr dirty="0"/>
              <a:t> de </a:t>
            </a:r>
            <a:r>
              <a:rPr u="sng" dirty="0"/>
              <a:t>charcuteries </a:t>
            </a:r>
            <a:r>
              <a:rPr u="sng" dirty="0" err="1"/>
              <a:t>cousines</a:t>
            </a:r>
            <a:r>
              <a:rPr dirty="0"/>
              <a:t>, de </a:t>
            </a:r>
            <a:r>
              <a:rPr dirty="0" err="1"/>
              <a:t>légumes</a:t>
            </a:r>
            <a:r>
              <a:rPr dirty="0"/>
              <a:t> au </a:t>
            </a:r>
            <a:r>
              <a:rPr dirty="0" err="1"/>
              <a:t>vinaigre</a:t>
            </a:r>
            <a:r>
              <a:rPr dirty="0"/>
              <a:t> (</a:t>
            </a:r>
            <a:r>
              <a:rPr dirty="0" err="1"/>
              <a:t>LM</a:t>
            </a:r>
            <a:r>
              <a:rPr dirty="0"/>
              <a:t> 1999) ; </a:t>
            </a:r>
            <a:r>
              <a:rPr dirty="0" err="1">
                <a:latin typeface="游明朝"/>
                <a:ea typeface="游明朝"/>
                <a:cs typeface="游明朝"/>
                <a:sym typeface="游明朝"/>
              </a:rPr>
              <a:t>修飾（比喩）用法</a:t>
            </a:r>
            <a:r>
              <a:rPr dirty="0">
                <a:latin typeface="游明朝"/>
                <a:ea typeface="游明朝"/>
                <a:cs typeface="游明朝"/>
                <a:sym typeface="游明朝"/>
              </a:rPr>
              <a:t>　</a:t>
            </a:r>
          </a:p>
          <a:p>
            <a:pPr marL="285750" marR="21590" indent="-285750" algn="just">
              <a:lnSpc>
                <a:spcPct val="150000"/>
              </a:lnSpc>
              <a:buSzPct val="100000"/>
              <a:buChar char="◆"/>
              <a:defRPr>
                <a:latin typeface="Times New Roman"/>
                <a:ea typeface="Times New Roman"/>
                <a:cs typeface="Times New Roman"/>
                <a:sym typeface="Times New Roman"/>
              </a:defRPr>
            </a:pPr>
            <a:endParaRPr dirty="0">
              <a:latin typeface="游明朝"/>
              <a:ea typeface="游明朝"/>
              <a:cs typeface="游明朝"/>
              <a:sym typeface="游明朝"/>
            </a:endParaRPr>
          </a:p>
          <a:p>
            <a:pPr marR="21590" algn="just">
              <a:lnSpc>
                <a:spcPct val="150000"/>
              </a:lnSpc>
              <a:defRPr>
                <a:latin typeface="Times New Roman"/>
                <a:ea typeface="Times New Roman"/>
                <a:cs typeface="Times New Roman"/>
                <a:sym typeface="Times New Roman"/>
              </a:defRPr>
            </a:pPr>
            <a:r>
              <a:rPr dirty="0" err="1"/>
              <a:t>charcuterie</a:t>
            </a:r>
            <a:r>
              <a:rPr dirty="0" err="1">
                <a:latin typeface="游明朝"/>
                <a:ea typeface="游明朝"/>
                <a:cs typeface="游明朝"/>
                <a:sym typeface="游明朝"/>
              </a:rPr>
              <a:t>女</a:t>
            </a:r>
            <a:r>
              <a:rPr dirty="0"/>
              <a:t>- </a:t>
            </a:r>
            <a:r>
              <a:rPr dirty="0" err="1"/>
              <a:t>cousines</a:t>
            </a:r>
            <a:r>
              <a:rPr dirty="0" err="1">
                <a:latin typeface="游明朝"/>
                <a:ea typeface="游明朝"/>
                <a:cs typeface="游明朝"/>
                <a:sym typeface="游明朝"/>
              </a:rPr>
              <a:t>女</a:t>
            </a:r>
            <a:r>
              <a:rPr dirty="0"/>
              <a:t>,  </a:t>
            </a:r>
            <a:r>
              <a:rPr dirty="0" err="1">
                <a:latin typeface="游明朝"/>
                <a:ea typeface="游明朝"/>
                <a:cs typeface="游明朝"/>
                <a:sym typeface="游明朝"/>
              </a:rPr>
              <a:t>ハムソーセージ</a:t>
            </a:r>
            <a:r>
              <a:rPr dirty="0" err="1"/>
              <a:t>f</a:t>
            </a:r>
            <a:r>
              <a:rPr dirty="0"/>
              <a:t>   </a:t>
            </a:r>
            <a:r>
              <a:rPr dirty="0" err="1">
                <a:latin typeface="游明朝"/>
                <a:ea typeface="游明朝"/>
                <a:cs typeface="游明朝"/>
                <a:sym typeface="游明朝"/>
              </a:rPr>
              <a:t>従姉妹</a:t>
            </a:r>
            <a:r>
              <a:rPr dirty="0" err="1"/>
              <a:t>f</a:t>
            </a:r>
            <a:r>
              <a:rPr dirty="0"/>
              <a:t>  </a:t>
            </a:r>
          </a:p>
          <a:p>
            <a:pPr marR="21590" algn="just">
              <a:lnSpc>
                <a:spcPct val="150000"/>
              </a:lnSpc>
              <a:defRPr>
                <a:latin typeface="Times New Roman"/>
                <a:ea typeface="Times New Roman"/>
                <a:cs typeface="Times New Roman"/>
                <a:sym typeface="Times New Roman"/>
              </a:defRPr>
            </a:pPr>
            <a:r>
              <a:rPr dirty="0" err="1">
                <a:latin typeface="游明朝"/>
                <a:ea typeface="游明朝"/>
                <a:cs typeface="游明朝"/>
                <a:sym typeface="游明朝"/>
              </a:rPr>
              <a:t>種々の類似のハムソーセージ</a:t>
            </a:r>
            <a:endParaRPr dirty="0">
              <a:latin typeface="游明朝"/>
              <a:ea typeface="游明朝"/>
              <a:cs typeface="游明朝"/>
              <a:sym typeface="游明朝"/>
            </a:endParaRPr>
          </a:p>
        </p:txBody>
      </p:sp>
      <p:sp>
        <p:nvSpPr>
          <p:cNvPr id="314" name="テキスト ボックス 4"/>
          <p:cNvSpPr txBox="1"/>
          <p:nvPr/>
        </p:nvSpPr>
        <p:spPr>
          <a:xfrm>
            <a:off x="7775581" y="4837786"/>
            <a:ext cx="3465444" cy="923330"/>
          </a:xfrm>
          <a:prstGeom prst="rect">
            <a:avLst/>
          </a:prstGeom>
          <a:ln>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Times New Roman"/>
                <a:ea typeface="Times New Roman"/>
                <a:cs typeface="Times New Roman"/>
                <a:sym typeface="Times New Roman"/>
              </a:defRPr>
            </a:pPr>
            <a:r>
              <a:rPr dirty="0"/>
              <a:t>cousin(e)</a:t>
            </a:r>
            <a:r>
              <a:rPr dirty="0" err="1">
                <a:latin typeface="游明朝"/>
                <a:ea typeface="游明朝"/>
                <a:cs typeface="游明朝"/>
                <a:sym typeface="游明朝"/>
              </a:rPr>
              <a:t>という</a:t>
            </a:r>
            <a:r>
              <a:rPr dirty="0">
                <a:latin typeface="游明朝"/>
                <a:ea typeface="游明朝"/>
                <a:cs typeface="游明朝"/>
                <a:sym typeface="游明朝"/>
              </a:rPr>
              <a:t>　</a:t>
            </a:r>
            <a:r>
              <a:rPr dirty="0" err="1">
                <a:latin typeface="游明朝"/>
                <a:ea typeface="游明朝"/>
                <a:cs typeface="游明朝"/>
                <a:sym typeface="游明朝"/>
              </a:rPr>
              <a:t>一つの</a:t>
            </a:r>
            <a:r>
              <a:rPr lang="fr-CA" dirty="0">
                <a:latin typeface="游明朝"/>
                <a:ea typeface="游明朝"/>
                <a:cs typeface="游明朝"/>
                <a:sym typeface="游明朝"/>
              </a:rPr>
              <a:t>lexème </a:t>
            </a:r>
            <a:r>
              <a:rPr dirty="0" err="1">
                <a:latin typeface="游明朝"/>
                <a:ea typeface="游明朝"/>
                <a:cs typeface="游明朝"/>
                <a:sym typeface="游明朝"/>
              </a:rPr>
              <a:t>の男性形と女性形と考えられる。普通の形容詞と同じ</a:t>
            </a:r>
            <a:r>
              <a:rPr dirty="0">
                <a:latin typeface="游明朝"/>
                <a:ea typeface="游明朝"/>
                <a:cs typeface="游明朝"/>
                <a:sym typeface="游明朝"/>
              </a:rPr>
              <a: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タイトル 1"/>
          <p:cNvSpPr txBox="1">
            <a:spLocks noGrp="1"/>
          </p:cNvSpPr>
          <p:nvPr>
            <p:ph type="title"/>
          </p:nvPr>
        </p:nvSpPr>
        <p:spPr>
          <a:xfrm>
            <a:off x="1251677" y="382384"/>
            <a:ext cx="9989348" cy="1903617"/>
          </a:xfrm>
          <a:prstGeom prst="rect">
            <a:avLst/>
          </a:prstGeom>
        </p:spPr>
        <p:txBody>
          <a:bodyPr/>
          <a:lstStyle/>
          <a:p>
            <a:pPr defTabSz="832104">
              <a:defRPr sz="4095" spc="182"/>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br>
              <a:rPr dirty="0">
                <a:latin typeface="+mn-lt"/>
                <a:ea typeface="+mn-ea"/>
                <a:cs typeface="+mn-cs"/>
                <a:sym typeface="Helvetica"/>
              </a:rPr>
            </a:br>
            <a:r>
              <a:rPr sz="3276" spc="182" dirty="0" err="1">
                <a:latin typeface="+mn-lt"/>
                <a:ea typeface="+mn-ea"/>
                <a:cs typeface="+mn-cs"/>
                <a:sym typeface="Helvetica"/>
              </a:rPr>
              <a:t>例：frère</a:t>
            </a:r>
            <a:r>
              <a:rPr sz="3276" spc="182" dirty="0">
                <a:latin typeface="+mn-lt"/>
                <a:ea typeface="+mn-ea"/>
                <a:cs typeface="+mn-cs"/>
                <a:sym typeface="Helvetica"/>
              </a:rPr>
              <a:t> </a:t>
            </a:r>
            <a:r>
              <a:rPr sz="3276" spc="182" dirty="0" err="1">
                <a:latin typeface="+mn-lt"/>
                <a:ea typeface="+mn-ea"/>
                <a:cs typeface="+mn-cs"/>
                <a:sym typeface="Helvetica"/>
              </a:rPr>
              <a:t>soeur</a:t>
            </a:r>
            <a:r>
              <a:rPr sz="3276" spc="182" dirty="0">
                <a:latin typeface="+mn-lt"/>
                <a:ea typeface="+mn-ea"/>
                <a:cs typeface="+mn-cs"/>
                <a:sym typeface="Helvetica"/>
              </a:rPr>
              <a:t>　（</a:t>
            </a:r>
            <a:r>
              <a:rPr sz="3276" spc="182" dirty="0" err="1">
                <a:latin typeface="+mn-lt"/>
                <a:ea typeface="+mn-ea"/>
                <a:cs typeface="+mn-cs"/>
                <a:sym typeface="Helvetica"/>
              </a:rPr>
              <a:t>兄弟・姉妹</a:t>
            </a:r>
            <a:r>
              <a:rPr sz="3276" spc="182" dirty="0">
                <a:latin typeface="+mn-lt"/>
                <a:ea typeface="+mn-ea"/>
                <a:cs typeface="+mn-cs"/>
                <a:sym typeface="Helvetica"/>
              </a:rPr>
              <a:t>）</a:t>
            </a:r>
          </a:p>
        </p:txBody>
      </p:sp>
      <p:sp>
        <p:nvSpPr>
          <p:cNvPr id="317"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
        <p:nvSpPr>
          <p:cNvPr id="318" name="Rectangle 1"/>
          <p:cNvSpPr txBox="1"/>
          <p:nvPr/>
        </p:nvSpPr>
        <p:spPr>
          <a:xfrm>
            <a:off x="-3198620" y="25999"/>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t>Table 3 : les 10 premières combinaisons de N + NH les plus fréquentes</a:t>
            </a:r>
            <a:endParaRPr sz="900"/>
          </a:p>
        </p:txBody>
      </p:sp>
      <p:sp>
        <p:nvSpPr>
          <p:cNvPr id="320" name="正方形/長方形 3"/>
          <p:cNvSpPr txBox="1"/>
          <p:nvPr/>
        </p:nvSpPr>
        <p:spPr>
          <a:xfrm>
            <a:off x="1498529" y="2394957"/>
            <a:ext cx="9742495" cy="3373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a:latin typeface="Times New Roman"/>
                <a:ea typeface="Times New Roman"/>
                <a:cs typeface="Times New Roman"/>
                <a:sym typeface="Times New Roman"/>
              </a:defRPr>
            </a:pPr>
            <a:r>
              <a:rPr dirty="0"/>
              <a:t>•	pays frère, </a:t>
            </a:r>
            <a:r>
              <a:rPr dirty="0" err="1"/>
              <a:t>parti</a:t>
            </a:r>
            <a:r>
              <a:rPr dirty="0"/>
              <a:t> frère, </a:t>
            </a:r>
            <a:r>
              <a:rPr dirty="0" err="1"/>
              <a:t>peuple</a:t>
            </a:r>
            <a:r>
              <a:rPr dirty="0"/>
              <a:t> frère, </a:t>
            </a:r>
            <a:r>
              <a:rPr dirty="0" err="1"/>
              <a:t>groupe</a:t>
            </a:r>
            <a:r>
              <a:rPr dirty="0"/>
              <a:t> frère, </a:t>
            </a:r>
            <a:r>
              <a:rPr dirty="0" err="1"/>
              <a:t>syndicat</a:t>
            </a:r>
            <a:r>
              <a:rPr dirty="0"/>
              <a:t> frère ; 2</a:t>
            </a:r>
            <a:r>
              <a:rPr lang="fr-CA" altLang="ja-JP" dirty="0"/>
              <a:t>0</a:t>
            </a:r>
            <a:r>
              <a:rPr dirty="0" err="1">
                <a:latin typeface="游明朝"/>
                <a:ea typeface="游明朝"/>
                <a:cs typeface="游明朝"/>
                <a:sym typeface="游明朝"/>
              </a:rPr>
              <a:t>種類</a:t>
            </a:r>
            <a:endParaRPr dirty="0">
              <a:latin typeface="游明朝"/>
              <a:ea typeface="游明朝"/>
              <a:cs typeface="游明朝"/>
              <a:sym typeface="游明朝"/>
            </a:endParaRPr>
          </a:p>
          <a:p>
            <a:pPr algn="just">
              <a:lnSpc>
                <a:spcPct val="150000"/>
              </a:lnSpc>
              <a:defRPr>
                <a:latin typeface="Times New Roman"/>
                <a:ea typeface="Times New Roman"/>
                <a:cs typeface="Times New Roman"/>
                <a:sym typeface="Times New Roman"/>
              </a:defRPr>
            </a:pPr>
            <a:r>
              <a:rPr dirty="0"/>
              <a:t>•	sociétés </a:t>
            </a:r>
            <a:r>
              <a:rPr dirty="0" err="1"/>
              <a:t>sœurs</a:t>
            </a:r>
            <a:r>
              <a:rPr dirty="0"/>
              <a:t>, institution </a:t>
            </a:r>
            <a:r>
              <a:rPr dirty="0" err="1"/>
              <a:t>sœur</a:t>
            </a:r>
            <a:r>
              <a:rPr dirty="0"/>
              <a:t>, nations </a:t>
            </a:r>
            <a:r>
              <a:rPr dirty="0" err="1"/>
              <a:t>sœurs</a:t>
            </a:r>
            <a:r>
              <a:rPr dirty="0"/>
              <a:t>, </a:t>
            </a:r>
            <a:r>
              <a:rPr dirty="0" err="1"/>
              <a:t>organisations</a:t>
            </a:r>
            <a:r>
              <a:rPr dirty="0"/>
              <a:t> </a:t>
            </a:r>
            <a:r>
              <a:rPr dirty="0" err="1"/>
              <a:t>sœurs</a:t>
            </a:r>
            <a:r>
              <a:rPr lang="en-US" dirty="0"/>
              <a:t>,</a:t>
            </a:r>
            <a:r>
              <a:rPr lang="ja-JP" altLang="en-US" dirty="0"/>
              <a:t> </a:t>
            </a:r>
            <a:r>
              <a:rPr lang="en-US" altLang="ja-JP" dirty="0"/>
              <a:t>âme </a:t>
            </a:r>
            <a:r>
              <a:rPr lang="en-US" altLang="ja-JP" dirty="0" err="1"/>
              <a:t>sœur</a:t>
            </a:r>
            <a:r>
              <a:rPr lang="en-US" altLang="ja-JP" dirty="0"/>
              <a:t>, </a:t>
            </a:r>
            <a:r>
              <a:rPr dirty="0"/>
              <a:t> ; </a:t>
            </a:r>
            <a:r>
              <a:rPr lang="fr-CA" altLang="ja-JP" dirty="0"/>
              <a:t>39</a:t>
            </a:r>
            <a:r>
              <a:rPr dirty="0" err="1">
                <a:latin typeface="游明朝"/>
                <a:ea typeface="游明朝"/>
                <a:cs typeface="游明朝"/>
                <a:sym typeface="游明朝"/>
              </a:rPr>
              <a:t>種類</a:t>
            </a:r>
            <a:endParaRPr dirty="0">
              <a:latin typeface="游明朝"/>
              <a:ea typeface="游明朝"/>
              <a:cs typeface="游明朝"/>
              <a:sym typeface="游明朝"/>
            </a:endParaRPr>
          </a:p>
          <a:p>
            <a:pPr marL="285750" indent="-285750" algn="just">
              <a:lnSpc>
                <a:spcPct val="150000"/>
              </a:lnSpc>
              <a:buSzPct val="100000"/>
              <a:buChar char="p"/>
              <a:defRPr>
                <a:latin typeface="Times New Roman"/>
                <a:ea typeface="Times New Roman"/>
                <a:cs typeface="Times New Roman"/>
                <a:sym typeface="Times New Roman"/>
              </a:defRPr>
            </a:pPr>
            <a:r>
              <a:rPr dirty="0"/>
              <a:t> Les deux hommes </a:t>
            </a:r>
            <a:r>
              <a:rPr dirty="0" err="1"/>
              <a:t>avaient</a:t>
            </a:r>
            <a:r>
              <a:rPr dirty="0"/>
              <a:t> </a:t>
            </a:r>
            <a:r>
              <a:rPr dirty="0" err="1"/>
              <a:t>alors</a:t>
            </a:r>
            <a:r>
              <a:rPr dirty="0"/>
              <a:t> </a:t>
            </a:r>
            <a:r>
              <a:rPr dirty="0" err="1"/>
              <a:t>examiné</a:t>
            </a:r>
            <a:r>
              <a:rPr dirty="0"/>
              <a:t> (…) « les relations </a:t>
            </a:r>
            <a:r>
              <a:rPr dirty="0" err="1"/>
              <a:t>bilatérales</a:t>
            </a:r>
            <a:r>
              <a:rPr dirty="0"/>
              <a:t> entre les pays frères, la </a:t>
            </a:r>
            <a:r>
              <a:rPr dirty="0" err="1"/>
              <a:t>Syrie</a:t>
            </a:r>
            <a:r>
              <a:rPr dirty="0"/>
              <a:t> et le </a:t>
            </a:r>
            <a:r>
              <a:rPr dirty="0" err="1"/>
              <a:t>Liban</a:t>
            </a:r>
            <a:r>
              <a:rPr dirty="0"/>
              <a:t> ». (</a:t>
            </a:r>
            <a:r>
              <a:rPr dirty="0" err="1"/>
              <a:t>LM</a:t>
            </a:r>
            <a:r>
              <a:rPr dirty="0"/>
              <a:t> 2006) ; </a:t>
            </a:r>
            <a:r>
              <a:rPr dirty="0" err="1"/>
              <a:t>analogique</a:t>
            </a:r>
            <a:r>
              <a:rPr dirty="0"/>
              <a:t>.</a:t>
            </a:r>
          </a:p>
          <a:p>
            <a:pPr marL="285750" indent="-285750" algn="just">
              <a:lnSpc>
                <a:spcPct val="150000"/>
              </a:lnSpc>
              <a:buSzPct val="100000"/>
              <a:buChar char="p"/>
              <a:defRPr>
                <a:latin typeface="Times New Roman"/>
                <a:ea typeface="Times New Roman"/>
                <a:cs typeface="Times New Roman"/>
                <a:sym typeface="Times New Roman"/>
              </a:defRPr>
            </a:pPr>
            <a:r>
              <a:rPr dirty="0"/>
              <a:t>"la France et </a:t>
            </a:r>
            <a:r>
              <a:rPr dirty="0" err="1"/>
              <a:t>l'Italie</a:t>
            </a:r>
            <a:r>
              <a:rPr dirty="0"/>
              <a:t>, deux nations </a:t>
            </a:r>
            <a:r>
              <a:rPr dirty="0" err="1"/>
              <a:t>sœurs</a:t>
            </a:r>
            <a:r>
              <a:rPr dirty="0"/>
              <a:t>", </a:t>
            </a:r>
            <a:r>
              <a:rPr dirty="0" err="1"/>
              <a:t>ont</a:t>
            </a:r>
            <a:r>
              <a:rPr dirty="0"/>
              <a:t> </a:t>
            </a:r>
            <a:r>
              <a:rPr dirty="0" err="1"/>
              <a:t>une</a:t>
            </a:r>
            <a:r>
              <a:rPr dirty="0"/>
              <a:t> </a:t>
            </a:r>
            <a:r>
              <a:rPr dirty="0" err="1"/>
              <a:t>responsabilité</a:t>
            </a:r>
            <a:r>
              <a:rPr dirty="0"/>
              <a:t> </a:t>
            </a:r>
            <a:r>
              <a:rPr dirty="0" err="1"/>
              <a:t>particulière</a:t>
            </a:r>
            <a:r>
              <a:rPr dirty="0"/>
              <a:t> (</a:t>
            </a:r>
            <a:r>
              <a:rPr dirty="0" err="1"/>
              <a:t>LM</a:t>
            </a:r>
            <a:r>
              <a:rPr dirty="0"/>
              <a:t> 1996) ; </a:t>
            </a:r>
            <a:r>
              <a:rPr dirty="0" err="1"/>
              <a:t>analogique</a:t>
            </a:r>
            <a:r>
              <a:rPr dirty="0"/>
              <a:t>.</a:t>
            </a:r>
          </a:p>
          <a:p>
            <a:pPr algn="just">
              <a:lnSpc>
                <a:spcPct val="150000"/>
              </a:lnSpc>
              <a:defRPr>
                <a:latin typeface="Times New Roman"/>
                <a:ea typeface="Times New Roman"/>
                <a:cs typeface="Times New Roman"/>
                <a:sym typeface="Times New Roman"/>
              </a:defRPr>
            </a:pPr>
            <a:endParaRPr dirty="0"/>
          </a:p>
          <a:p>
            <a:pPr algn="just">
              <a:lnSpc>
                <a:spcPct val="150000"/>
              </a:lnSpc>
              <a:defRPr>
                <a:latin typeface="Times New Roman"/>
                <a:ea typeface="Times New Roman"/>
                <a:cs typeface="Times New Roman"/>
                <a:sym typeface="Times New Roman"/>
              </a:defRPr>
            </a:pPr>
            <a:r>
              <a:rPr dirty="0" err="1"/>
              <a:t>pays</a:t>
            </a:r>
            <a:r>
              <a:rPr dirty="0" err="1">
                <a:latin typeface="游明朝"/>
                <a:ea typeface="游明朝"/>
                <a:cs typeface="游明朝"/>
                <a:sym typeface="游明朝"/>
              </a:rPr>
              <a:t>男</a:t>
            </a:r>
            <a:r>
              <a:rPr dirty="0">
                <a:latin typeface="游明朝"/>
                <a:ea typeface="游明朝"/>
                <a:cs typeface="游明朝"/>
                <a:sym typeface="游明朝"/>
              </a:rPr>
              <a:t>　</a:t>
            </a:r>
            <a:r>
              <a:rPr dirty="0" err="1"/>
              <a:t>frères</a:t>
            </a:r>
            <a:r>
              <a:rPr dirty="0" err="1">
                <a:latin typeface="游明朝"/>
                <a:ea typeface="游明朝"/>
                <a:cs typeface="游明朝"/>
                <a:sym typeface="游明朝"/>
              </a:rPr>
              <a:t>男</a:t>
            </a:r>
            <a:r>
              <a:rPr dirty="0">
                <a:latin typeface="游明朝"/>
                <a:ea typeface="游明朝"/>
                <a:cs typeface="游明朝"/>
                <a:sym typeface="游明朝"/>
              </a:rPr>
              <a:t>　　</a:t>
            </a:r>
            <a:r>
              <a:rPr dirty="0" err="1">
                <a:latin typeface="游明朝"/>
                <a:ea typeface="游明朝"/>
                <a:cs typeface="游明朝"/>
                <a:sym typeface="游明朝"/>
              </a:rPr>
              <a:t>国</a:t>
            </a:r>
            <a:r>
              <a:rPr dirty="0" err="1"/>
              <a:t>m</a:t>
            </a:r>
            <a:r>
              <a:rPr dirty="0"/>
              <a:t> </a:t>
            </a:r>
            <a:r>
              <a:rPr dirty="0" err="1">
                <a:latin typeface="游明朝"/>
                <a:ea typeface="游明朝"/>
                <a:cs typeface="游明朝"/>
                <a:sym typeface="游明朝"/>
              </a:rPr>
              <a:t>兄弟</a:t>
            </a:r>
            <a:r>
              <a:rPr dirty="0" err="1"/>
              <a:t>m</a:t>
            </a:r>
            <a:r>
              <a:rPr dirty="0"/>
              <a:t>  </a:t>
            </a:r>
            <a:r>
              <a:rPr dirty="0">
                <a:latin typeface="游明朝"/>
                <a:ea typeface="游明朝"/>
                <a:cs typeface="游明朝"/>
                <a:sym typeface="游明朝"/>
              </a:rPr>
              <a:t>　</a:t>
            </a:r>
            <a:r>
              <a:rPr dirty="0" err="1">
                <a:latin typeface="游明朝"/>
                <a:ea typeface="游明朝"/>
                <a:cs typeface="游明朝"/>
                <a:sym typeface="游明朝"/>
              </a:rPr>
              <a:t>仲のよい国</a:t>
            </a:r>
            <a:endParaRPr dirty="0">
              <a:latin typeface="游明朝"/>
              <a:ea typeface="游明朝"/>
              <a:cs typeface="游明朝"/>
              <a:sym typeface="游明朝"/>
            </a:endParaRPr>
          </a:p>
          <a:p>
            <a:pPr algn="just">
              <a:lnSpc>
                <a:spcPct val="150000"/>
              </a:lnSpc>
              <a:defRPr>
                <a:latin typeface="Times New Roman"/>
                <a:ea typeface="Times New Roman"/>
                <a:cs typeface="Times New Roman"/>
                <a:sym typeface="Times New Roman"/>
              </a:defRPr>
            </a:pPr>
            <a:r>
              <a:rPr dirty="0" err="1"/>
              <a:t>nations</a:t>
            </a:r>
            <a:r>
              <a:rPr dirty="0" err="1">
                <a:latin typeface="游明朝"/>
                <a:ea typeface="游明朝"/>
                <a:cs typeface="游明朝"/>
                <a:sym typeface="游明朝"/>
              </a:rPr>
              <a:t>女</a:t>
            </a:r>
            <a:r>
              <a:rPr dirty="0"/>
              <a:t> </a:t>
            </a:r>
            <a:r>
              <a:rPr dirty="0" err="1"/>
              <a:t>soeurs</a:t>
            </a:r>
            <a:r>
              <a:rPr dirty="0" err="1">
                <a:latin typeface="游明朝"/>
                <a:ea typeface="游明朝"/>
                <a:cs typeface="游明朝"/>
                <a:sym typeface="游明朝"/>
              </a:rPr>
              <a:t>女</a:t>
            </a:r>
            <a:r>
              <a:rPr dirty="0">
                <a:latin typeface="游明朝"/>
                <a:ea typeface="游明朝"/>
                <a:cs typeface="游明朝"/>
                <a:sym typeface="游明朝"/>
              </a:rPr>
              <a:t>　 </a:t>
            </a:r>
            <a:r>
              <a:rPr dirty="0" err="1">
                <a:latin typeface="游明朝"/>
                <a:ea typeface="游明朝"/>
                <a:cs typeface="游明朝"/>
                <a:sym typeface="游明朝"/>
              </a:rPr>
              <a:t>国家</a:t>
            </a:r>
            <a:r>
              <a:rPr dirty="0" err="1"/>
              <a:t>f</a:t>
            </a:r>
            <a:r>
              <a:rPr dirty="0"/>
              <a:t>  </a:t>
            </a:r>
            <a:r>
              <a:rPr dirty="0" err="1">
                <a:latin typeface="游明朝"/>
                <a:ea typeface="游明朝"/>
                <a:cs typeface="游明朝"/>
                <a:sym typeface="游明朝"/>
              </a:rPr>
              <a:t>姉妹</a:t>
            </a:r>
            <a:r>
              <a:rPr dirty="0" err="1"/>
              <a:t>f</a:t>
            </a:r>
            <a:r>
              <a:rPr dirty="0"/>
              <a:t>  </a:t>
            </a:r>
            <a:r>
              <a:rPr dirty="0">
                <a:latin typeface="游明朝"/>
                <a:ea typeface="游明朝"/>
                <a:cs typeface="游明朝"/>
                <a:sym typeface="游明朝"/>
              </a:rPr>
              <a:t>　</a:t>
            </a:r>
            <a:r>
              <a:rPr dirty="0"/>
              <a:t> </a:t>
            </a:r>
            <a:r>
              <a:rPr dirty="0" err="1">
                <a:latin typeface="游明朝"/>
                <a:ea typeface="游明朝"/>
                <a:cs typeface="游明朝"/>
                <a:sym typeface="游明朝"/>
              </a:rPr>
              <a:t>仲のよい国</a:t>
            </a:r>
            <a:endParaRPr dirty="0">
              <a:latin typeface="游明朝"/>
              <a:ea typeface="游明朝"/>
              <a:cs typeface="游明朝"/>
              <a:sym typeface="游明朝"/>
            </a:endParaRPr>
          </a:p>
        </p:txBody>
      </p:sp>
      <p:sp>
        <p:nvSpPr>
          <p:cNvPr id="321" name="テキスト ボックス 4"/>
          <p:cNvSpPr txBox="1"/>
          <p:nvPr/>
        </p:nvSpPr>
        <p:spPr>
          <a:xfrm>
            <a:off x="7096125" y="5059600"/>
            <a:ext cx="4144899" cy="1200329"/>
          </a:xfrm>
          <a:prstGeom prst="rect">
            <a:avLst/>
          </a:prstGeom>
          <a:ln>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Times New Roman"/>
                <a:ea typeface="Times New Roman"/>
                <a:cs typeface="Times New Roman"/>
                <a:sym typeface="Times New Roman"/>
              </a:defRPr>
            </a:pPr>
            <a:r>
              <a:rPr lang="fr-CA" dirty="0">
                <a:latin typeface="游明朝"/>
                <a:ea typeface="游明朝"/>
                <a:cs typeface="游明朝"/>
                <a:sym typeface="游明朝"/>
              </a:rPr>
              <a:t>Frères</a:t>
            </a:r>
            <a:r>
              <a:rPr lang="ja-JP" altLang="en-US" dirty="0">
                <a:latin typeface="游明朝"/>
                <a:ea typeface="游明朝"/>
                <a:cs typeface="游明朝"/>
                <a:sym typeface="游明朝"/>
              </a:rPr>
              <a:t> </a:t>
            </a:r>
            <a:r>
              <a:rPr lang="fr-CA" dirty="0">
                <a:latin typeface="游明朝"/>
                <a:ea typeface="游明朝"/>
                <a:cs typeface="游明朝"/>
                <a:sym typeface="游明朝"/>
              </a:rPr>
              <a:t>et </a:t>
            </a:r>
            <a:r>
              <a:rPr lang="fr-CA" dirty="0" err="1">
                <a:latin typeface="游明朝"/>
                <a:ea typeface="游明朝"/>
                <a:cs typeface="游明朝"/>
                <a:sym typeface="游明朝"/>
              </a:rPr>
              <a:t>soeurs</a:t>
            </a:r>
            <a:r>
              <a:rPr dirty="0">
                <a:latin typeface="游明朝"/>
                <a:ea typeface="游明朝"/>
                <a:cs typeface="游明朝"/>
                <a:sym typeface="游明朝"/>
              </a:rPr>
              <a:t>「</a:t>
            </a:r>
            <a:r>
              <a:rPr dirty="0" err="1">
                <a:latin typeface="游明朝"/>
                <a:ea typeface="游明朝"/>
                <a:cs typeface="游明朝"/>
                <a:sym typeface="游明朝"/>
              </a:rPr>
              <a:t>兄弟姉妹」という複合語彙素の男性形と女性形と考えて不都合はない。</a:t>
            </a:r>
            <a:r>
              <a:rPr dirty="0" err="1"/>
              <a:t>frère</a:t>
            </a:r>
            <a:r>
              <a:rPr dirty="0" err="1">
                <a:latin typeface="游明朝"/>
                <a:ea typeface="游明朝"/>
                <a:cs typeface="游明朝"/>
                <a:sym typeface="游明朝"/>
              </a:rPr>
              <a:t>と</a:t>
            </a:r>
            <a:r>
              <a:rPr dirty="0" err="1"/>
              <a:t>soeur</a:t>
            </a:r>
            <a:r>
              <a:rPr dirty="0" err="1">
                <a:latin typeface="游明朝"/>
                <a:ea typeface="游明朝"/>
                <a:cs typeface="游明朝"/>
                <a:sym typeface="游明朝"/>
              </a:rPr>
              <a:t>は、分布上も意味上も同等</a:t>
            </a:r>
            <a:r>
              <a:rPr dirty="0">
                <a:latin typeface="游明朝"/>
                <a:ea typeface="游明朝"/>
                <a:cs typeface="游明朝"/>
                <a:sym typeface="游明朝"/>
              </a:rPr>
              <a: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タイトル 1"/>
          <p:cNvSpPr txBox="1">
            <a:spLocks noGrp="1"/>
          </p:cNvSpPr>
          <p:nvPr>
            <p:ph type="title"/>
          </p:nvPr>
        </p:nvSpPr>
        <p:spPr>
          <a:xfrm>
            <a:off x="1251677" y="334883"/>
            <a:ext cx="9989348" cy="1903617"/>
          </a:xfrm>
          <a:prstGeom prst="rect">
            <a:avLst/>
          </a:prstGeom>
        </p:spPr>
        <p:txBody>
          <a:bodyPr/>
          <a:lstStyle/>
          <a:p>
            <a:pPr defTabSz="832104">
              <a:defRPr sz="4095" spc="182"/>
            </a:pPr>
            <a:r>
              <a:t>Question2: ville soeur, Pays Frère</a:t>
            </a:r>
            <a:br/>
            <a:r>
              <a:rPr>
                <a:latin typeface="+mn-lt"/>
                <a:ea typeface="+mn-ea"/>
                <a:cs typeface="+mn-cs"/>
                <a:sym typeface="Helvetica"/>
              </a:rPr>
              <a:t>姉妹都市と兄弟国？（フランス語）</a:t>
            </a:r>
            <a:br>
              <a:rPr>
                <a:latin typeface="+mn-lt"/>
                <a:ea typeface="+mn-ea"/>
                <a:cs typeface="+mn-cs"/>
                <a:sym typeface="Helvetica"/>
              </a:rPr>
            </a:br>
            <a:r>
              <a:rPr sz="3276" spc="182">
                <a:latin typeface="+mn-lt"/>
                <a:ea typeface="+mn-ea"/>
                <a:cs typeface="+mn-cs"/>
                <a:sym typeface="Helvetica"/>
              </a:rPr>
              <a:t>例：fils fille　（息子・娘）</a:t>
            </a:r>
          </a:p>
        </p:txBody>
      </p:sp>
      <p:sp>
        <p:nvSpPr>
          <p:cNvPr id="324"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
        <p:nvSpPr>
          <p:cNvPr id="325" name="Rectangle 1"/>
          <p:cNvSpPr txBox="1"/>
          <p:nvPr/>
        </p:nvSpPr>
        <p:spPr>
          <a:xfrm>
            <a:off x="-3198620" y="25999"/>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t>Table 3 : les 10 premières combinaisons de N + NH les plus fréquentes</a:t>
            </a:r>
            <a:endParaRPr sz="900"/>
          </a:p>
        </p:txBody>
      </p:sp>
      <p:sp>
        <p:nvSpPr>
          <p:cNvPr id="327" name="正方形/長方形 3"/>
          <p:cNvSpPr txBox="1"/>
          <p:nvPr/>
        </p:nvSpPr>
        <p:spPr>
          <a:xfrm>
            <a:off x="1375103" y="2294571"/>
            <a:ext cx="9742495" cy="4206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a:latin typeface="Times New Roman"/>
                <a:ea typeface="Times New Roman"/>
                <a:cs typeface="Times New Roman"/>
                <a:sym typeface="Times New Roman"/>
              </a:defRPr>
            </a:pPr>
            <a:r>
              <a:rPr dirty="0"/>
              <a:t>•	</a:t>
            </a:r>
            <a:r>
              <a:rPr dirty="0" err="1"/>
              <a:t>NNH</a:t>
            </a:r>
            <a:r>
              <a:rPr dirty="0"/>
              <a:t> + </a:t>
            </a:r>
            <a:r>
              <a:rPr dirty="0" err="1"/>
              <a:t>fils</a:t>
            </a:r>
            <a:r>
              <a:rPr dirty="0" err="1">
                <a:latin typeface="游明朝"/>
                <a:ea typeface="游明朝"/>
                <a:cs typeface="游明朝"/>
                <a:sym typeface="游明朝"/>
              </a:rPr>
              <a:t>はなし</a:t>
            </a:r>
            <a:endParaRPr dirty="0">
              <a:latin typeface="游明朝"/>
              <a:ea typeface="游明朝"/>
              <a:cs typeface="游明朝"/>
              <a:sym typeface="游明朝"/>
            </a:endParaRPr>
          </a:p>
          <a:p>
            <a:pPr algn="just">
              <a:lnSpc>
                <a:spcPct val="150000"/>
              </a:lnSpc>
              <a:defRPr>
                <a:latin typeface="Times New Roman"/>
                <a:ea typeface="Times New Roman"/>
                <a:cs typeface="Times New Roman"/>
                <a:sym typeface="Times New Roman"/>
              </a:defRPr>
            </a:pPr>
            <a:r>
              <a:rPr dirty="0"/>
              <a:t>•	</a:t>
            </a:r>
            <a:r>
              <a:rPr dirty="0" err="1"/>
              <a:t>NNH</a:t>
            </a:r>
            <a:r>
              <a:rPr dirty="0"/>
              <a:t> + </a:t>
            </a:r>
            <a:r>
              <a:rPr dirty="0" err="1"/>
              <a:t>fille</a:t>
            </a:r>
            <a:r>
              <a:rPr dirty="0"/>
              <a:t> : cellules </a:t>
            </a:r>
            <a:r>
              <a:rPr dirty="0" err="1"/>
              <a:t>filles</a:t>
            </a:r>
            <a:r>
              <a:rPr dirty="0"/>
              <a:t>, </a:t>
            </a:r>
            <a:r>
              <a:rPr dirty="0" err="1"/>
              <a:t>société</a:t>
            </a:r>
            <a:r>
              <a:rPr dirty="0"/>
              <a:t> </a:t>
            </a:r>
            <a:r>
              <a:rPr dirty="0" err="1"/>
              <a:t>fille</a:t>
            </a:r>
            <a:r>
              <a:rPr dirty="0"/>
              <a:t>, </a:t>
            </a:r>
            <a:r>
              <a:rPr dirty="0" err="1"/>
              <a:t>espèces</a:t>
            </a:r>
            <a:r>
              <a:rPr dirty="0"/>
              <a:t> </a:t>
            </a:r>
            <a:r>
              <a:rPr dirty="0" err="1"/>
              <a:t>filles</a:t>
            </a:r>
            <a:r>
              <a:rPr dirty="0"/>
              <a:t>, langue </a:t>
            </a:r>
            <a:r>
              <a:rPr dirty="0" err="1"/>
              <a:t>fille</a:t>
            </a:r>
            <a:r>
              <a:rPr dirty="0"/>
              <a:t> ; </a:t>
            </a:r>
            <a:r>
              <a:rPr lang="fr-CA" altLang="ja-JP" dirty="0"/>
              <a:t>12</a:t>
            </a:r>
            <a:r>
              <a:rPr dirty="0" err="1">
                <a:latin typeface="游明朝"/>
                <a:ea typeface="游明朝"/>
                <a:cs typeface="游明朝"/>
                <a:sym typeface="游明朝"/>
              </a:rPr>
              <a:t>種類</a:t>
            </a:r>
            <a:r>
              <a:rPr dirty="0"/>
              <a:t>.</a:t>
            </a:r>
            <a:r>
              <a:rPr dirty="0">
                <a:latin typeface="游明朝"/>
                <a:ea typeface="游明朝"/>
                <a:cs typeface="游明朝"/>
                <a:sym typeface="游明朝"/>
              </a:rPr>
              <a:t>　（</a:t>
            </a:r>
            <a:r>
              <a:rPr dirty="0" err="1">
                <a:latin typeface="游明朝"/>
                <a:ea typeface="游明朝"/>
                <a:cs typeface="游明朝"/>
                <a:sym typeface="游明朝"/>
              </a:rPr>
              <a:t>母</a:t>
            </a:r>
            <a:r>
              <a:rPr dirty="0" err="1"/>
              <a:t>→</a:t>
            </a:r>
            <a:r>
              <a:rPr dirty="0" err="1">
                <a:latin typeface="游明朝"/>
                <a:ea typeface="游明朝"/>
                <a:cs typeface="游明朝"/>
                <a:sym typeface="游明朝"/>
              </a:rPr>
              <a:t>娘</a:t>
            </a:r>
            <a:r>
              <a:rPr dirty="0">
                <a:latin typeface="游明朝"/>
                <a:ea typeface="游明朝"/>
                <a:cs typeface="游明朝"/>
                <a:sym typeface="游明朝"/>
              </a:rPr>
              <a:t>）</a:t>
            </a:r>
          </a:p>
          <a:p>
            <a:pPr algn="just">
              <a:lnSpc>
                <a:spcPct val="150000"/>
              </a:lnSpc>
              <a:buSzPct val="100000"/>
              <a:defRPr>
                <a:latin typeface="Times New Roman"/>
                <a:ea typeface="Times New Roman"/>
                <a:cs typeface="Times New Roman"/>
                <a:sym typeface="Times New Roman"/>
              </a:defRPr>
            </a:pPr>
            <a:r>
              <a:rPr dirty="0"/>
              <a:t> […] </a:t>
            </a:r>
            <a:r>
              <a:rPr dirty="0" err="1"/>
              <a:t>moitié</a:t>
            </a:r>
            <a:r>
              <a:rPr dirty="0"/>
              <a:t> du </a:t>
            </a:r>
            <a:r>
              <a:rPr dirty="0" err="1"/>
              <a:t>nombre</a:t>
            </a:r>
            <a:r>
              <a:rPr dirty="0"/>
              <a:t> de chromosomes de la </a:t>
            </a:r>
            <a:r>
              <a:rPr u="sng" dirty="0"/>
              <a:t>cellule-</a:t>
            </a:r>
            <a:r>
              <a:rPr u="sng" dirty="0" err="1"/>
              <a:t>mère</a:t>
            </a:r>
            <a:r>
              <a:rPr dirty="0"/>
              <a:t> dans </a:t>
            </a:r>
            <a:r>
              <a:rPr dirty="0" err="1"/>
              <a:t>chacune</a:t>
            </a:r>
            <a:r>
              <a:rPr dirty="0"/>
              <a:t> des </a:t>
            </a:r>
            <a:r>
              <a:rPr u="sng" dirty="0"/>
              <a:t>cellules-</a:t>
            </a:r>
            <a:r>
              <a:rPr u="sng" dirty="0" err="1"/>
              <a:t>filles</a:t>
            </a:r>
            <a:r>
              <a:rPr dirty="0"/>
              <a:t> (</a:t>
            </a:r>
            <a:r>
              <a:rPr dirty="0" err="1"/>
              <a:t>LM</a:t>
            </a:r>
            <a:r>
              <a:rPr dirty="0"/>
              <a:t> 1988) ; </a:t>
            </a:r>
            <a:r>
              <a:rPr dirty="0" err="1"/>
              <a:t>analogique</a:t>
            </a:r>
            <a:r>
              <a:rPr dirty="0"/>
              <a:t>.</a:t>
            </a:r>
            <a:endParaRPr lang="en-US" altLang="ja-JP" dirty="0"/>
          </a:p>
          <a:p>
            <a:pPr algn="just">
              <a:lnSpc>
                <a:spcPct val="150000"/>
              </a:lnSpc>
              <a:buSzPct val="100000"/>
              <a:defRPr>
                <a:latin typeface="Times New Roman"/>
                <a:ea typeface="Times New Roman"/>
                <a:cs typeface="Times New Roman"/>
                <a:sym typeface="Times New Roman"/>
              </a:defRPr>
            </a:pPr>
            <a:r>
              <a:rPr lang="fr-FR" dirty="0"/>
              <a:t> Seul signe de permanence : la passerelle qui relie </a:t>
            </a:r>
            <a:r>
              <a:rPr lang="fr-FR" u="sng" dirty="0"/>
              <a:t>la </a:t>
            </a:r>
            <a:r>
              <a:rPr lang="ja-JP" altLang="en-US" u="sng" dirty="0"/>
              <a:t>　</a:t>
            </a:r>
            <a:r>
              <a:rPr lang="fr-FR" u="sng" dirty="0"/>
              <a:t>maison</a:t>
            </a:r>
            <a:r>
              <a:rPr lang="ja-JP" altLang="en-US" u="sng" dirty="0"/>
              <a:t>　</a:t>
            </a:r>
            <a:r>
              <a:rPr lang="fr-FR" u="sng" dirty="0"/>
              <a:t>fille</a:t>
            </a:r>
            <a:r>
              <a:rPr lang="ja-JP" altLang="en-US" u="sng" dirty="0"/>
              <a:t>　</a:t>
            </a:r>
            <a:r>
              <a:rPr lang="fr-CA" altLang="ja-JP" u="sng" dirty="0"/>
              <a:t>à</a:t>
            </a:r>
            <a:r>
              <a:rPr lang="fr-FR" u="sng" dirty="0"/>
              <a:t> la maison </a:t>
            </a:r>
            <a:r>
              <a:rPr lang="fr-FR" u="sng" dirty="0" err="1"/>
              <a:t>màre</a:t>
            </a:r>
            <a:r>
              <a:rPr lang="fr-FR" u="sng" dirty="0"/>
              <a:t> </a:t>
            </a:r>
            <a:r>
              <a:rPr lang="fr-FR" dirty="0"/>
              <a:t>et que les architectes ont justement qualifiée de ≪ cordon ombilical ≫,  </a:t>
            </a:r>
            <a:r>
              <a:rPr lang="en-GB" dirty="0"/>
              <a:t>(</a:t>
            </a:r>
            <a:r>
              <a:rPr lang="en-GB" dirty="0" err="1"/>
              <a:t>LM</a:t>
            </a:r>
            <a:r>
              <a:rPr lang="en-GB" dirty="0"/>
              <a:t> 1999)</a:t>
            </a:r>
            <a:endParaRPr dirty="0"/>
          </a:p>
          <a:p>
            <a:pPr algn="just">
              <a:lnSpc>
                <a:spcPct val="150000"/>
              </a:lnSpc>
              <a:defRPr>
                <a:latin typeface="Times New Roman"/>
                <a:ea typeface="Times New Roman"/>
                <a:cs typeface="Times New Roman"/>
                <a:sym typeface="Times New Roman"/>
              </a:defRPr>
            </a:pPr>
            <a:endParaRPr dirty="0"/>
          </a:p>
          <a:p>
            <a:pPr algn="just">
              <a:lnSpc>
                <a:spcPct val="150000"/>
              </a:lnSpc>
              <a:defRPr>
                <a:latin typeface="Times New Roman"/>
                <a:ea typeface="Times New Roman"/>
                <a:cs typeface="Times New Roman"/>
                <a:sym typeface="Times New Roman"/>
              </a:defRPr>
            </a:pPr>
            <a:r>
              <a:rPr dirty="0"/>
              <a:t>cellule </a:t>
            </a:r>
            <a:r>
              <a:rPr dirty="0">
                <a:latin typeface="游明朝"/>
                <a:ea typeface="游明朝"/>
                <a:cs typeface="游明朝"/>
                <a:sym typeface="游明朝"/>
              </a:rPr>
              <a:t>女　</a:t>
            </a:r>
            <a:r>
              <a:rPr dirty="0" err="1"/>
              <a:t>mère</a:t>
            </a:r>
            <a:r>
              <a:rPr dirty="0"/>
              <a:t> </a:t>
            </a:r>
            <a:r>
              <a:rPr dirty="0">
                <a:latin typeface="游明朝"/>
                <a:ea typeface="游明朝"/>
                <a:cs typeface="游明朝"/>
                <a:sym typeface="游明朝"/>
              </a:rPr>
              <a:t>女　　</a:t>
            </a:r>
            <a:r>
              <a:rPr dirty="0" err="1">
                <a:latin typeface="游明朝"/>
                <a:ea typeface="游明朝"/>
                <a:cs typeface="游明朝"/>
                <a:sym typeface="游明朝"/>
              </a:rPr>
              <a:t>細胞</a:t>
            </a:r>
            <a:r>
              <a:rPr dirty="0" err="1"/>
              <a:t>f</a:t>
            </a:r>
            <a:r>
              <a:rPr dirty="0"/>
              <a:t>  </a:t>
            </a:r>
            <a:r>
              <a:rPr dirty="0" err="1">
                <a:latin typeface="游明朝"/>
                <a:ea typeface="游明朝"/>
                <a:cs typeface="游明朝"/>
                <a:sym typeface="游明朝"/>
              </a:rPr>
              <a:t>母</a:t>
            </a:r>
            <a:r>
              <a:rPr dirty="0" err="1"/>
              <a:t>f</a:t>
            </a:r>
            <a:r>
              <a:rPr dirty="0">
                <a:latin typeface="游明朝"/>
                <a:ea typeface="游明朝"/>
                <a:cs typeface="游明朝"/>
                <a:sym typeface="游明朝"/>
              </a:rPr>
              <a:t>　　</a:t>
            </a:r>
            <a:r>
              <a:rPr dirty="0" err="1">
                <a:latin typeface="游明朝"/>
                <a:ea typeface="游明朝"/>
                <a:cs typeface="游明朝"/>
                <a:sym typeface="游明朝"/>
              </a:rPr>
              <a:t>母細胞</a:t>
            </a:r>
            <a:endParaRPr dirty="0">
              <a:latin typeface="游明朝"/>
              <a:ea typeface="游明朝"/>
              <a:cs typeface="游明朝"/>
              <a:sym typeface="游明朝"/>
            </a:endParaRPr>
          </a:p>
          <a:p>
            <a:pPr algn="just">
              <a:lnSpc>
                <a:spcPct val="150000"/>
              </a:lnSpc>
              <a:defRPr>
                <a:latin typeface="Times New Roman"/>
                <a:ea typeface="Times New Roman"/>
                <a:cs typeface="Times New Roman"/>
                <a:sym typeface="Times New Roman"/>
              </a:defRPr>
            </a:pPr>
            <a:r>
              <a:rPr dirty="0" err="1"/>
              <a:t>cellules</a:t>
            </a:r>
            <a:r>
              <a:rPr dirty="0" err="1">
                <a:latin typeface="游明朝"/>
                <a:ea typeface="游明朝"/>
                <a:cs typeface="游明朝"/>
                <a:sym typeface="游明朝"/>
              </a:rPr>
              <a:t>女</a:t>
            </a:r>
            <a:r>
              <a:rPr dirty="0"/>
              <a:t>  </a:t>
            </a:r>
            <a:r>
              <a:rPr dirty="0" err="1"/>
              <a:t>filles</a:t>
            </a:r>
            <a:r>
              <a:rPr dirty="0" err="1">
                <a:latin typeface="游明朝"/>
                <a:ea typeface="游明朝"/>
                <a:cs typeface="游明朝"/>
                <a:sym typeface="游明朝"/>
              </a:rPr>
              <a:t>女</a:t>
            </a:r>
            <a:r>
              <a:rPr dirty="0">
                <a:latin typeface="游明朝"/>
                <a:ea typeface="游明朝"/>
                <a:cs typeface="游明朝"/>
                <a:sym typeface="游明朝"/>
              </a:rPr>
              <a:t>　　　</a:t>
            </a:r>
            <a:r>
              <a:rPr dirty="0" err="1">
                <a:latin typeface="游明朝"/>
                <a:ea typeface="游明朝"/>
                <a:cs typeface="游明朝"/>
                <a:sym typeface="游明朝"/>
              </a:rPr>
              <a:t>細胞</a:t>
            </a:r>
            <a:r>
              <a:rPr dirty="0" err="1"/>
              <a:t>f</a:t>
            </a:r>
            <a:r>
              <a:rPr dirty="0"/>
              <a:t>  </a:t>
            </a:r>
            <a:r>
              <a:rPr dirty="0" err="1">
                <a:latin typeface="游明朝"/>
                <a:ea typeface="游明朝"/>
                <a:cs typeface="游明朝"/>
                <a:sym typeface="游明朝"/>
              </a:rPr>
              <a:t>娘</a:t>
            </a:r>
            <a:r>
              <a:rPr dirty="0" err="1"/>
              <a:t>f</a:t>
            </a:r>
            <a:r>
              <a:rPr dirty="0"/>
              <a:t>  </a:t>
            </a:r>
            <a:r>
              <a:rPr dirty="0">
                <a:latin typeface="游明朝"/>
                <a:ea typeface="游明朝"/>
                <a:cs typeface="游明朝"/>
                <a:sym typeface="游明朝"/>
              </a:rPr>
              <a:t>　</a:t>
            </a:r>
            <a:r>
              <a:rPr dirty="0" err="1">
                <a:latin typeface="游明朝"/>
                <a:ea typeface="游明朝"/>
                <a:cs typeface="游明朝"/>
                <a:sym typeface="游明朝"/>
              </a:rPr>
              <a:t>娘細胞</a:t>
            </a:r>
            <a:endParaRPr dirty="0">
              <a:latin typeface="游明朝"/>
              <a:ea typeface="游明朝"/>
              <a:cs typeface="游明朝"/>
              <a:sym typeface="游明朝"/>
            </a:endParaRPr>
          </a:p>
          <a:p>
            <a:pPr algn="just">
              <a:lnSpc>
                <a:spcPct val="150000"/>
              </a:lnSpc>
              <a:defRPr>
                <a:latin typeface="Times New Roman"/>
                <a:ea typeface="Times New Roman"/>
                <a:cs typeface="Times New Roman"/>
                <a:sym typeface="Times New Roman"/>
              </a:defRPr>
            </a:pPr>
            <a:endParaRPr dirty="0">
              <a:latin typeface="游明朝"/>
              <a:ea typeface="游明朝"/>
              <a:cs typeface="游明朝"/>
              <a:sym typeface="游明朝"/>
            </a:endParaRPr>
          </a:p>
        </p:txBody>
      </p:sp>
      <p:sp>
        <p:nvSpPr>
          <p:cNvPr id="328" name="テキスト ボックス 5"/>
          <p:cNvSpPr txBox="1"/>
          <p:nvPr/>
        </p:nvSpPr>
        <p:spPr>
          <a:xfrm>
            <a:off x="7082247" y="5468490"/>
            <a:ext cx="4265657" cy="1200329"/>
          </a:xfrm>
          <a:prstGeom prst="rect">
            <a:avLst/>
          </a:prstGeom>
          <a:ln>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Times New Roman"/>
                <a:ea typeface="Times New Roman"/>
                <a:cs typeface="Times New Roman"/>
                <a:sym typeface="Times New Roman"/>
              </a:defRPr>
            </a:pPr>
            <a:r>
              <a:rPr dirty="0"/>
              <a:t>« </a:t>
            </a:r>
            <a:r>
              <a:rPr dirty="0" err="1">
                <a:latin typeface="游明朝"/>
                <a:ea typeface="游明朝"/>
                <a:cs typeface="游明朝"/>
                <a:sym typeface="游明朝"/>
              </a:rPr>
              <a:t>息子と娘</a:t>
            </a:r>
            <a:r>
              <a:rPr dirty="0"/>
              <a:t> »</a:t>
            </a:r>
            <a:r>
              <a:rPr dirty="0" err="1">
                <a:latin typeface="游明朝"/>
                <a:ea typeface="游明朝"/>
                <a:cs typeface="游明朝"/>
                <a:sym typeface="游明朝"/>
              </a:rPr>
              <a:t>の男性形と女性形とは言えない</a:t>
            </a:r>
            <a:r>
              <a:rPr dirty="0">
                <a:latin typeface="游明朝"/>
                <a:ea typeface="游明朝"/>
                <a:cs typeface="游明朝"/>
                <a:sym typeface="游明朝"/>
              </a:rPr>
              <a:t>。「</a:t>
            </a:r>
            <a:r>
              <a:rPr dirty="0" err="1">
                <a:latin typeface="游明朝"/>
                <a:ea typeface="游明朝"/>
                <a:cs typeface="游明朝"/>
                <a:sym typeface="游明朝"/>
              </a:rPr>
              <a:t>息子」の出現はない</a:t>
            </a:r>
            <a:r>
              <a:rPr dirty="0">
                <a:latin typeface="游明朝"/>
                <a:ea typeface="游明朝"/>
                <a:cs typeface="游明朝"/>
                <a:sym typeface="游明朝"/>
              </a:rPr>
              <a:t>。「</a:t>
            </a:r>
            <a:r>
              <a:rPr dirty="0" err="1">
                <a:latin typeface="游明朝"/>
                <a:ea typeface="游明朝"/>
                <a:cs typeface="游明朝"/>
                <a:sym typeface="游明朝"/>
              </a:rPr>
              <a:t>娘」は</a:t>
            </a:r>
            <a:r>
              <a:rPr dirty="0">
                <a:latin typeface="游明朝"/>
                <a:ea typeface="游明朝"/>
                <a:cs typeface="游明朝"/>
                <a:sym typeface="游明朝"/>
              </a:rPr>
              <a:t>、</a:t>
            </a:r>
            <a:r>
              <a:rPr lang="ja-JP" altLang="en-US" dirty="0">
                <a:latin typeface="游明朝"/>
                <a:ea typeface="游明朝"/>
                <a:cs typeface="游明朝"/>
                <a:sym typeface="游明朝"/>
              </a:rPr>
              <a:t>ほとんどが</a:t>
            </a:r>
            <a:r>
              <a:rPr dirty="0">
                <a:latin typeface="游明朝"/>
                <a:ea typeface="游明朝"/>
                <a:cs typeface="游明朝"/>
                <a:sym typeface="游明朝"/>
              </a:rPr>
              <a:t>「</a:t>
            </a:r>
            <a:r>
              <a:rPr dirty="0" err="1">
                <a:latin typeface="游明朝"/>
                <a:ea typeface="游明朝"/>
                <a:cs typeface="游明朝"/>
                <a:sym typeface="游明朝"/>
              </a:rPr>
              <a:t>母」からの拡張と考えられる</a:t>
            </a:r>
            <a:r>
              <a:rPr dirty="0">
                <a:latin typeface="游明朝"/>
                <a:ea typeface="游明朝"/>
                <a:cs typeface="游明朝"/>
                <a:sym typeface="游明朝"/>
              </a:rPr>
              <a:t>。</a:t>
            </a:r>
            <a:r>
              <a:rPr lang="ja-JP" altLang="en-US" dirty="0">
                <a:latin typeface="游明朝"/>
                <a:ea typeface="游明朝"/>
                <a:cs typeface="游明朝"/>
                <a:sym typeface="游明朝"/>
              </a:rPr>
              <a:t>要検討（コーパス、時代による）</a:t>
            </a:r>
            <a:endParaRPr dirty="0">
              <a:latin typeface="游明朝"/>
              <a:ea typeface="游明朝"/>
              <a:cs typeface="游明朝"/>
              <a:sym typeface="游明朝"/>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タイトル 1"/>
          <p:cNvSpPr txBox="1">
            <a:spLocks noGrp="1"/>
          </p:cNvSpPr>
          <p:nvPr>
            <p:ph type="title"/>
          </p:nvPr>
        </p:nvSpPr>
        <p:spPr>
          <a:xfrm>
            <a:off x="1251677" y="382384"/>
            <a:ext cx="9989348" cy="1903617"/>
          </a:xfrm>
          <a:prstGeom prst="rect">
            <a:avLst/>
          </a:prstGeom>
        </p:spPr>
        <p:txBody>
          <a:bodyPr/>
          <a:lstStyle/>
          <a:p>
            <a:pPr defTabSz="832104">
              <a:defRPr sz="4095" spc="182"/>
            </a:pPr>
            <a:r>
              <a:t>Question2 ville soeur, Pays Frère</a:t>
            </a:r>
            <a:br/>
            <a:r>
              <a:rPr>
                <a:latin typeface="+mn-lt"/>
                <a:ea typeface="+mn-ea"/>
                <a:cs typeface="+mn-cs"/>
                <a:sym typeface="Helvetica"/>
              </a:rPr>
              <a:t>姉妹都市と兄弟国？（フランス語）</a:t>
            </a:r>
            <a:br>
              <a:rPr>
                <a:latin typeface="+mn-lt"/>
                <a:ea typeface="+mn-ea"/>
                <a:cs typeface="+mn-cs"/>
                <a:sym typeface="Helvetica"/>
              </a:rPr>
            </a:br>
            <a:r>
              <a:rPr sz="3276" spc="182">
                <a:latin typeface="+mn-lt"/>
                <a:ea typeface="+mn-ea"/>
                <a:cs typeface="+mn-cs"/>
                <a:sym typeface="Helvetica"/>
              </a:rPr>
              <a:t>例：Roi Reine (王・女王）</a:t>
            </a:r>
          </a:p>
        </p:txBody>
      </p:sp>
      <p:sp>
        <p:nvSpPr>
          <p:cNvPr id="331"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
        <p:nvSpPr>
          <p:cNvPr id="332" name="Rectangle 1"/>
          <p:cNvSpPr txBox="1"/>
          <p:nvPr/>
        </p:nvSpPr>
        <p:spPr>
          <a:xfrm>
            <a:off x="-3198620" y="25999"/>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t>Table 3 : les 10 premières combinaisons de N + NH les plus fréquentes</a:t>
            </a:r>
            <a:endParaRPr sz="900"/>
          </a:p>
        </p:txBody>
      </p:sp>
      <p:sp>
        <p:nvSpPr>
          <p:cNvPr id="333" name="コンテンツ プレースホルダー 2"/>
          <p:cNvSpPr txBox="1">
            <a:spLocks noGrp="1"/>
          </p:cNvSpPr>
          <p:nvPr>
            <p:ph type="body" idx="1"/>
          </p:nvPr>
        </p:nvSpPr>
        <p:spPr>
          <a:xfrm>
            <a:off x="1251677" y="2588421"/>
            <a:ext cx="10178323" cy="3593592"/>
          </a:xfrm>
          <a:prstGeom prst="rect">
            <a:avLst/>
          </a:prstGeom>
        </p:spPr>
        <p:txBody>
          <a:bodyPr/>
          <a:lstStyle/>
          <a:p>
            <a:pPr marL="214884" indent="-214884" defTabSz="859536">
              <a:lnSpc>
                <a:spcPct val="88000"/>
              </a:lnSpc>
              <a:spcBef>
                <a:spcPts val="600"/>
              </a:spcBef>
              <a:defRPr sz="1034"/>
            </a:pPr>
            <a:endParaRPr dirty="0"/>
          </a:p>
          <a:p>
            <a:pPr marL="0" indent="0" defTabSz="859536">
              <a:lnSpc>
                <a:spcPct val="88000"/>
              </a:lnSpc>
              <a:spcBef>
                <a:spcPts val="600"/>
              </a:spcBef>
              <a:buSzTx/>
              <a:buNone/>
              <a:defRPr sz="1034"/>
            </a:pPr>
            <a:endParaRPr dirty="0"/>
          </a:p>
          <a:p>
            <a:pPr marL="214884" indent="-214884" defTabSz="859536">
              <a:lnSpc>
                <a:spcPct val="88000"/>
              </a:lnSpc>
              <a:spcBef>
                <a:spcPts val="600"/>
              </a:spcBef>
              <a:defRPr sz="1034"/>
            </a:pPr>
            <a:endParaRPr dirty="0"/>
          </a:p>
          <a:p>
            <a:pPr marL="0" indent="0" defTabSz="859536">
              <a:lnSpc>
                <a:spcPct val="88000"/>
              </a:lnSpc>
              <a:spcBef>
                <a:spcPts val="600"/>
              </a:spcBef>
              <a:buSzTx/>
              <a:buNone/>
              <a:defRPr sz="1034"/>
            </a:pPr>
            <a:r>
              <a:rPr dirty="0"/>
              <a:t>[9] Et la </a:t>
            </a:r>
            <a:r>
              <a:rPr dirty="0" err="1"/>
              <a:t>monnaie</a:t>
            </a:r>
            <a:r>
              <a:rPr dirty="0"/>
              <a:t> </a:t>
            </a:r>
            <a:r>
              <a:rPr dirty="0" err="1"/>
              <a:t>irakienne</a:t>
            </a:r>
            <a:r>
              <a:rPr dirty="0"/>
              <a:t>, […] </a:t>
            </a:r>
            <a:r>
              <a:rPr dirty="0" err="1"/>
              <a:t>reprenait</a:t>
            </a:r>
            <a:r>
              <a:rPr dirty="0"/>
              <a:t> des couleurs face au dollar, la devise </a:t>
            </a:r>
            <a:r>
              <a:rPr dirty="0" err="1"/>
              <a:t>reine</a:t>
            </a:r>
            <a:r>
              <a:rPr dirty="0"/>
              <a:t>. (</a:t>
            </a:r>
            <a:r>
              <a:rPr dirty="0" err="1"/>
              <a:t>LM</a:t>
            </a:r>
            <a:r>
              <a:rPr dirty="0"/>
              <a:t> 1996) ; </a:t>
            </a:r>
            <a:r>
              <a:rPr dirty="0" err="1"/>
              <a:t>analogique</a:t>
            </a:r>
            <a:r>
              <a:rPr dirty="0"/>
              <a:t>, </a:t>
            </a:r>
            <a:r>
              <a:rPr dirty="0" err="1"/>
              <a:t>肯定的</a:t>
            </a:r>
            <a:endParaRPr dirty="0"/>
          </a:p>
          <a:p>
            <a:pPr marL="0" indent="0" defTabSz="859536">
              <a:lnSpc>
                <a:spcPct val="88000"/>
              </a:lnSpc>
              <a:spcBef>
                <a:spcPts val="600"/>
              </a:spcBef>
              <a:buSzTx/>
              <a:buNone/>
              <a:defRPr sz="1034"/>
            </a:pPr>
            <a:r>
              <a:rPr dirty="0"/>
              <a:t>[10] </a:t>
            </a:r>
            <a:r>
              <a:rPr dirty="0" err="1"/>
              <a:t>Aujourd’hui</a:t>
            </a:r>
            <a:r>
              <a:rPr dirty="0"/>
              <a:t>, le rugby </a:t>
            </a:r>
            <a:r>
              <a:rPr dirty="0" err="1"/>
              <a:t>est</a:t>
            </a:r>
            <a:r>
              <a:rPr dirty="0"/>
              <a:t> </a:t>
            </a:r>
            <a:r>
              <a:rPr dirty="0" err="1"/>
              <a:t>toujours</a:t>
            </a:r>
            <a:r>
              <a:rPr dirty="0"/>
              <a:t> le sport </a:t>
            </a:r>
            <a:r>
              <a:rPr dirty="0" err="1"/>
              <a:t>roi</a:t>
            </a:r>
            <a:r>
              <a:rPr dirty="0"/>
              <a:t> des lycées </a:t>
            </a:r>
            <a:r>
              <a:rPr dirty="0" err="1"/>
              <a:t>privés</a:t>
            </a:r>
            <a:r>
              <a:rPr dirty="0"/>
              <a:t>, […] (</a:t>
            </a:r>
            <a:r>
              <a:rPr dirty="0" err="1"/>
              <a:t>LM</a:t>
            </a:r>
            <a:r>
              <a:rPr dirty="0"/>
              <a:t> 1988) ; </a:t>
            </a:r>
            <a:r>
              <a:rPr dirty="0" err="1"/>
              <a:t>analogique</a:t>
            </a:r>
            <a:r>
              <a:rPr dirty="0"/>
              <a:t>, </a:t>
            </a:r>
            <a:r>
              <a:rPr dirty="0" err="1"/>
              <a:t>肯定的</a:t>
            </a:r>
            <a:endParaRPr dirty="0"/>
          </a:p>
          <a:p>
            <a:pPr marL="0" indent="0" defTabSz="859536">
              <a:lnSpc>
                <a:spcPct val="88000"/>
              </a:lnSpc>
              <a:spcBef>
                <a:spcPts val="600"/>
              </a:spcBef>
              <a:buSzTx/>
              <a:buNone/>
              <a:defRPr sz="1034"/>
            </a:pPr>
            <a:r>
              <a:rPr dirty="0"/>
              <a:t>[11] </a:t>
            </a:r>
            <a:r>
              <a:rPr dirty="0" err="1"/>
              <a:t>C‘est</a:t>
            </a:r>
            <a:r>
              <a:rPr dirty="0"/>
              <a:t> le </a:t>
            </a:r>
            <a:r>
              <a:rPr dirty="0" err="1"/>
              <a:t>seul</a:t>
            </a:r>
            <a:r>
              <a:rPr dirty="0"/>
              <a:t> </a:t>
            </a:r>
            <a:r>
              <a:rPr dirty="0" err="1"/>
              <a:t>moyen</a:t>
            </a:r>
            <a:r>
              <a:rPr dirty="0"/>
              <a:t> de </a:t>
            </a:r>
            <a:r>
              <a:rPr dirty="0" err="1"/>
              <a:t>retrouver</a:t>
            </a:r>
            <a:r>
              <a:rPr dirty="0"/>
              <a:t> la </a:t>
            </a:r>
            <a:r>
              <a:rPr dirty="0" err="1"/>
              <a:t>capacité</a:t>
            </a:r>
            <a:r>
              <a:rPr dirty="0"/>
              <a:t> de </a:t>
            </a:r>
            <a:r>
              <a:rPr dirty="0" err="1"/>
              <a:t>combattre</a:t>
            </a:r>
            <a:r>
              <a:rPr dirty="0"/>
              <a:t> les </a:t>
            </a:r>
            <a:r>
              <a:rPr dirty="0" err="1"/>
              <a:t>effets</a:t>
            </a:r>
            <a:r>
              <a:rPr dirty="0"/>
              <a:t> d’un dollar qui </a:t>
            </a:r>
            <a:r>
              <a:rPr dirty="0" err="1"/>
              <a:t>est</a:t>
            </a:r>
            <a:r>
              <a:rPr dirty="0"/>
              <a:t> un dollar </a:t>
            </a:r>
            <a:r>
              <a:rPr dirty="0" err="1"/>
              <a:t>roi</a:t>
            </a:r>
            <a:r>
              <a:rPr dirty="0"/>
              <a:t>. (</a:t>
            </a:r>
            <a:r>
              <a:rPr dirty="0" err="1"/>
              <a:t>LM</a:t>
            </a:r>
            <a:r>
              <a:rPr dirty="0"/>
              <a:t> 1996) ; </a:t>
            </a:r>
            <a:r>
              <a:rPr dirty="0" err="1"/>
              <a:t>analogique</a:t>
            </a:r>
            <a:r>
              <a:rPr dirty="0"/>
              <a:t>, </a:t>
            </a:r>
            <a:r>
              <a:rPr dirty="0" err="1"/>
              <a:t>否定的</a:t>
            </a:r>
            <a:endParaRPr dirty="0"/>
          </a:p>
          <a:p>
            <a:pPr marL="0" indent="0" defTabSz="859536">
              <a:lnSpc>
                <a:spcPct val="88000"/>
              </a:lnSpc>
              <a:spcBef>
                <a:spcPts val="600"/>
              </a:spcBef>
              <a:buSzTx/>
              <a:buNone/>
              <a:defRPr sz="1034"/>
            </a:pPr>
            <a:r>
              <a:rPr dirty="0"/>
              <a:t>[12] Deux </a:t>
            </a:r>
            <a:r>
              <a:rPr dirty="0" err="1"/>
              <a:t>sociologues</a:t>
            </a:r>
            <a:r>
              <a:rPr dirty="0"/>
              <a:t> </a:t>
            </a:r>
            <a:r>
              <a:rPr dirty="0" err="1"/>
              <a:t>dessinent</a:t>
            </a:r>
            <a:r>
              <a:rPr dirty="0"/>
              <a:t> le </a:t>
            </a:r>
            <a:r>
              <a:rPr dirty="0" err="1"/>
              <a:t>profil</a:t>
            </a:r>
            <a:r>
              <a:rPr dirty="0"/>
              <a:t> </a:t>
            </a:r>
            <a:r>
              <a:rPr dirty="0" err="1"/>
              <a:t>d'une</a:t>
            </a:r>
            <a:r>
              <a:rPr dirty="0"/>
              <a:t> </a:t>
            </a:r>
            <a:r>
              <a:rPr dirty="0" err="1"/>
              <a:t>catégorie</a:t>
            </a:r>
            <a:r>
              <a:rPr dirty="0"/>
              <a:t> politique </a:t>
            </a:r>
            <a:r>
              <a:rPr dirty="0" err="1"/>
              <a:t>en</a:t>
            </a:r>
            <a:r>
              <a:rPr dirty="0"/>
              <a:t> train de </a:t>
            </a:r>
            <a:r>
              <a:rPr dirty="0" err="1"/>
              <a:t>naître</a:t>
            </a:r>
            <a:r>
              <a:rPr dirty="0"/>
              <a:t> : </a:t>
            </a:r>
            <a:r>
              <a:rPr dirty="0" err="1"/>
              <a:t>celle</a:t>
            </a:r>
            <a:r>
              <a:rPr dirty="0"/>
              <a:t> des </a:t>
            </a:r>
            <a:r>
              <a:rPr dirty="0" err="1"/>
              <a:t>retraités</a:t>
            </a:r>
            <a:r>
              <a:rPr dirty="0"/>
              <a:t> qui </a:t>
            </a:r>
            <a:r>
              <a:rPr dirty="0" err="1"/>
              <a:t>rejettent</a:t>
            </a:r>
            <a:r>
              <a:rPr dirty="0"/>
              <a:t> l’« argent </a:t>
            </a:r>
            <a:r>
              <a:rPr dirty="0" err="1"/>
              <a:t>roi</a:t>
            </a:r>
            <a:r>
              <a:rPr dirty="0"/>
              <a:t> » et l'« enfant </a:t>
            </a:r>
            <a:r>
              <a:rPr dirty="0" err="1"/>
              <a:t>roi</a:t>
            </a:r>
            <a:r>
              <a:rPr dirty="0"/>
              <a:t> ». (</a:t>
            </a:r>
            <a:r>
              <a:rPr dirty="0" err="1"/>
              <a:t>LM</a:t>
            </a:r>
            <a:r>
              <a:rPr dirty="0"/>
              <a:t> 2012) ; </a:t>
            </a:r>
            <a:r>
              <a:rPr dirty="0" err="1"/>
              <a:t>analogique</a:t>
            </a:r>
            <a:r>
              <a:rPr dirty="0"/>
              <a:t>.</a:t>
            </a:r>
          </a:p>
          <a:p>
            <a:pPr marL="0" indent="0" defTabSz="859536">
              <a:lnSpc>
                <a:spcPct val="88000"/>
              </a:lnSpc>
              <a:spcBef>
                <a:spcPts val="600"/>
              </a:spcBef>
              <a:buSzTx/>
              <a:buNone/>
              <a:defRPr sz="1034"/>
            </a:pPr>
            <a:r>
              <a:rPr dirty="0"/>
              <a:t>[13] […] les </a:t>
            </a:r>
            <a:r>
              <a:rPr dirty="0" err="1"/>
              <a:t>fiançailles</a:t>
            </a:r>
            <a:r>
              <a:rPr dirty="0"/>
              <a:t> du </a:t>
            </a:r>
            <a:r>
              <a:rPr dirty="0" err="1"/>
              <a:t>jeune</a:t>
            </a:r>
            <a:r>
              <a:rPr dirty="0"/>
              <a:t> Louis XV […] avec </a:t>
            </a:r>
            <a:r>
              <a:rPr dirty="0" err="1"/>
              <a:t>une</a:t>
            </a:r>
            <a:r>
              <a:rPr dirty="0"/>
              <a:t> petite </a:t>
            </a:r>
            <a:r>
              <a:rPr dirty="0" err="1"/>
              <a:t>infante</a:t>
            </a:r>
            <a:r>
              <a:rPr dirty="0"/>
              <a:t> </a:t>
            </a:r>
            <a:r>
              <a:rPr dirty="0" err="1"/>
              <a:t>d’Espagne</a:t>
            </a:r>
            <a:r>
              <a:rPr dirty="0"/>
              <a:t>, Marie-Anne, </a:t>
            </a:r>
            <a:r>
              <a:rPr dirty="0" err="1"/>
              <a:t>âgée</a:t>
            </a:r>
            <a:r>
              <a:rPr dirty="0"/>
              <a:t> de 4 ans. </a:t>
            </a:r>
            <a:r>
              <a:rPr dirty="0" err="1"/>
              <a:t>L'enfant</a:t>
            </a:r>
            <a:r>
              <a:rPr dirty="0"/>
              <a:t> </a:t>
            </a:r>
            <a:r>
              <a:rPr dirty="0" err="1"/>
              <a:t>reine</a:t>
            </a:r>
            <a:r>
              <a:rPr dirty="0"/>
              <a:t> </a:t>
            </a:r>
            <a:r>
              <a:rPr dirty="0" err="1"/>
              <a:t>passera</a:t>
            </a:r>
            <a:r>
              <a:rPr dirty="0"/>
              <a:t> </a:t>
            </a:r>
            <a:r>
              <a:rPr dirty="0" err="1"/>
              <a:t>quatre</a:t>
            </a:r>
            <a:r>
              <a:rPr dirty="0"/>
              <a:t> </a:t>
            </a:r>
            <a:r>
              <a:rPr dirty="0" err="1"/>
              <a:t>ans</a:t>
            </a:r>
            <a:r>
              <a:rPr dirty="0"/>
              <a:t> à Versailles (</a:t>
            </a:r>
            <a:r>
              <a:rPr dirty="0" err="1"/>
              <a:t>LM</a:t>
            </a:r>
            <a:r>
              <a:rPr dirty="0"/>
              <a:t> 2006) ; </a:t>
            </a:r>
            <a:r>
              <a:rPr dirty="0" err="1"/>
              <a:t>multifonctionnel</a:t>
            </a:r>
            <a:r>
              <a:rPr dirty="0"/>
              <a:t>.</a:t>
            </a:r>
          </a:p>
          <a:p>
            <a:pPr marL="214884" indent="-214884" defTabSz="859536">
              <a:lnSpc>
                <a:spcPct val="88000"/>
              </a:lnSpc>
              <a:spcBef>
                <a:spcPts val="600"/>
              </a:spcBef>
              <a:defRPr sz="1034"/>
            </a:pPr>
            <a:endParaRPr dirty="0"/>
          </a:p>
          <a:p>
            <a:pPr marL="214884" indent="-214884" defTabSz="859536">
              <a:lnSpc>
                <a:spcPct val="88000"/>
              </a:lnSpc>
              <a:spcBef>
                <a:spcPts val="600"/>
              </a:spcBef>
              <a:defRPr sz="1034"/>
            </a:pPr>
            <a:r>
              <a:rPr dirty="0" err="1"/>
              <a:t>devise女</a:t>
            </a:r>
            <a:r>
              <a:rPr dirty="0"/>
              <a:t> </a:t>
            </a:r>
            <a:r>
              <a:rPr dirty="0" err="1"/>
              <a:t>reine女</a:t>
            </a:r>
            <a:r>
              <a:rPr dirty="0"/>
              <a:t>　　</a:t>
            </a:r>
            <a:r>
              <a:rPr dirty="0" err="1"/>
              <a:t>通貨f</a:t>
            </a:r>
            <a:r>
              <a:rPr dirty="0"/>
              <a:t>　</a:t>
            </a:r>
            <a:r>
              <a:rPr dirty="0" err="1"/>
              <a:t>女王f</a:t>
            </a:r>
            <a:r>
              <a:rPr dirty="0"/>
              <a:t>       </a:t>
            </a:r>
            <a:r>
              <a:rPr lang="ja-JP" altLang="en-US" dirty="0"/>
              <a:t>　</a:t>
            </a:r>
            <a:r>
              <a:rPr dirty="0"/>
              <a:t>   </a:t>
            </a:r>
            <a:r>
              <a:rPr dirty="0" err="1"/>
              <a:t>最高の通貨</a:t>
            </a:r>
            <a:endParaRPr dirty="0"/>
          </a:p>
          <a:p>
            <a:pPr marL="214884" indent="-214884" defTabSz="859536">
              <a:lnSpc>
                <a:spcPct val="88000"/>
              </a:lnSpc>
              <a:spcBef>
                <a:spcPts val="600"/>
              </a:spcBef>
              <a:defRPr sz="1034"/>
            </a:pPr>
            <a:r>
              <a:rPr dirty="0" err="1"/>
              <a:t>sport男</a:t>
            </a:r>
            <a:r>
              <a:rPr dirty="0"/>
              <a:t>　</a:t>
            </a:r>
            <a:r>
              <a:rPr dirty="0" err="1"/>
              <a:t>roi男</a:t>
            </a:r>
            <a:r>
              <a:rPr dirty="0"/>
              <a:t>　　</a:t>
            </a:r>
            <a:r>
              <a:rPr dirty="0" err="1"/>
              <a:t>スポーツm</a:t>
            </a:r>
            <a:r>
              <a:rPr dirty="0"/>
              <a:t>　</a:t>
            </a:r>
            <a:r>
              <a:rPr dirty="0" err="1"/>
              <a:t>王m</a:t>
            </a:r>
            <a:r>
              <a:rPr dirty="0"/>
              <a:t>　　</a:t>
            </a:r>
            <a:r>
              <a:rPr dirty="0" err="1"/>
              <a:t>最高のスポーツ</a:t>
            </a:r>
            <a:endParaRPr dirty="0"/>
          </a:p>
          <a:p>
            <a:pPr marL="214884" indent="-214884" defTabSz="859536">
              <a:lnSpc>
                <a:spcPct val="88000"/>
              </a:lnSpc>
              <a:spcBef>
                <a:spcPts val="600"/>
              </a:spcBef>
              <a:defRPr sz="1034"/>
            </a:pPr>
            <a:r>
              <a:rPr dirty="0" err="1"/>
              <a:t>doller男</a:t>
            </a:r>
            <a:r>
              <a:rPr dirty="0"/>
              <a:t>  </a:t>
            </a:r>
            <a:r>
              <a:rPr dirty="0" err="1"/>
              <a:t>roi</a:t>
            </a:r>
            <a:r>
              <a:rPr dirty="0"/>
              <a:t> 男　　</a:t>
            </a:r>
            <a:r>
              <a:rPr dirty="0" err="1"/>
              <a:t>ドルm</a:t>
            </a:r>
            <a:r>
              <a:rPr dirty="0"/>
              <a:t>　　</a:t>
            </a:r>
            <a:r>
              <a:rPr dirty="0" err="1"/>
              <a:t>王ｍ</a:t>
            </a:r>
            <a:r>
              <a:rPr dirty="0"/>
              <a:t>　　　</a:t>
            </a:r>
            <a:r>
              <a:rPr dirty="0" err="1"/>
              <a:t>独裁的なドル</a:t>
            </a:r>
            <a:endParaRPr dirty="0"/>
          </a:p>
          <a:p>
            <a:pPr marL="214884" indent="-214884" defTabSz="859536">
              <a:lnSpc>
                <a:spcPct val="88000"/>
              </a:lnSpc>
              <a:spcBef>
                <a:spcPts val="600"/>
              </a:spcBef>
              <a:defRPr sz="1034"/>
            </a:pPr>
            <a:r>
              <a:rPr dirty="0" err="1"/>
              <a:t>enfant男</a:t>
            </a:r>
            <a:r>
              <a:rPr dirty="0"/>
              <a:t>  </a:t>
            </a:r>
            <a:r>
              <a:rPr dirty="0" err="1"/>
              <a:t>roi</a:t>
            </a:r>
            <a:r>
              <a:rPr dirty="0"/>
              <a:t> 男　　</a:t>
            </a:r>
            <a:r>
              <a:rPr dirty="0" err="1"/>
              <a:t>子供m</a:t>
            </a:r>
            <a:r>
              <a:rPr dirty="0"/>
              <a:t>　</a:t>
            </a:r>
            <a:r>
              <a:rPr dirty="0" err="1"/>
              <a:t>王m</a:t>
            </a:r>
            <a:r>
              <a:rPr dirty="0"/>
              <a:t>　　　　</a:t>
            </a:r>
            <a:r>
              <a:rPr dirty="0" err="1"/>
              <a:t>わがままな王のような子供</a:t>
            </a:r>
            <a:endParaRPr dirty="0"/>
          </a:p>
          <a:p>
            <a:pPr marL="214884" indent="-214884" defTabSz="859536">
              <a:lnSpc>
                <a:spcPct val="88000"/>
              </a:lnSpc>
              <a:spcBef>
                <a:spcPts val="600"/>
              </a:spcBef>
              <a:defRPr sz="1034"/>
            </a:pPr>
            <a:r>
              <a:rPr dirty="0" err="1"/>
              <a:t>enfant女</a:t>
            </a:r>
            <a:r>
              <a:rPr dirty="0"/>
              <a:t>　</a:t>
            </a:r>
            <a:r>
              <a:rPr dirty="0" err="1"/>
              <a:t>reine女</a:t>
            </a:r>
            <a:r>
              <a:rPr dirty="0"/>
              <a:t>　</a:t>
            </a:r>
            <a:r>
              <a:rPr dirty="0" err="1"/>
              <a:t>子供f</a:t>
            </a:r>
            <a:r>
              <a:rPr dirty="0"/>
              <a:t>　</a:t>
            </a:r>
            <a:r>
              <a:rPr dirty="0" err="1"/>
              <a:t>女王f</a:t>
            </a:r>
            <a:r>
              <a:rPr dirty="0"/>
              <a:t>　　　　</a:t>
            </a:r>
            <a:r>
              <a:rPr dirty="0" err="1"/>
              <a:t>女王である子供（併置用法</a:t>
            </a:r>
            <a:r>
              <a:rPr dirty="0"/>
              <a:t>）</a:t>
            </a:r>
          </a:p>
        </p:txBody>
      </p:sp>
      <p:sp>
        <p:nvSpPr>
          <p:cNvPr id="334" name="正方形/長方形 3"/>
          <p:cNvSpPr txBox="1"/>
          <p:nvPr/>
        </p:nvSpPr>
        <p:spPr>
          <a:xfrm>
            <a:off x="1375103" y="2276599"/>
            <a:ext cx="9742495" cy="894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a:latin typeface="Times New Roman"/>
                <a:ea typeface="Times New Roman"/>
                <a:cs typeface="Times New Roman"/>
                <a:sym typeface="Times New Roman"/>
              </a:defRPr>
            </a:pPr>
            <a:r>
              <a:rPr dirty="0"/>
              <a:t>•	sport </a:t>
            </a:r>
            <a:r>
              <a:rPr dirty="0" err="1"/>
              <a:t>roi</a:t>
            </a:r>
            <a:r>
              <a:rPr dirty="0"/>
              <a:t>, instrument </a:t>
            </a:r>
            <a:r>
              <a:rPr dirty="0" err="1"/>
              <a:t>roi</a:t>
            </a:r>
            <a:r>
              <a:rPr dirty="0"/>
              <a:t>, argent </a:t>
            </a:r>
            <a:r>
              <a:rPr dirty="0" err="1"/>
              <a:t>roi</a:t>
            </a:r>
            <a:r>
              <a:rPr dirty="0"/>
              <a:t>, dollar </a:t>
            </a:r>
            <a:r>
              <a:rPr dirty="0" err="1"/>
              <a:t>roi</a:t>
            </a:r>
            <a:r>
              <a:rPr dirty="0"/>
              <a:t>, football </a:t>
            </a:r>
            <a:r>
              <a:rPr dirty="0" err="1"/>
              <a:t>roi</a:t>
            </a:r>
            <a:r>
              <a:rPr dirty="0"/>
              <a:t>, </a:t>
            </a:r>
            <a:r>
              <a:rPr dirty="0" err="1"/>
              <a:t>marché</a:t>
            </a:r>
            <a:r>
              <a:rPr dirty="0"/>
              <a:t> </a:t>
            </a:r>
            <a:r>
              <a:rPr dirty="0" err="1"/>
              <a:t>roi</a:t>
            </a:r>
            <a:r>
              <a:rPr dirty="0"/>
              <a:t>, </a:t>
            </a:r>
            <a:r>
              <a:rPr dirty="0" err="1"/>
              <a:t>fric</a:t>
            </a:r>
            <a:r>
              <a:rPr dirty="0"/>
              <a:t> </a:t>
            </a:r>
            <a:r>
              <a:rPr dirty="0" err="1"/>
              <a:t>roi</a:t>
            </a:r>
            <a:r>
              <a:rPr dirty="0"/>
              <a:t> ; 4</a:t>
            </a:r>
            <a:r>
              <a:rPr lang="en-GB" altLang="ja-JP" dirty="0"/>
              <a:t>8 </a:t>
            </a:r>
            <a:r>
              <a:rPr dirty="0" err="1">
                <a:latin typeface="游明朝"/>
                <a:ea typeface="游明朝"/>
                <a:cs typeface="游明朝"/>
                <a:sym typeface="游明朝"/>
              </a:rPr>
              <a:t>種類</a:t>
            </a:r>
            <a:endParaRPr dirty="0">
              <a:latin typeface="游明朝"/>
              <a:ea typeface="游明朝"/>
              <a:cs typeface="游明朝"/>
              <a:sym typeface="游明朝"/>
            </a:endParaRPr>
          </a:p>
          <a:p>
            <a:pPr algn="just">
              <a:lnSpc>
                <a:spcPct val="150000"/>
              </a:lnSpc>
              <a:defRPr>
                <a:latin typeface="Times New Roman"/>
                <a:ea typeface="Times New Roman"/>
                <a:cs typeface="Times New Roman"/>
                <a:sym typeface="Times New Roman"/>
              </a:defRPr>
            </a:pPr>
            <a:r>
              <a:rPr dirty="0"/>
              <a:t>•	</a:t>
            </a:r>
            <a:r>
              <a:rPr dirty="0" err="1"/>
              <a:t>épreuve</a:t>
            </a:r>
            <a:r>
              <a:rPr dirty="0"/>
              <a:t> </a:t>
            </a:r>
            <a:r>
              <a:rPr dirty="0" err="1"/>
              <a:t>reine</a:t>
            </a:r>
            <a:r>
              <a:rPr dirty="0"/>
              <a:t>, </a:t>
            </a:r>
            <a:r>
              <a:rPr dirty="0" err="1"/>
              <a:t>catégorie</a:t>
            </a:r>
            <a:r>
              <a:rPr dirty="0"/>
              <a:t> </a:t>
            </a:r>
            <a:r>
              <a:rPr dirty="0" err="1"/>
              <a:t>reine</a:t>
            </a:r>
            <a:r>
              <a:rPr dirty="0"/>
              <a:t>, discipline </a:t>
            </a:r>
            <a:r>
              <a:rPr dirty="0" err="1"/>
              <a:t>reine</a:t>
            </a:r>
            <a:r>
              <a:rPr dirty="0"/>
              <a:t>, </a:t>
            </a:r>
            <a:r>
              <a:rPr dirty="0" err="1"/>
              <a:t>élection</a:t>
            </a:r>
            <a:r>
              <a:rPr dirty="0"/>
              <a:t> </a:t>
            </a:r>
            <a:r>
              <a:rPr dirty="0" err="1"/>
              <a:t>reine</a:t>
            </a:r>
            <a:r>
              <a:rPr dirty="0"/>
              <a:t>, devise </a:t>
            </a:r>
            <a:r>
              <a:rPr dirty="0" err="1"/>
              <a:t>reine</a:t>
            </a:r>
            <a:r>
              <a:rPr dirty="0"/>
              <a:t>; </a:t>
            </a:r>
            <a:r>
              <a:rPr lang="fr-CA" altLang="ja-JP" dirty="0"/>
              <a:t>50</a:t>
            </a:r>
            <a:r>
              <a:rPr dirty="0"/>
              <a:t> </a:t>
            </a:r>
            <a:r>
              <a:rPr dirty="0" err="1">
                <a:latin typeface="游明朝"/>
                <a:ea typeface="游明朝"/>
                <a:cs typeface="游明朝"/>
                <a:sym typeface="游明朝"/>
              </a:rPr>
              <a:t>種類</a:t>
            </a:r>
            <a:endParaRPr dirty="0">
              <a:latin typeface="游明朝"/>
              <a:ea typeface="游明朝"/>
              <a:cs typeface="游明朝"/>
              <a:sym typeface="游明朝"/>
            </a:endParaRPr>
          </a:p>
        </p:txBody>
      </p:sp>
      <p:sp>
        <p:nvSpPr>
          <p:cNvPr id="335" name="テキスト ボックス 4"/>
          <p:cNvSpPr txBox="1"/>
          <p:nvPr/>
        </p:nvSpPr>
        <p:spPr>
          <a:xfrm>
            <a:off x="6959859" y="4802707"/>
            <a:ext cx="4281165" cy="1200329"/>
          </a:xfrm>
          <a:prstGeom prst="rect">
            <a:avLst/>
          </a:prstGeom>
          <a:ln>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dirty="0" err="1"/>
              <a:t>roiとreineは</a:t>
            </a:r>
            <a:r>
              <a:rPr lang="ja-JP" altLang="en-US" dirty="0"/>
              <a:t>同じ</a:t>
            </a:r>
            <a:r>
              <a:rPr dirty="0" err="1"/>
              <a:t>意味</a:t>
            </a:r>
            <a:r>
              <a:rPr lang="ja-JP" altLang="en-US" dirty="0"/>
              <a:t>（「最高の」）の場合があるが、</a:t>
            </a:r>
            <a:r>
              <a:rPr dirty="0" err="1"/>
              <a:t>roiには</a:t>
            </a:r>
            <a:r>
              <a:rPr lang="ja-JP" altLang="en-US" dirty="0"/>
              <a:t>「</a:t>
            </a:r>
            <a:r>
              <a:rPr dirty="0" err="1"/>
              <a:t>独裁</a:t>
            </a:r>
            <a:r>
              <a:rPr lang="ja-JP" altLang="en-US" dirty="0"/>
              <a:t>的な」という否定的な</a:t>
            </a:r>
            <a:r>
              <a:rPr dirty="0" err="1"/>
              <a:t>意味</a:t>
            </a:r>
            <a:r>
              <a:rPr lang="ja-JP" altLang="en-US" dirty="0"/>
              <a:t>の場合も</a:t>
            </a:r>
            <a:r>
              <a:rPr dirty="0" err="1"/>
              <a:t>ある</a:t>
            </a:r>
            <a:r>
              <a:rPr dirty="0"/>
              <a:t>。</a:t>
            </a:r>
            <a:r>
              <a:rPr lang="fr-CA" dirty="0"/>
              <a:t>reine</a:t>
            </a:r>
            <a:r>
              <a:rPr lang="ja-JP" altLang="en-US" dirty="0"/>
              <a:t>にはない。</a:t>
            </a:r>
            <a:endParaRPr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タイトル 1"/>
          <p:cNvSpPr txBox="1">
            <a:spLocks noGrp="1"/>
          </p:cNvSpPr>
          <p:nvPr>
            <p:ph type="title"/>
          </p:nvPr>
        </p:nvSpPr>
        <p:spPr>
          <a:xfrm>
            <a:off x="1251677" y="382384"/>
            <a:ext cx="9989348" cy="1903617"/>
          </a:xfrm>
          <a:prstGeom prst="rect">
            <a:avLst/>
          </a:prstGeom>
        </p:spPr>
        <p:txBody>
          <a:bodyPr/>
          <a:lstStyle/>
          <a:p>
            <a:pPr defTabSz="832104">
              <a:defRPr sz="4095" spc="182"/>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br>
              <a:rPr dirty="0">
                <a:latin typeface="+mn-lt"/>
                <a:ea typeface="+mn-ea"/>
                <a:cs typeface="+mn-cs"/>
                <a:sym typeface="Helvetica"/>
              </a:rPr>
            </a:br>
            <a:r>
              <a:rPr sz="3276" spc="182" dirty="0" err="1">
                <a:latin typeface="+mn-lt"/>
                <a:ea typeface="+mn-ea"/>
                <a:cs typeface="+mn-cs"/>
                <a:sym typeface="Helvetica"/>
              </a:rPr>
              <a:t>例：Mère</a:t>
            </a:r>
            <a:r>
              <a:rPr sz="3276" spc="182" dirty="0">
                <a:latin typeface="+mn-lt"/>
                <a:ea typeface="+mn-ea"/>
                <a:cs typeface="+mn-cs"/>
                <a:sym typeface="Helvetica"/>
              </a:rPr>
              <a:t> </a:t>
            </a:r>
            <a:r>
              <a:rPr sz="3276" spc="182" dirty="0" err="1">
                <a:latin typeface="+mn-lt"/>
                <a:ea typeface="+mn-ea"/>
                <a:cs typeface="+mn-cs"/>
                <a:sym typeface="Helvetica"/>
              </a:rPr>
              <a:t>père</a:t>
            </a:r>
            <a:r>
              <a:rPr sz="3276" spc="182" dirty="0">
                <a:latin typeface="+mn-lt"/>
                <a:ea typeface="+mn-ea"/>
                <a:cs typeface="+mn-cs"/>
                <a:sym typeface="Helvetica"/>
              </a:rPr>
              <a:t> </a:t>
            </a:r>
            <a:r>
              <a:rPr sz="3276" spc="182" dirty="0" err="1">
                <a:latin typeface="+mn-lt"/>
                <a:ea typeface="+mn-ea"/>
                <a:cs typeface="+mn-cs"/>
                <a:sym typeface="Helvetica"/>
              </a:rPr>
              <a:t>母・父</a:t>
            </a:r>
            <a:endParaRPr sz="3276" spc="182" dirty="0">
              <a:latin typeface="+mn-lt"/>
              <a:ea typeface="+mn-ea"/>
              <a:cs typeface="+mn-cs"/>
              <a:sym typeface="Helvetica"/>
            </a:endParaRPr>
          </a:p>
        </p:txBody>
      </p:sp>
      <p:sp>
        <p:nvSpPr>
          <p:cNvPr id="338"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
        <p:nvSpPr>
          <p:cNvPr id="339" name="Rectangle 1"/>
          <p:cNvSpPr txBox="1"/>
          <p:nvPr/>
        </p:nvSpPr>
        <p:spPr>
          <a:xfrm>
            <a:off x="-3198620" y="25999"/>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t>Table 3 : les 10 premières combinaisons de N + NH les plus fréquentes</a:t>
            </a:r>
            <a:endParaRPr sz="900"/>
          </a:p>
        </p:txBody>
      </p:sp>
      <p:sp>
        <p:nvSpPr>
          <p:cNvPr id="340" name="コンテンツ プレースホルダー 2"/>
          <p:cNvSpPr txBox="1">
            <a:spLocks noGrp="1"/>
          </p:cNvSpPr>
          <p:nvPr>
            <p:ph type="body" idx="1"/>
          </p:nvPr>
        </p:nvSpPr>
        <p:spPr>
          <a:xfrm>
            <a:off x="1251677" y="2286000"/>
            <a:ext cx="10178323" cy="4189616"/>
          </a:xfrm>
          <a:prstGeom prst="rect">
            <a:avLst/>
          </a:prstGeom>
        </p:spPr>
        <p:txBody>
          <a:bodyPr/>
          <a:lstStyle/>
          <a:p>
            <a:pPr>
              <a:lnSpc>
                <a:spcPct val="99000"/>
              </a:lnSpc>
              <a:defRPr sz="1700"/>
            </a:pPr>
            <a:endParaRPr dirty="0"/>
          </a:p>
          <a:p>
            <a:pPr>
              <a:lnSpc>
                <a:spcPct val="99000"/>
              </a:lnSpc>
              <a:defRPr sz="1700"/>
            </a:pPr>
            <a:r>
              <a:rPr dirty="0" err="1"/>
              <a:t>maison</a:t>
            </a:r>
            <a:r>
              <a:rPr dirty="0"/>
              <a:t> </a:t>
            </a:r>
            <a:r>
              <a:rPr dirty="0" err="1"/>
              <a:t>mère</a:t>
            </a:r>
            <a:r>
              <a:rPr dirty="0"/>
              <a:t>, </a:t>
            </a:r>
            <a:r>
              <a:rPr dirty="0" err="1"/>
              <a:t>société</a:t>
            </a:r>
            <a:r>
              <a:rPr dirty="0"/>
              <a:t> </a:t>
            </a:r>
            <a:r>
              <a:rPr dirty="0" err="1"/>
              <a:t>mère</a:t>
            </a:r>
            <a:r>
              <a:rPr dirty="0"/>
              <a:t>, </a:t>
            </a:r>
            <a:r>
              <a:rPr dirty="0" err="1"/>
              <a:t>église</a:t>
            </a:r>
            <a:r>
              <a:rPr dirty="0"/>
              <a:t> </a:t>
            </a:r>
            <a:r>
              <a:rPr dirty="0" err="1"/>
              <a:t>mère</a:t>
            </a:r>
            <a:r>
              <a:rPr dirty="0"/>
              <a:t>, </a:t>
            </a:r>
            <a:r>
              <a:rPr dirty="0" err="1"/>
              <a:t>organisation</a:t>
            </a:r>
            <a:r>
              <a:rPr dirty="0"/>
              <a:t> </a:t>
            </a:r>
            <a:r>
              <a:rPr dirty="0" err="1"/>
              <a:t>mère</a:t>
            </a:r>
            <a:r>
              <a:rPr dirty="0"/>
              <a:t>, </a:t>
            </a:r>
            <a:r>
              <a:rPr dirty="0" err="1"/>
              <a:t>entreprise</a:t>
            </a:r>
            <a:r>
              <a:rPr dirty="0"/>
              <a:t> </a:t>
            </a:r>
            <a:r>
              <a:rPr dirty="0" err="1"/>
              <a:t>mère</a:t>
            </a:r>
            <a:r>
              <a:rPr dirty="0"/>
              <a:t>, association </a:t>
            </a:r>
            <a:r>
              <a:rPr dirty="0" err="1"/>
              <a:t>mère</a:t>
            </a:r>
            <a:r>
              <a:rPr dirty="0"/>
              <a:t>, </a:t>
            </a:r>
            <a:r>
              <a:rPr dirty="0" err="1"/>
              <a:t>usine</a:t>
            </a:r>
            <a:r>
              <a:rPr dirty="0"/>
              <a:t> </a:t>
            </a:r>
            <a:r>
              <a:rPr dirty="0" err="1"/>
              <a:t>mère</a:t>
            </a:r>
            <a:r>
              <a:rPr dirty="0"/>
              <a:t>, etc.</a:t>
            </a:r>
          </a:p>
          <a:p>
            <a:pPr marL="0" indent="0">
              <a:lnSpc>
                <a:spcPct val="99000"/>
              </a:lnSpc>
              <a:buSzTx/>
              <a:buNone/>
              <a:defRPr sz="1700"/>
            </a:pPr>
            <a:r>
              <a:rPr dirty="0"/>
              <a:t>[14] Bernard </a:t>
            </a:r>
            <a:r>
              <a:rPr dirty="0" err="1"/>
              <a:t>Berthet</a:t>
            </a:r>
            <a:r>
              <a:rPr dirty="0"/>
              <a:t> </a:t>
            </a:r>
            <a:r>
              <a:rPr dirty="0" err="1"/>
              <a:t>gagnait</a:t>
            </a:r>
            <a:r>
              <a:rPr dirty="0"/>
              <a:t> la </a:t>
            </a:r>
            <a:r>
              <a:rPr dirty="0" err="1"/>
              <a:t>maison-mère</a:t>
            </a:r>
            <a:r>
              <a:rPr dirty="0"/>
              <a:t> de la </a:t>
            </a:r>
            <a:r>
              <a:rPr dirty="0" err="1"/>
              <a:t>congrégation</a:t>
            </a:r>
            <a:r>
              <a:rPr dirty="0"/>
              <a:t> à Rome. (</a:t>
            </a:r>
            <a:r>
              <a:rPr dirty="0" err="1"/>
              <a:t>Febvre.L</a:t>
            </a:r>
            <a:r>
              <a:rPr dirty="0"/>
              <a:t>, Combats pour </a:t>
            </a:r>
            <a:r>
              <a:rPr dirty="0" err="1"/>
              <a:t>l’histoire</a:t>
            </a:r>
            <a:r>
              <a:rPr dirty="0"/>
              <a:t>, 1952) ; </a:t>
            </a:r>
            <a:r>
              <a:rPr dirty="0" err="1"/>
              <a:t>analogique</a:t>
            </a:r>
            <a:r>
              <a:rPr dirty="0"/>
              <a:t>.</a:t>
            </a:r>
          </a:p>
          <a:p>
            <a:pPr marL="0" indent="0">
              <a:lnSpc>
                <a:spcPct val="99000"/>
              </a:lnSpc>
              <a:buSzTx/>
              <a:buNone/>
              <a:defRPr sz="1700"/>
            </a:pPr>
            <a:r>
              <a:rPr dirty="0"/>
              <a:t>[15] Le </a:t>
            </a:r>
            <a:r>
              <a:rPr dirty="0" err="1"/>
              <a:t>bénéfice</a:t>
            </a:r>
            <a:r>
              <a:rPr dirty="0"/>
              <a:t> de la </a:t>
            </a:r>
            <a:r>
              <a:rPr dirty="0" err="1"/>
              <a:t>société</a:t>
            </a:r>
            <a:r>
              <a:rPr dirty="0"/>
              <a:t> </a:t>
            </a:r>
            <a:r>
              <a:rPr dirty="0" err="1"/>
              <a:t>mère</a:t>
            </a:r>
            <a:r>
              <a:rPr dirty="0"/>
              <a:t> </a:t>
            </a:r>
            <a:r>
              <a:rPr dirty="0" err="1"/>
              <a:t>est</a:t>
            </a:r>
            <a:r>
              <a:rPr dirty="0"/>
              <a:t> </a:t>
            </a:r>
            <a:r>
              <a:rPr dirty="0" err="1"/>
              <a:t>également</a:t>
            </a:r>
            <a:r>
              <a:rPr dirty="0"/>
              <a:t> </a:t>
            </a:r>
            <a:r>
              <a:rPr dirty="0" err="1"/>
              <a:t>en</a:t>
            </a:r>
            <a:r>
              <a:rPr dirty="0"/>
              <a:t> </a:t>
            </a:r>
            <a:r>
              <a:rPr dirty="0" err="1"/>
              <a:t>régression</a:t>
            </a:r>
            <a:r>
              <a:rPr dirty="0"/>
              <a:t> … (</a:t>
            </a:r>
            <a:r>
              <a:rPr dirty="0" err="1"/>
              <a:t>LM</a:t>
            </a:r>
            <a:r>
              <a:rPr dirty="0"/>
              <a:t> 1988) ; </a:t>
            </a:r>
            <a:r>
              <a:rPr dirty="0" err="1"/>
              <a:t>analogique</a:t>
            </a:r>
            <a:r>
              <a:rPr dirty="0"/>
              <a:t>.</a:t>
            </a:r>
          </a:p>
          <a:p>
            <a:pPr marL="0" indent="0">
              <a:lnSpc>
                <a:spcPct val="99000"/>
              </a:lnSpc>
              <a:buSzTx/>
              <a:buNone/>
              <a:defRPr sz="1700"/>
            </a:pPr>
            <a:r>
              <a:rPr dirty="0"/>
              <a:t>[16] […] le </a:t>
            </a:r>
            <a:r>
              <a:rPr dirty="0" err="1"/>
              <a:t>groupe</a:t>
            </a:r>
            <a:r>
              <a:rPr dirty="0"/>
              <a:t> </a:t>
            </a:r>
            <a:r>
              <a:rPr dirty="0" err="1"/>
              <a:t>américain</a:t>
            </a:r>
            <a:r>
              <a:rPr dirty="0"/>
              <a:t> Warner Lambert […] a </a:t>
            </a:r>
            <a:r>
              <a:rPr dirty="0" err="1"/>
              <a:t>annoncé</a:t>
            </a:r>
            <a:r>
              <a:rPr dirty="0"/>
              <a:t> </a:t>
            </a:r>
            <a:r>
              <a:rPr dirty="0" err="1"/>
              <a:t>qu’il</a:t>
            </a:r>
            <a:r>
              <a:rPr dirty="0"/>
              <a:t> </a:t>
            </a:r>
            <a:r>
              <a:rPr dirty="0" err="1"/>
              <a:t>entamait</a:t>
            </a:r>
            <a:r>
              <a:rPr dirty="0"/>
              <a:t> des discussions </a:t>
            </a:r>
            <a:r>
              <a:rPr dirty="0" err="1"/>
              <a:t>en</a:t>
            </a:r>
            <a:r>
              <a:rPr dirty="0"/>
              <a:t> </a:t>
            </a:r>
            <a:r>
              <a:rPr dirty="0" err="1"/>
              <a:t>vue</a:t>
            </a:r>
            <a:r>
              <a:rPr dirty="0"/>
              <a:t> </a:t>
            </a:r>
            <a:r>
              <a:rPr dirty="0" err="1"/>
              <a:t>d’une</a:t>
            </a:r>
            <a:r>
              <a:rPr dirty="0"/>
              <a:t> fusion avec Pfizer. Il a </a:t>
            </a:r>
            <a:r>
              <a:rPr dirty="0" err="1"/>
              <a:t>cédé</a:t>
            </a:r>
            <a:r>
              <a:rPr dirty="0"/>
              <a:t> aux </a:t>
            </a:r>
            <a:r>
              <a:rPr dirty="0" err="1"/>
              <a:t>injonctions</a:t>
            </a:r>
            <a:r>
              <a:rPr dirty="0"/>
              <a:t> du </a:t>
            </a:r>
            <a:r>
              <a:rPr dirty="0" err="1"/>
              <a:t>laboratoire</a:t>
            </a:r>
            <a:r>
              <a:rPr dirty="0"/>
              <a:t> </a:t>
            </a:r>
            <a:r>
              <a:rPr dirty="0" err="1"/>
              <a:t>père</a:t>
            </a:r>
            <a:r>
              <a:rPr dirty="0"/>
              <a:t> du Viagra, […] (</a:t>
            </a:r>
            <a:r>
              <a:rPr dirty="0" err="1"/>
              <a:t>LM</a:t>
            </a:r>
            <a:r>
              <a:rPr dirty="0"/>
              <a:t> 2000) ; </a:t>
            </a:r>
            <a:r>
              <a:rPr dirty="0" err="1"/>
              <a:t>analogique</a:t>
            </a:r>
            <a:endParaRPr dirty="0"/>
          </a:p>
          <a:p>
            <a:pPr marL="0" indent="0">
              <a:lnSpc>
                <a:spcPct val="99000"/>
              </a:lnSpc>
              <a:buSzTx/>
              <a:buNone/>
              <a:defRPr sz="1700"/>
            </a:pPr>
            <a:endParaRPr dirty="0"/>
          </a:p>
          <a:p>
            <a:pPr marL="0" indent="0">
              <a:lnSpc>
                <a:spcPct val="99000"/>
              </a:lnSpc>
              <a:buSzTx/>
              <a:buNone/>
              <a:defRPr sz="1700"/>
            </a:pPr>
            <a:r>
              <a:rPr dirty="0" err="1"/>
              <a:t>maison女</a:t>
            </a:r>
            <a:r>
              <a:rPr dirty="0"/>
              <a:t> </a:t>
            </a:r>
            <a:r>
              <a:rPr dirty="0" err="1"/>
              <a:t>mère女</a:t>
            </a:r>
            <a:r>
              <a:rPr dirty="0"/>
              <a:t>　　</a:t>
            </a:r>
            <a:r>
              <a:rPr dirty="0" err="1"/>
              <a:t>家f</a:t>
            </a:r>
            <a:r>
              <a:rPr dirty="0"/>
              <a:t> </a:t>
            </a:r>
            <a:r>
              <a:rPr dirty="0" err="1"/>
              <a:t>母f</a:t>
            </a:r>
            <a:r>
              <a:rPr dirty="0"/>
              <a:t>　　</a:t>
            </a:r>
            <a:r>
              <a:rPr dirty="0" err="1"/>
              <a:t>親会社</a:t>
            </a:r>
            <a:endParaRPr dirty="0"/>
          </a:p>
          <a:p>
            <a:pPr marL="0" indent="0">
              <a:lnSpc>
                <a:spcPct val="99000"/>
              </a:lnSpc>
              <a:buSzTx/>
              <a:buNone/>
              <a:defRPr sz="1700"/>
            </a:pPr>
            <a:r>
              <a:rPr dirty="0" err="1"/>
              <a:t>société女</a:t>
            </a:r>
            <a:r>
              <a:rPr dirty="0"/>
              <a:t> </a:t>
            </a:r>
            <a:r>
              <a:rPr dirty="0" err="1"/>
              <a:t>mère</a:t>
            </a:r>
            <a:r>
              <a:rPr dirty="0"/>
              <a:t> 女　</a:t>
            </a:r>
            <a:r>
              <a:rPr dirty="0" err="1"/>
              <a:t>会社f</a:t>
            </a:r>
            <a:r>
              <a:rPr dirty="0"/>
              <a:t> </a:t>
            </a:r>
            <a:r>
              <a:rPr dirty="0" err="1"/>
              <a:t>母f</a:t>
            </a:r>
            <a:r>
              <a:rPr dirty="0"/>
              <a:t>　　</a:t>
            </a:r>
            <a:r>
              <a:rPr dirty="0" err="1"/>
              <a:t>親会社</a:t>
            </a:r>
            <a:endParaRPr dirty="0"/>
          </a:p>
          <a:p>
            <a:pPr marL="0" indent="0">
              <a:lnSpc>
                <a:spcPct val="99000"/>
              </a:lnSpc>
              <a:buSzTx/>
              <a:buNone/>
              <a:defRPr sz="1700"/>
            </a:pPr>
            <a:r>
              <a:rPr dirty="0" err="1"/>
              <a:t>laboratoire男</a:t>
            </a:r>
            <a:r>
              <a:rPr dirty="0"/>
              <a:t>　</a:t>
            </a:r>
            <a:r>
              <a:rPr dirty="0" err="1"/>
              <a:t>père男</a:t>
            </a:r>
            <a:r>
              <a:rPr dirty="0"/>
              <a:t>　</a:t>
            </a:r>
            <a:r>
              <a:rPr dirty="0" err="1"/>
              <a:t>研究所m</a:t>
            </a:r>
            <a:r>
              <a:rPr dirty="0"/>
              <a:t> </a:t>
            </a:r>
            <a:r>
              <a:rPr dirty="0" err="1"/>
              <a:t>父m</a:t>
            </a:r>
            <a:r>
              <a:rPr dirty="0"/>
              <a:t> </a:t>
            </a:r>
            <a:r>
              <a:rPr dirty="0" err="1"/>
              <a:t>バイアグラを生みだした研究所</a:t>
            </a:r>
            <a:endParaRPr dirty="0"/>
          </a:p>
        </p:txBody>
      </p:sp>
      <p:sp>
        <p:nvSpPr>
          <p:cNvPr id="341" name="正方形/長方形 3"/>
          <p:cNvSpPr txBox="1"/>
          <p:nvPr/>
        </p:nvSpPr>
        <p:spPr>
          <a:xfrm>
            <a:off x="1375103" y="2276599"/>
            <a:ext cx="9742495" cy="464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a:solidFill>
                  <a:srgbClr val="FF0000"/>
                </a:solidFill>
                <a:latin typeface="Times New Roman"/>
                <a:ea typeface="Times New Roman"/>
                <a:cs typeface="Times New Roman"/>
                <a:sym typeface="Times New Roman"/>
              </a:defRPr>
            </a:pPr>
            <a:r>
              <a:rPr dirty="0" err="1">
                <a:latin typeface="游明朝"/>
                <a:ea typeface="游明朝"/>
                <a:cs typeface="游明朝"/>
                <a:sym typeface="游明朝"/>
              </a:rPr>
              <a:t>ｍ</a:t>
            </a:r>
            <a:r>
              <a:rPr dirty="0" err="1"/>
              <a:t>ère</a:t>
            </a:r>
            <a:r>
              <a:rPr dirty="0"/>
              <a:t> </a:t>
            </a:r>
            <a:r>
              <a:rPr dirty="0" err="1"/>
              <a:t>8</a:t>
            </a:r>
            <a:r>
              <a:rPr lang="en-US" altLang="ja-JP" dirty="0" err="1"/>
              <a:t>4</a:t>
            </a:r>
            <a:r>
              <a:rPr dirty="0" err="1">
                <a:latin typeface="游明朝"/>
                <a:ea typeface="游明朝"/>
                <a:cs typeface="游明朝"/>
                <a:sym typeface="游明朝"/>
              </a:rPr>
              <a:t>種類</a:t>
            </a:r>
            <a:r>
              <a:rPr dirty="0"/>
              <a:t> (1888 tokens)  </a:t>
            </a:r>
            <a:r>
              <a:rPr dirty="0" err="1"/>
              <a:t>père</a:t>
            </a:r>
            <a:r>
              <a:rPr dirty="0"/>
              <a:t> </a:t>
            </a:r>
            <a:r>
              <a:rPr dirty="0" err="1"/>
              <a:t>1</a:t>
            </a:r>
            <a:r>
              <a:rPr dirty="0" err="1">
                <a:latin typeface="游明朝"/>
                <a:ea typeface="游明朝"/>
                <a:cs typeface="游明朝"/>
                <a:sym typeface="游明朝"/>
              </a:rPr>
              <a:t>種類</a:t>
            </a:r>
            <a:r>
              <a:rPr dirty="0" err="1"/>
              <a:t>1</a:t>
            </a:r>
            <a:r>
              <a:rPr dirty="0" err="1">
                <a:latin typeface="游明朝"/>
                <a:ea typeface="游明朝"/>
                <a:cs typeface="游明朝"/>
                <a:sym typeface="游明朝"/>
              </a:rPr>
              <a:t>例のみ</a:t>
            </a:r>
            <a:r>
              <a:rPr dirty="0" err="1">
                <a:solidFill>
                  <a:srgbClr val="000000"/>
                </a:solidFill>
                <a:latin typeface="游明朝"/>
                <a:ea typeface="游明朝"/>
                <a:cs typeface="游明朝"/>
                <a:sym typeface="游明朝"/>
              </a:rPr>
              <a:t>（</a:t>
            </a:r>
            <a:r>
              <a:rPr dirty="0" err="1">
                <a:solidFill>
                  <a:srgbClr val="000000"/>
                </a:solidFill>
              </a:rPr>
              <a:t>laboratoire</a:t>
            </a:r>
            <a:r>
              <a:rPr dirty="0">
                <a:solidFill>
                  <a:srgbClr val="000000"/>
                </a:solidFill>
              </a:rPr>
              <a:t> </a:t>
            </a:r>
            <a:r>
              <a:rPr dirty="0" err="1">
                <a:solidFill>
                  <a:srgbClr val="000000"/>
                </a:solidFill>
              </a:rPr>
              <a:t>père</a:t>
            </a:r>
            <a:r>
              <a:rPr dirty="0">
                <a:solidFill>
                  <a:srgbClr val="000000"/>
                </a:solidFill>
              </a:rPr>
              <a:t>)</a:t>
            </a:r>
          </a:p>
        </p:txBody>
      </p:sp>
      <p:sp>
        <p:nvSpPr>
          <p:cNvPr id="342" name="テキスト ボックス 4"/>
          <p:cNvSpPr txBox="1"/>
          <p:nvPr/>
        </p:nvSpPr>
        <p:spPr>
          <a:xfrm>
            <a:off x="8347340" y="4606657"/>
            <a:ext cx="3266662" cy="2323466"/>
          </a:xfrm>
          <a:prstGeom prst="rect">
            <a:avLst/>
          </a:prstGeom>
          <a:ln>
            <a:solidFill>
              <a:srgbClr val="FF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mèreとpèreでは分布が全く異なる。父母という一つの語彙素の男性形と女性形と言うことは全くできない。mèreは女性名詞とのみ共起する。pèreはmèreと同等の使い方はできない。</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タイトル 1"/>
          <p:cNvSpPr txBox="1">
            <a:spLocks noGrp="1"/>
          </p:cNvSpPr>
          <p:nvPr>
            <p:ph type="title"/>
          </p:nvPr>
        </p:nvSpPr>
        <p:spPr>
          <a:xfrm>
            <a:off x="1251677" y="382384"/>
            <a:ext cx="9989348" cy="1314441"/>
          </a:xfrm>
          <a:prstGeom prst="rect">
            <a:avLst/>
          </a:prstGeom>
        </p:spPr>
        <p:txBody>
          <a:bodyPr/>
          <a:lstStyle/>
          <a:p>
            <a:pPr defTabSz="832104">
              <a:defRPr sz="4095" spc="182"/>
            </a:pP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フランス語</a:t>
            </a:r>
            <a:r>
              <a:rPr dirty="0">
                <a:latin typeface="+mn-lt"/>
                <a:ea typeface="+mn-ea"/>
                <a:cs typeface="+mn-cs"/>
                <a:sym typeface="Helvetica"/>
              </a:rPr>
              <a:t>）</a:t>
            </a:r>
            <a:endParaRPr sz="3276" spc="182" dirty="0">
              <a:latin typeface="+mn-lt"/>
              <a:ea typeface="+mn-ea"/>
              <a:cs typeface="+mn-cs"/>
              <a:sym typeface="Helvetica"/>
            </a:endParaRPr>
          </a:p>
        </p:txBody>
      </p:sp>
      <p:sp>
        <p:nvSpPr>
          <p:cNvPr id="338" name="Rectangle 1"/>
          <p:cNvSpPr txBox="1"/>
          <p:nvPr/>
        </p:nvSpPr>
        <p:spPr>
          <a:xfrm>
            <a:off x="4598670" y="1985890"/>
            <a:ext cx="14922476" cy="617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a:latin typeface="Arial"/>
                <a:ea typeface="Arial"/>
                <a:cs typeface="Arial"/>
                <a:sym typeface="Arial"/>
              </a:defRPr>
            </a:lvl1pPr>
          </a:lstStyle>
          <a:p>
            <a:br/>
            <a:endParaRPr/>
          </a:p>
        </p:txBody>
      </p:sp>
      <p:sp>
        <p:nvSpPr>
          <p:cNvPr id="339" name="Rectangle 1"/>
          <p:cNvSpPr txBox="1"/>
          <p:nvPr/>
        </p:nvSpPr>
        <p:spPr>
          <a:xfrm>
            <a:off x="-3198620" y="25999"/>
            <a:ext cx="15344900" cy="40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1200">
                <a:latin typeface="Times New Roman"/>
                <a:ea typeface="Times New Roman"/>
                <a:cs typeface="Times New Roman"/>
                <a:sym typeface="Times New Roman"/>
              </a:defRPr>
            </a:lvl1pPr>
          </a:lstStyle>
          <a:p>
            <a:r>
              <a:t>Table 3 : les 10 premières combinaisons de N + NH les plus fréquentes</a:t>
            </a:r>
            <a:endParaRPr sz="900"/>
          </a:p>
        </p:txBody>
      </p:sp>
      <p:sp>
        <p:nvSpPr>
          <p:cNvPr id="340" name="コンテンツ プレースホルダー 2"/>
          <p:cNvSpPr txBox="1">
            <a:spLocks noGrp="1"/>
          </p:cNvSpPr>
          <p:nvPr>
            <p:ph type="body" idx="1"/>
          </p:nvPr>
        </p:nvSpPr>
        <p:spPr>
          <a:xfrm>
            <a:off x="1074403" y="1864426"/>
            <a:ext cx="10355598" cy="4611190"/>
          </a:xfrm>
          <a:prstGeom prst="rect">
            <a:avLst/>
          </a:prstGeom>
        </p:spPr>
        <p:txBody>
          <a:bodyPr>
            <a:normAutofit fontScale="62500" lnSpcReduction="20000"/>
          </a:bodyPr>
          <a:lstStyle/>
          <a:p>
            <a:pPr marL="0" indent="0">
              <a:lnSpc>
                <a:spcPct val="99000"/>
              </a:lnSpc>
              <a:buNone/>
              <a:defRPr sz="1700"/>
            </a:pPr>
            <a:r>
              <a:rPr lang="ja-JP" altLang="en-US" dirty="0"/>
              <a:t>フランス語の＜</a:t>
            </a:r>
            <a:r>
              <a:rPr lang="en-US" altLang="ja-JP" dirty="0"/>
              <a:t>N1</a:t>
            </a:r>
            <a:r>
              <a:rPr lang="ja-JP" altLang="en-US" dirty="0"/>
              <a:t>＋親族・王族名詞＞</a:t>
            </a:r>
            <a:endParaRPr lang="en-US" altLang="ja-JP" dirty="0"/>
          </a:p>
          <a:p>
            <a:pPr lvl="1">
              <a:lnSpc>
                <a:spcPct val="99000"/>
              </a:lnSpc>
              <a:defRPr sz="1700"/>
            </a:pPr>
            <a:r>
              <a:rPr lang="ja-JP" altLang="en-US" dirty="0"/>
              <a:t>比喩　</a:t>
            </a:r>
            <a:r>
              <a:rPr lang="en-US" altLang="ja-JP" dirty="0"/>
              <a:t>:</a:t>
            </a:r>
            <a:r>
              <a:rPr lang="ja-JP" altLang="en-US" dirty="0"/>
              <a:t>親族名詞は由来、近接性、王族名詞は、優越性（＋</a:t>
            </a:r>
            <a:r>
              <a:rPr lang="fr-CA" altLang="ja-JP" dirty="0"/>
              <a:t>roi</a:t>
            </a:r>
            <a:r>
              <a:rPr lang="ja-JP" altLang="en-US" dirty="0"/>
              <a:t>の暴君性）</a:t>
            </a:r>
            <a:endParaRPr lang="en-US" altLang="ja-JP" dirty="0"/>
          </a:p>
          <a:p>
            <a:pPr lvl="1">
              <a:lnSpc>
                <a:spcPct val="99000"/>
              </a:lnSpc>
              <a:defRPr sz="1700"/>
            </a:pPr>
            <a:r>
              <a:rPr lang="ja-JP" altLang="en-US" dirty="0"/>
              <a:t>ただし、男女の対立は比喩ではなく、文法的一致による。</a:t>
            </a:r>
            <a:endParaRPr lang="en-US" altLang="ja-JP" dirty="0"/>
          </a:p>
          <a:p>
            <a:pPr marL="457200" lvl="1" indent="0">
              <a:lnSpc>
                <a:spcPct val="99000"/>
              </a:lnSpc>
              <a:buNone/>
              <a:defRPr sz="1700"/>
            </a:pPr>
            <a:r>
              <a:rPr lang="ja-JP" altLang="en-US" dirty="0"/>
              <a:t>ー　親族名詞は男女の性別の違いはメタファーに反映されない。</a:t>
            </a:r>
            <a:r>
              <a:rPr lang="fr-CA" altLang="ja-JP" dirty="0"/>
              <a:t>N1</a:t>
            </a:r>
            <a:r>
              <a:rPr lang="ja-JP" altLang="en-US" dirty="0"/>
              <a:t>の文法上の性に応じて拡張する。</a:t>
            </a:r>
            <a:endParaRPr lang="en-US" altLang="ja-JP" dirty="0"/>
          </a:p>
          <a:p>
            <a:pPr lvl="1">
              <a:lnSpc>
                <a:spcPct val="99000"/>
              </a:lnSpc>
              <a:defRPr sz="1700"/>
            </a:pPr>
            <a:r>
              <a:rPr lang="en-GB" altLang="ja-JP" dirty="0" err="1"/>
              <a:t>roi</a:t>
            </a:r>
            <a:r>
              <a:rPr lang="ja-JP" altLang="en-US" dirty="0"/>
              <a:t>は、独立的に種々の名詞に接続する。</a:t>
            </a:r>
            <a:r>
              <a:rPr lang="fr-CA" altLang="ja-JP" dirty="0"/>
              <a:t>roi</a:t>
            </a:r>
            <a:r>
              <a:rPr lang="ja-JP" altLang="en-US" dirty="0"/>
              <a:t>につづいて、他の親族名詞が出現する傾向はない。</a:t>
            </a:r>
            <a:endParaRPr lang="en-US" altLang="ja-JP" dirty="0"/>
          </a:p>
          <a:p>
            <a:pPr lvl="1">
              <a:lnSpc>
                <a:spcPct val="99000"/>
              </a:lnSpc>
              <a:defRPr sz="1700"/>
            </a:pPr>
            <a:r>
              <a:rPr lang="fr-CA" altLang="ja-JP" dirty="0"/>
              <a:t>mère</a:t>
            </a:r>
            <a:r>
              <a:rPr lang="ja-JP" altLang="en-US" dirty="0"/>
              <a:t>が組織名詞と共起すると、家族パラダイムに従って、</a:t>
            </a:r>
            <a:r>
              <a:rPr lang="fr-CA" altLang="ja-JP" dirty="0" err="1"/>
              <a:t>seour</a:t>
            </a:r>
            <a:r>
              <a:rPr lang="fr-CA" altLang="ja-JP" dirty="0"/>
              <a:t>, fille</a:t>
            </a:r>
            <a:r>
              <a:rPr lang="ja-JP" altLang="en-US" dirty="0"/>
              <a:t>などが出現しやすい。</a:t>
            </a:r>
            <a:endParaRPr lang="en-US" altLang="ja-JP" dirty="0"/>
          </a:p>
          <a:p>
            <a:pPr lvl="1">
              <a:lnSpc>
                <a:spcPct val="99000"/>
              </a:lnSpc>
              <a:defRPr sz="1700"/>
            </a:pPr>
            <a:r>
              <a:rPr lang="fr-CA" altLang="ja-JP" sz="1600" dirty="0">
                <a:solidFill>
                  <a:srgbClr val="000000"/>
                </a:solidFill>
              </a:rPr>
              <a:t>N1</a:t>
            </a:r>
            <a:r>
              <a:rPr lang="ja-JP" altLang="en-US" sz="1600" dirty="0">
                <a:solidFill>
                  <a:srgbClr val="000000"/>
                </a:solidFill>
              </a:rPr>
              <a:t>のうちでは</a:t>
            </a:r>
            <a:r>
              <a:rPr lang="en-GB" altLang="ja-JP" sz="1600" dirty="0" err="1">
                <a:solidFill>
                  <a:srgbClr val="000000"/>
                </a:solidFill>
              </a:rPr>
              <a:t>maison</a:t>
            </a:r>
            <a:r>
              <a:rPr lang="ja-JP" altLang="en-US" sz="1600" dirty="0">
                <a:solidFill>
                  <a:srgbClr val="000000"/>
                </a:solidFill>
              </a:rPr>
              <a:t>が最も豊か</a:t>
            </a:r>
            <a:endParaRPr lang="en-US" altLang="ja-JP" sz="1600" dirty="0">
              <a:solidFill>
                <a:srgbClr val="000000"/>
              </a:solidFill>
            </a:endParaRPr>
          </a:p>
          <a:p>
            <a:pPr lvl="1">
              <a:lnSpc>
                <a:spcPct val="99000"/>
              </a:lnSpc>
              <a:defRPr sz="1700"/>
            </a:pPr>
            <a:r>
              <a:rPr lang="fr-CA" altLang="ja-JP" sz="1600" dirty="0">
                <a:solidFill>
                  <a:srgbClr val="000000"/>
                </a:solidFill>
              </a:rPr>
              <a:t>N2</a:t>
            </a:r>
            <a:r>
              <a:rPr lang="ja-JP" altLang="en-US" sz="1600" dirty="0">
                <a:solidFill>
                  <a:srgbClr val="000000"/>
                </a:solidFill>
              </a:rPr>
              <a:t>では</a:t>
            </a:r>
            <a:r>
              <a:rPr lang="fr-CA" altLang="ja-JP" sz="1600" dirty="0">
                <a:solidFill>
                  <a:srgbClr val="000000"/>
                </a:solidFill>
              </a:rPr>
              <a:t>mère</a:t>
            </a:r>
            <a:r>
              <a:rPr lang="ja-JP" altLang="en-US" sz="1600" dirty="0">
                <a:solidFill>
                  <a:srgbClr val="000000"/>
                </a:solidFill>
              </a:rPr>
              <a:t>が圧倒的→　したがって、</a:t>
            </a:r>
            <a:r>
              <a:rPr lang="fr-CA" altLang="ja-JP" sz="1600" dirty="0">
                <a:solidFill>
                  <a:srgbClr val="000000"/>
                </a:solidFill>
              </a:rPr>
              <a:t>N1</a:t>
            </a:r>
            <a:r>
              <a:rPr lang="ja-JP" altLang="en-US" sz="1600" dirty="0">
                <a:solidFill>
                  <a:srgbClr val="000000"/>
                </a:solidFill>
              </a:rPr>
              <a:t>として女性名詞が出現しやすい。</a:t>
            </a:r>
            <a:endParaRPr lang="en-US" altLang="ja-JP" sz="1600" dirty="0">
              <a:solidFill>
                <a:srgbClr val="000000"/>
              </a:solidFill>
            </a:endParaRPr>
          </a:p>
          <a:p>
            <a:pPr lvl="1">
              <a:lnSpc>
                <a:spcPct val="99000"/>
              </a:lnSpc>
              <a:defRPr sz="1700"/>
            </a:pPr>
            <a:endParaRPr lang="en-US" altLang="ja-JP" dirty="0"/>
          </a:p>
          <a:p>
            <a:pPr lvl="2">
              <a:lnSpc>
                <a:spcPct val="99000"/>
              </a:lnSpc>
              <a:defRPr sz="1700"/>
            </a:pPr>
            <a:r>
              <a:rPr lang="fr-CA" altLang="ja-JP" dirty="0"/>
              <a:t>maison mère, </a:t>
            </a:r>
            <a:r>
              <a:rPr lang="fr-CA" altLang="ja-JP" dirty="0" err="1"/>
              <a:t>soeur</a:t>
            </a:r>
            <a:r>
              <a:rPr lang="fr-CA" altLang="ja-JP" dirty="0"/>
              <a:t>, cousine, fille</a:t>
            </a:r>
          </a:p>
          <a:p>
            <a:pPr lvl="2">
              <a:lnSpc>
                <a:spcPct val="99000"/>
              </a:lnSpc>
              <a:defRPr sz="1700"/>
            </a:pPr>
            <a:r>
              <a:rPr lang="fr-CA" altLang="ja-JP" dirty="0"/>
              <a:t>société mère, </a:t>
            </a:r>
            <a:r>
              <a:rPr lang="fr-CA" altLang="ja-JP" dirty="0" err="1"/>
              <a:t>soeur</a:t>
            </a:r>
            <a:r>
              <a:rPr lang="fr-CA" altLang="ja-JP" dirty="0"/>
              <a:t>, fille,</a:t>
            </a:r>
          </a:p>
          <a:p>
            <a:pPr lvl="2">
              <a:lnSpc>
                <a:spcPct val="99000"/>
              </a:lnSpc>
              <a:defRPr sz="1700"/>
            </a:pPr>
            <a:r>
              <a:rPr lang="fr-CA" altLang="ja-JP" dirty="0">
                <a:highlight>
                  <a:srgbClr val="00FFFF"/>
                </a:highlight>
              </a:rPr>
              <a:t>pays frère, roi, cousin</a:t>
            </a:r>
          </a:p>
          <a:p>
            <a:pPr lvl="2">
              <a:lnSpc>
                <a:spcPct val="99000"/>
              </a:lnSpc>
              <a:defRPr sz="1700"/>
            </a:pPr>
            <a:r>
              <a:rPr lang="fr-CA" altLang="ja-JP" dirty="0"/>
              <a:t>âme </a:t>
            </a:r>
            <a:r>
              <a:rPr lang="fr-CA" altLang="ja-JP" dirty="0" err="1"/>
              <a:t>soeur</a:t>
            </a:r>
            <a:r>
              <a:rPr lang="fr-CA" altLang="ja-JP" dirty="0"/>
              <a:t>, </a:t>
            </a:r>
            <a:r>
              <a:rPr lang="fr-CA" altLang="ja-JP" dirty="0">
                <a:highlight>
                  <a:srgbClr val="FFFF00"/>
                </a:highlight>
              </a:rPr>
              <a:t>frère </a:t>
            </a:r>
          </a:p>
          <a:p>
            <a:pPr lvl="2">
              <a:lnSpc>
                <a:spcPct val="99000"/>
              </a:lnSpc>
              <a:defRPr sz="1700"/>
            </a:pPr>
            <a:r>
              <a:rPr lang="fr-CA" altLang="ja-JP" dirty="0">
                <a:highlight>
                  <a:srgbClr val="00FFFF"/>
                </a:highlight>
              </a:rPr>
              <a:t>parti frère, cousin</a:t>
            </a:r>
          </a:p>
          <a:p>
            <a:pPr lvl="2">
              <a:lnSpc>
                <a:spcPct val="99000"/>
              </a:lnSpc>
              <a:defRPr sz="1700"/>
            </a:pPr>
            <a:r>
              <a:rPr lang="fr-CA" altLang="ja-JP" dirty="0" err="1"/>
              <a:t>célule</a:t>
            </a:r>
            <a:r>
              <a:rPr lang="fr-CA" altLang="ja-JP" dirty="0"/>
              <a:t> mère, fille</a:t>
            </a:r>
          </a:p>
          <a:p>
            <a:pPr lvl="2">
              <a:lnSpc>
                <a:spcPct val="99000"/>
              </a:lnSpc>
              <a:defRPr sz="1700"/>
            </a:pPr>
            <a:r>
              <a:rPr lang="fr-CA" altLang="ja-JP" dirty="0">
                <a:highlight>
                  <a:srgbClr val="00FFFF"/>
                </a:highlight>
              </a:rPr>
              <a:t>peuple frère, cousin, roi</a:t>
            </a:r>
          </a:p>
          <a:p>
            <a:pPr lvl="2">
              <a:lnSpc>
                <a:spcPct val="99000"/>
              </a:lnSpc>
              <a:defRPr sz="1700"/>
            </a:pPr>
            <a:r>
              <a:rPr lang="fr-CA" altLang="ja-JP" dirty="0"/>
              <a:t>organisation mère, </a:t>
            </a:r>
            <a:r>
              <a:rPr lang="fr-CA" altLang="ja-JP" dirty="0" err="1"/>
              <a:t>soeur</a:t>
            </a:r>
            <a:r>
              <a:rPr lang="fr-CA" altLang="ja-JP" dirty="0"/>
              <a:t>, cousine</a:t>
            </a:r>
          </a:p>
          <a:p>
            <a:pPr lvl="2">
              <a:lnSpc>
                <a:spcPct val="99000"/>
              </a:lnSpc>
              <a:defRPr sz="1700"/>
            </a:pPr>
            <a:r>
              <a:rPr lang="fr-CA" altLang="ja-JP" dirty="0"/>
              <a:t>nation </a:t>
            </a:r>
            <a:r>
              <a:rPr lang="fr-CA" altLang="ja-JP" dirty="0" err="1"/>
              <a:t>soeur</a:t>
            </a:r>
            <a:r>
              <a:rPr lang="fr-CA" altLang="ja-JP" dirty="0"/>
              <a:t>, mère, reine</a:t>
            </a:r>
          </a:p>
          <a:p>
            <a:pPr lvl="2">
              <a:lnSpc>
                <a:spcPct val="99000"/>
              </a:lnSpc>
              <a:defRPr sz="1700"/>
            </a:pPr>
            <a:r>
              <a:rPr lang="fr-CA" altLang="ja-JP" dirty="0"/>
              <a:t>langue mère, cousine, fille</a:t>
            </a:r>
          </a:p>
          <a:p>
            <a:pPr lvl="2">
              <a:lnSpc>
                <a:spcPct val="99000"/>
              </a:lnSpc>
              <a:defRPr sz="1700"/>
            </a:pPr>
            <a:r>
              <a:rPr lang="fr-CA" altLang="ja-JP" dirty="0"/>
              <a:t>île mère, </a:t>
            </a:r>
            <a:r>
              <a:rPr lang="fr-CA" altLang="ja-JP" dirty="0" err="1"/>
              <a:t>soeur</a:t>
            </a:r>
            <a:r>
              <a:rPr lang="fr-CA" altLang="ja-JP" dirty="0"/>
              <a:t>, cousine</a:t>
            </a:r>
          </a:p>
          <a:p>
            <a:pPr lvl="1">
              <a:lnSpc>
                <a:spcPct val="99000"/>
              </a:lnSpc>
              <a:defRPr sz="1700"/>
            </a:pPr>
            <a:endParaRPr lang="fr-CA" altLang="ja-JP" dirty="0">
              <a:highlight>
                <a:srgbClr val="FFFF00"/>
              </a:highlight>
            </a:endParaRPr>
          </a:p>
          <a:p>
            <a:pPr marL="457200" lvl="1" indent="0">
              <a:lnSpc>
                <a:spcPct val="99000"/>
              </a:lnSpc>
              <a:buNone/>
              <a:defRPr sz="1700"/>
            </a:pPr>
            <a:endParaRPr lang="en-US" altLang="ja-JP" dirty="0">
              <a:highlight>
                <a:srgbClr val="FFFF00"/>
              </a:highlight>
            </a:endParaRPr>
          </a:p>
        </p:txBody>
      </p:sp>
      <p:sp>
        <p:nvSpPr>
          <p:cNvPr id="341" name="正方形/長方形 3"/>
          <p:cNvSpPr txBox="1"/>
          <p:nvPr/>
        </p:nvSpPr>
        <p:spPr>
          <a:xfrm>
            <a:off x="1375103" y="2276599"/>
            <a:ext cx="9742495" cy="464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a:solidFill>
                  <a:srgbClr val="FF0000"/>
                </a:solidFill>
                <a:latin typeface="Times New Roman"/>
                <a:ea typeface="Times New Roman"/>
                <a:cs typeface="Times New Roman"/>
                <a:sym typeface="Times New Roman"/>
              </a:defRPr>
            </a:pPr>
            <a:endParaRPr dirty="0">
              <a:solidFill>
                <a:srgbClr val="000000"/>
              </a:solidFill>
            </a:endParaRPr>
          </a:p>
        </p:txBody>
      </p:sp>
      <p:sp>
        <p:nvSpPr>
          <p:cNvPr id="2" name="テキスト ボックス 1">
            <a:extLst>
              <a:ext uri="{FF2B5EF4-FFF2-40B4-BE49-F238E27FC236}">
                <a16:creationId xmlns:a16="http://schemas.microsoft.com/office/drawing/2014/main" id="{9208DF45-FD6D-40CE-B04F-C5E78B7F6D1C}"/>
              </a:ext>
            </a:extLst>
          </p:cNvPr>
          <p:cNvSpPr txBox="1"/>
          <p:nvPr/>
        </p:nvSpPr>
        <p:spPr>
          <a:xfrm>
            <a:off x="6096000" y="4008662"/>
            <a:ext cx="502159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フランス語では</a:t>
            </a: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une</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ville</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soeur</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 un pays </a:t>
            </a:r>
            <a:r>
              <a:rPr kumimoji="0" lang="en-GB" altLang="ja-JP" sz="1800" b="0" i="0" u="none" strike="noStrike" cap="none" spc="0" normalizeH="0" baseline="0" dirty="0" err="1">
                <a:ln>
                  <a:noFill/>
                </a:ln>
                <a:solidFill>
                  <a:srgbClr val="000000"/>
                </a:solidFill>
                <a:effectLst/>
                <a:uFillTx/>
                <a:latin typeface="Gill Sans MT"/>
                <a:ea typeface="Gill Sans MT"/>
                <a:cs typeface="Gill Sans MT"/>
                <a:sym typeface="Gill Sans MT"/>
              </a:rPr>
              <a:t>fr</a:t>
            </a:r>
            <a:r>
              <a:rPr lang="fr-CA" altLang="ja-JP" dirty="0"/>
              <a:t>ère</a:t>
            </a:r>
            <a:r>
              <a:rPr lang="ja-JP" altLang="en-US" dirty="0"/>
              <a:t>の理由は明白　（意味とは無関係）</a:t>
            </a:r>
            <a:endParaRPr lang="en-US" altLang="ja-JP" dirty="0"/>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名詞の文法上の性が重要</a:t>
            </a: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186158367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タイトル 1"/>
          <p:cNvSpPr txBox="1">
            <a:spLocks noGrp="1"/>
          </p:cNvSpPr>
          <p:nvPr>
            <p:ph type="title"/>
          </p:nvPr>
        </p:nvSpPr>
        <p:spPr>
          <a:xfrm>
            <a:off x="1006838" y="83985"/>
            <a:ext cx="10178324" cy="1492132"/>
          </a:xfrm>
          <a:prstGeom prst="rect">
            <a:avLst/>
          </a:prstGeom>
        </p:spPr>
        <p:txBody>
          <a:bodyPr>
            <a:normAutofit/>
          </a:bodyPr>
          <a:lstStyle/>
          <a:p>
            <a:pPr defTabSz="539495">
              <a:defRPr sz="2655" spc="117"/>
            </a:pP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日本語</a:t>
            </a:r>
            <a:r>
              <a:rPr dirty="0">
                <a:latin typeface="+mn-lt"/>
                <a:ea typeface="+mn-ea"/>
                <a:cs typeface="+mn-cs"/>
                <a:sym typeface="Helvetica"/>
              </a:rPr>
              <a:t>）</a:t>
            </a:r>
            <a:br>
              <a:rPr dirty="0">
                <a:latin typeface="+mn-lt"/>
                <a:ea typeface="+mn-ea"/>
                <a:cs typeface="+mn-cs"/>
                <a:sym typeface="Helvetica"/>
              </a:rPr>
            </a:br>
            <a:br>
              <a:rPr sz="1887" dirty="0">
                <a:latin typeface="+mn-lt"/>
                <a:ea typeface="+mn-ea"/>
                <a:cs typeface="+mn-cs"/>
                <a:sym typeface="Helvetica"/>
              </a:rPr>
            </a:br>
            <a:r>
              <a:rPr lang="ja-JP" altLang="en-US" sz="1887" dirty="0">
                <a:latin typeface="+mn-lt"/>
                <a:ea typeface="+mn-ea"/>
                <a:cs typeface="+mn-cs"/>
                <a:sym typeface="Helvetica"/>
              </a:rPr>
              <a:t>＜親族名詞＋非人間</a:t>
            </a:r>
            <a:r>
              <a:rPr lang="en-GB" altLang="ja-JP" sz="1887" dirty="0">
                <a:latin typeface="+mn-lt"/>
                <a:ea typeface="+mn-ea"/>
                <a:cs typeface="+mn-cs"/>
                <a:sym typeface="Helvetica"/>
              </a:rPr>
              <a:t>/</a:t>
            </a:r>
            <a:r>
              <a:rPr lang="ja-JP" altLang="en-US" sz="1887" dirty="0">
                <a:latin typeface="+mn-lt"/>
                <a:ea typeface="+mn-ea"/>
                <a:cs typeface="+mn-cs"/>
                <a:sym typeface="Helvetica"/>
              </a:rPr>
              <a:t>非動物名詞＞                     </a:t>
            </a:r>
            <a:r>
              <a:rPr lang="en-GB" altLang="ja-JP" sz="1887" dirty="0">
                <a:latin typeface="+mn-lt"/>
                <a:ea typeface="+mn-ea"/>
                <a:cs typeface="+mn-cs"/>
                <a:sym typeface="Helvetica"/>
              </a:rPr>
              <a:t>&lt;</a:t>
            </a:r>
            <a:r>
              <a:rPr lang="ja-JP" altLang="en-US" sz="1887" dirty="0">
                <a:latin typeface="+mn-lt"/>
                <a:ea typeface="+mn-ea"/>
                <a:cs typeface="+mn-cs"/>
                <a:sym typeface="Helvetica"/>
              </a:rPr>
              <a:t>鬼・姫＋妖怪以外名詞＞</a:t>
            </a:r>
            <a:endParaRPr sz="1887" dirty="0">
              <a:latin typeface="+mn-lt"/>
              <a:ea typeface="+mn-ea"/>
              <a:cs typeface="+mn-cs"/>
              <a:sym typeface="Helvetica"/>
            </a:endParaRPr>
          </a:p>
        </p:txBody>
      </p:sp>
      <p:graphicFrame>
        <p:nvGraphicFramePr>
          <p:cNvPr id="2" name="表 1">
            <a:extLst>
              <a:ext uri="{FF2B5EF4-FFF2-40B4-BE49-F238E27FC236}">
                <a16:creationId xmlns:a16="http://schemas.microsoft.com/office/drawing/2014/main" id="{F39D67E9-AC48-4D6D-B38A-8A788DAE7662}"/>
              </a:ext>
            </a:extLst>
          </p:cNvPr>
          <p:cNvGraphicFramePr>
            <a:graphicFrameLocks noGrp="1"/>
          </p:cNvGraphicFramePr>
          <p:nvPr>
            <p:extLst>
              <p:ext uri="{D42A27DB-BD31-4B8C-83A1-F6EECF244321}">
                <p14:modId xmlns:p14="http://schemas.microsoft.com/office/powerpoint/2010/main" val="185439085"/>
              </p:ext>
            </p:extLst>
          </p:nvPr>
        </p:nvGraphicFramePr>
        <p:xfrm>
          <a:off x="2540001" y="1586355"/>
          <a:ext cx="2768599" cy="4329384"/>
        </p:xfrm>
        <a:graphic>
          <a:graphicData uri="http://schemas.openxmlformats.org/drawingml/2006/table">
            <a:tbl>
              <a:tblPr>
                <a:tableStyleId>{5940675A-B579-460E-94D1-54222C63F5DA}</a:tableStyleId>
              </a:tblPr>
              <a:tblGrid>
                <a:gridCol w="696536">
                  <a:extLst>
                    <a:ext uri="{9D8B030D-6E8A-4147-A177-3AD203B41FA5}">
                      <a16:colId xmlns:a16="http://schemas.microsoft.com/office/drawing/2014/main" val="1455169633"/>
                    </a:ext>
                  </a:extLst>
                </a:gridCol>
                <a:gridCol w="669041">
                  <a:extLst>
                    <a:ext uri="{9D8B030D-6E8A-4147-A177-3AD203B41FA5}">
                      <a16:colId xmlns:a16="http://schemas.microsoft.com/office/drawing/2014/main" val="3317920601"/>
                    </a:ext>
                  </a:extLst>
                </a:gridCol>
                <a:gridCol w="614052">
                  <a:extLst>
                    <a:ext uri="{9D8B030D-6E8A-4147-A177-3AD203B41FA5}">
                      <a16:colId xmlns:a16="http://schemas.microsoft.com/office/drawing/2014/main" val="430018355"/>
                    </a:ext>
                  </a:extLst>
                </a:gridCol>
                <a:gridCol w="788970">
                  <a:extLst>
                    <a:ext uri="{9D8B030D-6E8A-4147-A177-3AD203B41FA5}">
                      <a16:colId xmlns:a16="http://schemas.microsoft.com/office/drawing/2014/main" val="3118045311"/>
                    </a:ext>
                  </a:extLst>
                </a:gridCol>
              </a:tblGrid>
              <a:tr h="360782">
                <a:tc>
                  <a:txBody>
                    <a:bodyPr/>
                    <a:lstStyle/>
                    <a:p>
                      <a:pPr algn="l" fontAlgn="ctr"/>
                      <a:r>
                        <a:rPr lang="ja-JP" altLang="en-US" sz="1100" u="none" strike="noStrike" dirty="0">
                          <a:effectLst/>
                        </a:rPr>
                        <a:t>行ラベル</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拘束</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自由</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総計</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54904738"/>
                  </a:ext>
                </a:extLst>
              </a:tr>
              <a:tr h="360782">
                <a:tc>
                  <a:txBody>
                    <a:bodyPr/>
                    <a:lstStyle/>
                    <a:p>
                      <a:pPr algn="l" fontAlgn="ctr"/>
                      <a:r>
                        <a:rPr lang="ja-JP" altLang="en-US" sz="1100" u="none" strike="noStrike">
                          <a:effectLst/>
                        </a:rPr>
                        <a:t>親</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2273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2273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03314607"/>
                  </a:ext>
                </a:extLst>
              </a:tr>
              <a:tr h="360782">
                <a:tc>
                  <a:txBody>
                    <a:bodyPr/>
                    <a:lstStyle/>
                    <a:p>
                      <a:pPr algn="l" fontAlgn="ctr"/>
                      <a:r>
                        <a:rPr lang="ja-JP" altLang="en-US" sz="1100" u="none" strike="noStrike">
                          <a:effectLst/>
                        </a:rPr>
                        <a:t>子</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274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1856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2130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99621051"/>
                  </a:ext>
                </a:extLst>
              </a:tr>
              <a:tr h="360782">
                <a:tc>
                  <a:txBody>
                    <a:bodyPr/>
                    <a:lstStyle/>
                    <a:p>
                      <a:pPr algn="l" fontAlgn="ctr"/>
                      <a:r>
                        <a:rPr lang="ja-JP" altLang="en-US" sz="1100" u="none" strike="noStrike">
                          <a:effectLst/>
                        </a:rPr>
                        <a:t>母</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1742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1747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78858322"/>
                  </a:ext>
                </a:extLst>
              </a:tr>
              <a:tr h="360782">
                <a:tc>
                  <a:txBody>
                    <a:bodyPr/>
                    <a:lstStyle/>
                    <a:p>
                      <a:pPr algn="l" fontAlgn="ctr"/>
                      <a:r>
                        <a:rPr lang="ja-JP" altLang="en-US" sz="1100" u="none" strike="noStrike">
                          <a:effectLst/>
                        </a:rPr>
                        <a:t>姉妹</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216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216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903238456"/>
                  </a:ext>
                </a:extLst>
              </a:tr>
              <a:tr h="360782">
                <a:tc>
                  <a:txBody>
                    <a:bodyPr/>
                    <a:lstStyle/>
                    <a:p>
                      <a:pPr algn="l" fontAlgn="ctr"/>
                      <a:r>
                        <a:rPr lang="ja-JP" altLang="en-US" sz="1100" u="none" strike="noStrike">
                          <a:effectLst/>
                        </a:rPr>
                        <a:t>親子</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129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129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59665451"/>
                  </a:ext>
                </a:extLst>
              </a:tr>
              <a:tr h="360782">
                <a:tc>
                  <a:txBody>
                    <a:bodyPr/>
                    <a:lstStyle/>
                    <a:p>
                      <a:pPr algn="l" fontAlgn="ctr"/>
                      <a:r>
                        <a:rPr lang="ja-JP" altLang="en-US" sz="1100" u="none" strike="noStrike">
                          <a:effectLst/>
                        </a:rPr>
                        <a:t>兄弟</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73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73</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44491654"/>
                  </a:ext>
                </a:extLst>
              </a:tr>
              <a:tr h="360782">
                <a:tc>
                  <a:txBody>
                    <a:bodyPr/>
                    <a:lstStyle/>
                    <a:p>
                      <a:pPr algn="l" fontAlgn="ctr"/>
                      <a:r>
                        <a:rPr lang="ja-JP" altLang="en-US" sz="1100" u="none" strike="noStrike">
                          <a:effectLst/>
                        </a:rPr>
                        <a:t>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47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47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01446645"/>
                  </a:ext>
                </a:extLst>
              </a:tr>
              <a:tr h="360782">
                <a:tc>
                  <a:txBody>
                    <a:bodyPr/>
                    <a:lstStyle/>
                    <a:p>
                      <a:pPr algn="l" fontAlgn="ctr"/>
                      <a:r>
                        <a:rPr lang="ja-JP" altLang="en-US" sz="1100" u="none" strike="noStrike" dirty="0">
                          <a:effectLst/>
                        </a:rPr>
                        <a:t>娘</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303420170"/>
                  </a:ext>
                </a:extLst>
              </a:tr>
              <a:tr h="360782">
                <a:tc>
                  <a:txBody>
                    <a:bodyPr/>
                    <a:lstStyle/>
                    <a:p>
                      <a:pPr algn="l" fontAlgn="ctr"/>
                      <a:r>
                        <a:rPr lang="ja-JP" altLang="en-US" sz="1100" u="none" strike="noStrike" dirty="0">
                          <a:effectLst/>
                        </a:rPr>
                        <a:t>いとこ</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dirty="0">
                          <a:effectLst/>
                        </a:rPr>
                        <a:t>2</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420830182"/>
                  </a:ext>
                </a:extLst>
              </a:tr>
              <a:tr h="360782">
                <a:tc>
                  <a:txBody>
                    <a:bodyPr/>
                    <a:lstStyle/>
                    <a:p>
                      <a:pPr algn="l" fontAlgn="ctr"/>
                      <a:r>
                        <a:rPr lang="ja-JP" altLang="en-US" sz="1100" u="none" strike="noStrike">
                          <a:effectLst/>
                        </a:rPr>
                        <a:t>曾孫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31786204"/>
                  </a:ext>
                </a:extLst>
              </a:tr>
              <a:tr h="360782">
                <a:tc>
                  <a:txBody>
                    <a:bodyPr/>
                    <a:lstStyle/>
                    <a:p>
                      <a:pPr algn="l" fontAlgn="ctr"/>
                      <a:r>
                        <a:rPr lang="ja-JP" altLang="en-US" sz="1100" u="none" strike="noStrike">
                          <a:effectLst/>
                        </a:rPr>
                        <a:t>総計</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2042</a:t>
                      </a:r>
                      <a:endParaRPr lang="en-US" alt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4603</a:t>
                      </a:r>
                      <a:endParaRPr lang="en-US" alt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dirty="0">
                          <a:effectLst/>
                        </a:rPr>
                        <a:t>6645</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81172155"/>
                  </a:ext>
                </a:extLst>
              </a:tr>
            </a:tbl>
          </a:graphicData>
        </a:graphic>
      </p:graphicFrame>
      <p:sp>
        <p:nvSpPr>
          <p:cNvPr id="3" name="テキスト ボックス 2">
            <a:extLst>
              <a:ext uri="{FF2B5EF4-FFF2-40B4-BE49-F238E27FC236}">
                <a16:creationId xmlns:a16="http://schemas.microsoft.com/office/drawing/2014/main" id="{37308F61-5490-47EF-AD3D-52FBB72943C0}"/>
              </a:ext>
            </a:extLst>
          </p:cNvPr>
          <p:cNvSpPr txBox="1"/>
          <p:nvPr/>
        </p:nvSpPr>
        <p:spPr>
          <a:xfrm>
            <a:off x="1168400" y="6197600"/>
            <a:ext cx="47089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拘束形式は、ほとんどが、母（ボ）子（シ）</a:t>
            </a:r>
          </a:p>
        </p:txBody>
      </p:sp>
      <p:graphicFrame>
        <p:nvGraphicFramePr>
          <p:cNvPr id="4" name="表 3">
            <a:extLst>
              <a:ext uri="{FF2B5EF4-FFF2-40B4-BE49-F238E27FC236}">
                <a16:creationId xmlns:a16="http://schemas.microsoft.com/office/drawing/2014/main" id="{2B281E12-E4C6-42C4-89E0-CB927CDC09B8}"/>
              </a:ext>
            </a:extLst>
          </p:cNvPr>
          <p:cNvGraphicFramePr>
            <a:graphicFrameLocks noGrp="1"/>
          </p:cNvGraphicFramePr>
          <p:nvPr>
            <p:extLst>
              <p:ext uri="{D42A27DB-BD31-4B8C-83A1-F6EECF244321}">
                <p14:modId xmlns:p14="http://schemas.microsoft.com/office/powerpoint/2010/main" val="1730424981"/>
              </p:ext>
            </p:extLst>
          </p:nvPr>
        </p:nvGraphicFramePr>
        <p:xfrm>
          <a:off x="6604000" y="1576116"/>
          <a:ext cx="3695700" cy="1344884"/>
        </p:xfrm>
        <a:graphic>
          <a:graphicData uri="http://schemas.openxmlformats.org/drawingml/2006/table">
            <a:tbl>
              <a:tblPr>
                <a:tableStyleId>{5940675A-B579-460E-94D1-54222C63F5DA}</a:tableStyleId>
              </a:tblPr>
              <a:tblGrid>
                <a:gridCol w="997252">
                  <a:extLst>
                    <a:ext uri="{9D8B030D-6E8A-4147-A177-3AD203B41FA5}">
                      <a16:colId xmlns:a16="http://schemas.microsoft.com/office/drawing/2014/main" val="1230684962"/>
                    </a:ext>
                  </a:extLst>
                </a:gridCol>
                <a:gridCol w="1657199">
                  <a:extLst>
                    <a:ext uri="{9D8B030D-6E8A-4147-A177-3AD203B41FA5}">
                      <a16:colId xmlns:a16="http://schemas.microsoft.com/office/drawing/2014/main" val="4172052273"/>
                    </a:ext>
                  </a:extLst>
                </a:gridCol>
                <a:gridCol w="483961">
                  <a:extLst>
                    <a:ext uri="{9D8B030D-6E8A-4147-A177-3AD203B41FA5}">
                      <a16:colId xmlns:a16="http://schemas.microsoft.com/office/drawing/2014/main" val="3745171920"/>
                    </a:ext>
                  </a:extLst>
                </a:gridCol>
                <a:gridCol w="557288">
                  <a:extLst>
                    <a:ext uri="{9D8B030D-6E8A-4147-A177-3AD203B41FA5}">
                      <a16:colId xmlns:a16="http://schemas.microsoft.com/office/drawing/2014/main" val="1472730900"/>
                    </a:ext>
                  </a:extLst>
                </a:gridCol>
              </a:tblGrid>
              <a:tr h="336221">
                <a:tc>
                  <a:txBody>
                    <a:bodyPr/>
                    <a:lstStyle/>
                    <a:p>
                      <a:pPr algn="l" fontAlgn="ctr"/>
                      <a:r>
                        <a:rPr lang="ja-JP" altLang="en-US" sz="1100" u="none" strike="noStrike">
                          <a:effectLst/>
                        </a:rPr>
                        <a:t>行ラベル</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拘束</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自由</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総計</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616236729"/>
                  </a:ext>
                </a:extLst>
              </a:tr>
              <a:tr h="336221">
                <a:tc>
                  <a:txBody>
                    <a:bodyPr/>
                    <a:lstStyle/>
                    <a:p>
                      <a:pPr algn="l" fontAlgn="ctr"/>
                      <a:r>
                        <a:rPr lang="ja-JP" altLang="en-US" sz="1100" u="none" strike="noStrike">
                          <a:effectLst/>
                        </a:rPr>
                        <a:t>オニ</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194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610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804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98987447"/>
                  </a:ext>
                </a:extLst>
              </a:tr>
              <a:tr h="336221">
                <a:tc>
                  <a:txBody>
                    <a:bodyPr/>
                    <a:lstStyle/>
                    <a:p>
                      <a:pPr algn="l" fontAlgn="ctr"/>
                      <a:r>
                        <a:rPr lang="ja-JP" altLang="en-US" sz="1100" u="none" strike="noStrike">
                          <a:effectLst/>
                        </a:rPr>
                        <a:t>ヒメ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322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322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937778257"/>
                  </a:ext>
                </a:extLst>
              </a:tr>
              <a:tr h="336221">
                <a:tc>
                  <a:txBody>
                    <a:bodyPr/>
                    <a:lstStyle/>
                    <a:p>
                      <a:pPr algn="l" fontAlgn="ctr"/>
                      <a:r>
                        <a:rPr lang="ja-JP" altLang="en-US" sz="1100" u="none" strike="noStrike">
                          <a:effectLst/>
                        </a:rPr>
                        <a:t>総計</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194</a:t>
                      </a:r>
                      <a:endParaRPr lang="en-US" alt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a:effectLst/>
                        </a:rPr>
                        <a:t>932</a:t>
                      </a:r>
                      <a:endParaRPr lang="en-US" altLang="ja-JP"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100" u="none" strike="noStrike" dirty="0">
                          <a:effectLst/>
                        </a:rPr>
                        <a:t>1126</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43463671"/>
                  </a:ext>
                </a:extLst>
              </a:tr>
            </a:tbl>
          </a:graphicData>
        </a:graphic>
      </p:graphicFrame>
      <p:sp>
        <p:nvSpPr>
          <p:cNvPr id="5" name="正方形/長方形 4">
            <a:extLst>
              <a:ext uri="{FF2B5EF4-FFF2-40B4-BE49-F238E27FC236}">
                <a16:creationId xmlns:a16="http://schemas.microsoft.com/office/drawing/2014/main" id="{5D06A913-DFA3-4009-B09C-B580DF349464}"/>
              </a:ext>
            </a:extLst>
          </p:cNvPr>
          <p:cNvSpPr/>
          <p:nvPr/>
        </p:nvSpPr>
        <p:spPr>
          <a:xfrm>
            <a:off x="6972302" y="3332860"/>
            <a:ext cx="2954655" cy="369332"/>
          </a:xfrm>
          <a:prstGeom prst="rect">
            <a:avLst/>
          </a:prstGeom>
        </p:spPr>
        <p:txBody>
          <a:bodyPr wrap="none">
            <a:spAutoFit/>
          </a:bodyPr>
          <a:lstStyle/>
          <a:p>
            <a:r>
              <a:rPr lang="ja-JP" altLang="en-US" dirty="0"/>
              <a:t>拘束形式は、鬼のみ（キ）</a:t>
            </a:r>
          </a:p>
        </p:txBody>
      </p:sp>
      <p:sp>
        <p:nvSpPr>
          <p:cNvPr id="6" name="テキスト ボックス 5">
            <a:extLst>
              <a:ext uri="{FF2B5EF4-FFF2-40B4-BE49-F238E27FC236}">
                <a16:creationId xmlns:a16="http://schemas.microsoft.com/office/drawing/2014/main" id="{8FA6B62A-AEEA-44ED-A3AF-6C47E6317B94}"/>
              </a:ext>
            </a:extLst>
          </p:cNvPr>
          <p:cNvSpPr txBox="1"/>
          <p:nvPr/>
        </p:nvSpPr>
        <p:spPr>
          <a:xfrm>
            <a:off x="7107810" y="4204355"/>
            <a:ext cx="286232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qualificatif-analogique</a:t>
            </a:r>
          </a:p>
          <a:p>
            <a:pPr marL="0" marR="0" indent="0" algn="l" defTabSz="457200" rtl="0" fontAlgn="auto" latinLnBrk="0" hangingPunct="0">
              <a:lnSpc>
                <a:spcPct val="100000"/>
              </a:lnSpc>
              <a:spcBef>
                <a:spcPts val="0"/>
              </a:spcBef>
              <a:spcAft>
                <a:spcPts val="0"/>
              </a:spcAft>
              <a:buClrTx/>
              <a:buSzTx/>
              <a:buFontTx/>
              <a:buNone/>
              <a:tabLst/>
            </a:pPr>
            <a:r>
              <a:rPr lang="ja-JP" altLang="en-US" dirty="0"/>
              <a:t>非人間、非動物名詞の場合</a:t>
            </a:r>
            <a:endParaRPr lang="en-US" altLang="ja-JP" dirty="0"/>
          </a:p>
          <a:p>
            <a:r>
              <a:rPr lang="ja-JP" altLang="en-US" dirty="0"/>
              <a:t>比喩的意味</a:t>
            </a:r>
            <a:endParaRPr lang="en-US" altLang="ja-JP"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5D474-9BD2-D228-98E7-98217B7778A3}"/>
              </a:ext>
            </a:extLst>
          </p:cNvPr>
          <p:cNvSpPr>
            <a:spLocks noGrp="1"/>
          </p:cNvSpPr>
          <p:nvPr>
            <p:ph type="title"/>
          </p:nvPr>
        </p:nvSpPr>
        <p:spPr>
          <a:xfrm>
            <a:off x="1251677" y="382385"/>
            <a:ext cx="10178324" cy="1060654"/>
          </a:xfrm>
        </p:spPr>
        <p:txBody>
          <a:bodyPr>
            <a:normAutofit fontScale="90000"/>
          </a:bodyPr>
          <a:lstStyle/>
          <a:p>
            <a:r>
              <a:rPr kumimoji="1" lang="fr-CA" altLang="ja-JP" dirty="0"/>
              <a:t>9/ 2024 Photos   Bordeaux, Langue d’oc</a:t>
            </a:r>
            <a:endParaRPr kumimoji="1" lang="ja-JP" altLang="en-US" dirty="0"/>
          </a:p>
        </p:txBody>
      </p:sp>
      <p:sp>
        <p:nvSpPr>
          <p:cNvPr id="3" name="テキスト プレースホルダー 2">
            <a:extLst>
              <a:ext uri="{FF2B5EF4-FFF2-40B4-BE49-F238E27FC236}">
                <a16:creationId xmlns:a16="http://schemas.microsoft.com/office/drawing/2014/main" id="{ACB87C25-785F-D8C1-1551-240AFCE8DFBB}"/>
              </a:ext>
            </a:extLst>
          </p:cNvPr>
          <p:cNvSpPr>
            <a:spLocks noGrp="1"/>
          </p:cNvSpPr>
          <p:nvPr>
            <p:ph type="body" idx="1"/>
          </p:nvPr>
        </p:nvSpPr>
        <p:spPr/>
        <p:txBody>
          <a:bodyPr/>
          <a:lstStyle/>
          <a:p>
            <a:r>
              <a:rPr kumimoji="1" lang="fr-CA" altLang="ja-JP" dirty="0">
                <a:hlinkClick r:id="rId2"/>
              </a:rPr>
              <a:t>Bordeaux</a:t>
            </a:r>
            <a:r>
              <a:rPr kumimoji="1" lang="fr-CA" altLang="ja-JP" dirty="0"/>
              <a:t>, Université de Bordeaux</a:t>
            </a:r>
          </a:p>
          <a:p>
            <a:r>
              <a:rPr kumimoji="1" lang="en-US" altLang="ja-JP" dirty="0">
                <a:hlinkClick r:id="rId3"/>
              </a:rPr>
              <a:t>https://www.fontfroide.com/</a:t>
            </a:r>
            <a:endParaRPr kumimoji="1" lang="en-US" altLang="ja-JP" dirty="0"/>
          </a:p>
          <a:p>
            <a:r>
              <a:rPr kumimoji="1" lang="en-US" altLang="ja-JP" dirty="0" err="1">
                <a:hlinkClick r:id="rId4"/>
              </a:rPr>
              <a:t>Leucate</a:t>
            </a:r>
            <a:endParaRPr kumimoji="1" lang="en-US" altLang="ja-JP" dirty="0"/>
          </a:p>
          <a:p>
            <a:r>
              <a:rPr kumimoji="1" lang="fr-CA" altLang="ja-JP" dirty="0"/>
              <a:t>Salses,  </a:t>
            </a:r>
            <a:r>
              <a:rPr kumimoji="1" lang="fr-CA" altLang="ja-JP" dirty="0">
                <a:hlinkClick r:id="rId5"/>
              </a:rPr>
              <a:t>Forteresse de Salses</a:t>
            </a:r>
            <a:endParaRPr kumimoji="1" lang="fr-CA" altLang="ja-JP" dirty="0"/>
          </a:p>
          <a:p>
            <a:r>
              <a:rPr kumimoji="1" lang="fr-CA" altLang="ja-JP" dirty="0">
                <a:hlinkClick r:id="rId6"/>
              </a:rPr>
              <a:t>Narbonne</a:t>
            </a:r>
            <a:endParaRPr kumimoji="1" lang="fr-CA" altLang="ja-JP" dirty="0"/>
          </a:p>
          <a:p>
            <a:r>
              <a:rPr kumimoji="1" lang="fr-CA" altLang="ja-JP" dirty="0"/>
              <a:t>Lagrasse, </a:t>
            </a:r>
            <a:r>
              <a:rPr kumimoji="1" lang="fr-CA" altLang="ja-JP" dirty="0">
                <a:hlinkClick r:id="rId7"/>
              </a:rPr>
              <a:t>Abbey de Sainte-Marie de Lagrasse</a:t>
            </a:r>
            <a:endParaRPr kumimoji="1" lang="ja-JP" altLang="en-US" dirty="0"/>
          </a:p>
        </p:txBody>
      </p:sp>
    </p:spTree>
    <p:extLst>
      <p:ext uri="{BB962C8B-B14F-4D97-AF65-F5344CB8AC3E}">
        <p14:creationId xmlns:p14="http://schemas.microsoft.com/office/powerpoint/2010/main" val="416106323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タイトル 1"/>
          <p:cNvSpPr txBox="1">
            <a:spLocks noGrp="1"/>
          </p:cNvSpPr>
          <p:nvPr>
            <p:ph type="title"/>
          </p:nvPr>
        </p:nvSpPr>
        <p:spPr>
          <a:xfrm>
            <a:off x="1006838" y="83985"/>
            <a:ext cx="10178324" cy="1492132"/>
          </a:xfrm>
          <a:prstGeom prst="rect">
            <a:avLst/>
          </a:prstGeom>
        </p:spPr>
        <p:txBody>
          <a:bodyPr/>
          <a:lstStyle/>
          <a:p>
            <a:pPr defTabSz="539495">
              <a:defRPr sz="2655" spc="117"/>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日本語</a:t>
            </a:r>
            <a:r>
              <a:rPr dirty="0">
                <a:latin typeface="+mn-lt"/>
                <a:ea typeface="+mn-ea"/>
                <a:cs typeface="+mn-cs"/>
                <a:sym typeface="Helvetica"/>
              </a:rPr>
              <a:t>）</a:t>
            </a:r>
            <a:br>
              <a:rPr dirty="0">
                <a:latin typeface="+mn-lt"/>
                <a:ea typeface="+mn-ea"/>
                <a:cs typeface="+mn-cs"/>
                <a:sym typeface="Helvetica"/>
              </a:rPr>
            </a:br>
            <a:r>
              <a:rPr lang="ja-JP" altLang="en-US" dirty="0">
                <a:latin typeface="+mn-lt"/>
                <a:ea typeface="+mn-ea"/>
                <a:cs typeface="+mn-cs"/>
                <a:sym typeface="Helvetica"/>
              </a:rPr>
              <a:t>頻度上位</a:t>
            </a:r>
            <a:r>
              <a:rPr lang="en-US" altLang="ja-JP" dirty="0">
                <a:latin typeface="+mn-lt"/>
                <a:ea typeface="+mn-ea"/>
                <a:cs typeface="+mn-cs"/>
                <a:sym typeface="Helvetica"/>
              </a:rPr>
              <a:t>BI</a:t>
            </a:r>
            <a:r>
              <a:rPr lang="fr-CA" altLang="ja-JP" dirty="0">
                <a:latin typeface="+mn-lt"/>
                <a:ea typeface="+mn-ea"/>
                <a:cs typeface="+mn-cs"/>
                <a:sym typeface="Helvetica"/>
              </a:rPr>
              <a:t>gram</a:t>
            </a:r>
            <a:br>
              <a:rPr sz="1887" dirty="0">
                <a:latin typeface="+mn-lt"/>
                <a:ea typeface="+mn-ea"/>
                <a:cs typeface="+mn-cs"/>
                <a:sym typeface="Helvetica"/>
              </a:rPr>
            </a:br>
            <a:endParaRPr sz="1887" dirty="0">
              <a:latin typeface="+mn-lt"/>
              <a:ea typeface="+mn-ea"/>
              <a:cs typeface="+mn-cs"/>
              <a:sym typeface="Helvetica"/>
            </a:endParaRPr>
          </a:p>
        </p:txBody>
      </p:sp>
      <p:graphicFrame>
        <p:nvGraphicFramePr>
          <p:cNvPr id="5" name="表 4">
            <a:extLst>
              <a:ext uri="{FF2B5EF4-FFF2-40B4-BE49-F238E27FC236}">
                <a16:creationId xmlns:a16="http://schemas.microsoft.com/office/drawing/2014/main" id="{30826129-6E1D-4B34-B75C-0AD7C85543FA}"/>
              </a:ext>
            </a:extLst>
          </p:cNvPr>
          <p:cNvGraphicFramePr>
            <a:graphicFrameLocks noGrp="1"/>
          </p:cNvGraphicFramePr>
          <p:nvPr>
            <p:extLst>
              <p:ext uri="{D42A27DB-BD31-4B8C-83A1-F6EECF244321}">
                <p14:modId xmlns:p14="http://schemas.microsoft.com/office/powerpoint/2010/main" val="675622568"/>
              </p:ext>
            </p:extLst>
          </p:nvPr>
        </p:nvGraphicFramePr>
        <p:xfrm>
          <a:off x="1750550" y="1194661"/>
          <a:ext cx="3416674" cy="5370344"/>
        </p:xfrm>
        <a:graphic>
          <a:graphicData uri="http://schemas.openxmlformats.org/drawingml/2006/table">
            <a:tbl>
              <a:tblPr>
                <a:tableStyleId>{5940675A-B579-460E-94D1-54222C63F5DA}</a:tableStyleId>
              </a:tblPr>
              <a:tblGrid>
                <a:gridCol w="511587">
                  <a:extLst>
                    <a:ext uri="{9D8B030D-6E8A-4147-A177-3AD203B41FA5}">
                      <a16:colId xmlns:a16="http://schemas.microsoft.com/office/drawing/2014/main" val="25506810"/>
                    </a:ext>
                  </a:extLst>
                </a:gridCol>
                <a:gridCol w="638743">
                  <a:extLst>
                    <a:ext uri="{9D8B030D-6E8A-4147-A177-3AD203B41FA5}">
                      <a16:colId xmlns:a16="http://schemas.microsoft.com/office/drawing/2014/main" val="547320568"/>
                    </a:ext>
                  </a:extLst>
                </a:gridCol>
                <a:gridCol w="638743">
                  <a:extLst>
                    <a:ext uri="{9D8B030D-6E8A-4147-A177-3AD203B41FA5}">
                      <a16:colId xmlns:a16="http://schemas.microsoft.com/office/drawing/2014/main" val="2213266155"/>
                    </a:ext>
                  </a:extLst>
                </a:gridCol>
                <a:gridCol w="338755">
                  <a:extLst>
                    <a:ext uri="{9D8B030D-6E8A-4147-A177-3AD203B41FA5}">
                      <a16:colId xmlns:a16="http://schemas.microsoft.com/office/drawing/2014/main" val="4005602683"/>
                    </a:ext>
                  </a:extLst>
                </a:gridCol>
                <a:gridCol w="338755">
                  <a:extLst>
                    <a:ext uri="{9D8B030D-6E8A-4147-A177-3AD203B41FA5}">
                      <a16:colId xmlns:a16="http://schemas.microsoft.com/office/drawing/2014/main" val="1625066345"/>
                    </a:ext>
                  </a:extLst>
                </a:gridCol>
                <a:gridCol w="402666">
                  <a:extLst>
                    <a:ext uri="{9D8B030D-6E8A-4147-A177-3AD203B41FA5}">
                      <a16:colId xmlns:a16="http://schemas.microsoft.com/office/drawing/2014/main" val="210306922"/>
                    </a:ext>
                  </a:extLst>
                </a:gridCol>
                <a:gridCol w="547425">
                  <a:extLst>
                    <a:ext uri="{9D8B030D-6E8A-4147-A177-3AD203B41FA5}">
                      <a16:colId xmlns:a16="http://schemas.microsoft.com/office/drawing/2014/main" val="1650291576"/>
                    </a:ext>
                  </a:extLst>
                </a:gridCol>
              </a:tblGrid>
              <a:tr h="158651">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1" i="0" u="none" strike="noStrike" dirty="0">
                          <a:solidFill>
                            <a:srgbClr val="000000"/>
                          </a:solidFill>
                          <a:effectLst/>
                          <a:latin typeface="游ゴシック" panose="020B0400000000000000" pitchFamily="50" charset="-128"/>
                          <a:ea typeface="游ゴシック" panose="020B0400000000000000" pitchFamily="50" charset="-128"/>
                        </a:rPr>
                        <a:t>lié</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1" i="0" u="none" strike="noStrike" dirty="0">
                          <a:solidFill>
                            <a:srgbClr val="000000"/>
                          </a:solidFill>
                          <a:effectLst/>
                          <a:latin typeface="游ゴシック" panose="020B0400000000000000" pitchFamily="50" charset="-128"/>
                          <a:ea typeface="游ゴシック" panose="020B0400000000000000" pitchFamily="50" charset="-128"/>
                        </a:rPr>
                        <a:t>libre</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総計</a:t>
                      </a:r>
                      <a:endParaRPr lang="ja-JP" altLang="en-US" sz="1000" b="1"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2527920794"/>
                  </a:ext>
                </a:extLst>
              </a:tr>
              <a:tr h="276996">
                <a:tc>
                  <a:txBody>
                    <a:bodyPr/>
                    <a:lstStyle/>
                    <a:p>
                      <a:pPr algn="ctr" fontAlgn="ctr"/>
                      <a:r>
                        <a:rPr lang="en-US" altLang="ja-JP" sz="1000" u="none" strike="noStrike" dirty="0">
                          <a:effectLst/>
                        </a:rPr>
                        <a:t>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ko-</a:t>
                      </a: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gaisha</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Enfant-société</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1617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1617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2608454602"/>
                  </a:ext>
                </a:extLst>
              </a:tr>
              <a:tr h="276996">
                <a:tc>
                  <a:txBody>
                    <a:bodyPr/>
                    <a:lstStyle/>
                    <a:p>
                      <a:pPr algn="ctr" fontAlgn="ctr"/>
                      <a:r>
                        <a:rPr lang="en-US" altLang="ja-JP" sz="1000" u="none" strike="noStrike" dirty="0">
                          <a:effectLst/>
                        </a:rPr>
                        <a:t>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oya-yubi</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Parent-doigt</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1108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1108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1977566820"/>
                  </a:ext>
                </a:extLst>
              </a:tr>
              <a:tr h="276996">
                <a:tc>
                  <a:txBody>
                    <a:bodyPr/>
                    <a:lstStyle/>
                    <a:p>
                      <a:pPr algn="ctr" fontAlgn="ctr"/>
                      <a:r>
                        <a:rPr lang="en-US" altLang="ja-JP" sz="1000" u="none" strike="noStrike" dirty="0">
                          <a:effectLst/>
                        </a:rPr>
                        <a:t>3</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oya-gaisha</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Parent-société</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594</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594</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2128388699"/>
                  </a:ext>
                </a:extLst>
              </a:tr>
              <a:tr h="276996">
                <a:tc>
                  <a:txBody>
                    <a:bodyPr/>
                    <a:lstStyle/>
                    <a:p>
                      <a:pPr algn="ctr" fontAlgn="ctr"/>
                      <a:r>
                        <a:rPr lang="en-US" altLang="ja-JP" sz="1000" u="none" strike="noStrike" dirty="0">
                          <a:effectLst/>
                        </a:rPr>
                        <a:t>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bo</a:t>
                      </a: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-in</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Mère-son</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433</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433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4111907550"/>
                  </a:ext>
                </a:extLst>
              </a:tr>
              <a:tr h="276996">
                <a:tc>
                  <a:txBody>
                    <a:bodyPr/>
                    <a:lstStyle/>
                    <a:p>
                      <a:pPr algn="ctr" fontAlgn="ctr"/>
                      <a:r>
                        <a:rPr lang="en-US" altLang="ja-JP" sz="1000" u="none" strike="noStrike" dirty="0">
                          <a:effectLst/>
                        </a:rPr>
                        <a:t>5</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bo</a:t>
                      </a: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-koku</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Mère-pays</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371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371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3643132757"/>
                  </a:ext>
                </a:extLst>
              </a:tr>
              <a:tr h="276996">
                <a:tc>
                  <a:txBody>
                    <a:bodyPr/>
                    <a:lstStyle/>
                    <a:p>
                      <a:pPr algn="ctr" fontAlgn="ctr"/>
                      <a:r>
                        <a:rPr lang="en-US" altLang="ja-JP" sz="1000" u="none" strike="noStrike" dirty="0">
                          <a:effectLst/>
                        </a:rPr>
                        <a:t>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bo-koo</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Mère-école</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224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224</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1053255189"/>
                  </a:ext>
                </a:extLst>
              </a:tr>
              <a:tr h="411685">
                <a:tc>
                  <a:txBody>
                    <a:bodyPr/>
                    <a:lstStyle/>
                    <a:p>
                      <a:pPr algn="ctr" fontAlgn="ctr"/>
                      <a:r>
                        <a:rPr lang="en-US" altLang="ja-JP" sz="1000" u="none" strike="noStrike" dirty="0">
                          <a:effectLst/>
                        </a:rPr>
                        <a:t>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Oya-</a:t>
                      </a: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kigyoo</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u="none" strike="noStrike" dirty="0">
                          <a:effectLst/>
                        </a:rPr>
                        <a:t>Parent-entreprise</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221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221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1470327391"/>
                  </a:ext>
                </a:extLst>
              </a:tr>
              <a:tr h="276996">
                <a:tc>
                  <a:txBody>
                    <a:bodyPr/>
                    <a:lstStyle/>
                    <a:p>
                      <a:pPr algn="ctr" fontAlgn="ctr"/>
                      <a:r>
                        <a:rPr lang="en-US" altLang="ja-JP" sz="1000" u="none" strike="noStrike" dirty="0">
                          <a:effectLst/>
                        </a:rPr>
                        <a:t>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Shi-in</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Enfant-son</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217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217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3704956226"/>
                  </a:ext>
                </a:extLst>
              </a:tr>
              <a:tr h="276996">
                <a:tc>
                  <a:txBody>
                    <a:bodyPr/>
                    <a:lstStyle/>
                    <a:p>
                      <a:pPr algn="ctr" fontAlgn="ctr"/>
                      <a:r>
                        <a:rPr lang="en-US" altLang="ja-JP" sz="1000" u="none" strike="noStrike" dirty="0">
                          <a:effectLst/>
                        </a:rPr>
                        <a:t>9</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Bo-go</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u="none" strike="noStrike" dirty="0">
                          <a:effectLst/>
                        </a:rPr>
                        <a:t>Mère-langue</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161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161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1799896818"/>
                  </a:ext>
                </a:extLst>
              </a:tr>
              <a:tr h="411685">
                <a:tc>
                  <a:txBody>
                    <a:bodyPr/>
                    <a:lstStyle/>
                    <a:p>
                      <a:pPr algn="ctr" fontAlgn="ctr"/>
                      <a:r>
                        <a:rPr lang="en-US" altLang="ja-JP" sz="1000" u="none" strike="noStrike" dirty="0">
                          <a:effectLst/>
                        </a:rPr>
                        <a:t>10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a:solidFill>
                            <a:srgbClr val="000000"/>
                          </a:solidFill>
                          <a:effectLst/>
                          <a:latin typeface="游ゴシック" panose="020B0400000000000000" pitchFamily="50" charset="-128"/>
                          <a:ea typeface="游ゴシック" panose="020B0400000000000000" pitchFamily="50" charset="-128"/>
                        </a:rPr>
                        <a:t>Bo-kan</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u="none" strike="noStrike" dirty="0">
                          <a:effectLst/>
                        </a:rPr>
                        <a:t>Mère-vaisseau</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142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142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3969636186"/>
                  </a:ext>
                </a:extLst>
              </a:tr>
              <a:tr h="276996">
                <a:tc>
                  <a:txBody>
                    <a:bodyPr/>
                    <a:lstStyle/>
                    <a:p>
                      <a:pPr algn="ctr" fontAlgn="ctr"/>
                      <a:r>
                        <a:rPr lang="en-US" altLang="ja-JP" sz="1000" u="none" strike="noStrike" dirty="0">
                          <a:effectLst/>
                        </a:rPr>
                        <a:t>11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b="0" i="0" u="none" strike="noStrike" dirty="0" err="1">
                          <a:solidFill>
                            <a:srgbClr val="000000"/>
                          </a:solidFill>
                          <a:effectLst/>
                          <a:latin typeface="游ゴシック" panose="020B0400000000000000" pitchFamily="50" charset="-128"/>
                          <a:ea typeface="游ゴシック" panose="020B0400000000000000" pitchFamily="50" charset="-128"/>
                        </a:rPr>
                        <a:t>Shimai-toshi</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fr-CA" altLang="ja-JP" sz="1000" u="none" strike="noStrike" dirty="0" err="1">
                          <a:effectLst/>
                        </a:rPr>
                        <a:t>Soeur</a:t>
                      </a:r>
                      <a:r>
                        <a:rPr lang="fr-CA" altLang="ja-JP" sz="1000" u="none" strike="noStrike" dirty="0">
                          <a:effectLst/>
                        </a:rPr>
                        <a:t>-ville</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115</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115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1044075086"/>
                  </a:ext>
                </a:extLst>
              </a:tr>
              <a:tr h="158651">
                <a:tc>
                  <a:txBody>
                    <a:bodyPr/>
                    <a:lstStyle/>
                    <a:p>
                      <a:pPr algn="ctr" fontAlgn="ctr"/>
                      <a:r>
                        <a:rPr lang="en-US" altLang="ja-JP" sz="1000" u="none" strike="noStrike" dirty="0">
                          <a:effectLst/>
                        </a:rPr>
                        <a:t>12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母集団</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112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112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243687427"/>
                  </a:ext>
                </a:extLst>
              </a:tr>
              <a:tr h="276996">
                <a:tc>
                  <a:txBody>
                    <a:bodyPr/>
                    <a:lstStyle/>
                    <a:p>
                      <a:pPr algn="ctr" fontAlgn="ctr"/>
                      <a:r>
                        <a:rPr lang="en-US" altLang="ja-JP" sz="1000" u="none" strike="noStrike" dirty="0">
                          <a:effectLst/>
                        </a:rPr>
                        <a:t>13</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親子どんぶり</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92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92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1509130259"/>
                  </a:ext>
                </a:extLst>
              </a:tr>
              <a:tr h="158651">
                <a:tc>
                  <a:txBody>
                    <a:bodyPr/>
                    <a:lstStyle/>
                    <a:p>
                      <a:pPr algn="ctr" fontAlgn="ctr"/>
                      <a:r>
                        <a:rPr lang="en-US" altLang="ja-JP" sz="1000" u="none" strike="noStrike" dirty="0">
                          <a:effectLst/>
                        </a:rPr>
                        <a:t>14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子機</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72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72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3731132228"/>
                  </a:ext>
                </a:extLst>
              </a:tr>
              <a:tr h="158651">
                <a:tc>
                  <a:txBody>
                    <a:bodyPr/>
                    <a:lstStyle/>
                    <a:p>
                      <a:pPr algn="ctr" fontAlgn="ctr"/>
                      <a:r>
                        <a:rPr lang="en-US" altLang="ja-JP" sz="1000" u="none" strike="noStrike" dirty="0">
                          <a:effectLst/>
                        </a:rPr>
                        <a:t>15</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親法人</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58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58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1552096711"/>
                  </a:ext>
                </a:extLst>
              </a:tr>
              <a:tr h="158651">
                <a:tc>
                  <a:txBody>
                    <a:bodyPr/>
                    <a:lstStyle/>
                    <a:p>
                      <a:pPr algn="ctr" fontAlgn="ctr"/>
                      <a:r>
                        <a:rPr lang="en-US" altLang="ja-JP" sz="1000" u="none" strike="noStrike" dirty="0">
                          <a:effectLst/>
                        </a:rPr>
                        <a:t>16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親玉</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53</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53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3892732183"/>
                  </a:ext>
                </a:extLst>
              </a:tr>
              <a:tr h="158651">
                <a:tc>
                  <a:txBody>
                    <a:bodyPr/>
                    <a:lstStyle/>
                    <a:p>
                      <a:pPr algn="ctr" fontAlgn="ctr"/>
                      <a:r>
                        <a:rPr lang="en-US" altLang="ja-JP" sz="1000" u="none" strike="noStrike" dirty="0">
                          <a:effectLst/>
                        </a:rPr>
                        <a:t>17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子株</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39</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39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4133011927"/>
                  </a:ext>
                </a:extLst>
              </a:tr>
              <a:tr h="158651">
                <a:tc>
                  <a:txBody>
                    <a:bodyPr/>
                    <a:lstStyle/>
                    <a:p>
                      <a:pPr algn="ctr" fontAlgn="ctr"/>
                      <a:r>
                        <a:rPr lang="en-US" altLang="ja-JP" sz="1000" u="none" strike="noStrike" dirty="0">
                          <a:effectLst/>
                        </a:rPr>
                        <a:t>18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孫会社</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38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38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371028040"/>
                  </a:ext>
                </a:extLst>
              </a:tr>
              <a:tr h="158651">
                <a:tc>
                  <a:txBody>
                    <a:bodyPr/>
                    <a:lstStyle/>
                    <a:p>
                      <a:pPr algn="ctr" fontAlgn="ctr"/>
                      <a:r>
                        <a:rPr lang="en-US" altLang="ja-JP" sz="1000" u="none" strike="noStrike" dirty="0">
                          <a:effectLst/>
                        </a:rPr>
                        <a:t>19</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子葉</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37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a:effectLst/>
                        </a:rPr>
                        <a:t>37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4121437565"/>
                  </a:ext>
                </a:extLst>
              </a:tr>
              <a:tr h="158651">
                <a:tc>
                  <a:txBody>
                    <a:bodyPr/>
                    <a:lstStyle/>
                    <a:p>
                      <a:pPr algn="ctr" fontAlgn="ctr"/>
                      <a:r>
                        <a:rPr lang="en-US" altLang="ja-JP" sz="1000" u="none" strike="noStrike" dirty="0">
                          <a:effectLst/>
                        </a:rPr>
                        <a:t>20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親株</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36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tc>
                  <a:txBody>
                    <a:bodyPr/>
                    <a:lstStyle/>
                    <a:p>
                      <a:pPr algn="r" fontAlgn="ctr"/>
                      <a:r>
                        <a:rPr lang="en-US" altLang="ja-JP" sz="1000" u="none" strike="noStrike" dirty="0">
                          <a:effectLst/>
                        </a:rPr>
                        <a:t>36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621" marR="8621" marT="8621" marB="0" anchor="ctr"/>
                </a:tc>
                <a:extLst>
                  <a:ext uri="{0D108BD9-81ED-4DB2-BD59-A6C34878D82A}">
                    <a16:rowId xmlns:a16="http://schemas.microsoft.com/office/drawing/2014/main" val="3521889871"/>
                  </a:ext>
                </a:extLst>
              </a:tr>
            </a:tbl>
          </a:graphicData>
        </a:graphic>
      </p:graphicFrame>
      <p:graphicFrame>
        <p:nvGraphicFramePr>
          <p:cNvPr id="8" name="表 7">
            <a:extLst>
              <a:ext uri="{FF2B5EF4-FFF2-40B4-BE49-F238E27FC236}">
                <a16:creationId xmlns:a16="http://schemas.microsoft.com/office/drawing/2014/main" id="{A783C3FF-DF2D-4203-8A96-32FE9C5628EE}"/>
              </a:ext>
            </a:extLst>
          </p:cNvPr>
          <p:cNvGraphicFramePr>
            <a:graphicFrameLocks noGrp="1"/>
          </p:cNvGraphicFramePr>
          <p:nvPr>
            <p:extLst>
              <p:ext uri="{D42A27DB-BD31-4B8C-83A1-F6EECF244321}">
                <p14:modId xmlns:p14="http://schemas.microsoft.com/office/powerpoint/2010/main" val="4053587863"/>
              </p:ext>
            </p:extLst>
          </p:nvPr>
        </p:nvGraphicFramePr>
        <p:xfrm>
          <a:off x="6272668" y="1194661"/>
          <a:ext cx="3681006" cy="4863223"/>
        </p:xfrm>
        <a:graphic>
          <a:graphicData uri="http://schemas.openxmlformats.org/drawingml/2006/table">
            <a:tbl>
              <a:tblPr>
                <a:tableStyleId>{5940675A-B579-460E-94D1-54222C63F5DA}</a:tableStyleId>
              </a:tblPr>
              <a:tblGrid>
                <a:gridCol w="613501">
                  <a:extLst>
                    <a:ext uri="{9D8B030D-6E8A-4147-A177-3AD203B41FA5}">
                      <a16:colId xmlns:a16="http://schemas.microsoft.com/office/drawing/2014/main" val="4140052517"/>
                    </a:ext>
                  </a:extLst>
                </a:gridCol>
                <a:gridCol w="613501">
                  <a:extLst>
                    <a:ext uri="{9D8B030D-6E8A-4147-A177-3AD203B41FA5}">
                      <a16:colId xmlns:a16="http://schemas.microsoft.com/office/drawing/2014/main" val="4108803299"/>
                    </a:ext>
                  </a:extLst>
                </a:gridCol>
                <a:gridCol w="613501">
                  <a:extLst>
                    <a:ext uri="{9D8B030D-6E8A-4147-A177-3AD203B41FA5}">
                      <a16:colId xmlns:a16="http://schemas.microsoft.com/office/drawing/2014/main" val="2730736665"/>
                    </a:ext>
                  </a:extLst>
                </a:gridCol>
                <a:gridCol w="613501">
                  <a:extLst>
                    <a:ext uri="{9D8B030D-6E8A-4147-A177-3AD203B41FA5}">
                      <a16:colId xmlns:a16="http://schemas.microsoft.com/office/drawing/2014/main" val="3894117305"/>
                    </a:ext>
                  </a:extLst>
                </a:gridCol>
                <a:gridCol w="613501">
                  <a:extLst>
                    <a:ext uri="{9D8B030D-6E8A-4147-A177-3AD203B41FA5}">
                      <a16:colId xmlns:a16="http://schemas.microsoft.com/office/drawing/2014/main" val="2455925158"/>
                    </a:ext>
                  </a:extLst>
                </a:gridCol>
                <a:gridCol w="613501">
                  <a:extLst>
                    <a:ext uri="{9D8B030D-6E8A-4147-A177-3AD203B41FA5}">
                      <a16:colId xmlns:a16="http://schemas.microsoft.com/office/drawing/2014/main" val="2938422881"/>
                    </a:ext>
                  </a:extLst>
                </a:gridCol>
              </a:tblGrid>
              <a:tr h="184063">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fr-FR" sz="800" u="none" strike="noStrike">
                          <a:effectLst/>
                        </a:rPr>
                        <a:t>bigram</a:t>
                      </a:r>
                      <a:endParaRPr lang="fr-FR"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表記</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拘束</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自由</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総計</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1413613972"/>
                  </a:ext>
                </a:extLst>
              </a:tr>
              <a:tr h="184063">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キモン</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鬼門</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103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103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4285257788"/>
                  </a:ext>
                </a:extLst>
              </a:tr>
              <a:tr h="266522">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オニゴッコ</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鬼ごっこ</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89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89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4233068059"/>
                  </a:ext>
                </a:extLst>
              </a:tr>
              <a:tr h="184063">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キキ</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鬼気</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52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52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2388708555"/>
                  </a:ext>
                </a:extLst>
              </a:tr>
              <a:tr h="184063">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キサイ</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鬼才</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40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40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2486156842"/>
                  </a:ext>
                </a:extLst>
              </a:tr>
              <a:tr h="184063">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オニビ</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鬼火</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36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36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2147706060"/>
                  </a:ext>
                </a:extLst>
              </a:tr>
              <a:tr h="220590">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ヒメユリ</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姫百合</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35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35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3452428097"/>
                  </a:ext>
                </a:extLst>
              </a:tr>
              <a:tr h="184063">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ヒメマツ</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姫松</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30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30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1325975961"/>
                  </a:ext>
                </a:extLst>
              </a:tr>
              <a:tr h="266522">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オニタイジ</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鬼退治</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dirty="0">
                          <a:effectLst/>
                        </a:rPr>
                        <a:t>29</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3782582987"/>
                  </a:ext>
                </a:extLst>
              </a:tr>
              <a:tr h="184063">
                <a:tc>
                  <a:txBody>
                    <a:bodyPr/>
                    <a:lstStyle/>
                    <a:p>
                      <a:pPr algn="r" fontAlgn="ctr"/>
                      <a:r>
                        <a:rPr lang="en-US" altLang="ja-JP" sz="800" u="none" strike="noStrike">
                          <a:effectLst/>
                        </a:rPr>
                        <a:t>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キメン</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鬼面</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1796550306"/>
                  </a:ext>
                </a:extLst>
              </a:tr>
              <a:tr h="266522">
                <a:tc>
                  <a:txBody>
                    <a:bodyPr/>
                    <a:lstStyle/>
                    <a:p>
                      <a:pPr algn="r" fontAlgn="ctr"/>
                      <a:r>
                        <a:rPr lang="en-US" altLang="ja-JP" sz="800" u="none" strike="noStrike">
                          <a:effectLst/>
                        </a:rPr>
                        <a:t>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オニコロシ</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鬼殺し</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dirty="0">
                          <a:effectLst/>
                        </a:rPr>
                        <a:t>25</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1490002530"/>
                  </a:ext>
                </a:extLst>
              </a:tr>
              <a:tr h="184063">
                <a:tc>
                  <a:txBody>
                    <a:bodyPr/>
                    <a:lstStyle/>
                    <a:p>
                      <a:pPr algn="r" fontAlgn="ctr"/>
                      <a:r>
                        <a:rPr lang="en-US" altLang="ja-JP" sz="800" u="none" strike="noStrike" dirty="0">
                          <a:effectLst/>
                        </a:rPr>
                        <a:t>11</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dirty="0">
                          <a:effectLst/>
                        </a:rPr>
                        <a:t>キセキ</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dirty="0">
                          <a:effectLst/>
                        </a:rPr>
                        <a:t>鬼籍</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dirty="0">
                          <a:effectLst/>
                        </a:rPr>
                        <a:t>23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dirty="0">
                          <a:effectLst/>
                        </a:rPr>
                        <a:t>　</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dirty="0">
                          <a:effectLst/>
                        </a:rPr>
                        <a:t>23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41466710"/>
                  </a:ext>
                </a:extLst>
              </a:tr>
              <a:tr h="299767">
                <a:tc>
                  <a:txBody>
                    <a:bodyPr/>
                    <a:lstStyle/>
                    <a:p>
                      <a:pPr algn="r" fontAlgn="ctr"/>
                      <a:r>
                        <a:rPr lang="en-US" altLang="ja-JP" sz="800" u="none" strike="noStrike">
                          <a:effectLst/>
                        </a:rPr>
                        <a:t>12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オニヒトデ</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オニヒトデ</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1042245686"/>
                  </a:ext>
                </a:extLst>
              </a:tr>
              <a:tr h="266522">
                <a:tc>
                  <a:txBody>
                    <a:bodyPr/>
                    <a:lstStyle/>
                    <a:p>
                      <a:pPr algn="r" fontAlgn="ctr"/>
                      <a:r>
                        <a:rPr lang="en-US" altLang="ja-JP" sz="800" u="none" strike="noStrike">
                          <a:effectLst/>
                        </a:rPr>
                        <a:t>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オニガワラ</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鬼瓦</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21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801826347"/>
                  </a:ext>
                </a:extLst>
              </a:tr>
              <a:tr h="184063">
                <a:tc>
                  <a:txBody>
                    <a:bodyPr/>
                    <a:lstStyle/>
                    <a:p>
                      <a:pPr algn="r" fontAlgn="ctr"/>
                      <a:r>
                        <a:rPr lang="en-US" altLang="ja-JP" sz="800" u="none" strike="noStrike">
                          <a:effectLst/>
                        </a:rPr>
                        <a:t>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オニユリ</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鬼百合</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192249181"/>
                  </a:ext>
                </a:extLst>
              </a:tr>
              <a:tr h="370060">
                <a:tc>
                  <a:txBody>
                    <a:bodyPr/>
                    <a:lstStyle/>
                    <a:p>
                      <a:pPr algn="r" fontAlgn="ctr"/>
                      <a:r>
                        <a:rPr lang="en-US" altLang="ja-JP" sz="800" u="none" strike="noStrike">
                          <a:effectLst/>
                        </a:rPr>
                        <a:t>15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ヒメコマツ</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ヒメ小松</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458659045"/>
                  </a:ext>
                </a:extLst>
              </a:tr>
              <a:tr h="266522">
                <a:tc>
                  <a:txBody>
                    <a:bodyPr/>
                    <a:lstStyle/>
                    <a:p>
                      <a:pPr algn="r" fontAlgn="ctr"/>
                      <a:r>
                        <a:rPr lang="en-US" altLang="ja-JP" sz="800" u="none" strike="noStrike">
                          <a:effectLst/>
                        </a:rPr>
                        <a:t>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オニグルミ</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オニグルミ</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3928815604"/>
                  </a:ext>
                </a:extLst>
              </a:tr>
              <a:tr h="266522">
                <a:tc>
                  <a:txBody>
                    <a:bodyPr/>
                    <a:lstStyle/>
                    <a:p>
                      <a:pPr algn="r" fontAlgn="ctr"/>
                      <a:r>
                        <a:rPr lang="en-US" altLang="ja-JP" sz="800" u="none" strike="noStrike">
                          <a:effectLst/>
                        </a:rPr>
                        <a:t>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ヒメシャラ</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ヒメシャラ</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2885542406"/>
                  </a:ext>
                </a:extLst>
              </a:tr>
              <a:tr h="184063">
                <a:tc>
                  <a:txBody>
                    <a:bodyPr/>
                    <a:lstStyle/>
                    <a:p>
                      <a:pPr algn="r" fontAlgn="ctr"/>
                      <a:r>
                        <a:rPr lang="en-US" altLang="ja-JP" sz="800" u="none" strike="noStrike">
                          <a:effectLst/>
                        </a:rPr>
                        <a:t>18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ヒメバチ</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ひめばち</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3367552783"/>
                  </a:ext>
                </a:extLst>
              </a:tr>
              <a:tr h="266522">
                <a:tc>
                  <a:txBody>
                    <a:bodyPr/>
                    <a:lstStyle/>
                    <a:p>
                      <a:pPr algn="r" fontAlgn="ctr"/>
                      <a:r>
                        <a:rPr lang="en-US" altLang="ja-JP" sz="800" u="none" strike="noStrike">
                          <a:effectLst/>
                        </a:rPr>
                        <a:t>19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オニヤンマ</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オニヤンマ</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3060957264"/>
                  </a:ext>
                </a:extLst>
              </a:tr>
              <a:tr h="266522">
                <a:tc>
                  <a:txBody>
                    <a:bodyPr/>
                    <a:lstStyle/>
                    <a:p>
                      <a:pPr algn="r" fontAlgn="ctr"/>
                      <a:r>
                        <a:rPr lang="en-US" altLang="ja-JP" sz="800" u="none" strike="noStrike">
                          <a:effectLst/>
                        </a:rPr>
                        <a:t>20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ヒメイヌビエ</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姫イヌビエ</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l" fontAlgn="ctr"/>
                      <a:r>
                        <a:rPr lang="ja-JP" altLang="en-US" sz="800" u="none" strike="noStrike">
                          <a:effectLst/>
                        </a:rPr>
                        <a:t>　</a:t>
                      </a:r>
                      <a:endParaRPr lang="ja-JP" altLang="en-US"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a:effectLst/>
                        </a:rPr>
                        <a:t>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tc>
                  <a:txBody>
                    <a:bodyPr/>
                    <a:lstStyle/>
                    <a:p>
                      <a:pPr algn="r" fontAlgn="ctr"/>
                      <a:r>
                        <a:rPr lang="en-US" altLang="ja-JP" sz="800" u="none" strike="noStrike" dirty="0">
                          <a:effectLst/>
                        </a:rPr>
                        <a:t>13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105" marR="7105" marT="7105" marB="0" anchor="ctr"/>
                </a:tc>
                <a:extLst>
                  <a:ext uri="{0D108BD9-81ED-4DB2-BD59-A6C34878D82A}">
                    <a16:rowId xmlns:a16="http://schemas.microsoft.com/office/drawing/2014/main" val="3717751974"/>
                  </a:ext>
                </a:extLst>
              </a:tr>
            </a:tbl>
          </a:graphicData>
        </a:graphic>
      </p:graphicFrame>
      <p:sp>
        <p:nvSpPr>
          <p:cNvPr id="9" name="テキスト ボックス 8">
            <a:extLst>
              <a:ext uri="{FF2B5EF4-FFF2-40B4-BE49-F238E27FC236}">
                <a16:creationId xmlns:a16="http://schemas.microsoft.com/office/drawing/2014/main" id="{0352B4E6-FF5F-4782-8A95-B50C6E106264}"/>
              </a:ext>
            </a:extLst>
          </p:cNvPr>
          <p:cNvSpPr txBox="1"/>
          <p:nvPr/>
        </p:nvSpPr>
        <p:spPr>
          <a:xfrm>
            <a:off x="2959100" y="6540500"/>
            <a:ext cx="4571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11" name="テキスト ボックス 10">
            <a:extLst>
              <a:ext uri="{FF2B5EF4-FFF2-40B4-BE49-F238E27FC236}">
                <a16:creationId xmlns:a16="http://schemas.microsoft.com/office/drawing/2014/main" id="{CE30B880-4B5C-42F1-87C7-8AA7A0313C42}"/>
              </a:ext>
            </a:extLst>
          </p:cNvPr>
          <p:cNvSpPr txBox="1"/>
          <p:nvPr/>
        </p:nvSpPr>
        <p:spPr>
          <a:xfrm>
            <a:off x="1569867" y="6540500"/>
            <a:ext cx="442685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表：親族名詞＋</a:t>
            </a:r>
            <a:r>
              <a:rPr lang="en-US" altLang="ja-JP" dirty="0"/>
              <a:t>N</a:t>
            </a:r>
            <a:r>
              <a:rPr lang="ja-JP" altLang="en-US" dirty="0"/>
              <a:t>　（人間・動物を除く）</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12" name="テキスト ボックス 11">
            <a:extLst>
              <a:ext uri="{FF2B5EF4-FFF2-40B4-BE49-F238E27FC236}">
                <a16:creationId xmlns:a16="http://schemas.microsoft.com/office/drawing/2014/main" id="{48D0029F-D6B1-4C29-9EB8-128D9DF902DD}"/>
              </a:ext>
            </a:extLst>
          </p:cNvPr>
          <p:cNvSpPr txBox="1"/>
          <p:nvPr/>
        </p:nvSpPr>
        <p:spPr>
          <a:xfrm flipH="1">
            <a:off x="6385254" y="6404685"/>
            <a:ext cx="46405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表：鬼、姫＋</a:t>
            </a:r>
            <a:r>
              <a:rPr lang="en-US" altLang="ja-JP" dirty="0"/>
              <a:t>N</a:t>
            </a:r>
            <a:r>
              <a:rPr lang="ja-JP" altLang="en-US" dirty="0"/>
              <a:t>　（人間・妖怪・神を除く）</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421780495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タイトル 1"/>
          <p:cNvSpPr txBox="1">
            <a:spLocks noGrp="1"/>
          </p:cNvSpPr>
          <p:nvPr>
            <p:ph type="title"/>
          </p:nvPr>
        </p:nvSpPr>
        <p:spPr>
          <a:xfrm>
            <a:off x="1006838" y="83985"/>
            <a:ext cx="10178324" cy="1492132"/>
          </a:xfrm>
          <a:prstGeom prst="rect">
            <a:avLst/>
          </a:prstGeom>
        </p:spPr>
        <p:txBody>
          <a:bodyPr/>
          <a:lstStyle/>
          <a:p>
            <a:pPr defTabSz="667512">
              <a:defRPr sz="3285" spc="146"/>
            </a:pPr>
            <a:r>
              <a:t>Question2 ville soeur, Pays Frère</a:t>
            </a:r>
            <a:br/>
            <a:r>
              <a:rPr>
                <a:latin typeface="+mn-lt"/>
                <a:ea typeface="+mn-ea"/>
                <a:cs typeface="+mn-cs"/>
                <a:sym typeface="Helvetica"/>
              </a:rPr>
              <a:t>姉妹都市と兄弟国？（日本語）</a:t>
            </a:r>
            <a:br>
              <a:rPr>
                <a:latin typeface="+mn-lt"/>
                <a:ea typeface="+mn-ea"/>
                <a:cs typeface="+mn-cs"/>
                <a:sym typeface="Helvetica"/>
              </a:rPr>
            </a:br>
            <a:r>
              <a:rPr sz="2336" spc="146">
                <a:latin typeface="+mn-lt"/>
                <a:ea typeface="+mn-ea"/>
                <a:cs typeface="+mn-cs"/>
                <a:sym typeface="Helvetica"/>
              </a:rPr>
              <a:t>BCCWJでの頻度</a:t>
            </a:r>
          </a:p>
        </p:txBody>
      </p:sp>
      <p:graphicFrame>
        <p:nvGraphicFramePr>
          <p:cNvPr id="350" name="コンテンツ プレースホルダー 2"/>
          <p:cNvGraphicFramePr/>
          <p:nvPr>
            <p:extLst>
              <p:ext uri="{D42A27DB-BD31-4B8C-83A1-F6EECF244321}">
                <p14:modId xmlns:p14="http://schemas.microsoft.com/office/powerpoint/2010/main" val="2582259685"/>
              </p:ext>
            </p:extLst>
          </p:nvPr>
        </p:nvGraphicFramePr>
        <p:xfrm>
          <a:off x="2880986" y="2467625"/>
          <a:ext cx="5141224" cy="2530702"/>
        </p:xfrm>
        <a:graphic>
          <a:graphicData uri="http://schemas.openxmlformats.org/drawingml/2006/table">
            <a:tbl>
              <a:tblPr firstRow="1">
                <a:tableStyleId>{4C3C2611-4C71-4FC5-86AE-919BDF0F9419}</a:tableStyleId>
              </a:tblPr>
              <a:tblGrid>
                <a:gridCol w="1144037">
                  <a:extLst>
                    <a:ext uri="{9D8B030D-6E8A-4147-A177-3AD203B41FA5}">
                      <a16:colId xmlns:a16="http://schemas.microsoft.com/office/drawing/2014/main" val="20000"/>
                    </a:ext>
                  </a:extLst>
                </a:gridCol>
                <a:gridCol w="1144037">
                  <a:extLst>
                    <a:ext uri="{9D8B030D-6E8A-4147-A177-3AD203B41FA5}">
                      <a16:colId xmlns:a16="http://schemas.microsoft.com/office/drawing/2014/main" val="20001"/>
                    </a:ext>
                  </a:extLst>
                </a:gridCol>
                <a:gridCol w="2099134">
                  <a:extLst>
                    <a:ext uri="{9D8B030D-6E8A-4147-A177-3AD203B41FA5}">
                      <a16:colId xmlns:a16="http://schemas.microsoft.com/office/drawing/2014/main" val="20002"/>
                    </a:ext>
                  </a:extLst>
                </a:gridCol>
                <a:gridCol w="754016">
                  <a:extLst>
                    <a:ext uri="{9D8B030D-6E8A-4147-A177-3AD203B41FA5}">
                      <a16:colId xmlns:a16="http://schemas.microsoft.com/office/drawing/2014/main" val="20003"/>
                    </a:ext>
                  </a:extLst>
                </a:gridCol>
              </a:tblGrid>
              <a:tr h="278478">
                <a:tc gridSpan="3">
                  <a:txBody>
                    <a:bodyPr/>
                    <a:lstStyle/>
                    <a:p>
                      <a:pPr algn="ctr" defTabSz="914400">
                        <a:lnSpc>
                          <a:spcPct val="107000"/>
                        </a:lnSpc>
                        <a:defRPr sz="1800" b="0">
                          <a:solidFill>
                            <a:srgbClr val="000000"/>
                          </a:solidFill>
                        </a:defRPr>
                      </a:pPr>
                      <a:r>
                        <a:rPr sz="1600" b="1" dirty="0">
                          <a:solidFill>
                            <a:srgbClr val="FFFFFF"/>
                          </a:solidFill>
                        </a:rPr>
                        <a:t>Nom de </a:t>
                      </a:r>
                      <a:r>
                        <a:rPr sz="1600" b="1" dirty="0" err="1">
                          <a:solidFill>
                            <a:srgbClr val="FFFFFF"/>
                          </a:solidFill>
                        </a:rPr>
                        <a:t>parenté</a:t>
                      </a:r>
                      <a:endParaRPr sz="1600" b="1" dirty="0">
                        <a:solidFill>
                          <a:srgbClr val="FFFFFF"/>
                        </a:solidFill>
                      </a:endParaRPr>
                    </a:p>
                  </a:txBody>
                  <a:tcPr marL="6350" marR="6350" marT="6350" marB="6350" anchor="ctr" horzOverflow="overflow"/>
                </a:tc>
                <a:tc hMerge="1">
                  <a:txBody>
                    <a:bodyPr/>
                    <a:lstStyle/>
                    <a:p>
                      <a:endParaRPr lang="ja-JP"/>
                    </a:p>
                  </a:txBody>
                  <a:tcPr/>
                </a:tc>
                <a:tc hMerge="1">
                  <a:txBody>
                    <a:bodyPr/>
                    <a:lstStyle/>
                    <a:p>
                      <a:endParaRPr lang="ja-JP"/>
                    </a:p>
                  </a:txBody>
                  <a:tcPr/>
                </a:tc>
                <a:tc>
                  <a:txBody>
                    <a:bodyPr/>
                    <a:lstStyle/>
                    <a:p>
                      <a:pPr algn="ctr" defTabSz="914400">
                        <a:lnSpc>
                          <a:spcPct val="107000"/>
                        </a:lnSpc>
                        <a:defRPr sz="1800" b="0">
                          <a:solidFill>
                            <a:srgbClr val="000000"/>
                          </a:solidFill>
                        </a:defRPr>
                      </a:pPr>
                      <a:r>
                        <a:rPr sz="1600" b="1" dirty="0">
                          <a:solidFill>
                            <a:srgbClr val="FFFFFF"/>
                          </a:solidFill>
                        </a:rPr>
                        <a:t>occ.</a:t>
                      </a:r>
                    </a:p>
                  </a:txBody>
                  <a:tcPr marL="6350" marR="6350" marT="6350" marB="6350" anchor="ctr" horzOverflow="overflow"/>
                </a:tc>
                <a:extLst>
                  <a:ext uri="{0D108BD9-81ED-4DB2-BD59-A6C34878D82A}">
                    <a16:rowId xmlns:a16="http://schemas.microsoft.com/office/drawing/2014/main" val="10000"/>
                  </a:ext>
                </a:extLst>
              </a:tr>
              <a:tr h="278478">
                <a:tc>
                  <a:txBody>
                    <a:bodyPr/>
                    <a:lstStyle/>
                    <a:p>
                      <a:pPr algn="ctr" defTabSz="914400">
                        <a:lnSpc>
                          <a:spcPct val="107000"/>
                        </a:lnSpc>
                        <a:defRPr sz="1800"/>
                      </a:pPr>
                      <a:r>
                        <a:rPr lang="ja-JP" altLang="fr-FR" sz="1600" dirty="0"/>
                        <a:t>親</a:t>
                      </a:r>
                      <a:endParaRPr sz="1600" dirty="0"/>
                    </a:p>
                  </a:txBody>
                  <a:tcPr marL="6350" marR="6350" marT="6350" marB="6350" anchor="ctr" horzOverflow="overflow">
                    <a:solidFill>
                      <a:srgbClr val="FEF2E7"/>
                    </a:solidFill>
                  </a:tcPr>
                </a:tc>
                <a:tc>
                  <a:txBody>
                    <a:bodyPr/>
                    <a:lstStyle/>
                    <a:p>
                      <a:pPr algn="ctr" defTabSz="914400">
                        <a:lnSpc>
                          <a:spcPct val="107000"/>
                        </a:lnSpc>
                        <a:defRPr sz="1800"/>
                      </a:pPr>
                      <a:r>
                        <a:rPr sz="1600" dirty="0" err="1"/>
                        <a:t>Oya</a:t>
                      </a:r>
                      <a:endParaRPr sz="1600" dirty="0"/>
                    </a:p>
                  </a:txBody>
                  <a:tcPr marL="6350" marR="6350" marT="6350" marB="6350" anchor="ctr" horzOverflow="overflow">
                    <a:solidFill>
                      <a:srgbClr val="FEF2E7"/>
                    </a:solidFill>
                  </a:tcPr>
                </a:tc>
                <a:tc>
                  <a:txBody>
                    <a:bodyPr/>
                    <a:lstStyle/>
                    <a:p>
                      <a:pPr algn="ctr" defTabSz="914400">
                        <a:lnSpc>
                          <a:spcPct val="107000"/>
                        </a:lnSpc>
                        <a:defRPr sz="1800"/>
                      </a:pPr>
                      <a:r>
                        <a:rPr sz="1600"/>
                        <a:t>parent(s)</a:t>
                      </a:r>
                    </a:p>
                  </a:txBody>
                  <a:tcPr marL="6350" marR="6350" marT="6350" marB="6350" anchor="ctr" horzOverflow="overflow">
                    <a:solidFill>
                      <a:srgbClr val="FEF2E7"/>
                    </a:solidFill>
                  </a:tcPr>
                </a:tc>
                <a:tc>
                  <a:txBody>
                    <a:bodyPr/>
                    <a:lstStyle/>
                    <a:p>
                      <a:pPr defTabSz="914400">
                        <a:lnSpc>
                          <a:spcPct val="107000"/>
                        </a:lnSpc>
                        <a:defRPr sz="1800"/>
                      </a:pPr>
                      <a:r>
                        <a:rPr lang="en-US" altLang="ja-JP" sz="1600" dirty="0"/>
                        <a:t>2273</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10001"/>
                  </a:ext>
                </a:extLst>
              </a:tr>
              <a:tr h="278478">
                <a:tc>
                  <a:txBody>
                    <a:bodyPr/>
                    <a:lstStyle/>
                    <a:p>
                      <a:pPr algn="ctr" defTabSz="914400">
                        <a:lnSpc>
                          <a:spcPct val="107000"/>
                        </a:lnSpc>
                        <a:defRPr sz="1800"/>
                      </a:pPr>
                      <a:r>
                        <a:rPr sz="1600" dirty="0"/>
                        <a:t>子</a:t>
                      </a:r>
                    </a:p>
                  </a:txBody>
                  <a:tcPr marL="6350" marR="6350" marT="6350" marB="6350" anchor="ctr" horzOverflow="overflow">
                    <a:solidFill>
                      <a:srgbClr val="FEF2E7"/>
                    </a:solidFill>
                  </a:tcPr>
                </a:tc>
                <a:tc>
                  <a:txBody>
                    <a:bodyPr/>
                    <a:lstStyle/>
                    <a:p>
                      <a:pPr algn="ctr" defTabSz="914400">
                        <a:lnSpc>
                          <a:spcPct val="107000"/>
                        </a:lnSpc>
                        <a:defRPr sz="1800"/>
                      </a:pPr>
                      <a:r>
                        <a:rPr sz="1600" dirty="0"/>
                        <a:t>Ko/Shi</a:t>
                      </a:r>
                    </a:p>
                  </a:txBody>
                  <a:tcPr marL="6350" marR="6350" marT="6350" marB="6350" anchor="ctr" horzOverflow="overflow">
                    <a:solidFill>
                      <a:srgbClr val="FEF2E7"/>
                    </a:solidFill>
                  </a:tcPr>
                </a:tc>
                <a:tc>
                  <a:txBody>
                    <a:bodyPr/>
                    <a:lstStyle/>
                    <a:p>
                      <a:pPr algn="ctr" defTabSz="914400">
                        <a:lnSpc>
                          <a:spcPct val="107000"/>
                        </a:lnSpc>
                        <a:defRPr sz="1800"/>
                      </a:pPr>
                      <a:r>
                        <a:rPr sz="1600" dirty="0"/>
                        <a:t>enfant(s)</a:t>
                      </a:r>
                    </a:p>
                  </a:txBody>
                  <a:tcPr marL="6350" marR="6350" marT="6350" marB="6350" anchor="ctr" horzOverflow="overflow">
                    <a:solidFill>
                      <a:srgbClr val="FEF2E7"/>
                    </a:solidFill>
                  </a:tcPr>
                </a:tc>
                <a:tc>
                  <a:txBody>
                    <a:bodyPr/>
                    <a:lstStyle/>
                    <a:p>
                      <a:pPr defTabSz="914400">
                        <a:lnSpc>
                          <a:spcPct val="107000"/>
                        </a:lnSpc>
                        <a:defRPr sz="1800"/>
                      </a:pPr>
                      <a:r>
                        <a:rPr lang="en-US" altLang="ja-JP" sz="1600" dirty="0"/>
                        <a:t>2130</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10002"/>
                  </a:ext>
                </a:extLst>
              </a:tr>
              <a:tr h="278478">
                <a:tc>
                  <a:txBody>
                    <a:bodyPr/>
                    <a:lstStyle/>
                    <a:p>
                      <a:pPr algn="ctr" defTabSz="914400">
                        <a:lnSpc>
                          <a:spcPct val="107000"/>
                        </a:lnSpc>
                        <a:defRPr sz="1800"/>
                      </a:pPr>
                      <a:r>
                        <a:rPr sz="1600"/>
                        <a:t>母</a:t>
                      </a:r>
                    </a:p>
                  </a:txBody>
                  <a:tcPr marL="6350" marR="6350" marT="6350" marB="6350" anchor="ctr" horzOverflow="overflow">
                    <a:solidFill>
                      <a:srgbClr val="FEF2E7"/>
                    </a:solidFill>
                  </a:tcPr>
                </a:tc>
                <a:tc>
                  <a:txBody>
                    <a:bodyPr/>
                    <a:lstStyle/>
                    <a:p>
                      <a:pPr algn="ctr" defTabSz="914400">
                        <a:lnSpc>
                          <a:spcPct val="107000"/>
                        </a:lnSpc>
                        <a:defRPr sz="1800"/>
                      </a:pPr>
                      <a:r>
                        <a:rPr sz="1600" dirty="0" err="1"/>
                        <a:t>Haha</a:t>
                      </a:r>
                      <a:r>
                        <a:rPr sz="1600" dirty="0"/>
                        <a:t>/Bo</a:t>
                      </a:r>
                    </a:p>
                  </a:txBody>
                  <a:tcPr marL="6350" marR="6350" marT="6350" marB="6350" anchor="ctr" horzOverflow="overflow">
                    <a:solidFill>
                      <a:srgbClr val="FEF2E7"/>
                    </a:solidFill>
                  </a:tcPr>
                </a:tc>
                <a:tc>
                  <a:txBody>
                    <a:bodyPr/>
                    <a:lstStyle/>
                    <a:p>
                      <a:pPr algn="ctr" defTabSz="914400">
                        <a:lnSpc>
                          <a:spcPct val="107000"/>
                        </a:lnSpc>
                        <a:defRPr sz="1800"/>
                      </a:pPr>
                      <a:r>
                        <a:rPr sz="1600" dirty="0" err="1"/>
                        <a:t>mère</a:t>
                      </a:r>
                      <a:endParaRPr sz="1600" dirty="0"/>
                    </a:p>
                  </a:txBody>
                  <a:tcPr marL="6350" marR="6350" marT="6350" marB="6350" anchor="ctr" horzOverflow="overflow">
                    <a:solidFill>
                      <a:srgbClr val="FEF2E7"/>
                    </a:solidFill>
                  </a:tcPr>
                </a:tc>
                <a:tc>
                  <a:txBody>
                    <a:bodyPr/>
                    <a:lstStyle/>
                    <a:p>
                      <a:pPr defTabSz="914400">
                        <a:lnSpc>
                          <a:spcPct val="107000"/>
                        </a:lnSpc>
                        <a:defRPr sz="1800"/>
                      </a:pPr>
                      <a:r>
                        <a:rPr lang="en-US" altLang="ja-JP" sz="1600" dirty="0"/>
                        <a:t>1747</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10003"/>
                  </a:ext>
                </a:extLst>
              </a:tr>
              <a:tr h="278478">
                <a:tc>
                  <a:txBody>
                    <a:bodyPr/>
                    <a:lstStyle/>
                    <a:p>
                      <a:pPr algn="ctr" defTabSz="914400">
                        <a:lnSpc>
                          <a:spcPct val="107000"/>
                        </a:lnSpc>
                        <a:defRPr sz="1800"/>
                      </a:pPr>
                      <a:r>
                        <a:rPr sz="1600"/>
                        <a:t>姉妹</a:t>
                      </a:r>
                    </a:p>
                  </a:txBody>
                  <a:tcPr marL="6350" marR="6350" marT="6350" marB="6350" anchor="ctr" horzOverflow="overflow">
                    <a:solidFill>
                      <a:srgbClr val="FEF2E7"/>
                    </a:solidFill>
                  </a:tcPr>
                </a:tc>
                <a:tc>
                  <a:txBody>
                    <a:bodyPr/>
                    <a:lstStyle/>
                    <a:p>
                      <a:pPr algn="ctr" defTabSz="914400">
                        <a:lnSpc>
                          <a:spcPct val="107000"/>
                        </a:lnSpc>
                        <a:defRPr sz="1800"/>
                      </a:pPr>
                      <a:r>
                        <a:rPr sz="1600" dirty="0" err="1"/>
                        <a:t>Shimai</a:t>
                      </a:r>
                      <a:endParaRPr sz="1600" dirty="0"/>
                    </a:p>
                  </a:txBody>
                  <a:tcPr marL="6350" marR="6350" marT="6350" marB="6350" anchor="ctr" horzOverflow="overflow">
                    <a:solidFill>
                      <a:srgbClr val="FEF2E7"/>
                    </a:solidFill>
                  </a:tcPr>
                </a:tc>
                <a:tc>
                  <a:txBody>
                    <a:bodyPr/>
                    <a:lstStyle/>
                    <a:p>
                      <a:pPr algn="ctr" defTabSz="914400">
                        <a:lnSpc>
                          <a:spcPct val="107000"/>
                        </a:lnSpc>
                        <a:defRPr sz="1800"/>
                      </a:pPr>
                      <a:r>
                        <a:rPr sz="1600" dirty="0" err="1"/>
                        <a:t>soeurs</a:t>
                      </a:r>
                      <a:endParaRPr sz="1600" dirty="0"/>
                    </a:p>
                  </a:txBody>
                  <a:tcPr marL="6350" marR="6350" marT="6350" marB="6350" anchor="ctr" horzOverflow="overflow">
                    <a:solidFill>
                      <a:srgbClr val="FEF2E7"/>
                    </a:solidFill>
                  </a:tcPr>
                </a:tc>
                <a:tc>
                  <a:txBody>
                    <a:bodyPr/>
                    <a:lstStyle/>
                    <a:p>
                      <a:pPr defTabSz="914400">
                        <a:lnSpc>
                          <a:spcPct val="107000"/>
                        </a:lnSpc>
                        <a:defRPr sz="1800"/>
                      </a:pPr>
                      <a:r>
                        <a:rPr lang="en-US" altLang="ja-JP" sz="1600" dirty="0"/>
                        <a:t>216</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10004"/>
                  </a:ext>
                </a:extLst>
              </a:tr>
              <a:tr h="278478">
                <a:tc>
                  <a:txBody>
                    <a:bodyPr/>
                    <a:lstStyle/>
                    <a:p>
                      <a:pPr algn="ctr" defTabSz="914400">
                        <a:lnSpc>
                          <a:spcPct val="107000"/>
                        </a:lnSpc>
                        <a:defRPr sz="1800"/>
                      </a:pPr>
                      <a:r>
                        <a:rPr sz="1600" dirty="0" err="1"/>
                        <a:t>兄弟</a:t>
                      </a:r>
                      <a:endParaRPr sz="1600" dirty="0"/>
                    </a:p>
                  </a:txBody>
                  <a:tcPr marL="6350" marR="6350" marT="6350" marB="6350" anchor="ctr" horzOverflow="overflow">
                    <a:solidFill>
                      <a:srgbClr val="FEF2E7"/>
                    </a:solidFill>
                  </a:tcPr>
                </a:tc>
                <a:tc>
                  <a:txBody>
                    <a:bodyPr/>
                    <a:lstStyle/>
                    <a:p>
                      <a:pPr algn="ctr" defTabSz="914400">
                        <a:lnSpc>
                          <a:spcPct val="107000"/>
                        </a:lnSpc>
                        <a:defRPr sz="1800"/>
                      </a:pPr>
                      <a:r>
                        <a:rPr sz="1600" dirty="0"/>
                        <a:t>Kyodai</a:t>
                      </a:r>
                    </a:p>
                  </a:txBody>
                  <a:tcPr marL="6350" marR="6350" marT="6350" marB="6350" anchor="ctr" horzOverflow="overflow">
                    <a:solidFill>
                      <a:srgbClr val="FEF2E7"/>
                    </a:solidFill>
                  </a:tcPr>
                </a:tc>
                <a:tc>
                  <a:txBody>
                    <a:bodyPr/>
                    <a:lstStyle/>
                    <a:p>
                      <a:pPr algn="ctr" defTabSz="914400">
                        <a:lnSpc>
                          <a:spcPct val="107000"/>
                        </a:lnSpc>
                        <a:defRPr sz="1800"/>
                      </a:pPr>
                      <a:r>
                        <a:rPr sz="1600" dirty="0"/>
                        <a:t>frères</a:t>
                      </a:r>
                    </a:p>
                  </a:txBody>
                  <a:tcPr marL="6350" marR="6350" marT="6350" marB="6350" anchor="ctr" horzOverflow="overflow">
                    <a:solidFill>
                      <a:srgbClr val="FEF2E7"/>
                    </a:solidFill>
                  </a:tcPr>
                </a:tc>
                <a:tc>
                  <a:txBody>
                    <a:bodyPr/>
                    <a:lstStyle/>
                    <a:p>
                      <a:pPr defTabSz="914400">
                        <a:lnSpc>
                          <a:spcPct val="107000"/>
                        </a:lnSpc>
                        <a:defRPr sz="1800"/>
                      </a:pPr>
                      <a:r>
                        <a:rPr lang="en-US" altLang="ja-JP" sz="1600" dirty="0"/>
                        <a:t>73</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151741377"/>
                  </a:ext>
                </a:extLst>
              </a:tr>
              <a:tr h="302878">
                <a:tc>
                  <a:txBody>
                    <a:bodyPr/>
                    <a:lstStyle/>
                    <a:p>
                      <a:pPr algn="ctr" defTabSz="914400">
                        <a:lnSpc>
                          <a:spcPct val="107000"/>
                        </a:lnSpc>
                        <a:defRPr sz="1800"/>
                      </a:pPr>
                      <a:r>
                        <a:rPr sz="1600" dirty="0"/>
                        <a:t>孫</a:t>
                      </a:r>
                    </a:p>
                  </a:txBody>
                  <a:tcPr marL="6350" marR="6350" marT="6350" marB="6350" anchor="ctr" horzOverflow="overflow">
                    <a:solidFill>
                      <a:srgbClr val="FEF2E7"/>
                    </a:solidFill>
                  </a:tcPr>
                </a:tc>
                <a:tc>
                  <a:txBody>
                    <a:bodyPr/>
                    <a:lstStyle/>
                    <a:p>
                      <a:pPr algn="ctr" defTabSz="914400">
                        <a:lnSpc>
                          <a:spcPct val="107000"/>
                        </a:lnSpc>
                        <a:defRPr sz="1800"/>
                      </a:pPr>
                      <a:r>
                        <a:rPr sz="1600" dirty="0"/>
                        <a:t>Mago</a:t>
                      </a:r>
                    </a:p>
                  </a:txBody>
                  <a:tcPr marL="6350" marR="6350" marT="6350" marB="6350" anchor="ctr" horzOverflow="overflow">
                    <a:solidFill>
                      <a:srgbClr val="FEF2E7"/>
                    </a:solidFill>
                  </a:tcPr>
                </a:tc>
                <a:tc>
                  <a:txBody>
                    <a:bodyPr/>
                    <a:lstStyle/>
                    <a:p>
                      <a:pPr algn="ctr" defTabSz="914400">
                        <a:lnSpc>
                          <a:spcPct val="107000"/>
                        </a:lnSpc>
                        <a:defRPr sz="1800"/>
                      </a:pPr>
                      <a:r>
                        <a:rPr sz="1600" dirty="0"/>
                        <a:t>petit(s)-enfant(s)</a:t>
                      </a:r>
                    </a:p>
                  </a:txBody>
                  <a:tcPr marL="6350" marR="6350" marT="6350" marB="6350" anchor="ctr" horzOverflow="overflow">
                    <a:solidFill>
                      <a:srgbClr val="FEF2E7"/>
                    </a:solidFill>
                  </a:tcPr>
                </a:tc>
                <a:tc>
                  <a:txBody>
                    <a:bodyPr/>
                    <a:lstStyle/>
                    <a:p>
                      <a:pPr defTabSz="914400">
                        <a:lnSpc>
                          <a:spcPct val="107000"/>
                        </a:lnSpc>
                        <a:defRPr sz="1800"/>
                      </a:pPr>
                      <a:r>
                        <a:rPr lang="en-US" altLang="ja-JP" sz="1600" dirty="0"/>
                        <a:t>47</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10005"/>
                  </a:ext>
                </a:extLst>
              </a:tr>
              <a:tr h="278478">
                <a:tc>
                  <a:txBody>
                    <a:bodyPr/>
                    <a:lstStyle/>
                    <a:p>
                      <a:pPr algn="ctr" defTabSz="914400">
                        <a:lnSpc>
                          <a:spcPct val="107000"/>
                        </a:lnSpc>
                        <a:defRPr sz="1800"/>
                      </a:pPr>
                      <a:r>
                        <a:rPr lang="ja-JP" altLang="en-US" sz="1600" dirty="0"/>
                        <a:t>娘</a:t>
                      </a:r>
                      <a:endParaRPr sz="1600" dirty="0"/>
                    </a:p>
                  </a:txBody>
                  <a:tcPr marL="6350" marR="6350" marT="6350" marB="6350" anchor="ctr" horzOverflow="overflow">
                    <a:solidFill>
                      <a:srgbClr val="FEF2E7"/>
                    </a:solidFill>
                  </a:tcPr>
                </a:tc>
                <a:tc>
                  <a:txBody>
                    <a:bodyPr/>
                    <a:lstStyle/>
                    <a:p>
                      <a:pPr algn="ctr" defTabSz="914400">
                        <a:lnSpc>
                          <a:spcPct val="107000"/>
                        </a:lnSpc>
                        <a:defRPr sz="1800"/>
                      </a:pPr>
                      <a:r>
                        <a:rPr lang="fr-CA" sz="1600" dirty="0" err="1"/>
                        <a:t>jyoo</a:t>
                      </a:r>
                      <a:endParaRPr sz="1600" dirty="0"/>
                    </a:p>
                  </a:txBody>
                  <a:tcPr marL="6350" marR="6350" marT="6350" marB="6350" anchor="ctr" horzOverflow="overflow">
                    <a:solidFill>
                      <a:srgbClr val="FEF2E7"/>
                    </a:solidFill>
                  </a:tcPr>
                </a:tc>
                <a:tc>
                  <a:txBody>
                    <a:bodyPr/>
                    <a:lstStyle/>
                    <a:p>
                      <a:pPr algn="ctr" defTabSz="914400">
                        <a:lnSpc>
                          <a:spcPct val="107000"/>
                        </a:lnSpc>
                        <a:defRPr sz="1800"/>
                      </a:pPr>
                      <a:r>
                        <a:rPr lang="fr-CA" sz="1600" dirty="0"/>
                        <a:t>fille</a:t>
                      </a:r>
                      <a:endParaRPr sz="1600" dirty="0"/>
                    </a:p>
                  </a:txBody>
                  <a:tcPr marL="6350" marR="6350" marT="6350" marB="6350" anchor="ctr" horzOverflow="overflow">
                    <a:solidFill>
                      <a:srgbClr val="FEF2E7"/>
                    </a:solidFill>
                  </a:tcPr>
                </a:tc>
                <a:tc>
                  <a:txBody>
                    <a:bodyPr/>
                    <a:lstStyle/>
                    <a:p>
                      <a:pPr defTabSz="914400">
                        <a:lnSpc>
                          <a:spcPct val="107000"/>
                        </a:lnSpc>
                        <a:defRPr sz="1800"/>
                      </a:pPr>
                      <a:r>
                        <a:rPr lang="fr-CA" altLang="ja-JP" sz="1600" dirty="0"/>
                        <a:t>26</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1041655415"/>
                  </a:ext>
                </a:extLst>
              </a:tr>
              <a:tr h="278478">
                <a:tc>
                  <a:txBody>
                    <a:bodyPr/>
                    <a:lstStyle/>
                    <a:p>
                      <a:pPr algn="ctr" defTabSz="914400">
                        <a:lnSpc>
                          <a:spcPct val="107000"/>
                        </a:lnSpc>
                        <a:defRPr sz="1800"/>
                      </a:pPr>
                      <a:r>
                        <a:rPr lang="ja-JP" altLang="en-US" sz="1600" dirty="0"/>
                        <a:t>曾孫</a:t>
                      </a:r>
                      <a:endParaRPr sz="1600" dirty="0"/>
                    </a:p>
                  </a:txBody>
                  <a:tcPr marL="6350" marR="6350" marT="6350" marB="6350" anchor="ctr" horzOverflow="overflow">
                    <a:solidFill>
                      <a:srgbClr val="FEF2E7"/>
                    </a:solidFill>
                  </a:tcPr>
                </a:tc>
                <a:tc>
                  <a:txBody>
                    <a:bodyPr/>
                    <a:lstStyle/>
                    <a:p>
                      <a:pPr algn="ctr" defTabSz="914400">
                        <a:lnSpc>
                          <a:spcPct val="107000"/>
                        </a:lnSpc>
                        <a:defRPr sz="1800"/>
                      </a:pPr>
                      <a:r>
                        <a:rPr lang="fr-CA" sz="1600" dirty="0" err="1"/>
                        <a:t>himago</a:t>
                      </a:r>
                      <a:endParaRPr sz="1600" dirty="0"/>
                    </a:p>
                  </a:txBody>
                  <a:tcPr marL="6350" marR="6350" marT="6350" marB="6350" anchor="ctr" horzOverflow="overflow">
                    <a:solidFill>
                      <a:srgbClr val="FEF2E7"/>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sz="1800"/>
                      </a:pPr>
                      <a:r>
                        <a:rPr lang="fr-FR" altLang="ja-JP" sz="1600" dirty="0"/>
                        <a:t>arrière petit(s)-enfant(s)</a:t>
                      </a:r>
                    </a:p>
                  </a:txBody>
                  <a:tcPr marL="6350" marR="6350" marT="6350" marB="6350" anchor="ctr" horzOverflow="overflow">
                    <a:solidFill>
                      <a:srgbClr val="FEF2E7"/>
                    </a:solidFill>
                  </a:tcPr>
                </a:tc>
                <a:tc>
                  <a:txBody>
                    <a:bodyPr/>
                    <a:lstStyle/>
                    <a:p>
                      <a:pPr defTabSz="914400">
                        <a:lnSpc>
                          <a:spcPct val="107000"/>
                        </a:lnSpc>
                        <a:defRPr sz="1800"/>
                      </a:pPr>
                      <a:r>
                        <a:rPr lang="fr-CA" altLang="ja-JP" sz="1600" dirty="0"/>
                        <a:t>2</a:t>
                      </a:r>
                      <a:endParaRPr sz="1600" dirty="0"/>
                    </a:p>
                  </a:txBody>
                  <a:tcPr marL="6350" marR="6350" marT="6350" marB="6350" anchor="ctr" horzOverflow="overflow">
                    <a:solidFill>
                      <a:srgbClr val="FEF2E7"/>
                    </a:solidFill>
                  </a:tcPr>
                </a:tc>
                <a:extLst>
                  <a:ext uri="{0D108BD9-81ED-4DB2-BD59-A6C34878D82A}">
                    <a16:rowId xmlns:a16="http://schemas.microsoft.com/office/drawing/2014/main" val="2329529340"/>
                  </a:ext>
                </a:extLst>
              </a:tr>
            </a:tbl>
          </a:graphicData>
        </a:graphic>
      </p:graphicFrame>
      <p:sp>
        <p:nvSpPr>
          <p:cNvPr id="351" name="Rectangle 1"/>
          <p:cNvSpPr txBox="1"/>
          <p:nvPr/>
        </p:nvSpPr>
        <p:spPr>
          <a:xfrm>
            <a:off x="-4920352" y="-157883"/>
            <a:ext cx="17066632" cy="35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defRPr sz="900">
                <a:latin typeface="Unistra D"/>
                <a:ea typeface="Unistra D"/>
                <a:cs typeface="Unistra D"/>
                <a:sym typeface="Unistra D"/>
              </a:defRPr>
            </a:lvl1pPr>
          </a:lstStyle>
          <a:p>
            <a:r>
              <a:t>Table 5 : Exemples recueillis dans BCCWJ</a:t>
            </a:r>
          </a:p>
        </p:txBody>
      </p:sp>
      <p:sp>
        <p:nvSpPr>
          <p:cNvPr id="352" name="テキスト ボックス 6"/>
          <p:cNvSpPr txBox="1"/>
          <p:nvPr/>
        </p:nvSpPr>
        <p:spPr>
          <a:xfrm>
            <a:off x="2156352" y="5160722"/>
            <a:ext cx="8244635"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err="1"/>
              <a:t>兄、姉、妹、弟、娘、息子をN１にした、比喩的なN1N2は見当たらない</a:t>
            </a:r>
            <a:r>
              <a:rPr dirty="0"/>
              <a:t>。</a:t>
            </a:r>
          </a:p>
          <a:p>
            <a:r>
              <a:rPr dirty="0"/>
              <a:t>（</a:t>
            </a:r>
            <a:r>
              <a:rPr lang="ja-JP" altLang="en-US" dirty="0"/>
              <a:t>他に、</a:t>
            </a:r>
            <a:r>
              <a:rPr dirty="0" err="1"/>
              <a:t>姫（姫百合</a:t>
            </a:r>
            <a:r>
              <a:rPr dirty="0"/>
              <a:t>）、</a:t>
            </a:r>
            <a:r>
              <a:rPr dirty="0" err="1"/>
              <a:t>鬼（鬼瓦</a:t>
            </a:r>
            <a:r>
              <a:rPr dirty="0"/>
              <a:t>）</a:t>
            </a:r>
            <a:r>
              <a:rPr lang="ja-JP" altLang="en-US" dirty="0"/>
              <a:t>は比喩的</a:t>
            </a:r>
            <a:r>
              <a:rPr dirty="0"/>
              <a:t>）</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タイトル 1"/>
          <p:cNvSpPr txBox="1">
            <a:spLocks noGrp="1"/>
          </p:cNvSpPr>
          <p:nvPr>
            <p:ph type="title"/>
          </p:nvPr>
        </p:nvSpPr>
        <p:spPr>
          <a:xfrm>
            <a:off x="1006838" y="83985"/>
            <a:ext cx="10178324" cy="1492132"/>
          </a:xfrm>
          <a:prstGeom prst="rect">
            <a:avLst/>
          </a:prstGeom>
        </p:spPr>
        <p:txBody>
          <a:bodyPr/>
          <a:lstStyle/>
          <a:p>
            <a:pPr defTabSz="896111">
              <a:defRPr sz="4410" spc="196"/>
            </a:pPr>
            <a:r>
              <a:t>Question2 ville soeur, Pays Frère</a:t>
            </a:r>
            <a:br/>
            <a:r>
              <a:rPr>
                <a:latin typeface="+mn-lt"/>
                <a:ea typeface="+mn-ea"/>
                <a:cs typeface="+mn-cs"/>
                <a:sym typeface="Helvetica"/>
              </a:rPr>
              <a:t>姉妹都市と兄弟国？（日本語）</a:t>
            </a:r>
          </a:p>
        </p:txBody>
      </p:sp>
      <p:sp>
        <p:nvSpPr>
          <p:cNvPr id="356" name="コンテンツ プレースホルダー 5"/>
          <p:cNvSpPr txBox="1">
            <a:spLocks noGrp="1"/>
          </p:cNvSpPr>
          <p:nvPr>
            <p:ph type="body" idx="1"/>
          </p:nvPr>
        </p:nvSpPr>
        <p:spPr>
          <a:xfrm>
            <a:off x="1168925" y="1734532"/>
            <a:ext cx="10261076" cy="4145061"/>
          </a:xfrm>
          <a:prstGeom prst="rect">
            <a:avLst/>
          </a:prstGeom>
        </p:spPr>
        <p:txBody>
          <a:bodyPr>
            <a:normAutofit fontScale="85000" lnSpcReduction="20000"/>
          </a:bodyPr>
          <a:lstStyle/>
          <a:p>
            <a:pPr marL="208026" indent="-208026" defTabSz="832104">
              <a:lnSpc>
                <a:spcPct val="88000"/>
              </a:lnSpc>
              <a:spcBef>
                <a:spcPts val="600"/>
              </a:spcBef>
              <a:defRPr sz="1547"/>
            </a:pPr>
            <a:r>
              <a:rPr dirty="0"/>
              <a:t>親-子 –</a:t>
            </a:r>
            <a:r>
              <a:rPr dirty="0" err="1"/>
              <a:t>孫（やまとことば</a:t>
            </a:r>
            <a:r>
              <a:rPr dirty="0"/>
              <a:t>）　</a:t>
            </a:r>
          </a:p>
          <a:p>
            <a:pPr marL="208026" indent="-208026" defTabSz="832104">
              <a:lnSpc>
                <a:spcPct val="88000"/>
              </a:lnSpc>
              <a:spcBef>
                <a:spcPts val="600"/>
              </a:spcBef>
              <a:defRPr sz="1547"/>
            </a:pPr>
            <a:r>
              <a:rPr dirty="0"/>
              <a:t>母-子　（</a:t>
            </a:r>
            <a:r>
              <a:rPr dirty="0" err="1"/>
              <a:t>漢語</a:t>
            </a:r>
            <a:r>
              <a:rPr dirty="0"/>
              <a:t>）</a:t>
            </a:r>
          </a:p>
          <a:p>
            <a:pPr marL="208026" indent="-208026" defTabSz="832104">
              <a:lnSpc>
                <a:spcPct val="88000"/>
              </a:lnSpc>
              <a:spcBef>
                <a:spcPts val="600"/>
              </a:spcBef>
              <a:defRPr sz="1547"/>
            </a:pPr>
            <a:r>
              <a:rPr strike="dblStrike" dirty="0"/>
              <a:t>姫-鬼</a:t>
            </a:r>
            <a:r>
              <a:rPr lang="fr-CA" altLang="ja-JP" strike="dblStrike" dirty="0"/>
              <a:t>  </a:t>
            </a:r>
            <a:r>
              <a:rPr strike="dblStrike" dirty="0"/>
              <a:t>　</a:t>
            </a:r>
          </a:p>
          <a:p>
            <a:pPr marL="208026" indent="-208026" defTabSz="832104">
              <a:lnSpc>
                <a:spcPct val="88000"/>
              </a:lnSpc>
              <a:spcBef>
                <a:spcPts val="600"/>
              </a:spcBef>
              <a:defRPr sz="1547"/>
            </a:pPr>
            <a:endParaRPr lang="ja-JP" altLang="fr-FR" dirty="0"/>
          </a:p>
          <a:p>
            <a:pPr marL="208026" indent="-208026" defTabSz="832104">
              <a:lnSpc>
                <a:spcPct val="88000"/>
              </a:lnSpc>
              <a:spcBef>
                <a:spcPts val="600"/>
              </a:spcBef>
              <a:defRPr sz="1547"/>
            </a:pPr>
            <a:r>
              <a:rPr lang="ja-JP" altLang="fr-FR" dirty="0"/>
              <a:t>親会社ー子会社ー孫会社ー曾孫会社</a:t>
            </a:r>
          </a:p>
          <a:p>
            <a:pPr marL="0" indent="0" defTabSz="832104">
              <a:lnSpc>
                <a:spcPct val="88000"/>
              </a:lnSpc>
              <a:spcBef>
                <a:spcPts val="600"/>
              </a:spcBef>
              <a:buNone/>
              <a:defRPr sz="1547"/>
            </a:pPr>
            <a:r>
              <a:rPr lang="ja-JP" altLang="fr-FR" dirty="0"/>
              <a:t>　親子会社ー兄弟会社</a:t>
            </a:r>
          </a:p>
          <a:p>
            <a:pPr marL="208026" indent="-208026" defTabSz="832104">
              <a:lnSpc>
                <a:spcPct val="88000"/>
              </a:lnSpc>
              <a:spcBef>
                <a:spcPts val="600"/>
              </a:spcBef>
              <a:defRPr sz="1547"/>
            </a:pPr>
            <a:r>
              <a:rPr lang="ja-JP" altLang="fr-FR" dirty="0"/>
              <a:t>親企業ー子企業ー孫企業</a:t>
            </a:r>
          </a:p>
          <a:p>
            <a:pPr marL="0" indent="0" defTabSz="832104">
              <a:lnSpc>
                <a:spcPct val="88000"/>
              </a:lnSpc>
              <a:spcBef>
                <a:spcPts val="600"/>
              </a:spcBef>
              <a:buNone/>
              <a:defRPr sz="1547"/>
            </a:pPr>
            <a:r>
              <a:rPr lang="ja-JP" altLang="fr-FR" dirty="0"/>
              <a:t>　兄弟企業</a:t>
            </a:r>
          </a:p>
          <a:p>
            <a:pPr defTabSz="832104">
              <a:lnSpc>
                <a:spcPct val="88000"/>
              </a:lnSpc>
              <a:spcBef>
                <a:spcPts val="600"/>
              </a:spcBef>
              <a:defRPr sz="1547"/>
            </a:pPr>
            <a:r>
              <a:rPr lang="ja-JP" altLang="fr-FR" dirty="0"/>
              <a:t>親指ー子（小）指                                                                      </a:t>
            </a:r>
          </a:p>
          <a:p>
            <a:pPr marL="208026" indent="-208026" defTabSz="832104">
              <a:lnSpc>
                <a:spcPct val="88000"/>
              </a:lnSpc>
              <a:spcBef>
                <a:spcPts val="600"/>
              </a:spcBef>
              <a:defRPr sz="1547"/>
            </a:pPr>
            <a:r>
              <a:rPr lang="ja-JP" altLang="fr-FR" dirty="0"/>
              <a:t>親機ー子機</a:t>
            </a:r>
          </a:p>
          <a:p>
            <a:pPr marL="0" indent="0" defTabSz="832104">
              <a:lnSpc>
                <a:spcPct val="88000"/>
              </a:lnSpc>
              <a:spcBef>
                <a:spcPts val="600"/>
              </a:spcBef>
              <a:buNone/>
              <a:defRPr sz="1547"/>
            </a:pPr>
            <a:r>
              <a:rPr lang="ja-JP" altLang="fr-FR" dirty="0"/>
              <a:t>　 姉妹機ー兄弟機</a:t>
            </a:r>
          </a:p>
          <a:p>
            <a:pPr marL="208026" indent="-208026" defTabSz="832104">
              <a:lnSpc>
                <a:spcPct val="88000"/>
              </a:lnSpc>
              <a:spcBef>
                <a:spcPts val="600"/>
              </a:spcBef>
              <a:defRPr sz="1547"/>
            </a:pPr>
            <a:r>
              <a:rPr lang="ja-JP" altLang="fr-FR" dirty="0"/>
              <a:t>親株ー子株</a:t>
            </a:r>
          </a:p>
          <a:p>
            <a:pPr marL="0" indent="0" defTabSz="832104">
              <a:lnSpc>
                <a:spcPct val="88000"/>
              </a:lnSpc>
              <a:spcBef>
                <a:spcPts val="600"/>
              </a:spcBef>
              <a:buNone/>
              <a:defRPr sz="1547"/>
            </a:pPr>
            <a:r>
              <a:rPr lang="ja-JP" altLang="fr-FR" dirty="0"/>
              <a:t>　 兄弟株</a:t>
            </a:r>
          </a:p>
          <a:p>
            <a:pPr defTabSz="832104">
              <a:lnSpc>
                <a:spcPct val="88000"/>
              </a:lnSpc>
              <a:spcBef>
                <a:spcPts val="600"/>
              </a:spcBef>
              <a:defRPr sz="1547"/>
            </a:pPr>
            <a:r>
              <a:rPr lang="ja-JP" altLang="fr-FR" dirty="0"/>
              <a:t>親法人ー子法人</a:t>
            </a:r>
          </a:p>
          <a:p>
            <a:pPr defTabSz="832104">
              <a:lnSpc>
                <a:spcPct val="88000"/>
              </a:lnSpc>
              <a:spcBef>
                <a:spcPts val="600"/>
              </a:spcBef>
              <a:defRPr sz="1547"/>
            </a:pPr>
            <a:r>
              <a:rPr lang="ja-JP" altLang="fr-FR" dirty="0"/>
              <a:t>親局ー子局</a:t>
            </a:r>
          </a:p>
          <a:p>
            <a:pPr defTabSz="832104">
              <a:lnSpc>
                <a:spcPct val="88000"/>
              </a:lnSpc>
              <a:spcBef>
                <a:spcPts val="600"/>
              </a:spcBef>
              <a:defRPr sz="1547"/>
            </a:pPr>
            <a:r>
              <a:rPr lang="ja-JP" altLang="fr-FR" dirty="0"/>
              <a:t>親ウィンドゥー子ウィンドゥ</a:t>
            </a:r>
          </a:p>
          <a:p>
            <a:pPr defTabSz="832104">
              <a:lnSpc>
                <a:spcPct val="88000"/>
              </a:lnSpc>
              <a:spcBef>
                <a:spcPts val="600"/>
              </a:spcBef>
              <a:defRPr sz="1547"/>
            </a:pPr>
            <a:r>
              <a:rPr lang="ja-JP" altLang="fr-FR" dirty="0"/>
              <a:t>姉妹校</a:t>
            </a:r>
            <a:r>
              <a:rPr lang="fr-FR" altLang="ja-JP" dirty="0"/>
              <a:t>- </a:t>
            </a:r>
            <a:r>
              <a:rPr lang="ja-JP" altLang="fr-FR" dirty="0"/>
              <a:t>兄弟校</a:t>
            </a:r>
          </a:p>
          <a:p>
            <a:pPr defTabSz="832104">
              <a:lnSpc>
                <a:spcPct val="88000"/>
              </a:lnSpc>
              <a:spcBef>
                <a:spcPts val="600"/>
              </a:spcBef>
              <a:defRPr sz="1547"/>
            </a:pPr>
            <a:r>
              <a:rPr lang="ja-JP" altLang="fr-FR" dirty="0"/>
              <a:t>親クレーンー子クレーンー孫クレーン</a:t>
            </a:r>
          </a:p>
          <a:p>
            <a:pPr marL="208026" indent="-208026" defTabSz="832104">
              <a:lnSpc>
                <a:spcPct val="88000"/>
              </a:lnSpc>
              <a:spcBef>
                <a:spcPts val="600"/>
              </a:spcBef>
              <a:defRPr sz="1547"/>
            </a:pPr>
            <a:r>
              <a:rPr lang="ja-JP" altLang="fr-FR" dirty="0"/>
              <a:t>母音ー子音</a:t>
            </a:r>
          </a:p>
          <a:p>
            <a:pPr marL="0" indent="0" defTabSz="832104">
              <a:lnSpc>
                <a:spcPct val="88000"/>
              </a:lnSpc>
              <a:spcBef>
                <a:spcPts val="600"/>
              </a:spcBef>
              <a:buNone/>
              <a:defRPr sz="1547"/>
            </a:pPr>
            <a:endParaRPr dirty="0"/>
          </a:p>
        </p:txBody>
      </p:sp>
      <p:sp>
        <p:nvSpPr>
          <p:cNvPr id="357" name="テキスト ボックス 6"/>
          <p:cNvSpPr txBox="1"/>
          <p:nvPr/>
        </p:nvSpPr>
        <p:spPr>
          <a:xfrm>
            <a:off x="5477859" y="2344350"/>
            <a:ext cx="5815452" cy="2031325"/>
          </a:xfrm>
          <a:prstGeom prst="rect">
            <a:avLst/>
          </a:prstGeom>
          <a:ln>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dirty="0" err="1"/>
              <a:t>大きさ、権力、由来などが</a:t>
            </a:r>
            <a:r>
              <a:rPr dirty="0"/>
              <a:t>、</a:t>
            </a:r>
            <a:r>
              <a:rPr lang="ja-JP" altLang="en-US" dirty="0"/>
              <a:t>家族構造のメタファーにより表され、スキーマ型の</a:t>
            </a:r>
            <a:r>
              <a:rPr lang="fr-CA" altLang="ja-JP" dirty="0"/>
              <a:t>Construction</a:t>
            </a:r>
            <a:r>
              <a:rPr lang="ja-JP" altLang="en-US" dirty="0"/>
              <a:t>を形成している。</a:t>
            </a:r>
            <a:endParaRPr lang="en-US" altLang="ja-JP" dirty="0"/>
          </a:p>
          <a:p>
            <a:endParaRPr lang="en-US" altLang="ja-JP" dirty="0"/>
          </a:p>
          <a:p>
            <a:r>
              <a:rPr lang="ja-JP" altLang="en-US" dirty="0"/>
              <a:t>「会社」が最も豊か：</a:t>
            </a:r>
            <a:endParaRPr lang="en-US" altLang="ja-JP" dirty="0"/>
          </a:p>
          <a:p>
            <a:r>
              <a:rPr lang="ja-JP" altLang="en-US" dirty="0"/>
              <a:t>｛｛親、子、孫、曾孫、親子、兄弟｝＋会社｝</a:t>
            </a:r>
            <a:endParaRPr lang="en-US" altLang="ja-JP" dirty="0"/>
          </a:p>
          <a:p>
            <a:r>
              <a:rPr lang="ja-JP" altLang="en-US" dirty="0"/>
              <a:t>「企業、法人、局、ウィンドゥ、クレーン」など、これをモデルにしてさらに拡張可能。</a:t>
            </a:r>
            <a:endParaRPr dirty="0"/>
          </a:p>
        </p:txBody>
      </p:sp>
      <p:sp>
        <p:nvSpPr>
          <p:cNvPr id="3" name="テキスト ボックス 2">
            <a:extLst>
              <a:ext uri="{FF2B5EF4-FFF2-40B4-BE49-F238E27FC236}">
                <a16:creationId xmlns:a16="http://schemas.microsoft.com/office/drawing/2014/main" id="{70C11C52-08AF-4EFA-A832-F2A3D91821FB}"/>
              </a:ext>
            </a:extLst>
          </p:cNvPr>
          <p:cNvSpPr txBox="1"/>
          <p:nvPr/>
        </p:nvSpPr>
        <p:spPr>
          <a:xfrm>
            <a:off x="5477859" y="5043340"/>
            <a:ext cx="595214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「姉妹都市」は孤立、「兄弟都市」</a:t>
            </a:r>
            <a:r>
              <a:rPr lang="ja-JP" altLang="en-US" dirty="0"/>
              <a:t>という表現はない</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タイトル 1"/>
          <p:cNvSpPr txBox="1">
            <a:spLocks noGrp="1"/>
          </p:cNvSpPr>
          <p:nvPr>
            <p:ph type="title"/>
          </p:nvPr>
        </p:nvSpPr>
        <p:spPr>
          <a:xfrm>
            <a:off x="1006838" y="83985"/>
            <a:ext cx="10178324" cy="1492132"/>
          </a:xfrm>
          <a:prstGeom prst="rect">
            <a:avLst/>
          </a:prstGeom>
        </p:spPr>
        <p:txBody>
          <a:bodyPr/>
          <a:lstStyle/>
          <a:p>
            <a:pPr defTabSz="667512">
              <a:defRPr sz="3285" spc="146"/>
            </a:pPr>
            <a:r>
              <a:rPr dirty="0" err="1"/>
              <a:t>Question2</a:t>
            </a:r>
            <a:r>
              <a:rPr dirty="0"/>
              <a:t> </a:t>
            </a:r>
            <a:r>
              <a:rPr dirty="0" err="1"/>
              <a:t>ville</a:t>
            </a:r>
            <a:r>
              <a:rPr dirty="0"/>
              <a:t> </a:t>
            </a:r>
            <a:r>
              <a:rPr dirty="0" err="1"/>
              <a:t>soeur</a:t>
            </a:r>
            <a:r>
              <a:rPr dirty="0"/>
              <a:t>, Pays Frère</a:t>
            </a:r>
            <a:br>
              <a:rPr dirty="0"/>
            </a:br>
            <a:r>
              <a:rPr dirty="0" err="1">
                <a:latin typeface="+mn-lt"/>
                <a:ea typeface="+mn-ea"/>
                <a:cs typeface="+mn-cs"/>
                <a:sym typeface="Helvetica"/>
              </a:rPr>
              <a:t>姉妹都市と兄弟国</a:t>
            </a:r>
            <a:r>
              <a:rPr dirty="0">
                <a:latin typeface="+mn-lt"/>
                <a:ea typeface="+mn-ea"/>
                <a:cs typeface="+mn-cs"/>
                <a:sym typeface="Helvetica"/>
              </a:rPr>
              <a:t>？（</a:t>
            </a:r>
            <a:r>
              <a:rPr dirty="0" err="1">
                <a:latin typeface="+mn-lt"/>
                <a:ea typeface="+mn-ea"/>
                <a:cs typeface="+mn-cs"/>
                <a:sym typeface="Helvetica"/>
              </a:rPr>
              <a:t>日本語</a:t>
            </a:r>
            <a:r>
              <a:rPr dirty="0">
                <a:latin typeface="+mn-lt"/>
                <a:ea typeface="+mn-ea"/>
                <a:cs typeface="+mn-cs"/>
                <a:sym typeface="Helvetica"/>
              </a:rPr>
              <a:t>）</a:t>
            </a:r>
            <a:br>
              <a:rPr dirty="0">
                <a:latin typeface="+mn-lt"/>
                <a:ea typeface="+mn-ea"/>
                <a:cs typeface="+mn-cs"/>
                <a:sym typeface="Helvetica"/>
              </a:rPr>
            </a:br>
            <a:r>
              <a:rPr sz="2336" spc="146" dirty="0" err="1">
                <a:latin typeface="+mn-lt"/>
                <a:ea typeface="+mn-ea"/>
                <a:cs typeface="+mn-cs"/>
                <a:sym typeface="Helvetica"/>
              </a:rPr>
              <a:t>意味の違い</a:t>
            </a:r>
            <a:r>
              <a:rPr lang="ja-JP" altLang="en-US" sz="2336" spc="146" dirty="0">
                <a:latin typeface="+mn-lt"/>
                <a:ea typeface="+mn-ea"/>
                <a:cs typeface="+mn-cs"/>
                <a:sym typeface="Helvetica"/>
              </a:rPr>
              <a:t>と日本語の不透明性</a:t>
            </a:r>
            <a:endParaRPr sz="2336" spc="146" dirty="0">
              <a:latin typeface="+mn-lt"/>
              <a:ea typeface="+mn-ea"/>
              <a:cs typeface="+mn-cs"/>
              <a:sym typeface="Helvetica"/>
            </a:endParaRPr>
          </a:p>
        </p:txBody>
      </p:sp>
      <p:sp>
        <p:nvSpPr>
          <p:cNvPr id="360" name="Rectangle 1"/>
          <p:cNvSpPr txBox="1"/>
          <p:nvPr/>
        </p:nvSpPr>
        <p:spPr>
          <a:xfrm>
            <a:off x="-1672480" y="94223"/>
            <a:ext cx="16128894" cy="225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latin typeface="Times New Roman"/>
                <a:ea typeface="Times New Roman"/>
                <a:cs typeface="Times New Roman"/>
                <a:sym typeface="Times New Roman"/>
              </a:defRPr>
            </a:lvl1pPr>
          </a:lstStyle>
          <a:p>
            <a:r>
              <a:t>Table 4 : les 20 premières combinaisons de Nom de parenté + N les plus fréquentes</a:t>
            </a:r>
          </a:p>
        </p:txBody>
      </p:sp>
      <p:sp>
        <p:nvSpPr>
          <p:cNvPr id="361" name="コンテンツ プレースホルダー 5"/>
          <p:cNvSpPr txBox="1">
            <a:spLocks noGrp="1"/>
          </p:cNvSpPr>
          <p:nvPr>
            <p:ph type="body" idx="1"/>
          </p:nvPr>
        </p:nvSpPr>
        <p:spPr>
          <a:xfrm>
            <a:off x="1194527" y="1576117"/>
            <a:ext cx="10178323" cy="3593593"/>
          </a:xfrm>
          <a:prstGeom prst="rect">
            <a:avLst/>
          </a:prstGeom>
        </p:spPr>
        <p:txBody>
          <a:bodyPr>
            <a:normAutofit fontScale="92500" lnSpcReduction="20000"/>
          </a:bodyPr>
          <a:lstStyle/>
          <a:p>
            <a:pPr>
              <a:buSzTx/>
            </a:pPr>
            <a:r>
              <a:rPr dirty="0" err="1"/>
              <a:t>日本語</a:t>
            </a:r>
            <a:r>
              <a:rPr lang="ja-JP" altLang="en-US" dirty="0"/>
              <a:t>は透明性が高い。不透明な場合には（</a:t>
            </a:r>
            <a:r>
              <a:rPr dirty="0"/>
              <a:t>「</a:t>
            </a:r>
            <a:r>
              <a:rPr dirty="0" err="1"/>
              <a:t>姉妹」と「兄弟」間</a:t>
            </a:r>
            <a:r>
              <a:rPr lang="ja-JP" altLang="en-US" dirty="0"/>
              <a:t>など</a:t>
            </a:r>
            <a:r>
              <a:rPr dirty="0"/>
              <a:t>で</a:t>
            </a:r>
            <a:r>
              <a:rPr lang="ja-JP" altLang="en-US" dirty="0"/>
              <a:t>）</a:t>
            </a:r>
            <a:r>
              <a:rPr dirty="0" err="1"/>
              <a:t>意味の差異をみつけようとする</a:t>
            </a:r>
            <a:r>
              <a:rPr dirty="0"/>
              <a:t>。</a:t>
            </a:r>
            <a:endParaRPr lang="en-US" altLang="ja-JP" dirty="0"/>
          </a:p>
          <a:p>
            <a:pPr marL="482600" lvl="1" indent="0">
              <a:buSzTx/>
              <a:buNone/>
            </a:pPr>
            <a:endParaRPr dirty="0"/>
          </a:p>
          <a:p>
            <a:pPr lvl="1">
              <a:buSzTx/>
            </a:pPr>
            <a:r>
              <a:rPr dirty="0"/>
              <a:t>「</a:t>
            </a:r>
            <a:r>
              <a:rPr dirty="0" err="1"/>
              <a:t>ソ連とハンガリーは友好国か、</a:t>
            </a:r>
            <a:r>
              <a:rPr dirty="0" err="1">
                <a:highlight>
                  <a:srgbClr val="00FFFF"/>
                </a:highlight>
              </a:rPr>
              <a:t>兄弟国</a:t>
            </a:r>
            <a:r>
              <a:rPr dirty="0" err="1"/>
              <a:t>か</a:t>
            </a:r>
            <a:r>
              <a:rPr dirty="0"/>
              <a:t>」#　「</a:t>
            </a:r>
            <a:r>
              <a:rPr dirty="0" err="1"/>
              <a:t>無論、</a:t>
            </a:r>
            <a:r>
              <a:rPr dirty="0" err="1">
                <a:highlight>
                  <a:srgbClr val="00FFFF"/>
                </a:highlight>
              </a:rPr>
              <a:t>兄弟国</a:t>
            </a:r>
            <a:r>
              <a:rPr dirty="0" err="1"/>
              <a:t>である</a:t>
            </a:r>
            <a:r>
              <a:rPr dirty="0"/>
              <a:t>。#</a:t>
            </a:r>
            <a:r>
              <a:rPr dirty="0" err="1"/>
              <a:t>だって、友達は選べるけど、兄弟は選べないもの</a:t>
            </a:r>
            <a:r>
              <a:rPr dirty="0"/>
              <a:t>」  </a:t>
            </a:r>
            <a:r>
              <a:rPr dirty="0" err="1"/>
              <a:t>BCCWJ</a:t>
            </a:r>
            <a:r>
              <a:rPr dirty="0"/>
              <a:t>, 『</a:t>
            </a:r>
            <a:r>
              <a:rPr dirty="0" err="1"/>
              <a:t>二つのドイツ</a:t>
            </a:r>
            <a:r>
              <a:rPr dirty="0"/>
              <a:t>』　1986</a:t>
            </a:r>
          </a:p>
          <a:p>
            <a:pPr lvl="1">
              <a:buSzTx/>
            </a:pPr>
            <a:r>
              <a:rPr dirty="0" err="1"/>
              <a:t>和歌山市では、次の各都市と</a:t>
            </a:r>
            <a:r>
              <a:rPr dirty="0" err="1">
                <a:highlight>
                  <a:srgbClr val="FF0000"/>
                </a:highlight>
              </a:rPr>
              <a:t>姉妹</a:t>
            </a:r>
            <a:r>
              <a:rPr dirty="0" err="1"/>
              <a:t>・友好都市提携</a:t>
            </a:r>
            <a:endParaRPr lang="en-US" altLang="ja-JP" dirty="0"/>
          </a:p>
          <a:p>
            <a:pPr marL="482600" lvl="1" indent="0">
              <a:buSzTx/>
              <a:buNone/>
            </a:pPr>
            <a:endParaRPr lang="en-US" altLang="ja-JP" dirty="0"/>
          </a:p>
          <a:p>
            <a:pPr lvl="1">
              <a:buSzTx/>
            </a:pPr>
            <a:r>
              <a:rPr lang="ja-JP" altLang="en-US" dirty="0"/>
              <a:t>もともと一中と二中はひとつの学校で</a:t>
            </a:r>
            <a:r>
              <a:rPr lang="ja-JP" altLang="en-US" dirty="0">
                <a:highlight>
                  <a:srgbClr val="00FFFF"/>
                </a:highlight>
              </a:rPr>
              <a:t>兄弟校</a:t>
            </a:r>
            <a:r>
              <a:rPr lang="ja-JP" altLang="en-US" dirty="0"/>
              <a:t>みたいなもの。</a:t>
            </a:r>
            <a:r>
              <a:rPr lang="en-US" altLang="ja-JP" dirty="0"/>
              <a:t>#</a:t>
            </a:r>
            <a:r>
              <a:rPr lang="ja-JP" altLang="en-US" dirty="0"/>
              <a:t>明治期に分かれて、年１回の定期戦を行って　</a:t>
            </a:r>
            <a:r>
              <a:rPr lang="en-US" altLang="ja-JP" dirty="0"/>
              <a:t>『</a:t>
            </a:r>
            <a:r>
              <a:rPr lang="zh-CN" altLang="en-US" dirty="0"/>
              <a:t>経済界</a:t>
            </a:r>
            <a:r>
              <a:rPr lang="en-US" altLang="ja-JP" dirty="0"/>
              <a:t>』</a:t>
            </a:r>
            <a:r>
              <a:rPr lang="ja-JP" altLang="en-US" dirty="0"/>
              <a:t>　</a:t>
            </a:r>
            <a:r>
              <a:rPr lang="en-US" altLang="ja-JP" dirty="0"/>
              <a:t>2003</a:t>
            </a:r>
            <a:endParaRPr lang="en-US" altLang="zh-CN" dirty="0"/>
          </a:p>
          <a:p>
            <a:pPr lvl="1">
              <a:buSzTx/>
            </a:pPr>
            <a:r>
              <a:rPr lang="ja-JP" altLang="en-US" dirty="0"/>
              <a:t>私は、素晴らしい場面を作りました。</a:t>
            </a:r>
            <a:r>
              <a:rPr lang="en-US" altLang="ja-JP" dirty="0"/>
              <a:t>#</a:t>
            </a:r>
            <a:r>
              <a:rPr lang="ja-JP" altLang="en-US" dirty="0"/>
              <a:t>　なんと慶應大学と、ソルボンヌ大学を</a:t>
            </a:r>
            <a:r>
              <a:rPr lang="ja-JP" altLang="en-US" dirty="0">
                <a:highlight>
                  <a:srgbClr val="FF0000"/>
                </a:highlight>
              </a:rPr>
              <a:t>姉妹校</a:t>
            </a:r>
            <a:r>
              <a:rPr lang="ja-JP" altLang="en-US" dirty="0"/>
              <a:t>にしてしまったのです。</a:t>
            </a:r>
            <a:r>
              <a:rPr lang="en-US" altLang="ja-JP" dirty="0"/>
              <a:t>『</a:t>
            </a:r>
            <a:r>
              <a:rPr lang="ja-JP" altLang="en-US" dirty="0"/>
              <a:t>石の扉</a:t>
            </a:r>
            <a:r>
              <a:rPr lang="en-US" altLang="ja-JP" dirty="0"/>
              <a:t>』</a:t>
            </a:r>
            <a:r>
              <a:rPr lang="ja-JP" altLang="en-US" dirty="0"/>
              <a:t>	</a:t>
            </a:r>
            <a:r>
              <a:rPr lang="en-US" altLang="ja-JP" dirty="0"/>
              <a:t>2004</a:t>
            </a:r>
          </a:p>
          <a:p>
            <a:pPr marL="0" indent="0">
              <a:buSzTx/>
              <a:buNone/>
            </a:pPr>
            <a:endParaRPr lang="fr-CA" altLang="ja-JP" dirty="0"/>
          </a:p>
        </p:txBody>
      </p:sp>
      <p:sp>
        <p:nvSpPr>
          <p:cNvPr id="2" name="正方形/長方形 1">
            <a:extLst>
              <a:ext uri="{FF2B5EF4-FFF2-40B4-BE49-F238E27FC236}">
                <a16:creationId xmlns:a16="http://schemas.microsoft.com/office/drawing/2014/main" id="{6B30E305-B697-4B6B-92BF-3E2F52F07401}"/>
              </a:ext>
            </a:extLst>
          </p:cNvPr>
          <p:cNvSpPr/>
          <p:nvPr/>
        </p:nvSpPr>
        <p:spPr>
          <a:xfrm>
            <a:off x="1006839" y="5473184"/>
            <a:ext cx="9231176" cy="646331"/>
          </a:xfrm>
          <a:prstGeom prst="rect">
            <a:avLst/>
          </a:prstGeom>
        </p:spPr>
        <p:txBody>
          <a:bodyPr wrap="square">
            <a:spAutoFit/>
          </a:bodyPr>
          <a:lstStyle/>
          <a:p>
            <a:pPr marL="285750" indent="-285750">
              <a:buFont typeface="Arial" panose="020B0604020202020204" pitchFamily="34" charset="0"/>
              <a:buChar char="•"/>
            </a:pPr>
            <a:r>
              <a:rPr lang="ja-JP" altLang="en-US" dirty="0"/>
              <a:t>その他、日本語の不透明性は翻訳由来の場合が多い。母細胞、娘細胞、</a:t>
            </a:r>
            <a:r>
              <a:rPr lang="en-GB" altLang="ja-JP" dirty="0"/>
              <a:t>mother cell, daughter cell</a:t>
            </a:r>
            <a:r>
              <a:rPr lang="fr-CA" altLang="ja-JP" dirty="0"/>
              <a:t>, cellule mère, cellule fille</a:t>
            </a:r>
            <a:r>
              <a:rPr lang="ja-JP" altLang="en-US" dirty="0"/>
              <a:t>、（漢語、ヨーロッパ語）</a:t>
            </a:r>
            <a:endParaRPr lang="fr-CA" altLang="ja-JP" dirty="0"/>
          </a:p>
        </p:txBody>
      </p:sp>
    </p:spTree>
    <p:extLst>
      <p:ext uri="{BB962C8B-B14F-4D97-AF65-F5344CB8AC3E}">
        <p14:creationId xmlns:p14="http://schemas.microsoft.com/office/powerpoint/2010/main" val="159737788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89C3B-4835-457E-B116-7DF174607A3C}"/>
              </a:ext>
            </a:extLst>
          </p:cNvPr>
          <p:cNvSpPr>
            <a:spLocks noGrp="1"/>
          </p:cNvSpPr>
          <p:nvPr>
            <p:ph type="title"/>
          </p:nvPr>
        </p:nvSpPr>
        <p:spPr/>
        <p:txBody>
          <a:bodyPr/>
          <a:lstStyle/>
          <a:p>
            <a:r>
              <a:rPr kumimoji="1" lang="fr-CA" altLang="ja-JP" dirty="0"/>
              <a:t>Conclusion</a:t>
            </a:r>
            <a:r>
              <a:rPr kumimoji="1" lang="ja-JP" altLang="en-US" dirty="0"/>
              <a:t>１</a:t>
            </a:r>
          </a:p>
        </p:txBody>
      </p:sp>
      <p:sp>
        <p:nvSpPr>
          <p:cNvPr id="3" name="テキスト プレースホルダー 2">
            <a:extLst>
              <a:ext uri="{FF2B5EF4-FFF2-40B4-BE49-F238E27FC236}">
                <a16:creationId xmlns:a16="http://schemas.microsoft.com/office/drawing/2014/main" id="{C2BD98BF-2C9A-41AD-B5A6-9201A31F0A05}"/>
              </a:ext>
            </a:extLst>
          </p:cNvPr>
          <p:cNvSpPr>
            <a:spLocks noGrp="1"/>
          </p:cNvSpPr>
          <p:nvPr>
            <p:ph type="body" idx="1"/>
          </p:nvPr>
        </p:nvSpPr>
        <p:spPr/>
        <p:txBody>
          <a:bodyPr>
            <a:normAutofit/>
          </a:bodyPr>
          <a:lstStyle/>
          <a:p>
            <a:r>
              <a:rPr kumimoji="1" lang="ja-JP" altLang="en-US" dirty="0"/>
              <a:t>対照研究：</a:t>
            </a:r>
            <a:endParaRPr kumimoji="1" lang="en-US" altLang="ja-JP" dirty="0"/>
          </a:p>
          <a:p>
            <a:pPr lvl="1"/>
            <a:r>
              <a:rPr kumimoji="1" lang="ja-JP" altLang="en-US" dirty="0"/>
              <a:t>差異の大きい言語間の対照研究において、人間名詞や</a:t>
            </a:r>
            <a:r>
              <a:rPr kumimoji="1" lang="fr-CA" altLang="ja-JP" dirty="0" err="1"/>
              <a:t>NN</a:t>
            </a:r>
            <a:r>
              <a:rPr kumimoji="1" lang="ja-JP" altLang="en-US" dirty="0"/>
              <a:t>構文は扱いやすい対象である。</a:t>
            </a:r>
            <a:endParaRPr kumimoji="1" lang="en-US" altLang="ja-JP" dirty="0"/>
          </a:p>
          <a:p>
            <a:pPr lvl="1"/>
            <a:r>
              <a:rPr kumimoji="1" lang="ja-JP" altLang="en-US" dirty="0"/>
              <a:t>両言語で同一の定義を与えやすいため、研究対象をコンパクトなままにすることが可能である。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45494979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89C3B-4835-457E-B116-7DF174607A3C}"/>
              </a:ext>
            </a:extLst>
          </p:cNvPr>
          <p:cNvSpPr>
            <a:spLocks noGrp="1"/>
          </p:cNvSpPr>
          <p:nvPr>
            <p:ph type="title"/>
          </p:nvPr>
        </p:nvSpPr>
        <p:spPr/>
        <p:txBody>
          <a:bodyPr/>
          <a:lstStyle/>
          <a:p>
            <a:r>
              <a:rPr kumimoji="1" lang="fr-CA" altLang="ja-JP" dirty="0"/>
              <a:t>Conclusion</a:t>
            </a:r>
            <a:r>
              <a:rPr kumimoji="1" lang="ja-JP" altLang="en-US" dirty="0"/>
              <a:t>２</a:t>
            </a:r>
          </a:p>
        </p:txBody>
      </p:sp>
      <p:sp>
        <p:nvSpPr>
          <p:cNvPr id="3" name="テキスト プレースホルダー 2">
            <a:extLst>
              <a:ext uri="{FF2B5EF4-FFF2-40B4-BE49-F238E27FC236}">
                <a16:creationId xmlns:a16="http://schemas.microsoft.com/office/drawing/2014/main" id="{C2BD98BF-2C9A-41AD-B5A6-9201A31F0A05}"/>
              </a:ext>
            </a:extLst>
          </p:cNvPr>
          <p:cNvSpPr>
            <a:spLocks noGrp="1"/>
          </p:cNvSpPr>
          <p:nvPr>
            <p:ph type="body" idx="1"/>
          </p:nvPr>
        </p:nvSpPr>
        <p:spPr/>
        <p:txBody>
          <a:bodyPr>
            <a:normAutofit fontScale="92500" lnSpcReduction="20000"/>
          </a:bodyPr>
          <a:lstStyle/>
          <a:p>
            <a:r>
              <a:rPr kumimoji="1" lang="fr-CA" altLang="ja-JP" dirty="0"/>
              <a:t>N</a:t>
            </a:r>
            <a:r>
              <a:rPr kumimoji="1" lang="ja-JP" altLang="en-US" dirty="0"/>
              <a:t>と親族名詞など　共起制限</a:t>
            </a:r>
            <a:endParaRPr kumimoji="1" lang="en-US" altLang="ja-JP" dirty="0"/>
          </a:p>
          <a:p>
            <a:pPr marL="0" indent="0">
              <a:buNone/>
            </a:pPr>
            <a:r>
              <a:rPr kumimoji="1" lang="ja-JP" altLang="en-US" dirty="0"/>
              <a:t>日本語</a:t>
            </a:r>
            <a:endParaRPr kumimoji="1" lang="en-US" altLang="ja-JP" dirty="0"/>
          </a:p>
          <a:p>
            <a:pPr marL="0" indent="0">
              <a:buNone/>
            </a:pPr>
            <a:r>
              <a:rPr kumimoji="1" lang="ja-JP" altLang="en-US" dirty="0"/>
              <a:t>自由要素の場合には親子関係を中心とする家族のメタファーが透明な形で実現している。特に組織を表す名詞の場合には、わかりやすい（</a:t>
            </a:r>
            <a:r>
              <a:rPr kumimoji="1" lang="en-US" altLang="ja-JP" dirty="0"/>
              <a:t>ex. </a:t>
            </a:r>
            <a:r>
              <a:rPr kumimoji="1" lang="ja-JP" altLang="en-US" dirty="0"/>
              <a:t>親会社、子会社、孫会社、など）。「姉妹・兄弟」など性を含むメタファーも意味的に解釈されがち。</a:t>
            </a:r>
            <a:endParaRPr kumimoji="1" lang="en-US" altLang="ja-JP" dirty="0"/>
          </a:p>
          <a:p>
            <a:pPr marL="0" indent="0">
              <a:buNone/>
            </a:pPr>
            <a:r>
              <a:rPr kumimoji="1" lang="ja-JP" altLang="en-US" dirty="0"/>
              <a:t>フランス語</a:t>
            </a:r>
            <a:endParaRPr kumimoji="1" lang="en-US" altLang="ja-JP" dirty="0"/>
          </a:p>
          <a:p>
            <a:pPr marL="0" indent="0">
              <a:buNone/>
            </a:pPr>
            <a:r>
              <a:rPr kumimoji="1" lang="ja-JP" altLang="en-US" dirty="0"/>
              <a:t>人間名詞は、前置の</a:t>
            </a:r>
            <a:r>
              <a:rPr kumimoji="1" lang="en-US" altLang="ja-JP" dirty="0"/>
              <a:t>N</a:t>
            </a:r>
            <a:r>
              <a:rPr kumimoji="1" lang="ja-JP" altLang="en-US" dirty="0"/>
              <a:t>との間で人間名詞の自然の性（＝文法上の性）に応じた共起制約がある。無生物名詞には共起制約はない。</a:t>
            </a:r>
            <a:r>
              <a:rPr kumimoji="1" lang="fr-CA" altLang="ja-JP" dirty="0"/>
              <a:t>N1</a:t>
            </a:r>
            <a:r>
              <a:rPr kumimoji="1" lang="ja-JP" altLang="en-US" dirty="0"/>
              <a:t>の</a:t>
            </a:r>
            <a:r>
              <a:rPr kumimoji="1" lang="ja-JP" altLang="en-US" dirty="0">
                <a:highlight>
                  <a:srgbClr val="FFFF00"/>
                </a:highlight>
              </a:rPr>
              <a:t>文法上の性</a:t>
            </a:r>
            <a:r>
              <a:rPr kumimoji="1" lang="ja-JP" altLang="en-US" dirty="0"/>
              <a:t>に応じて、メタファーの拡張が起こる。（</a:t>
            </a:r>
            <a:r>
              <a:rPr kumimoji="1" lang="fr-CA" altLang="ja-JP" dirty="0"/>
              <a:t>maison mère, maison fille, maison </a:t>
            </a:r>
            <a:r>
              <a:rPr kumimoji="1" lang="fr-CA" altLang="ja-JP" dirty="0" err="1"/>
              <a:t>soeur</a:t>
            </a:r>
            <a:r>
              <a:rPr kumimoji="1" lang="ja-JP" altLang="en-US" dirty="0"/>
              <a:t>など</a:t>
            </a:r>
            <a:r>
              <a:rPr kumimoji="1" lang="fr-CA" altLang="ja-JP" dirty="0"/>
              <a:t>) </a:t>
            </a:r>
            <a:r>
              <a:rPr kumimoji="1" lang="en-GB" altLang="ja-JP" dirty="0" err="1"/>
              <a:t>maison</a:t>
            </a:r>
            <a:r>
              <a:rPr kumimoji="1" lang="en-GB" altLang="ja-JP" dirty="0"/>
              <a:t> m</a:t>
            </a:r>
            <a:r>
              <a:rPr kumimoji="1" lang="fr-CA" altLang="ja-JP" dirty="0"/>
              <a:t>ère</a:t>
            </a:r>
            <a:r>
              <a:rPr kumimoji="1" lang="ja-JP" altLang="en-US" dirty="0"/>
              <a:t>には、意味的な動機付けがあっても、</a:t>
            </a:r>
            <a:r>
              <a:rPr kumimoji="1" lang="fr-CA" altLang="ja-JP" dirty="0"/>
              <a:t>fille</a:t>
            </a:r>
            <a:r>
              <a:rPr kumimoji="1" lang="ja-JP" altLang="en-US" dirty="0"/>
              <a:t>や</a:t>
            </a:r>
            <a:r>
              <a:rPr kumimoji="1" lang="fr-CA" altLang="ja-JP" dirty="0" err="1"/>
              <a:t>soeur</a:t>
            </a:r>
            <a:r>
              <a:rPr kumimoji="1" lang="ja-JP" altLang="en-US" dirty="0"/>
              <a:t>が出現するのは文法上の一致にほかならず、不透明性が高い。</a:t>
            </a:r>
            <a:endParaRPr kumimoji="1" lang="en-US" altLang="ja-JP" dirty="0"/>
          </a:p>
          <a:p>
            <a:pPr marL="0" indent="0">
              <a:buNone/>
            </a:pPr>
            <a:r>
              <a:rPr kumimoji="1" lang="fr-CA" altLang="ja-JP" dirty="0"/>
              <a:t>Mère</a:t>
            </a:r>
            <a:r>
              <a:rPr kumimoji="1" lang="ja-JP" altLang="en-US" dirty="0"/>
              <a:t>が特に重要。（</a:t>
            </a:r>
            <a:r>
              <a:rPr kumimoji="1" lang="fr-CA" altLang="ja-JP" dirty="0"/>
              <a:t>père</a:t>
            </a:r>
            <a:r>
              <a:rPr kumimoji="1" lang="ja-JP" altLang="en-US" dirty="0"/>
              <a:t>は重要でない。）人間名詞の自然性が、文法上の性として機能する。</a:t>
            </a:r>
            <a:endParaRPr kumimoji="1" lang="en-US" altLang="ja-JP" dirty="0"/>
          </a:p>
          <a:p>
            <a:endParaRPr kumimoji="1" lang="ja-JP" altLang="en-US" dirty="0"/>
          </a:p>
        </p:txBody>
      </p:sp>
    </p:spTree>
    <p:extLst>
      <p:ext uri="{BB962C8B-B14F-4D97-AF65-F5344CB8AC3E}">
        <p14:creationId xmlns:p14="http://schemas.microsoft.com/office/powerpoint/2010/main" val="156856635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89C3B-4835-457E-B116-7DF174607A3C}"/>
              </a:ext>
            </a:extLst>
          </p:cNvPr>
          <p:cNvSpPr>
            <a:spLocks noGrp="1"/>
          </p:cNvSpPr>
          <p:nvPr>
            <p:ph type="title"/>
          </p:nvPr>
        </p:nvSpPr>
        <p:spPr/>
        <p:txBody>
          <a:bodyPr/>
          <a:lstStyle/>
          <a:p>
            <a:r>
              <a:rPr kumimoji="1" lang="fr-CA" altLang="ja-JP" dirty="0"/>
              <a:t>Conclusion</a:t>
            </a:r>
            <a:r>
              <a:rPr kumimoji="1" lang="ja-JP" altLang="en-US" dirty="0"/>
              <a:t>３</a:t>
            </a:r>
          </a:p>
        </p:txBody>
      </p:sp>
      <p:sp>
        <p:nvSpPr>
          <p:cNvPr id="3" name="テキスト プレースホルダー 2">
            <a:extLst>
              <a:ext uri="{FF2B5EF4-FFF2-40B4-BE49-F238E27FC236}">
                <a16:creationId xmlns:a16="http://schemas.microsoft.com/office/drawing/2014/main" id="{C2BD98BF-2C9A-41AD-B5A6-9201A31F0A05}"/>
              </a:ext>
            </a:extLst>
          </p:cNvPr>
          <p:cNvSpPr>
            <a:spLocks noGrp="1"/>
          </p:cNvSpPr>
          <p:nvPr>
            <p:ph type="body" idx="1"/>
          </p:nvPr>
        </p:nvSpPr>
        <p:spPr/>
        <p:txBody>
          <a:bodyPr>
            <a:normAutofit/>
          </a:bodyPr>
          <a:lstStyle/>
          <a:p>
            <a:pPr marL="0" indent="0">
              <a:buNone/>
            </a:pPr>
            <a:r>
              <a:rPr kumimoji="1" lang="ja-JP" altLang="en-US" dirty="0"/>
              <a:t>フランス語話者の言語能力内には、＜</a:t>
            </a:r>
            <a:r>
              <a:rPr kumimoji="1" lang="fr-CA" altLang="ja-JP" dirty="0"/>
              <a:t>forme:</a:t>
            </a:r>
            <a:r>
              <a:rPr kumimoji="1" lang="ja-JP" altLang="en-US" dirty="0"/>
              <a:t>文法上の性＝</a:t>
            </a:r>
            <a:r>
              <a:rPr kumimoji="1" lang="en-GB" altLang="ja-JP" dirty="0" err="1"/>
              <a:t>sens</a:t>
            </a:r>
            <a:r>
              <a:rPr kumimoji="1" lang="en-GB" altLang="ja-JP" dirty="0"/>
              <a:t>: </a:t>
            </a:r>
            <a:r>
              <a:rPr kumimoji="1" lang="ja-JP" altLang="en-US" dirty="0"/>
              <a:t>人間の自然性＞という抽象的な</a:t>
            </a:r>
            <a:r>
              <a:rPr kumimoji="1" lang="fr-CA" altLang="ja-JP" dirty="0"/>
              <a:t>Construction</a:t>
            </a:r>
            <a:r>
              <a:rPr kumimoji="1" lang="ja-JP" altLang="en-US" dirty="0"/>
              <a:t>が存在すると仮定できる。ここで取り上げたフランス語の不透明性は、この</a:t>
            </a:r>
            <a:r>
              <a:rPr kumimoji="1" lang="fr-CA" altLang="ja-JP" dirty="0"/>
              <a:t>Construction</a:t>
            </a:r>
            <a:r>
              <a:rPr kumimoji="1" lang="ja-JP" altLang="en-US" dirty="0"/>
              <a:t>の存在を主張することにより説明できる。</a:t>
            </a:r>
            <a:endParaRPr kumimoji="1" lang="en-US" altLang="ja-JP" dirty="0"/>
          </a:p>
          <a:p>
            <a:pPr marL="0" indent="0">
              <a:buNone/>
            </a:pPr>
            <a:r>
              <a:rPr kumimoji="1" lang="ja-JP" altLang="en-US" dirty="0"/>
              <a:t>日本語にももちろん別の形の不透明性がある。取り上げた例に関する限り、他の言語の翻訳の影響によるものが大きいように思われる。</a:t>
            </a:r>
          </a:p>
        </p:txBody>
      </p:sp>
    </p:spTree>
    <p:extLst>
      <p:ext uri="{BB962C8B-B14F-4D97-AF65-F5344CB8AC3E}">
        <p14:creationId xmlns:p14="http://schemas.microsoft.com/office/powerpoint/2010/main" val="152475816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316BE-AD39-DD71-B4CC-A6090A68AC7F}"/>
              </a:ext>
            </a:extLst>
          </p:cNvPr>
          <p:cNvSpPr>
            <a:spLocks noGrp="1"/>
          </p:cNvSpPr>
          <p:nvPr>
            <p:ph type="title"/>
          </p:nvPr>
        </p:nvSpPr>
        <p:spPr/>
        <p:txBody>
          <a:bodyPr/>
          <a:lstStyle/>
          <a:p>
            <a:r>
              <a:rPr kumimoji="1" lang="en-US" altLang="ja-JP" dirty="0"/>
              <a:t>10/30 </a:t>
            </a:r>
            <a:r>
              <a:rPr kumimoji="1" lang="ja-JP" altLang="en-US" dirty="0"/>
              <a:t>仏語と日本語のまとめ</a:t>
            </a:r>
          </a:p>
        </p:txBody>
      </p:sp>
      <p:sp>
        <p:nvSpPr>
          <p:cNvPr id="3" name="テキスト プレースホルダー 2">
            <a:extLst>
              <a:ext uri="{FF2B5EF4-FFF2-40B4-BE49-F238E27FC236}">
                <a16:creationId xmlns:a16="http://schemas.microsoft.com/office/drawing/2014/main" id="{9A14962A-CE9B-93B2-8FF7-208C602EEB20}"/>
              </a:ext>
            </a:extLst>
          </p:cNvPr>
          <p:cNvSpPr>
            <a:spLocks noGrp="1"/>
          </p:cNvSpPr>
          <p:nvPr>
            <p:ph type="body" idx="1"/>
          </p:nvPr>
        </p:nvSpPr>
        <p:spPr>
          <a:xfrm>
            <a:off x="1124456" y="1389891"/>
            <a:ext cx="10178324" cy="3593593"/>
          </a:xfrm>
        </p:spPr>
        <p:txBody>
          <a:bodyPr>
            <a:normAutofit lnSpcReduction="10000"/>
          </a:bodyPr>
          <a:lstStyle/>
          <a:p>
            <a:r>
              <a:rPr kumimoji="1" lang="ja-JP" altLang="en-US" dirty="0"/>
              <a:t>日本語とフランス語の間には大きな差異がある。</a:t>
            </a:r>
            <a:endParaRPr kumimoji="1" lang="en-US" altLang="ja-JP" dirty="0"/>
          </a:p>
          <a:p>
            <a:pPr lvl="1"/>
            <a:r>
              <a:rPr kumimoji="1" lang="ja-JP" altLang="en-US" dirty="0"/>
              <a:t>フランス語：</a:t>
            </a:r>
            <a:endParaRPr kumimoji="1" lang="en-US" altLang="ja-JP" dirty="0"/>
          </a:p>
          <a:p>
            <a:pPr marL="1428750" lvl="2" indent="-457200">
              <a:buFont typeface="+mj-lt"/>
              <a:buAutoNum type="arabicPeriod"/>
            </a:pPr>
            <a:r>
              <a:rPr kumimoji="1" lang="fr-CA" altLang="ja-JP" dirty="0"/>
              <a:t>mère</a:t>
            </a:r>
            <a:r>
              <a:rPr kumimoji="1" lang="ja-JP" altLang="en-US" dirty="0"/>
              <a:t>が中心</a:t>
            </a:r>
            <a:endParaRPr kumimoji="1" lang="en-US" altLang="ja-JP" dirty="0"/>
          </a:p>
          <a:p>
            <a:pPr marL="1428750" lvl="2" indent="-457200">
              <a:buFont typeface="+mj-lt"/>
              <a:buAutoNum type="arabicPeriod"/>
            </a:pPr>
            <a:r>
              <a:rPr kumimoji="1" lang="ja-JP" altLang="en-US" dirty="0"/>
              <a:t>文法上の一致を引き起こす</a:t>
            </a:r>
            <a:endParaRPr kumimoji="1" lang="en-US" altLang="ja-JP" dirty="0"/>
          </a:p>
          <a:p>
            <a:pPr marL="1428750" lvl="2" indent="-457200">
              <a:buFont typeface="+mj-lt"/>
              <a:buAutoNum type="arabicPeriod"/>
            </a:pPr>
            <a:r>
              <a:rPr kumimoji="1" lang="ja-JP" altLang="en-US" dirty="0"/>
              <a:t>意味的な不透明性が高い。←　文法上の性の一致があるから</a:t>
            </a:r>
            <a:endParaRPr kumimoji="1" lang="en-US" altLang="ja-JP" dirty="0"/>
          </a:p>
          <a:p>
            <a:pPr lvl="1"/>
            <a:r>
              <a:rPr kumimoji="1" lang="ja-JP" altLang="en-US" dirty="0"/>
              <a:t>日本語：</a:t>
            </a:r>
            <a:endParaRPr kumimoji="1" lang="en-US" altLang="ja-JP" dirty="0"/>
          </a:p>
          <a:p>
            <a:pPr marL="1403350" lvl="2" indent="-457200">
              <a:buFont typeface="+mj-lt"/>
              <a:buAutoNum type="arabicPeriod"/>
            </a:pPr>
            <a:r>
              <a:rPr kumimoji="1" lang="ja-JP" altLang="en-US" dirty="0"/>
              <a:t>親ー子が中心</a:t>
            </a:r>
            <a:endParaRPr kumimoji="1" lang="en-US" altLang="ja-JP" dirty="0"/>
          </a:p>
          <a:p>
            <a:pPr marL="1403350" lvl="2" indent="-457200">
              <a:buFont typeface="+mj-lt"/>
              <a:buAutoNum type="arabicPeriod"/>
            </a:pPr>
            <a:r>
              <a:rPr kumimoji="1" lang="ja-JP" altLang="en-US" dirty="0"/>
              <a:t>母は漢語系を除いて用いられない</a:t>
            </a:r>
            <a:endParaRPr kumimoji="1" lang="en-US" altLang="ja-JP" dirty="0"/>
          </a:p>
          <a:p>
            <a:pPr marL="1403350" lvl="2" indent="-457200">
              <a:buFont typeface="+mj-lt"/>
              <a:buAutoNum type="arabicPeriod"/>
            </a:pPr>
            <a:r>
              <a:rPr kumimoji="1" lang="ja-JP" altLang="en-US" dirty="0"/>
              <a:t>意味的な透明性が高い</a:t>
            </a:r>
          </a:p>
        </p:txBody>
      </p:sp>
      <p:sp>
        <p:nvSpPr>
          <p:cNvPr id="4" name="テキスト ボックス 3">
            <a:extLst>
              <a:ext uri="{FF2B5EF4-FFF2-40B4-BE49-F238E27FC236}">
                <a16:creationId xmlns:a16="http://schemas.microsoft.com/office/drawing/2014/main" id="{64689530-30B7-738D-3E2C-69AA7547E6D1}"/>
              </a:ext>
            </a:extLst>
          </p:cNvPr>
          <p:cNvSpPr txBox="1"/>
          <p:nvPr/>
        </p:nvSpPr>
        <p:spPr>
          <a:xfrm>
            <a:off x="1892410" y="5510254"/>
            <a:ext cx="3554817" cy="3693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スペイン語と韓国語ではどうか？</a:t>
            </a:r>
          </a:p>
        </p:txBody>
      </p:sp>
    </p:spTree>
    <p:extLst>
      <p:ext uri="{BB962C8B-B14F-4D97-AF65-F5344CB8AC3E}">
        <p14:creationId xmlns:p14="http://schemas.microsoft.com/office/powerpoint/2010/main" val="205625252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8AE00-4CB0-DC21-781C-013190CFB0B5}"/>
              </a:ext>
            </a:extLst>
          </p:cNvPr>
          <p:cNvSpPr>
            <a:spLocks noGrp="1"/>
          </p:cNvSpPr>
          <p:nvPr>
            <p:ph type="title"/>
          </p:nvPr>
        </p:nvSpPr>
        <p:spPr/>
        <p:txBody>
          <a:bodyPr/>
          <a:lstStyle/>
          <a:p>
            <a:r>
              <a:rPr kumimoji="1" lang="ja-JP" altLang="en-US" dirty="0"/>
              <a:t>方法とコーパス</a:t>
            </a:r>
          </a:p>
        </p:txBody>
      </p:sp>
      <p:sp>
        <p:nvSpPr>
          <p:cNvPr id="3" name="コンテンツ プレースホルダー 2">
            <a:extLst>
              <a:ext uri="{FF2B5EF4-FFF2-40B4-BE49-F238E27FC236}">
                <a16:creationId xmlns:a16="http://schemas.microsoft.com/office/drawing/2014/main" id="{5B2A2048-88A5-1CAD-3351-2B575E232631}"/>
              </a:ext>
            </a:extLst>
          </p:cNvPr>
          <p:cNvSpPr>
            <a:spLocks noGrp="1"/>
          </p:cNvSpPr>
          <p:nvPr>
            <p:ph idx="1"/>
          </p:nvPr>
        </p:nvSpPr>
        <p:spPr/>
        <p:txBody>
          <a:bodyPr/>
          <a:lstStyle/>
          <a:p>
            <a:pPr>
              <a:buFont typeface="Wingdings" panose="05000000000000000000" pitchFamily="2" charset="2"/>
              <a:buChar char="l"/>
            </a:pPr>
            <a:r>
              <a:rPr lang="ja-JP" altLang="en-US" dirty="0"/>
              <a:t>仏語と日本語の比較</a:t>
            </a:r>
            <a:endParaRPr lang="en-US" altLang="ja-JP" dirty="0"/>
          </a:p>
          <a:p>
            <a:r>
              <a:rPr kumimoji="1" lang="fr-CA" altLang="ja-JP" dirty="0"/>
              <a:t>-</a:t>
            </a:r>
            <a:r>
              <a:rPr kumimoji="1" lang="ja-JP" altLang="en-US" dirty="0"/>
              <a:t>仏語：新聞</a:t>
            </a:r>
            <a:r>
              <a:rPr kumimoji="1" lang="fr-CA" altLang="ja-JP" dirty="0"/>
              <a:t>Le Monde</a:t>
            </a:r>
            <a:r>
              <a:rPr lang="ja-JP" altLang="en-US" dirty="0"/>
              <a:t>のテキストデータ７年分とオンラインデータベースの</a:t>
            </a:r>
            <a:r>
              <a:rPr lang="fr-CA" altLang="ja-JP" dirty="0"/>
              <a:t>Frantext</a:t>
            </a:r>
            <a:r>
              <a:rPr lang="ja-JP" altLang="en-US" dirty="0"/>
              <a:t>（学術・文学テキスト）  </a:t>
            </a:r>
            <a:r>
              <a:rPr lang="en-US" altLang="ja-JP" dirty="0"/>
              <a:t>6500</a:t>
            </a:r>
            <a:r>
              <a:rPr lang="ja-JP" altLang="en-US" dirty="0"/>
              <a:t>例</a:t>
            </a:r>
            <a:endParaRPr lang="fr-CA" altLang="ja-JP" dirty="0"/>
          </a:p>
          <a:p>
            <a:r>
              <a:rPr kumimoji="1" lang="fr-CA" altLang="ja-JP" dirty="0"/>
              <a:t>-</a:t>
            </a:r>
            <a:r>
              <a:rPr kumimoji="1" lang="ja-JP" altLang="en-US" dirty="0"/>
              <a:t>日本語：</a:t>
            </a:r>
            <a:r>
              <a:rPr kumimoji="1" lang="en-US" altLang="ja-JP" dirty="0"/>
              <a:t>BCCWJ</a:t>
            </a:r>
            <a:r>
              <a:rPr kumimoji="1" lang="ja-JP" altLang="en-US" dirty="0"/>
              <a:t>　（書き言葉均衡コーパス）　</a:t>
            </a:r>
            <a:r>
              <a:rPr kumimoji="1" lang="en-US" altLang="ja-JP" dirty="0"/>
              <a:t>11400</a:t>
            </a:r>
            <a:r>
              <a:rPr kumimoji="1" lang="ja-JP" altLang="en-US" dirty="0"/>
              <a:t>例</a:t>
            </a:r>
            <a:endParaRPr kumimoji="1" lang="en-US" altLang="ja-JP" dirty="0"/>
          </a:p>
          <a:p>
            <a:pPr>
              <a:buFont typeface="Wingdings" panose="05000000000000000000" pitchFamily="2" charset="2"/>
              <a:buChar char="l"/>
            </a:pPr>
            <a:r>
              <a:rPr lang="ja-JP" altLang="en-US" dirty="0"/>
              <a:t>スペイン語と韓国語も対象とする目的のために４言語のバランスのとれたコーパス</a:t>
            </a:r>
            <a:endParaRPr lang="en-US" altLang="ja-JP" dirty="0"/>
          </a:p>
          <a:p>
            <a:pPr>
              <a:buFontTx/>
              <a:buChar char="-"/>
            </a:pPr>
            <a:r>
              <a:rPr lang="ja-JP" altLang="en-US" dirty="0"/>
              <a:t>スケッチエンジン収録</a:t>
            </a:r>
            <a:endParaRPr lang="en-US" altLang="ja-JP" dirty="0"/>
          </a:p>
          <a:p>
            <a:pPr lvl="1">
              <a:buFontTx/>
              <a:buChar char="-"/>
            </a:pPr>
            <a:r>
              <a:rPr lang="ja-JP" altLang="en-US" dirty="0"/>
              <a:t>仏、西、韓語</a:t>
            </a:r>
            <a:r>
              <a:rPr lang="fr-CA" altLang="ja-JP" dirty="0" err="1"/>
              <a:t>wikipedia</a:t>
            </a:r>
            <a:r>
              <a:rPr lang="ja-JP" altLang="en-US" dirty="0"/>
              <a:t>コーパス</a:t>
            </a:r>
            <a:endParaRPr lang="en-US" altLang="ja-JP" dirty="0"/>
          </a:p>
          <a:p>
            <a:pPr lvl="1">
              <a:buFontTx/>
              <a:buChar char="-"/>
            </a:pPr>
            <a:r>
              <a:rPr lang="ja-JP" altLang="en-US" dirty="0"/>
              <a:t>日本語：</a:t>
            </a:r>
            <a:r>
              <a:rPr lang="fr-CA" altLang="ja-JP" dirty="0"/>
              <a:t>ac.jp</a:t>
            </a:r>
            <a:r>
              <a:rPr lang="ja-JP" altLang="en-US" dirty="0"/>
              <a:t>コーパス　　</a:t>
            </a:r>
            <a:r>
              <a:rPr lang="fr-CA" altLang="ja-JP" dirty="0"/>
              <a:t>  </a:t>
            </a:r>
            <a:r>
              <a:rPr lang="fr-CA" altLang="ja-JP" dirty="0" err="1"/>
              <a:t>wikipedia</a:t>
            </a:r>
            <a:r>
              <a:rPr lang="ja-JP" altLang="en-US" dirty="0"/>
              <a:t>コーパスが使えなかったのが理由</a:t>
            </a:r>
            <a:endParaRPr lang="en-US" altLang="ja-JP" dirty="0"/>
          </a:p>
          <a:p>
            <a:pPr>
              <a:buFont typeface="Wingdings" panose="05000000000000000000" pitchFamily="2" charset="2"/>
              <a:buChar char="l"/>
            </a:pPr>
            <a:endParaRPr kumimoji="1" lang="ja-JP" altLang="en-US" dirty="0"/>
          </a:p>
        </p:txBody>
      </p:sp>
      <p:sp>
        <p:nvSpPr>
          <p:cNvPr id="4" name="正方形/長方形 3">
            <a:extLst>
              <a:ext uri="{FF2B5EF4-FFF2-40B4-BE49-F238E27FC236}">
                <a16:creationId xmlns:a16="http://schemas.microsoft.com/office/drawing/2014/main" id="{0B1B03A0-506C-0FA8-4F7B-8D6E5839C16C}"/>
              </a:ext>
            </a:extLst>
          </p:cNvPr>
          <p:cNvSpPr/>
          <p:nvPr/>
        </p:nvSpPr>
        <p:spPr>
          <a:xfrm>
            <a:off x="1311965" y="3904090"/>
            <a:ext cx="9931179" cy="1860606"/>
          </a:xfrm>
          <a:prstGeom prst="rect">
            <a:avLst/>
          </a:prstGeom>
          <a:noFill/>
          <a:ln w="127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179474000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CEAF4-530E-2111-9A96-2B69E00B1929}"/>
              </a:ext>
            </a:extLst>
          </p:cNvPr>
          <p:cNvSpPr>
            <a:spLocks noGrp="1"/>
          </p:cNvSpPr>
          <p:nvPr>
            <p:ph type="title"/>
          </p:nvPr>
        </p:nvSpPr>
        <p:spPr>
          <a:xfrm>
            <a:off x="1096963" y="314035"/>
            <a:ext cx="10058400" cy="1450757"/>
          </a:xfrm>
        </p:spPr>
        <p:txBody>
          <a:bodyPr>
            <a:normAutofit fontScale="90000"/>
          </a:bodyPr>
          <a:lstStyle/>
          <a:p>
            <a:br>
              <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en-US" dirty="0"/>
              <a:t>日仏西韓国語の比較のためのコーパスと検索対象</a:t>
            </a:r>
            <a:br>
              <a:rPr lang="en-US" altLang="ja-JP" dirty="0"/>
            </a:br>
            <a:br>
              <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graphicFrame>
        <p:nvGraphicFramePr>
          <p:cNvPr id="4" name="コンテンツ プレースホルダー 3">
            <a:extLst>
              <a:ext uri="{FF2B5EF4-FFF2-40B4-BE49-F238E27FC236}">
                <a16:creationId xmlns:a16="http://schemas.microsoft.com/office/drawing/2014/main" id="{030E7697-27CF-FFD5-02B7-4997109E85A5}"/>
              </a:ext>
            </a:extLst>
          </p:cNvPr>
          <p:cNvGraphicFramePr>
            <a:graphicFrameLocks noGrp="1"/>
          </p:cNvGraphicFramePr>
          <p:nvPr>
            <p:ph idx="1"/>
            <p:extLst>
              <p:ext uri="{D42A27DB-BD31-4B8C-83A1-F6EECF244321}">
                <p14:modId xmlns:p14="http://schemas.microsoft.com/office/powerpoint/2010/main" val="3754349173"/>
              </p:ext>
            </p:extLst>
          </p:nvPr>
        </p:nvGraphicFramePr>
        <p:xfrm>
          <a:off x="1326971" y="2056156"/>
          <a:ext cx="10058400" cy="1492949"/>
        </p:xfrm>
        <a:graphic>
          <a:graphicData uri="http://schemas.openxmlformats.org/drawingml/2006/table">
            <a:tbl>
              <a:tblPr firstRow="1" bandRow="1">
                <a:tableStyleId>{5C22544A-7EE6-4342-B048-85BDC9FD1C3A}</a:tableStyleId>
              </a:tblPr>
              <a:tblGrid>
                <a:gridCol w="1651589">
                  <a:extLst>
                    <a:ext uri="{9D8B030D-6E8A-4147-A177-3AD203B41FA5}">
                      <a16:colId xmlns:a16="http://schemas.microsoft.com/office/drawing/2014/main" val="164394923"/>
                    </a:ext>
                  </a:extLst>
                </a:gridCol>
                <a:gridCol w="2031797">
                  <a:extLst>
                    <a:ext uri="{9D8B030D-6E8A-4147-A177-3AD203B41FA5}">
                      <a16:colId xmlns:a16="http://schemas.microsoft.com/office/drawing/2014/main" val="3244391148"/>
                    </a:ext>
                  </a:extLst>
                </a:gridCol>
                <a:gridCol w="2367747">
                  <a:extLst>
                    <a:ext uri="{9D8B030D-6E8A-4147-A177-3AD203B41FA5}">
                      <a16:colId xmlns:a16="http://schemas.microsoft.com/office/drawing/2014/main" val="3063996546"/>
                    </a:ext>
                  </a:extLst>
                </a:gridCol>
                <a:gridCol w="2049902">
                  <a:extLst>
                    <a:ext uri="{9D8B030D-6E8A-4147-A177-3AD203B41FA5}">
                      <a16:colId xmlns:a16="http://schemas.microsoft.com/office/drawing/2014/main" val="3055183472"/>
                    </a:ext>
                  </a:extLst>
                </a:gridCol>
                <a:gridCol w="1957365">
                  <a:extLst>
                    <a:ext uri="{9D8B030D-6E8A-4147-A177-3AD203B41FA5}">
                      <a16:colId xmlns:a16="http://schemas.microsoft.com/office/drawing/2014/main" val="1292528885"/>
                    </a:ext>
                  </a:extLst>
                </a:gridCol>
              </a:tblGrid>
              <a:tr h="118745">
                <a:tc>
                  <a:txBody>
                    <a:bodyPr/>
                    <a:lstStyle/>
                    <a:p>
                      <a:endParaRPr lang="ja-JP" sz="1100">
                        <a:effectLst/>
                        <a:latin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200">
                          <a:effectLst/>
                        </a:rPr>
                        <a:t>fr</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US" sz="1200">
                          <a:effectLst/>
                        </a:rPr>
                        <a:t>es</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jp</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US" sz="1200">
                          <a:effectLst/>
                        </a:rPr>
                        <a:t>cr</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468221249"/>
                  </a:ext>
                </a:extLst>
              </a:tr>
              <a:tr h="601980">
                <a:tc>
                  <a:txBody>
                    <a:bodyPr/>
                    <a:lstStyle/>
                    <a:p>
                      <a:pPr algn="just">
                        <a:lnSpc>
                          <a:spcPct val="107000"/>
                        </a:lnSpc>
                        <a:spcAft>
                          <a:spcPts val="800"/>
                        </a:spcAft>
                      </a:pPr>
                      <a:r>
                        <a:rPr lang="fr-CA" sz="1200" dirty="0">
                          <a:effectLst/>
                        </a:rPr>
                        <a:t>Corpus</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French Web 2017 (frTenTen17) </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dirty="0" err="1">
                          <a:effectLst/>
                        </a:rPr>
                        <a:t>Spanish</a:t>
                      </a:r>
                      <a:r>
                        <a:rPr lang="fr-CA" sz="1200" dirty="0">
                          <a:effectLst/>
                        </a:rPr>
                        <a:t> Web 2018 (esTenTen18)</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Japanese Web 2011 (jaTenTen11)</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Korean Web 2018 (koTenTen18)</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70364074"/>
                  </a:ext>
                </a:extLst>
              </a:tr>
              <a:tr h="438785">
                <a:tc>
                  <a:txBody>
                    <a:bodyPr/>
                    <a:lstStyle/>
                    <a:p>
                      <a:pPr algn="just">
                        <a:lnSpc>
                          <a:spcPct val="107000"/>
                        </a:lnSpc>
                        <a:spcAft>
                          <a:spcPts val="800"/>
                        </a:spcAft>
                      </a:pPr>
                      <a:r>
                        <a:rPr lang="fr-CA" sz="1200" dirty="0">
                          <a:effectLst/>
                        </a:rPr>
                        <a:t>Sous-corpus employé</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French Wikipédia</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Spanish Wikipédia</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ac.jp</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Korean Wikipédia</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992193876"/>
                  </a:ext>
                </a:extLst>
              </a:tr>
              <a:tr h="269875">
                <a:tc>
                  <a:txBody>
                    <a:bodyPr/>
                    <a:lstStyle/>
                    <a:p>
                      <a:pPr algn="just">
                        <a:lnSpc>
                          <a:spcPct val="107000"/>
                        </a:lnSpc>
                        <a:spcAft>
                          <a:spcPts val="800"/>
                        </a:spcAft>
                      </a:pPr>
                      <a:r>
                        <a:rPr lang="ja-JP" altLang="en-US" sz="1200" dirty="0">
                          <a:effectLst/>
                          <a:latin typeface="Times New Roman" panose="02020603050405020304" pitchFamily="18" charset="0"/>
                          <a:ea typeface="游明朝" panose="02020400000000000000" pitchFamily="18" charset="-128"/>
                          <a:cs typeface="Arial" panose="020B0604020202020204" pitchFamily="34" charset="0"/>
                        </a:rPr>
                        <a:t>語数</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1 375 millions</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855 millions</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46 millions</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dirty="0">
                          <a:effectLst/>
                        </a:rPr>
                        <a:t>30 millions</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251590511"/>
                  </a:ext>
                </a:extLst>
              </a:tr>
            </a:tbl>
          </a:graphicData>
        </a:graphic>
      </p:graphicFrame>
      <p:graphicFrame>
        <p:nvGraphicFramePr>
          <p:cNvPr id="9" name="表 8">
            <a:extLst>
              <a:ext uri="{FF2B5EF4-FFF2-40B4-BE49-F238E27FC236}">
                <a16:creationId xmlns:a16="http://schemas.microsoft.com/office/drawing/2014/main" id="{767AAE49-CBDE-E3BA-AFC5-C4CBCCC321CC}"/>
              </a:ext>
            </a:extLst>
          </p:cNvPr>
          <p:cNvGraphicFramePr>
            <a:graphicFrameLocks noGrp="1"/>
          </p:cNvGraphicFramePr>
          <p:nvPr>
            <p:extLst>
              <p:ext uri="{D42A27DB-BD31-4B8C-83A1-F6EECF244321}">
                <p14:modId xmlns:p14="http://schemas.microsoft.com/office/powerpoint/2010/main" val="1847160750"/>
              </p:ext>
            </p:extLst>
          </p:nvPr>
        </p:nvGraphicFramePr>
        <p:xfrm>
          <a:off x="1326971" y="3777073"/>
          <a:ext cx="7448486" cy="2488596"/>
        </p:xfrm>
        <a:graphic>
          <a:graphicData uri="http://schemas.openxmlformats.org/drawingml/2006/table">
            <a:tbl>
              <a:tblPr firstRow="1" bandRow="1">
                <a:tableStyleId>{5C22544A-7EE6-4342-B048-85BDC9FD1C3A}</a:tableStyleId>
              </a:tblPr>
              <a:tblGrid>
                <a:gridCol w="1364433">
                  <a:extLst>
                    <a:ext uri="{9D8B030D-6E8A-4147-A177-3AD203B41FA5}">
                      <a16:colId xmlns:a16="http://schemas.microsoft.com/office/drawing/2014/main" val="3536963654"/>
                    </a:ext>
                  </a:extLst>
                </a:gridCol>
                <a:gridCol w="961679">
                  <a:extLst>
                    <a:ext uri="{9D8B030D-6E8A-4147-A177-3AD203B41FA5}">
                      <a16:colId xmlns:a16="http://schemas.microsoft.com/office/drawing/2014/main" val="536751279"/>
                    </a:ext>
                  </a:extLst>
                </a:gridCol>
                <a:gridCol w="1282238">
                  <a:extLst>
                    <a:ext uri="{9D8B030D-6E8A-4147-A177-3AD203B41FA5}">
                      <a16:colId xmlns:a16="http://schemas.microsoft.com/office/drawing/2014/main" val="1319108328"/>
                    </a:ext>
                  </a:extLst>
                </a:gridCol>
                <a:gridCol w="1514026">
                  <a:extLst>
                    <a:ext uri="{9D8B030D-6E8A-4147-A177-3AD203B41FA5}">
                      <a16:colId xmlns:a16="http://schemas.microsoft.com/office/drawing/2014/main" val="1144996769"/>
                    </a:ext>
                  </a:extLst>
                </a:gridCol>
                <a:gridCol w="2326110">
                  <a:extLst>
                    <a:ext uri="{9D8B030D-6E8A-4147-A177-3AD203B41FA5}">
                      <a16:colId xmlns:a16="http://schemas.microsoft.com/office/drawing/2014/main" val="3251015594"/>
                    </a:ext>
                  </a:extLst>
                </a:gridCol>
              </a:tblGrid>
              <a:tr h="284881">
                <a:tc>
                  <a:txBody>
                    <a:bodyPr/>
                    <a:lstStyle/>
                    <a:p>
                      <a:pPr algn="l">
                        <a:lnSpc>
                          <a:spcPct val="107000"/>
                        </a:lnSpc>
                        <a:spcAft>
                          <a:spcPts val="800"/>
                        </a:spcAft>
                      </a:pPr>
                      <a:r>
                        <a:rPr lang="fr-CA" sz="1000">
                          <a:effectLst/>
                        </a:rPr>
                        <a:t>Type de morphème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US" sz="1000">
                          <a:effectLst/>
                        </a:rPr>
                        <a:t>fr</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US" sz="1000">
                          <a:effectLst/>
                        </a:rPr>
                        <a:t>es</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US" sz="1000">
                          <a:effectLst/>
                        </a:rPr>
                        <a:t>jp</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US" sz="1000">
                          <a:effectLst/>
                        </a:rPr>
                        <a:t>cr</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872738817"/>
                  </a:ext>
                </a:extLst>
              </a:tr>
              <a:tr h="738455">
                <a:tc>
                  <a:txBody>
                    <a:bodyPr/>
                    <a:lstStyle/>
                    <a:p>
                      <a:pPr algn="just">
                        <a:lnSpc>
                          <a:spcPct val="107000"/>
                        </a:lnSpc>
                        <a:spcAft>
                          <a:spcPts val="800"/>
                        </a:spcAft>
                      </a:pPr>
                      <a:r>
                        <a:rPr lang="ja-JP" altLang="en-US" sz="1000" dirty="0">
                          <a:effectLst/>
                          <a:latin typeface="Times New Roman" panose="02020603050405020304" pitchFamily="18" charset="0"/>
                          <a:ea typeface="游明朝" panose="02020400000000000000" pitchFamily="18" charset="-128"/>
                          <a:cs typeface="Arial" panose="020B0604020202020204" pitchFamily="34" charset="0"/>
                        </a:rPr>
                        <a:t>自由形態素</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000">
                          <a:effectLst/>
                        </a:rPr>
                        <a:t>m</a:t>
                      </a:r>
                      <a:r>
                        <a:rPr lang="fr-CA" sz="1000">
                          <a:effectLst/>
                        </a:rPr>
                        <a:t>ère </a:t>
                      </a:r>
                      <a:endParaRPr lang="ja-JP" sz="1200">
                        <a:effectLst/>
                      </a:endParaRPr>
                    </a:p>
                    <a:p>
                      <a:pPr algn="just">
                        <a:lnSpc>
                          <a:spcPct val="107000"/>
                        </a:lnSpc>
                        <a:spcAft>
                          <a:spcPts val="800"/>
                        </a:spcAft>
                      </a:pPr>
                      <a:r>
                        <a:rPr lang="fr-CA" sz="1000">
                          <a:effectLst/>
                        </a:rPr>
                        <a:t>père</a:t>
                      </a:r>
                      <a:endParaRPr lang="ja-JP" sz="1200">
                        <a:effectLst/>
                      </a:endParaRPr>
                    </a:p>
                    <a:p>
                      <a:pPr algn="just">
                        <a:lnSpc>
                          <a:spcPct val="107000"/>
                        </a:lnSpc>
                        <a:spcAft>
                          <a:spcPts val="800"/>
                        </a:spcAft>
                      </a:pPr>
                      <a:r>
                        <a:rPr lang="fr-CA" sz="1000">
                          <a:effectLst/>
                        </a:rPr>
                        <a:t>parent(e)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000">
                          <a:effectLst/>
                        </a:rPr>
                        <a:t>madre [M],</a:t>
                      </a:r>
                      <a:endParaRPr lang="ja-JP" sz="1200">
                        <a:effectLst/>
                      </a:endParaRPr>
                    </a:p>
                    <a:p>
                      <a:pPr algn="just">
                        <a:lnSpc>
                          <a:spcPct val="107000"/>
                        </a:lnSpc>
                        <a:spcAft>
                          <a:spcPts val="800"/>
                        </a:spcAft>
                      </a:pPr>
                      <a:r>
                        <a:rPr lang="fr-CA" sz="1000">
                          <a:effectLst/>
                        </a:rPr>
                        <a:t>padre [F]</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ja-JP" sz="1000" dirty="0">
                          <a:effectLst/>
                        </a:rPr>
                        <a:t>親</a:t>
                      </a:r>
                      <a:r>
                        <a:rPr lang="en-GB" sz="1000" dirty="0">
                          <a:effectLst/>
                        </a:rPr>
                        <a:t> (</a:t>
                      </a:r>
                      <a:r>
                        <a:rPr lang="en-GB" sz="1000" dirty="0" err="1">
                          <a:effectLst/>
                        </a:rPr>
                        <a:t>oya</a:t>
                      </a:r>
                      <a:r>
                        <a:rPr lang="en-GB" sz="1000" dirty="0">
                          <a:effectLst/>
                        </a:rPr>
                        <a:t> [P])</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ko-KR" sz="1000">
                          <a:effectLst/>
                        </a:rPr>
                        <a:t>어머니 </a:t>
                      </a:r>
                      <a:r>
                        <a:rPr lang="en-US" sz="1000">
                          <a:effectLst/>
                        </a:rPr>
                        <a:t>(ɔmɔni [M</a:t>
                      </a:r>
                      <a:r>
                        <a:rPr lang="en-GB" sz="1000">
                          <a:effectLst/>
                        </a:rPr>
                        <a:t>])</a:t>
                      </a:r>
                      <a:r>
                        <a:rPr lang="en-US" sz="1000">
                          <a:effectLst/>
                        </a:rPr>
                        <a:t>, </a:t>
                      </a:r>
                      <a:r>
                        <a:rPr lang="ko-KR" sz="1000">
                          <a:effectLst/>
                        </a:rPr>
                        <a:t>어미 </a:t>
                      </a:r>
                      <a:r>
                        <a:rPr lang="en-US" sz="1000">
                          <a:effectLst/>
                        </a:rPr>
                        <a:t>(ɔmi</a:t>
                      </a:r>
                      <a:r>
                        <a:rPr lang="en-GB" sz="1000">
                          <a:effectLst/>
                        </a:rPr>
                        <a:t> [M]), </a:t>
                      </a:r>
                      <a:r>
                        <a:rPr lang="ko-KR" sz="1000">
                          <a:effectLst/>
                        </a:rPr>
                        <a:t>부모 </a:t>
                      </a:r>
                      <a:r>
                        <a:rPr lang="en-US" sz="1000">
                          <a:effectLst/>
                        </a:rPr>
                        <a:t>(pumo </a:t>
                      </a:r>
                      <a:r>
                        <a:rPr lang="ko-KR" sz="1000">
                          <a:effectLst/>
                        </a:rPr>
                        <a:t>父母</a:t>
                      </a:r>
                      <a:r>
                        <a:rPr lang="en-GB" sz="1000">
                          <a:effectLst/>
                        </a:rPr>
                        <a:t> [</a:t>
                      </a:r>
                      <a:r>
                        <a:rPr lang="en-US" sz="1000">
                          <a:effectLst/>
                        </a:rPr>
                        <a:t>P])</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890241430"/>
                  </a:ext>
                </a:extLst>
              </a:tr>
              <a:tr h="519186">
                <a:tc>
                  <a:txBody>
                    <a:bodyPr/>
                    <a:lstStyle/>
                    <a:p>
                      <a:pPr algn="just">
                        <a:lnSpc>
                          <a:spcPct val="107000"/>
                        </a:lnSpc>
                        <a:spcAft>
                          <a:spcPts val="800"/>
                        </a:spcAft>
                      </a:pPr>
                      <a:r>
                        <a:rPr lang="ja-JP" altLang="en-US" sz="1000" dirty="0">
                          <a:effectLst/>
                          <a:latin typeface="Times New Roman" panose="02020603050405020304" pitchFamily="18" charset="0"/>
                          <a:ea typeface="游明朝" panose="02020400000000000000" pitchFamily="18" charset="-128"/>
                          <a:cs typeface="Arial" panose="020B0604020202020204" pitchFamily="34" charset="0"/>
                        </a:rPr>
                        <a:t>自由形態素</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000">
                          <a:effectLst/>
                        </a:rPr>
                        <a:t>fils </a:t>
                      </a:r>
                      <a:endParaRPr lang="ja-JP" sz="1200">
                        <a:effectLst/>
                      </a:endParaRPr>
                    </a:p>
                    <a:p>
                      <a:pPr algn="just">
                        <a:lnSpc>
                          <a:spcPct val="107000"/>
                        </a:lnSpc>
                        <a:spcAft>
                          <a:spcPts val="800"/>
                        </a:spcAft>
                      </a:pPr>
                      <a:r>
                        <a:rPr lang="fr-CA" sz="1000">
                          <a:effectLst/>
                        </a:rPr>
                        <a:t>fille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000">
                          <a:effectLst/>
                        </a:rPr>
                        <a:t>hijo </a:t>
                      </a:r>
                      <a:r>
                        <a:rPr lang="fr-FR" sz="1200">
                          <a:effectLst/>
                        </a:rPr>
                        <a:t>[</a:t>
                      </a:r>
                      <a:r>
                        <a:rPr lang="fr-CA" sz="1000">
                          <a:effectLst/>
                        </a:rPr>
                        <a:t>fils],</a:t>
                      </a:r>
                      <a:endParaRPr lang="ja-JP" sz="1200">
                        <a:effectLst/>
                      </a:endParaRPr>
                    </a:p>
                    <a:p>
                      <a:pPr algn="just">
                        <a:lnSpc>
                          <a:spcPct val="107000"/>
                        </a:lnSpc>
                        <a:spcAft>
                          <a:spcPts val="800"/>
                        </a:spcAft>
                      </a:pPr>
                      <a:r>
                        <a:rPr lang="fr-CA" sz="1000">
                          <a:effectLst/>
                        </a:rPr>
                        <a:t>hija [fille]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ja-JP" sz="1000">
                          <a:effectLst/>
                        </a:rPr>
                        <a:t>子</a:t>
                      </a:r>
                      <a:r>
                        <a:rPr lang="fr-CA" sz="1000">
                          <a:effectLst/>
                        </a:rPr>
                        <a:t> (ko [E])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ja-JP" sz="1000">
                          <a:effectLst/>
                        </a:rPr>
                        <a:t>자식 </a:t>
                      </a:r>
                      <a:r>
                        <a:rPr lang="en-US" sz="1000">
                          <a:effectLst/>
                        </a:rPr>
                        <a:t>(jasik</a:t>
                      </a:r>
                      <a:r>
                        <a:rPr lang="en-US" sz="1000" spc="-15">
                          <a:effectLst/>
                        </a:rPr>
                        <a:t> </a:t>
                      </a:r>
                      <a:r>
                        <a:rPr lang="ja-JP" sz="1000" spc="-15">
                          <a:effectLst/>
                        </a:rPr>
                        <a:t>子息 </a:t>
                      </a:r>
                      <a:r>
                        <a:rPr lang="en-GB" sz="1000">
                          <a:effectLst/>
                        </a:rPr>
                        <a:t>[E]</a:t>
                      </a:r>
                      <a:r>
                        <a:rPr lang="en-US" sz="1000" spc="-15">
                          <a:effectLst/>
                        </a:rPr>
                        <a:t>)</a:t>
                      </a:r>
                      <a:r>
                        <a:rPr lang="en-GB" sz="1000">
                          <a:effectLst/>
                        </a:rPr>
                        <a:t>, </a:t>
                      </a:r>
                      <a:r>
                        <a:rPr lang="ja-JP" sz="1000">
                          <a:effectLst/>
                        </a:rPr>
                        <a:t>새끼 </a:t>
                      </a:r>
                      <a:r>
                        <a:rPr lang="en-US" sz="1000">
                          <a:effectLst/>
                        </a:rPr>
                        <a:t>(sɛkki</a:t>
                      </a:r>
                      <a:r>
                        <a:rPr lang="en-GB" sz="1000">
                          <a:effectLst/>
                        </a:rPr>
                        <a:t> [E/B]</a:t>
                      </a:r>
                      <a:r>
                        <a:rPr lang="en-US" sz="1000" spc="-15">
                          <a:effectLst/>
                        </a:rPr>
                        <a:t>)</a:t>
                      </a:r>
                      <a:r>
                        <a:rPr lang="en-GB" sz="1000">
                          <a:effectLst/>
                        </a:rPr>
                        <a:t>, </a:t>
                      </a:r>
                      <a:r>
                        <a:rPr lang="ja-JP" sz="1000">
                          <a:effectLst/>
                        </a:rPr>
                        <a:t>딸 </a:t>
                      </a:r>
                      <a:r>
                        <a:rPr lang="en-US" sz="1000">
                          <a:effectLst/>
                        </a:rPr>
                        <a:t>(ttal [fille]</a:t>
                      </a:r>
                      <a:r>
                        <a:rPr lang="en-US" sz="1000" spc="-15">
                          <a:effectLst/>
                        </a:rPr>
                        <a:t>)</a:t>
                      </a:r>
                      <a:r>
                        <a:rPr lang="en-US" sz="1000">
                          <a:effectLst/>
                        </a:rPr>
                        <a:t>, </a:t>
                      </a:r>
                      <a:r>
                        <a:rPr lang="ja-JP" sz="1000" spc="-15">
                          <a:effectLst/>
                        </a:rPr>
                        <a:t>아들 </a:t>
                      </a:r>
                      <a:r>
                        <a:rPr lang="en-US" sz="1000">
                          <a:effectLst/>
                        </a:rPr>
                        <a:t>(</a:t>
                      </a:r>
                      <a:r>
                        <a:rPr lang="en-GB" sz="1000" spc="-15">
                          <a:effectLst/>
                        </a:rPr>
                        <a:t>adl</a:t>
                      </a:r>
                      <a:r>
                        <a:rPr lang="en-GB" sz="1000">
                          <a:effectLst/>
                        </a:rPr>
                        <a:t>ɨl [fils]</a:t>
                      </a:r>
                      <a:r>
                        <a:rPr lang="en-US" sz="1000" spc="-15">
                          <a:effectLst/>
                        </a:rPr>
                        <a:t>)</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380384511"/>
                  </a:ext>
                </a:extLst>
              </a:tr>
              <a:tr h="519186">
                <a:tc>
                  <a:txBody>
                    <a:bodyPr/>
                    <a:lstStyle/>
                    <a:p>
                      <a:pPr algn="just">
                        <a:lnSpc>
                          <a:spcPct val="107000"/>
                        </a:lnSpc>
                        <a:spcAft>
                          <a:spcPts val="800"/>
                        </a:spcAft>
                      </a:pPr>
                      <a:r>
                        <a:rPr lang="ja-JP" altLang="en-US" sz="1000" dirty="0">
                          <a:effectLst/>
                          <a:latin typeface="Times New Roman" panose="02020603050405020304" pitchFamily="18" charset="0"/>
                          <a:ea typeface="游明朝" panose="02020400000000000000" pitchFamily="18" charset="-128"/>
                          <a:cs typeface="Arial" panose="020B0604020202020204" pitchFamily="34" charset="0"/>
                        </a:rPr>
                        <a:t>自由形態素</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000" dirty="0">
                          <a:effectLst/>
                        </a:rPr>
                        <a:t>frère </a:t>
                      </a:r>
                      <a:endParaRPr lang="ja-JP" sz="1200" dirty="0">
                        <a:effectLst/>
                      </a:endParaRPr>
                    </a:p>
                    <a:p>
                      <a:pPr algn="just">
                        <a:lnSpc>
                          <a:spcPct val="107000"/>
                        </a:lnSpc>
                        <a:spcAft>
                          <a:spcPts val="800"/>
                        </a:spcAft>
                      </a:pPr>
                      <a:r>
                        <a:rPr lang="fr-CA" sz="1000" dirty="0">
                          <a:effectLst/>
                        </a:rPr>
                        <a:t>sœur</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000" dirty="0" err="1">
                          <a:effectLst/>
                        </a:rPr>
                        <a:t>hermano</a:t>
                      </a:r>
                      <a:r>
                        <a:rPr lang="fr-CA" sz="1000" dirty="0">
                          <a:effectLst/>
                        </a:rPr>
                        <a:t> </a:t>
                      </a:r>
                      <a:r>
                        <a:rPr lang="en-GB" sz="1000" dirty="0">
                          <a:effectLst/>
                        </a:rPr>
                        <a:t>[</a:t>
                      </a:r>
                      <a:r>
                        <a:rPr lang="en-GB" sz="1000" dirty="0" err="1">
                          <a:effectLst/>
                        </a:rPr>
                        <a:t>fr</a:t>
                      </a:r>
                      <a:r>
                        <a:rPr lang="en-US" sz="1000" dirty="0" err="1">
                          <a:effectLst/>
                        </a:rPr>
                        <a:t>ère</a:t>
                      </a:r>
                      <a:r>
                        <a:rPr lang="en-GB" sz="1000" dirty="0">
                          <a:effectLst/>
                        </a:rPr>
                        <a:t>], </a:t>
                      </a:r>
                      <a:r>
                        <a:rPr lang="fr-CA" sz="1000" dirty="0" err="1">
                          <a:effectLst/>
                        </a:rPr>
                        <a:t>hermana</a:t>
                      </a:r>
                      <a:r>
                        <a:rPr lang="fr-CA" sz="1000" dirty="0">
                          <a:effectLst/>
                        </a:rPr>
                        <a:t> </a:t>
                      </a:r>
                      <a:r>
                        <a:rPr lang="en-GB" sz="1000" dirty="0">
                          <a:effectLst/>
                        </a:rPr>
                        <a:t>[</a:t>
                      </a:r>
                      <a:r>
                        <a:rPr lang="en-US" sz="1000" dirty="0" err="1">
                          <a:effectLst/>
                        </a:rPr>
                        <a:t>sœur</a:t>
                      </a:r>
                      <a:r>
                        <a:rPr lang="en-GB" sz="1000" dirty="0">
                          <a:effectLst/>
                        </a:rPr>
                        <a:t>]</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l">
                        <a:lnSpc>
                          <a:spcPct val="107000"/>
                        </a:lnSpc>
                        <a:spcAft>
                          <a:spcPts val="800"/>
                        </a:spcAft>
                      </a:pPr>
                      <a:r>
                        <a:rPr lang="ja-JP" sz="1000" dirty="0">
                          <a:effectLst/>
                        </a:rPr>
                        <a:t>兄弟 </a:t>
                      </a:r>
                      <a:r>
                        <a:rPr lang="en-GB" sz="1000" dirty="0">
                          <a:effectLst/>
                        </a:rPr>
                        <a:t>(</a:t>
                      </a:r>
                      <a:r>
                        <a:rPr lang="en-GB" sz="1000" dirty="0" err="1">
                          <a:effectLst/>
                        </a:rPr>
                        <a:t>kyōdai</a:t>
                      </a:r>
                      <a:r>
                        <a:rPr lang="en-GB" sz="1000" dirty="0">
                          <a:effectLst/>
                        </a:rPr>
                        <a:t> [</a:t>
                      </a:r>
                      <a:r>
                        <a:rPr lang="en-GB" sz="1000" dirty="0" err="1">
                          <a:effectLst/>
                        </a:rPr>
                        <a:t>fr</a:t>
                      </a:r>
                      <a:r>
                        <a:rPr lang="en-US" sz="1000" dirty="0" err="1">
                          <a:effectLst/>
                        </a:rPr>
                        <a:t>ère</a:t>
                      </a:r>
                      <a:r>
                        <a:rPr lang="en-GB" sz="1000" dirty="0">
                          <a:effectLst/>
                        </a:rPr>
                        <a:t>]), </a:t>
                      </a:r>
                      <a:r>
                        <a:rPr lang="ja-JP" sz="1000" dirty="0">
                          <a:effectLst/>
                        </a:rPr>
                        <a:t>姉妹 </a:t>
                      </a:r>
                      <a:r>
                        <a:rPr lang="en-GB" sz="1000" dirty="0">
                          <a:effectLst/>
                        </a:rPr>
                        <a:t>(</a:t>
                      </a:r>
                      <a:r>
                        <a:rPr lang="en-GB" sz="1000" dirty="0" err="1">
                          <a:effectLst/>
                        </a:rPr>
                        <a:t>shimai</a:t>
                      </a:r>
                      <a:r>
                        <a:rPr lang="en-GB" sz="1000" dirty="0">
                          <a:effectLst/>
                        </a:rPr>
                        <a:t> [</a:t>
                      </a:r>
                      <a:r>
                        <a:rPr lang="en-US" sz="1000" dirty="0" err="1">
                          <a:effectLst/>
                        </a:rPr>
                        <a:t>sœur</a:t>
                      </a:r>
                      <a:r>
                        <a:rPr lang="en-GB" sz="1000" dirty="0">
                          <a:effectLst/>
                        </a:rPr>
                        <a:t>])</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ja-JP" sz="1000" dirty="0">
                          <a:effectLst/>
                        </a:rPr>
                        <a:t>형제 </a:t>
                      </a:r>
                      <a:r>
                        <a:rPr lang="en-US" sz="1000" dirty="0">
                          <a:effectLst/>
                        </a:rPr>
                        <a:t>(</a:t>
                      </a:r>
                      <a:r>
                        <a:rPr lang="en-GB" sz="1000" dirty="0" err="1">
                          <a:effectLst/>
                        </a:rPr>
                        <a:t>hyɔŋje</a:t>
                      </a:r>
                      <a:r>
                        <a:rPr lang="en-GB" sz="1000" dirty="0">
                          <a:effectLst/>
                        </a:rPr>
                        <a:t> </a:t>
                      </a:r>
                      <a:r>
                        <a:rPr lang="ja-JP" sz="1000" spc="-15" dirty="0">
                          <a:effectLst/>
                        </a:rPr>
                        <a:t>兄弟 </a:t>
                      </a:r>
                      <a:r>
                        <a:rPr lang="en-GB" sz="1000" dirty="0">
                          <a:effectLst/>
                        </a:rPr>
                        <a:t>[frère]</a:t>
                      </a:r>
                      <a:r>
                        <a:rPr lang="en-GB" sz="1000" spc="-15" dirty="0">
                          <a:effectLst/>
                        </a:rPr>
                        <a:t>)</a:t>
                      </a:r>
                      <a:r>
                        <a:rPr lang="en-GB" sz="1000" dirty="0">
                          <a:effectLst/>
                        </a:rPr>
                        <a:t>, </a:t>
                      </a:r>
                      <a:r>
                        <a:rPr lang="ja-JP" sz="1000" dirty="0">
                          <a:effectLst/>
                        </a:rPr>
                        <a:t>자매 </a:t>
                      </a:r>
                      <a:r>
                        <a:rPr lang="en-US" sz="1000" dirty="0">
                          <a:effectLst/>
                        </a:rPr>
                        <a:t>(</a:t>
                      </a:r>
                      <a:r>
                        <a:rPr lang="en-US" sz="1000" dirty="0" err="1">
                          <a:effectLst/>
                        </a:rPr>
                        <a:t>jamɛ</a:t>
                      </a:r>
                      <a:r>
                        <a:rPr lang="en-US" sz="1000" dirty="0">
                          <a:effectLst/>
                        </a:rPr>
                        <a:t> </a:t>
                      </a:r>
                      <a:r>
                        <a:rPr lang="ja-JP" sz="1000" spc="-15" dirty="0">
                          <a:effectLst/>
                        </a:rPr>
                        <a:t>姊妹 </a:t>
                      </a:r>
                      <a:r>
                        <a:rPr lang="en-GB" sz="1000" dirty="0">
                          <a:effectLst/>
                        </a:rPr>
                        <a:t>[</a:t>
                      </a:r>
                      <a:r>
                        <a:rPr lang="en-GB" sz="1000" dirty="0" err="1">
                          <a:effectLst/>
                        </a:rPr>
                        <a:t>sœur</a:t>
                      </a:r>
                      <a:r>
                        <a:rPr lang="en-GB" sz="1000" dirty="0">
                          <a:effectLst/>
                        </a:rPr>
                        <a:t>]</a:t>
                      </a:r>
                      <a:r>
                        <a:rPr lang="en-GB" sz="1000" spc="-15" dirty="0">
                          <a:effectLst/>
                        </a:rPr>
                        <a:t>)</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66996283"/>
                  </a:ext>
                </a:extLst>
              </a:tr>
              <a:tr h="245992">
                <a:tc>
                  <a:txBody>
                    <a:bodyPr/>
                    <a:lstStyle/>
                    <a:p>
                      <a:pPr algn="just">
                        <a:lnSpc>
                          <a:spcPct val="107000"/>
                        </a:lnSpc>
                        <a:spcAft>
                          <a:spcPts val="800"/>
                        </a:spcAft>
                      </a:pPr>
                      <a:r>
                        <a:rPr lang="ja-JP" altLang="en-US" sz="1000" dirty="0">
                          <a:effectLst/>
                          <a:latin typeface="Times New Roman" panose="02020603050405020304" pitchFamily="18" charset="0"/>
                          <a:ea typeface="游明朝" panose="02020400000000000000" pitchFamily="18" charset="-128"/>
                          <a:cs typeface="Arial" panose="020B0604020202020204" pitchFamily="34" charset="0"/>
                        </a:rPr>
                        <a:t>拘束形態素</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endParaRPr lang="ja-JP" sz="1100">
                        <a:effectLst/>
                        <a:latin typeface="Calibri" panose="020F0502020204030204" pitchFamily="34" charset="0"/>
                        <a:cs typeface="Arial" panose="020B0604020202020204" pitchFamily="34" charset="0"/>
                      </a:endParaRPr>
                    </a:p>
                  </a:txBody>
                  <a:tcPr marL="68580" marR="68580" marT="0" marB="0"/>
                </a:tc>
                <a:tc>
                  <a:txBody>
                    <a:bodyPr/>
                    <a:lstStyle/>
                    <a:p>
                      <a:endParaRPr lang="ja-JP" sz="1100">
                        <a:effectLst/>
                        <a:latin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ja-JP" sz="1000">
                          <a:effectLst/>
                        </a:rPr>
                        <a:t>母 </a:t>
                      </a:r>
                      <a:r>
                        <a:rPr lang="en-GB" sz="1000">
                          <a:effectLst/>
                        </a:rPr>
                        <a:t>(bo -[M])</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ja-JP" sz="1000">
                          <a:effectLst/>
                        </a:rPr>
                        <a:t>모 </a:t>
                      </a:r>
                      <a:r>
                        <a:rPr lang="en-US" sz="1000">
                          <a:effectLst/>
                        </a:rPr>
                        <a:t>(</a:t>
                      </a:r>
                      <a:r>
                        <a:rPr lang="fr-FR" sz="1000" kern="1200">
                          <a:effectLst/>
                        </a:rPr>
                        <a:t>mo - </a:t>
                      </a:r>
                      <a:r>
                        <a:rPr lang="ja-JP" sz="1000">
                          <a:effectLst/>
                        </a:rPr>
                        <a:t>母 </a:t>
                      </a:r>
                      <a:r>
                        <a:rPr lang="fr-CA" sz="1000">
                          <a:effectLst/>
                        </a:rPr>
                        <a:t>[M]</a:t>
                      </a:r>
                      <a:r>
                        <a:rPr lang="en-US" sz="1000">
                          <a:effectLst/>
                        </a:rPr>
                        <a:t>)</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439960278"/>
                  </a:ext>
                </a:extLst>
              </a:tr>
              <a:tr h="180896">
                <a:tc>
                  <a:txBody>
                    <a:bodyPr/>
                    <a:lstStyle/>
                    <a:p>
                      <a:pPr algn="just">
                        <a:lnSpc>
                          <a:spcPct val="107000"/>
                        </a:lnSpc>
                        <a:spcAft>
                          <a:spcPts val="800"/>
                        </a:spcAft>
                      </a:pPr>
                      <a:r>
                        <a:rPr lang="ja-JP" altLang="en-US" sz="1000" dirty="0">
                          <a:effectLst/>
                          <a:latin typeface="Times New Roman" panose="02020603050405020304" pitchFamily="18" charset="0"/>
                          <a:ea typeface="游明朝" panose="02020400000000000000" pitchFamily="18" charset="-128"/>
                          <a:cs typeface="Arial" panose="020B0604020202020204" pitchFamily="34" charset="0"/>
                        </a:rPr>
                        <a:t>拘束形態素</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endParaRPr lang="ja-JP" sz="1100" dirty="0">
                        <a:effectLst/>
                        <a:latin typeface="Calibri" panose="020F0502020204030204" pitchFamily="34" charset="0"/>
                        <a:cs typeface="Arial" panose="020B0604020202020204" pitchFamily="34" charset="0"/>
                      </a:endParaRPr>
                    </a:p>
                  </a:txBody>
                  <a:tcPr marL="68580" marR="68580" marT="0" marB="0"/>
                </a:tc>
                <a:tc>
                  <a:txBody>
                    <a:bodyPr/>
                    <a:lstStyle/>
                    <a:p>
                      <a:endParaRPr lang="ja-JP" sz="1100">
                        <a:effectLst/>
                        <a:latin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ja-JP" sz="1000">
                          <a:effectLst/>
                        </a:rPr>
                        <a:t>子 </a:t>
                      </a:r>
                      <a:r>
                        <a:rPr lang="fr-CA" sz="1000">
                          <a:effectLst/>
                        </a:rPr>
                        <a:t>(shi- [E])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ja-JP" sz="1000" dirty="0">
                          <a:effectLst/>
                        </a:rPr>
                        <a:t>자</a:t>
                      </a:r>
                      <a:r>
                        <a:rPr lang="en-US" sz="1000" dirty="0">
                          <a:effectLst/>
                        </a:rPr>
                        <a:t> (ja- </a:t>
                      </a:r>
                      <a:r>
                        <a:rPr lang="ja-JP" sz="1000" spc="-15" dirty="0">
                          <a:effectLst/>
                        </a:rPr>
                        <a:t>子 </a:t>
                      </a:r>
                      <a:r>
                        <a:rPr lang="fr-CA" sz="1000" dirty="0">
                          <a:effectLst/>
                        </a:rPr>
                        <a:t>[E])</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932091495"/>
                  </a:ext>
                </a:extLst>
              </a:tr>
            </a:tbl>
          </a:graphicData>
        </a:graphic>
      </p:graphicFrame>
    </p:spTree>
    <p:extLst>
      <p:ext uri="{BB962C8B-B14F-4D97-AF65-F5344CB8AC3E}">
        <p14:creationId xmlns:p14="http://schemas.microsoft.com/office/powerpoint/2010/main" val="10292559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8F7E5-C2E3-69A2-92C7-F53B6E7F2C13}"/>
              </a:ext>
            </a:extLst>
          </p:cNvPr>
          <p:cNvSpPr>
            <a:spLocks noGrp="1"/>
          </p:cNvSpPr>
          <p:nvPr>
            <p:ph type="title"/>
          </p:nvPr>
        </p:nvSpPr>
        <p:spPr/>
        <p:txBody>
          <a:bodyPr>
            <a:normAutofit fontScale="90000"/>
          </a:bodyPr>
          <a:lstStyle/>
          <a:p>
            <a:r>
              <a:rPr kumimoji="1" lang="fr-CA" altLang="ja-JP" dirty="0"/>
              <a:t>09/21-22</a:t>
            </a:r>
            <a:br>
              <a:rPr kumimoji="1" lang="fr-CA" altLang="ja-JP" dirty="0"/>
            </a:br>
            <a:r>
              <a:rPr kumimoji="1" lang="fr-CA" altLang="ja-JP" dirty="0">
                <a:hlinkClick r:id="rId2"/>
              </a:rPr>
              <a:t>41</a:t>
            </a:r>
            <a:r>
              <a:rPr kumimoji="1" lang="fr-CA" altLang="ja-JP" baseline="30000" dirty="0">
                <a:hlinkClick r:id="rId2"/>
              </a:rPr>
              <a:t>ème</a:t>
            </a:r>
            <a:r>
              <a:rPr kumimoji="1" lang="fr-CA" altLang="ja-JP" dirty="0">
                <a:hlinkClick r:id="rId2"/>
              </a:rPr>
              <a:t> </a:t>
            </a:r>
            <a:r>
              <a:rPr lang="en-US" altLang="ja-JP" b="1" i="0" cap="all" dirty="0" err="1">
                <a:solidFill>
                  <a:srgbClr val="000000"/>
                </a:solidFill>
                <a:effectLst/>
                <a:latin typeface="Marianne"/>
                <a:hlinkClick r:id="rId2"/>
              </a:rPr>
              <a:t>Journées</a:t>
            </a:r>
            <a:r>
              <a:rPr lang="en-US" altLang="ja-JP" b="1" i="0" cap="all" dirty="0">
                <a:solidFill>
                  <a:srgbClr val="000000"/>
                </a:solidFill>
                <a:effectLst/>
                <a:latin typeface="Marianne"/>
                <a:hlinkClick r:id="rId2"/>
              </a:rPr>
              <a:t> </a:t>
            </a:r>
            <a:r>
              <a:rPr lang="en-US" altLang="ja-JP" b="1" i="0" cap="all" dirty="0" err="1">
                <a:solidFill>
                  <a:srgbClr val="000000"/>
                </a:solidFill>
                <a:effectLst/>
                <a:latin typeface="Marianne"/>
                <a:hlinkClick r:id="rId2"/>
              </a:rPr>
              <a:t>européennes</a:t>
            </a:r>
            <a:r>
              <a:rPr lang="en-US" altLang="ja-JP" b="1" i="0" cap="all" dirty="0">
                <a:solidFill>
                  <a:srgbClr val="000000"/>
                </a:solidFill>
                <a:effectLst/>
                <a:latin typeface="Marianne"/>
                <a:hlinkClick r:id="rId2"/>
              </a:rPr>
              <a:t> du </a:t>
            </a:r>
            <a:r>
              <a:rPr lang="en-US" altLang="ja-JP" b="1" i="0" cap="all" dirty="0" err="1">
                <a:solidFill>
                  <a:srgbClr val="000000"/>
                </a:solidFill>
                <a:effectLst/>
                <a:latin typeface="Marianne"/>
                <a:hlinkClick r:id="rId2"/>
              </a:rPr>
              <a:t>patrimoine</a:t>
            </a:r>
            <a:br>
              <a:rPr lang="en-US" altLang="ja-JP" b="1" i="0" cap="all" dirty="0">
                <a:solidFill>
                  <a:srgbClr val="000000"/>
                </a:solidFill>
                <a:effectLst/>
                <a:latin typeface="Marianne"/>
              </a:rPr>
            </a:br>
            <a:endParaRPr kumimoji="1" lang="ja-JP" altLang="en-US" dirty="0"/>
          </a:p>
        </p:txBody>
      </p:sp>
      <p:sp>
        <p:nvSpPr>
          <p:cNvPr id="3" name="テキスト プレースホルダー 2">
            <a:extLst>
              <a:ext uri="{FF2B5EF4-FFF2-40B4-BE49-F238E27FC236}">
                <a16:creationId xmlns:a16="http://schemas.microsoft.com/office/drawing/2014/main" id="{FF8F0BD4-F1E1-295C-F946-CB7A27D6565B}"/>
              </a:ext>
            </a:extLst>
          </p:cNvPr>
          <p:cNvSpPr>
            <a:spLocks noGrp="1"/>
          </p:cNvSpPr>
          <p:nvPr>
            <p:ph type="body" idx="1"/>
          </p:nvPr>
        </p:nvSpPr>
        <p:spPr>
          <a:xfrm>
            <a:off x="1251677" y="2441275"/>
            <a:ext cx="10178324" cy="3593593"/>
          </a:xfrm>
        </p:spPr>
        <p:txBody>
          <a:bodyPr>
            <a:normAutofit fontScale="70000" lnSpcReduction="20000"/>
          </a:bodyPr>
          <a:lstStyle/>
          <a:p>
            <a:r>
              <a:rPr kumimoji="1" lang="fr-CA" altLang="ja-JP" dirty="0">
                <a:hlinkClick r:id="rId3"/>
              </a:rPr>
              <a:t>Hôtel de </a:t>
            </a:r>
            <a:r>
              <a:rPr kumimoji="1" lang="fr-CA" altLang="ja-JP" dirty="0" err="1">
                <a:hlinkClick r:id="rId3"/>
              </a:rPr>
              <a:t>Cermont</a:t>
            </a:r>
            <a:endParaRPr kumimoji="1" lang="fr-CA" altLang="ja-JP" dirty="0"/>
          </a:p>
          <a:p>
            <a:r>
              <a:rPr kumimoji="1" lang="fr-CA" altLang="ja-JP" dirty="0"/>
              <a:t>Ministère de l’Agriculture et de la Souveraineté Alimentaire</a:t>
            </a:r>
          </a:p>
          <a:p>
            <a:r>
              <a:rPr lang="fr-FR" altLang="ja-JP" i="0" dirty="0">
                <a:solidFill>
                  <a:srgbClr val="000000"/>
                </a:solidFill>
                <a:effectLst/>
                <a:latin typeface="Arial" panose="020B0604020202020204" pitchFamily="34" charset="0"/>
              </a:rPr>
              <a:t>Ministère de la Transition écologique et solidaire</a:t>
            </a:r>
            <a:r>
              <a:rPr lang="ja-JP" altLang="en-US" b="0" i="0" dirty="0">
                <a:effectLst/>
                <a:latin typeface="Arial" panose="020B0604020202020204" pitchFamily="34" charset="0"/>
              </a:rPr>
              <a:t>エコロジー・持続可能開発・エネルギー省</a:t>
            </a:r>
            <a:endParaRPr lang="fr-FR" altLang="ja-JP" i="0" dirty="0">
              <a:solidFill>
                <a:srgbClr val="000000"/>
              </a:solidFill>
              <a:effectLst/>
              <a:latin typeface="Arial" panose="020B0604020202020204" pitchFamily="34" charset="0"/>
            </a:endParaRPr>
          </a:p>
          <a:p>
            <a:r>
              <a:rPr kumimoji="1" lang="en-US" altLang="ja-JP" dirty="0" err="1"/>
              <a:t>Institut</a:t>
            </a:r>
            <a:r>
              <a:rPr kumimoji="1" lang="en-US" altLang="ja-JP" dirty="0"/>
              <a:t> de France</a:t>
            </a:r>
          </a:p>
          <a:p>
            <a:pPr marL="482600" lvl="1" indent="0">
              <a:buNone/>
            </a:pPr>
            <a:r>
              <a:rPr kumimoji="1" lang="en-US" altLang="ja-JP" dirty="0"/>
              <a:t>Académie Française</a:t>
            </a:r>
          </a:p>
          <a:p>
            <a:pPr marL="482600" lvl="1" indent="0">
              <a:buNone/>
            </a:pPr>
            <a:r>
              <a:rPr kumimoji="1" lang="en-US" altLang="ja-JP" dirty="0"/>
              <a:t>Académie des Inscriptions et Belles-Lettres</a:t>
            </a:r>
          </a:p>
          <a:p>
            <a:pPr marL="482600" lvl="1" indent="0">
              <a:buNone/>
            </a:pPr>
            <a:r>
              <a:rPr kumimoji="1" lang="en-US" altLang="ja-JP" dirty="0"/>
              <a:t>Académie des Sciences</a:t>
            </a:r>
          </a:p>
          <a:p>
            <a:pPr marL="482600" lvl="1" indent="0">
              <a:buNone/>
            </a:pPr>
            <a:r>
              <a:rPr kumimoji="1" lang="en-US" altLang="ja-JP" dirty="0"/>
              <a:t>Académie des Beaux-Arts</a:t>
            </a:r>
          </a:p>
          <a:p>
            <a:pPr marL="482600" lvl="1" indent="0">
              <a:buNone/>
            </a:pPr>
            <a:r>
              <a:rPr kumimoji="1" lang="en-US" altLang="ja-JP" dirty="0"/>
              <a:t>Académie des Sciences Morales et Politiques</a:t>
            </a:r>
          </a:p>
          <a:p>
            <a:pPr marL="482600" lvl="1" indent="0">
              <a:buNone/>
            </a:pPr>
            <a:endParaRPr kumimoji="1" lang="en-US" altLang="ja-JP" dirty="0"/>
          </a:p>
          <a:p>
            <a:pPr marL="482600" lvl="1" indent="0">
              <a:buNone/>
            </a:pPr>
            <a:r>
              <a:rPr lang="en-US" altLang="ja-JP" dirty="0">
                <a:hlinkClick r:id="rId4"/>
              </a:rPr>
              <a:t>Dany </a:t>
            </a:r>
            <a:r>
              <a:rPr lang="en-US" altLang="ja-JP" dirty="0" err="1">
                <a:hlinkClick r:id="rId4"/>
              </a:rPr>
              <a:t>Laferrière</a:t>
            </a:r>
            <a:r>
              <a:rPr lang="en-US" altLang="ja-JP" dirty="0">
                <a:hlinkClick r:id="rId4"/>
              </a:rPr>
              <a:t> — </a:t>
            </a:r>
            <a:r>
              <a:rPr lang="en-US" altLang="ja-JP" dirty="0" err="1">
                <a:hlinkClick r:id="rId4"/>
              </a:rPr>
              <a:t>Wikipédia</a:t>
            </a:r>
            <a:r>
              <a:rPr lang="en-US" altLang="ja-JP" dirty="0">
                <a:hlinkClick r:id="rId4"/>
              </a:rPr>
              <a:t> (wikipedia.org)</a:t>
            </a:r>
            <a:endParaRPr kumimoji="1" lang="en-US" altLang="ja-JP" dirty="0"/>
          </a:p>
          <a:p>
            <a:pPr marL="482600" lvl="1" indent="0">
              <a:buNone/>
            </a:pPr>
            <a:r>
              <a:rPr lang="en-US" altLang="ja-JP" dirty="0">
                <a:hlinkClick r:id="rId5"/>
              </a:rPr>
              <a:t>Yves </a:t>
            </a:r>
            <a:r>
              <a:rPr lang="en-US" altLang="ja-JP" dirty="0" err="1">
                <a:hlinkClick r:id="rId5"/>
              </a:rPr>
              <a:t>Agid</a:t>
            </a:r>
            <a:r>
              <a:rPr lang="en-US" altLang="ja-JP" dirty="0">
                <a:hlinkClick r:id="rId5"/>
              </a:rPr>
              <a:t> — </a:t>
            </a:r>
            <a:r>
              <a:rPr lang="en-US" altLang="ja-JP" dirty="0" err="1">
                <a:hlinkClick r:id="rId5"/>
              </a:rPr>
              <a:t>Wikipédia</a:t>
            </a:r>
            <a:r>
              <a:rPr lang="en-US" altLang="ja-JP" dirty="0">
                <a:hlinkClick r:id="rId5"/>
              </a:rPr>
              <a:t> (wikipedia.org)</a:t>
            </a:r>
            <a:endParaRPr kumimoji="1" lang="ja-JP" altLang="en-US" dirty="0"/>
          </a:p>
        </p:txBody>
      </p:sp>
    </p:spTree>
    <p:extLst>
      <p:ext uri="{BB962C8B-B14F-4D97-AF65-F5344CB8AC3E}">
        <p14:creationId xmlns:p14="http://schemas.microsoft.com/office/powerpoint/2010/main" val="1685404144"/>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0602B-D99E-0DFF-A2D1-E0481D35BABD}"/>
              </a:ext>
            </a:extLst>
          </p:cNvPr>
          <p:cNvSpPr>
            <a:spLocks noGrp="1"/>
          </p:cNvSpPr>
          <p:nvPr>
            <p:ph type="title"/>
          </p:nvPr>
        </p:nvSpPr>
        <p:spPr/>
        <p:txBody>
          <a:bodyPr/>
          <a:lstStyle/>
          <a:p>
            <a:r>
              <a:rPr kumimoji="1" lang="ja-JP" altLang="en-US" dirty="0"/>
              <a:t>例</a:t>
            </a:r>
          </a:p>
        </p:txBody>
      </p:sp>
      <p:graphicFrame>
        <p:nvGraphicFramePr>
          <p:cNvPr id="4" name="コンテンツ プレースホルダー 3">
            <a:extLst>
              <a:ext uri="{FF2B5EF4-FFF2-40B4-BE49-F238E27FC236}">
                <a16:creationId xmlns:a16="http://schemas.microsoft.com/office/drawing/2014/main" id="{9FBF8C0A-AC94-35BA-782E-1969B9263486}"/>
              </a:ext>
            </a:extLst>
          </p:cNvPr>
          <p:cNvGraphicFramePr>
            <a:graphicFrameLocks noGrp="1"/>
          </p:cNvGraphicFramePr>
          <p:nvPr>
            <p:ph idx="1"/>
            <p:extLst>
              <p:ext uri="{D42A27DB-BD31-4B8C-83A1-F6EECF244321}">
                <p14:modId xmlns:p14="http://schemas.microsoft.com/office/powerpoint/2010/main" val="720392963"/>
              </p:ext>
            </p:extLst>
          </p:nvPr>
        </p:nvGraphicFramePr>
        <p:xfrm>
          <a:off x="3400425" y="2091517"/>
          <a:ext cx="5391150" cy="3099182"/>
        </p:xfrm>
        <a:graphic>
          <a:graphicData uri="http://schemas.openxmlformats.org/drawingml/2006/table">
            <a:tbl>
              <a:tblPr bandRow="1">
                <a:tableStyleId>{5C22544A-7EE6-4342-B048-85BDC9FD1C3A}</a:tableStyleId>
              </a:tblPr>
              <a:tblGrid>
                <a:gridCol w="330679">
                  <a:extLst>
                    <a:ext uri="{9D8B030D-6E8A-4147-A177-3AD203B41FA5}">
                      <a16:colId xmlns:a16="http://schemas.microsoft.com/office/drawing/2014/main" val="1219215836"/>
                    </a:ext>
                  </a:extLst>
                </a:gridCol>
                <a:gridCol w="1269402">
                  <a:extLst>
                    <a:ext uri="{9D8B030D-6E8A-4147-A177-3AD203B41FA5}">
                      <a16:colId xmlns:a16="http://schemas.microsoft.com/office/drawing/2014/main" val="1453115238"/>
                    </a:ext>
                  </a:extLst>
                </a:gridCol>
                <a:gridCol w="509030">
                  <a:extLst>
                    <a:ext uri="{9D8B030D-6E8A-4147-A177-3AD203B41FA5}">
                      <a16:colId xmlns:a16="http://schemas.microsoft.com/office/drawing/2014/main" val="3600983826"/>
                    </a:ext>
                  </a:extLst>
                </a:gridCol>
                <a:gridCol w="1091686">
                  <a:extLst>
                    <a:ext uri="{9D8B030D-6E8A-4147-A177-3AD203B41FA5}">
                      <a16:colId xmlns:a16="http://schemas.microsoft.com/office/drawing/2014/main" val="2789587607"/>
                    </a:ext>
                  </a:extLst>
                </a:gridCol>
                <a:gridCol w="509030">
                  <a:extLst>
                    <a:ext uri="{9D8B030D-6E8A-4147-A177-3AD203B41FA5}">
                      <a16:colId xmlns:a16="http://schemas.microsoft.com/office/drawing/2014/main" val="953002007"/>
                    </a:ext>
                  </a:extLst>
                </a:gridCol>
                <a:gridCol w="1176101">
                  <a:extLst>
                    <a:ext uri="{9D8B030D-6E8A-4147-A177-3AD203B41FA5}">
                      <a16:colId xmlns:a16="http://schemas.microsoft.com/office/drawing/2014/main" val="491743455"/>
                    </a:ext>
                  </a:extLst>
                </a:gridCol>
                <a:gridCol w="505222">
                  <a:extLst>
                    <a:ext uri="{9D8B030D-6E8A-4147-A177-3AD203B41FA5}">
                      <a16:colId xmlns:a16="http://schemas.microsoft.com/office/drawing/2014/main" val="1756425126"/>
                    </a:ext>
                  </a:extLst>
                </a:gridCol>
              </a:tblGrid>
              <a:tr h="234315">
                <a:tc>
                  <a:txBody>
                    <a:bodyPr/>
                    <a:lstStyle/>
                    <a:p>
                      <a:pPr algn="just">
                        <a:lnSpc>
                          <a:spcPct val="107000"/>
                        </a:lnSpc>
                        <a:spcAft>
                          <a:spcPts val="800"/>
                        </a:spcAft>
                      </a:pPr>
                      <a:r>
                        <a:rPr lang="fr-CA" sz="1200">
                          <a:effectLst/>
                          <a:highlight>
                            <a:srgbClr val="FFFFFF"/>
                          </a:highlight>
                        </a:rPr>
                        <a:t> </a:t>
                      </a:r>
                      <a:endParaRPr lang="ja-JP" sz="1200">
                        <a:effectLst/>
                        <a:latin typeface="Times New Roman" panose="02020603050405020304" pitchFamily="18" charset="0"/>
                        <a:ea typeface="ＭＳ 明朝" panose="02020609040205080304" pitchFamily="17" charset="-128"/>
                      </a:endParaRPr>
                    </a:p>
                  </a:txBody>
                  <a:tcPr marL="68580" marR="68580" marT="0" marB="0"/>
                </a:tc>
                <a:tc gridSpan="2">
                  <a:txBody>
                    <a:bodyPr/>
                    <a:lstStyle/>
                    <a:p>
                      <a:pPr algn="ctr">
                        <a:lnSpc>
                          <a:spcPct val="107000"/>
                        </a:lnSpc>
                        <a:spcAft>
                          <a:spcPts val="800"/>
                        </a:spcAft>
                      </a:pPr>
                      <a:r>
                        <a:rPr lang="fr-CA" sz="1200">
                          <a:effectLst/>
                          <a:highlight>
                            <a:srgbClr val="FFFFFF"/>
                          </a:highlight>
                        </a:rPr>
                        <a:t>Classique.fr</a:t>
                      </a:r>
                      <a:endParaRPr lang="ja-JP" sz="1200">
                        <a:effectLst/>
                        <a:latin typeface="Times New Roman" panose="02020603050405020304" pitchFamily="18" charset="0"/>
                        <a:ea typeface="ＭＳ 明朝" panose="02020609040205080304" pitchFamily="17" charset="-128"/>
                      </a:endParaRPr>
                    </a:p>
                  </a:txBody>
                  <a:tcPr marL="68580" marR="68580" marT="0" marB="0"/>
                </a:tc>
                <a:tc hMerge="1">
                  <a:txBody>
                    <a:bodyPr/>
                    <a:lstStyle/>
                    <a:p>
                      <a:endParaRPr kumimoji="1" lang="ja-JP" altLang="en-US"/>
                    </a:p>
                  </a:txBody>
                  <a:tcPr/>
                </a:tc>
                <a:tc gridSpan="2">
                  <a:txBody>
                    <a:bodyPr/>
                    <a:lstStyle/>
                    <a:p>
                      <a:pPr algn="ctr">
                        <a:lnSpc>
                          <a:spcPct val="107000"/>
                        </a:lnSpc>
                        <a:spcAft>
                          <a:spcPts val="800"/>
                        </a:spcAft>
                      </a:pPr>
                      <a:r>
                        <a:rPr lang="fr-CA" sz="1200">
                          <a:effectLst/>
                          <a:highlight>
                            <a:srgbClr val="FFFFFF"/>
                          </a:highlight>
                        </a:rPr>
                        <a:t>Wikip.fr</a:t>
                      </a:r>
                      <a:endParaRPr lang="ja-JP" sz="1200">
                        <a:effectLst/>
                        <a:latin typeface="Times New Roman" panose="02020603050405020304" pitchFamily="18" charset="0"/>
                        <a:ea typeface="ＭＳ 明朝" panose="02020609040205080304" pitchFamily="17" charset="-128"/>
                      </a:endParaRPr>
                    </a:p>
                  </a:txBody>
                  <a:tcPr marL="68580" marR="68580" marT="0" marB="0"/>
                </a:tc>
                <a:tc hMerge="1">
                  <a:txBody>
                    <a:bodyPr/>
                    <a:lstStyle/>
                    <a:p>
                      <a:endParaRPr kumimoji="1" lang="ja-JP" altLang="en-US"/>
                    </a:p>
                  </a:txBody>
                  <a:tcPr/>
                </a:tc>
                <a:tc gridSpan="2">
                  <a:txBody>
                    <a:bodyPr/>
                    <a:lstStyle/>
                    <a:p>
                      <a:pPr algn="ctr">
                        <a:lnSpc>
                          <a:spcPct val="107000"/>
                        </a:lnSpc>
                        <a:spcAft>
                          <a:spcPts val="800"/>
                        </a:spcAft>
                      </a:pPr>
                      <a:r>
                        <a:rPr lang="fr-CA" sz="1200">
                          <a:effectLst/>
                          <a:highlight>
                            <a:srgbClr val="FFFFFF"/>
                          </a:highlight>
                        </a:rPr>
                        <a:t>Wikip.es</a:t>
                      </a:r>
                      <a:endParaRPr lang="ja-JP" sz="1200">
                        <a:effectLst/>
                        <a:latin typeface="Times New Roman" panose="02020603050405020304" pitchFamily="18" charset="0"/>
                        <a:ea typeface="ＭＳ 明朝" panose="02020609040205080304" pitchFamily="17" charset="-128"/>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409404968"/>
                  </a:ext>
                </a:extLst>
              </a:tr>
              <a:tr h="234315">
                <a:tc>
                  <a:txBody>
                    <a:bodyPr/>
                    <a:lstStyle/>
                    <a:p>
                      <a:pPr algn="just">
                        <a:lnSpc>
                          <a:spcPct val="107000"/>
                        </a:lnSpc>
                        <a:spcAft>
                          <a:spcPts val="800"/>
                        </a:spcAft>
                      </a:pPr>
                      <a:r>
                        <a:rPr lang="fr-CA" sz="1200">
                          <a:effectLst/>
                          <a:highlight>
                            <a:srgbClr val="FFFFFF"/>
                          </a:highlight>
                        </a:rPr>
                        <a:t> </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a:effectLst/>
                          <a:highlight>
                            <a:srgbClr val="FFFFFF"/>
                          </a:highlight>
                        </a:rPr>
                        <a:t>NNH + NH.P</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occ</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a:effectLst/>
                          <a:highlight>
                            <a:srgbClr val="FFFFFF"/>
                          </a:highlight>
                        </a:rPr>
                        <a:t>NNH + NH.P</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occ</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a:effectLst/>
                          <a:highlight>
                            <a:srgbClr val="FFFFFF"/>
                          </a:highlight>
                        </a:rPr>
                        <a:t>NNH + NH.P</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occ</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3500267320"/>
                  </a:ext>
                </a:extLst>
              </a:tr>
              <a:tr h="234315">
                <a:tc>
                  <a:txBody>
                    <a:bodyPr/>
                    <a:lstStyle/>
                    <a:p>
                      <a:pPr algn="just">
                        <a:lnSpc>
                          <a:spcPct val="107000"/>
                        </a:lnSpc>
                        <a:spcAft>
                          <a:spcPts val="800"/>
                        </a:spcAft>
                      </a:pPr>
                      <a:r>
                        <a:rPr lang="fr-CA" sz="1200">
                          <a:effectLst/>
                          <a:highlight>
                            <a:srgbClr val="FFFFFF"/>
                          </a:highlight>
                        </a:rPr>
                        <a:t>1</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maison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dirty="0">
                          <a:effectLst/>
                          <a:highlight>
                            <a:srgbClr val="FFFFFF"/>
                          </a:highlight>
                        </a:rPr>
                        <a:t>1432</a:t>
                      </a:r>
                      <a:endParaRPr lang="ja-JP" sz="1200"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maison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dirty="0">
                          <a:effectLst/>
                          <a:highlight>
                            <a:srgbClr val="FFFFFF"/>
                          </a:highlight>
                        </a:rPr>
                        <a:t>1201</a:t>
                      </a:r>
                      <a:endParaRPr lang="ja-JP" sz="1200"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D3D3D3"/>
                          </a:highlight>
                        </a:rPr>
                        <a:t>célula</a:t>
                      </a:r>
                      <a:r>
                        <a:rPr lang="fr-CA" sz="1200" i="1" dirty="0">
                          <a:effectLst/>
                          <a:highlight>
                            <a:srgbClr val="D3D3D3"/>
                          </a:highlight>
                        </a:rPr>
                        <a:t> madre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dirty="0">
                          <a:effectLst/>
                          <a:highlight>
                            <a:srgbClr val="FFFFFF"/>
                          </a:highlight>
                        </a:rPr>
                        <a:t>1166</a:t>
                      </a:r>
                      <a:endParaRPr lang="ja-JP" sz="1200" dirty="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1262089601"/>
                  </a:ext>
                </a:extLst>
              </a:tr>
              <a:tr h="234315">
                <a:tc>
                  <a:txBody>
                    <a:bodyPr/>
                    <a:lstStyle/>
                    <a:p>
                      <a:pPr algn="just">
                        <a:lnSpc>
                          <a:spcPct val="107000"/>
                        </a:lnSpc>
                        <a:spcAft>
                          <a:spcPts val="800"/>
                        </a:spcAft>
                      </a:pPr>
                      <a:r>
                        <a:rPr lang="fr-CA" sz="1200">
                          <a:effectLst/>
                          <a:highlight>
                            <a:srgbClr val="FFFFFF"/>
                          </a:highlight>
                        </a:rPr>
                        <a:t>2</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société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164</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carte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960</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FFFFFF"/>
                          </a:highlight>
                        </a:rPr>
                        <a:t>grupo</a:t>
                      </a:r>
                      <a:r>
                        <a:rPr lang="fr-CA" sz="1200" i="1" dirty="0">
                          <a:effectLst/>
                          <a:highlight>
                            <a:srgbClr val="FFFFFF"/>
                          </a:highlight>
                        </a:rPr>
                        <a:t> </a:t>
                      </a:r>
                      <a:r>
                        <a:rPr lang="fr-CA" sz="1200" i="1" dirty="0" err="1">
                          <a:effectLst/>
                          <a:highlight>
                            <a:srgbClr val="FFFFFF"/>
                          </a:highlight>
                        </a:rPr>
                        <a:t>hermano</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326</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3792856161"/>
                  </a:ext>
                </a:extLst>
              </a:tr>
              <a:tr h="234315">
                <a:tc>
                  <a:txBody>
                    <a:bodyPr/>
                    <a:lstStyle/>
                    <a:p>
                      <a:pPr algn="just">
                        <a:lnSpc>
                          <a:spcPct val="107000"/>
                        </a:lnSpc>
                        <a:spcAft>
                          <a:spcPts val="800"/>
                        </a:spcAft>
                      </a:pPr>
                      <a:r>
                        <a:rPr lang="fr-CA" sz="1200">
                          <a:effectLst/>
                          <a:highlight>
                            <a:srgbClr val="FFFFFF"/>
                          </a:highlight>
                        </a:rPr>
                        <a:t>3</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pays frère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111</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société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703</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FFFFFF"/>
                          </a:highlight>
                        </a:rPr>
                        <a:t>taxón</a:t>
                      </a:r>
                      <a:r>
                        <a:rPr lang="fr-CA" sz="1200" i="1" dirty="0">
                          <a:effectLst/>
                          <a:highlight>
                            <a:srgbClr val="FFFFFF"/>
                          </a:highlight>
                        </a:rPr>
                        <a:t> </a:t>
                      </a:r>
                      <a:r>
                        <a:rPr lang="fr-CA" sz="1200" i="1" dirty="0" err="1">
                          <a:effectLst/>
                          <a:highlight>
                            <a:srgbClr val="FFFFFF"/>
                          </a:highlight>
                        </a:rPr>
                        <a:t>hermano</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274</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2259664109"/>
                  </a:ext>
                </a:extLst>
              </a:tr>
              <a:tr h="234315">
                <a:tc>
                  <a:txBody>
                    <a:bodyPr/>
                    <a:lstStyle/>
                    <a:p>
                      <a:pPr algn="just">
                        <a:lnSpc>
                          <a:spcPct val="107000"/>
                        </a:lnSpc>
                        <a:spcAft>
                          <a:spcPts val="800"/>
                        </a:spcAft>
                      </a:pPr>
                      <a:r>
                        <a:rPr lang="fr-CA" sz="1200">
                          <a:effectLst/>
                          <a:highlight>
                            <a:srgbClr val="FFFFFF"/>
                          </a:highlight>
                        </a:rPr>
                        <a:t>4</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âme sœur</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83</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groupe frère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416</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FFFFFF"/>
                          </a:highlight>
                        </a:rPr>
                        <a:t>ciudad</a:t>
                      </a:r>
                      <a:r>
                        <a:rPr lang="fr-CA" sz="1200" i="1" dirty="0">
                          <a:effectLst/>
                          <a:highlight>
                            <a:srgbClr val="FFFFFF"/>
                          </a:highlight>
                        </a:rPr>
                        <a:t> </a:t>
                      </a:r>
                      <a:r>
                        <a:rPr lang="fr-CA" sz="1200" i="1" dirty="0" err="1">
                          <a:effectLst/>
                          <a:highlight>
                            <a:srgbClr val="FFFFFF"/>
                          </a:highlight>
                        </a:rPr>
                        <a:t>hermana</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258</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694145464"/>
                  </a:ext>
                </a:extLst>
              </a:tr>
              <a:tr h="234315">
                <a:tc>
                  <a:txBody>
                    <a:bodyPr/>
                    <a:lstStyle/>
                    <a:p>
                      <a:pPr algn="just">
                        <a:lnSpc>
                          <a:spcPct val="107000"/>
                        </a:lnSpc>
                        <a:spcAft>
                          <a:spcPts val="800"/>
                        </a:spcAft>
                      </a:pPr>
                      <a:r>
                        <a:rPr lang="fr-CA" sz="1200">
                          <a:effectLst/>
                          <a:highlight>
                            <a:srgbClr val="FFFFFF"/>
                          </a:highlight>
                        </a:rPr>
                        <a:t>5</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parti frère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70</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cellule fille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140</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D3D3D3"/>
                          </a:highlight>
                        </a:rPr>
                        <a:t>placa</a:t>
                      </a:r>
                      <a:r>
                        <a:rPr lang="fr-CA" sz="1200" i="1" dirty="0">
                          <a:effectLst/>
                          <a:highlight>
                            <a:srgbClr val="D3D3D3"/>
                          </a:highlight>
                        </a:rPr>
                        <a:t> madre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220</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1465007782"/>
                  </a:ext>
                </a:extLst>
              </a:tr>
              <a:tr h="234315">
                <a:tc>
                  <a:txBody>
                    <a:bodyPr/>
                    <a:lstStyle/>
                    <a:p>
                      <a:pPr algn="just">
                        <a:lnSpc>
                          <a:spcPct val="107000"/>
                        </a:lnSpc>
                        <a:spcAft>
                          <a:spcPts val="800"/>
                        </a:spcAft>
                      </a:pPr>
                      <a:r>
                        <a:rPr lang="fr-CA" sz="1200">
                          <a:effectLst/>
                          <a:highlight>
                            <a:srgbClr val="FFFFFF"/>
                          </a:highlight>
                        </a:rPr>
                        <a:t>6</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carte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36</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roche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132</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canal </a:t>
                      </a:r>
                      <a:r>
                        <a:rPr lang="fr-CA" sz="1200" i="1" dirty="0" err="1">
                          <a:effectLst/>
                          <a:highlight>
                            <a:srgbClr val="FFFFFF"/>
                          </a:highlight>
                        </a:rPr>
                        <a:t>hermano</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195</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1329071494"/>
                  </a:ext>
                </a:extLst>
              </a:tr>
              <a:tr h="234315">
                <a:tc>
                  <a:txBody>
                    <a:bodyPr/>
                    <a:lstStyle/>
                    <a:p>
                      <a:pPr algn="just">
                        <a:lnSpc>
                          <a:spcPct val="107000"/>
                        </a:lnSpc>
                        <a:spcAft>
                          <a:spcPts val="800"/>
                        </a:spcAft>
                      </a:pPr>
                      <a:r>
                        <a:rPr lang="fr-CA" sz="1200">
                          <a:effectLst/>
                          <a:highlight>
                            <a:srgbClr val="FFFFFF"/>
                          </a:highlight>
                        </a:rPr>
                        <a:t>7</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terre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26</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vaisseau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122</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D3D3D3"/>
                          </a:highlight>
                        </a:rPr>
                        <a:t>roca</a:t>
                      </a:r>
                      <a:r>
                        <a:rPr lang="fr-CA" sz="1200" i="1" dirty="0">
                          <a:effectLst/>
                          <a:highlight>
                            <a:srgbClr val="D3D3D3"/>
                          </a:highlight>
                        </a:rPr>
                        <a:t> madre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174</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1632396148"/>
                  </a:ext>
                </a:extLst>
              </a:tr>
              <a:tr h="234315">
                <a:tc>
                  <a:txBody>
                    <a:bodyPr/>
                    <a:lstStyle/>
                    <a:p>
                      <a:pPr algn="just">
                        <a:lnSpc>
                          <a:spcPct val="107000"/>
                        </a:lnSpc>
                        <a:spcAft>
                          <a:spcPts val="800"/>
                        </a:spcAft>
                      </a:pPr>
                      <a:r>
                        <a:rPr lang="fr-CA" sz="1200">
                          <a:effectLst/>
                          <a:highlight>
                            <a:srgbClr val="FFFFFF"/>
                          </a:highlight>
                        </a:rPr>
                        <a:t>8</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roche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25</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église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122</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casa madre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173</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3344787071"/>
                  </a:ext>
                </a:extLst>
              </a:tr>
              <a:tr h="234315">
                <a:tc>
                  <a:txBody>
                    <a:bodyPr/>
                    <a:lstStyle/>
                    <a:p>
                      <a:pPr algn="just">
                        <a:lnSpc>
                          <a:spcPct val="107000"/>
                        </a:lnSpc>
                        <a:spcAft>
                          <a:spcPts val="800"/>
                        </a:spcAft>
                      </a:pPr>
                      <a:r>
                        <a:rPr lang="fr-CA" sz="1200">
                          <a:effectLst/>
                          <a:highlight>
                            <a:srgbClr val="FFFFFF"/>
                          </a:highlight>
                        </a:rPr>
                        <a:t>9</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société sœur</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20</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corps parent</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121</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D3D3D3"/>
                          </a:highlight>
                        </a:rPr>
                        <a:t>célula</a:t>
                      </a:r>
                      <a:r>
                        <a:rPr lang="fr-CA" sz="1200" i="1" dirty="0">
                          <a:effectLst/>
                          <a:highlight>
                            <a:srgbClr val="D3D3D3"/>
                          </a:highlight>
                        </a:rPr>
                        <a:t> </a:t>
                      </a:r>
                      <a:r>
                        <a:rPr lang="fr-CA" sz="1200" i="1" dirty="0" err="1">
                          <a:effectLst/>
                          <a:highlight>
                            <a:srgbClr val="D3D3D3"/>
                          </a:highlight>
                        </a:rPr>
                        <a:t>hija</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171</a:t>
                      </a:r>
                      <a:endParaRPr lang="ja-JP" sz="120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3618941771"/>
                  </a:ext>
                </a:extLst>
              </a:tr>
              <a:tr h="234315">
                <a:tc>
                  <a:txBody>
                    <a:bodyPr/>
                    <a:lstStyle/>
                    <a:p>
                      <a:pPr algn="just">
                        <a:lnSpc>
                          <a:spcPct val="107000"/>
                        </a:lnSpc>
                        <a:spcAft>
                          <a:spcPts val="800"/>
                        </a:spcAft>
                      </a:pPr>
                      <a:r>
                        <a:rPr lang="fr-CA" sz="1200">
                          <a:effectLst/>
                          <a:highlight>
                            <a:srgbClr val="FFFFFF"/>
                          </a:highlight>
                        </a:rPr>
                        <a:t>10</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D3D3D3"/>
                          </a:highlight>
                        </a:rPr>
                        <a:t>cellule fille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a:effectLst/>
                          <a:highlight>
                            <a:srgbClr val="FFFFFF"/>
                          </a:highlight>
                        </a:rPr>
                        <a:t>18</a:t>
                      </a:r>
                      <a:endParaRPr lang="ja-JP" sz="120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a:effectLst/>
                          <a:highlight>
                            <a:srgbClr val="FFFFFF"/>
                          </a:highlight>
                        </a:rPr>
                        <a:t>plante mère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dirty="0">
                          <a:effectLst/>
                          <a:highlight>
                            <a:srgbClr val="FFFFFF"/>
                          </a:highlight>
                        </a:rPr>
                        <a:t>82</a:t>
                      </a:r>
                      <a:endParaRPr lang="ja-JP" sz="1200"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just">
                        <a:lnSpc>
                          <a:spcPct val="107000"/>
                        </a:lnSpc>
                        <a:spcAft>
                          <a:spcPts val="800"/>
                        </a:spcAft>
                      </a:pPr>
                      <a:r>
                        <a:rPr lang="fr-CA" sz="1200" i="1" dirty="0" err="1">
                          <a:effectLst/>
                          <a:highlight>
                            <a:srgbClr val="D3D3D3"/>
                          </a:highlight>
                        </a:rPr>
                        <a:t>iglesia</a:t>
                      </a:r>
                      <a:r>
                        <a:rPr lang="fr-CA" sz="1200" i="1" dirty="0">
                          <a:effectLst/>
                          <a:highlight>
                            <a:srgbClr val="D3D3D3"/>
                          </a:highlight>
                        </a:rPr>
                        <a:t> madre</a:t>
                      </a:r>
                      <a:endParaRPr lang="ja-JP" sz="1200" i="1" dirty="0">
                        <a:effectLst/>
                        <a:latin typeface="Times New Roman" panose="02020603050405020304" pitchFamily="18" charset="0"/>
                        <a:ea typeface="ＭＳ 明朝" panose="02020609040205080304" pitchFamily="17" charset="-128"/>
                      </a:endParaRPr>
                    </a:p>
                  </a:txBody>
                  <a:tcPr marL="68580" marR="68580" marT="0" marB="0"/>
                </a:tc>
                <a:tc>
                  <a:txBody>
                    <a:bodyPr/>
                    <a:lstStyle/>
                    <a:p>
                      <a:pPr algn="r">
                        <a:lnSpc>
                          <a:spcPct val="107000"/>
                        </a:lnSpc>
                        <a:spcAft>
                          <a:spcPts val="800"/>
                        </a:spcAft>
                      </a:pPr>
                      <a:r>
                        <a:rPr lang="fr-CA" sz="1200" dirty="0">
                          <a:effectLst/>
                          <a:highlight>
                            <a:srgbClr val="FFFFFF"/>
                          </a:highlight>
                        </a:rPr>
                        <a:t>165</a:t>
                      </a:r>
                      <a:endParaRPr lang="ja-JP" sz="1200" dirty="0">
                        <a:effectLst/>
                        <a:latin typeface="Times New Roman" panose="02020603050405020304" pitchFamily="18" charset="0"/>
                        <a:ea typeface="ＭＳ 明朝" panose="02020609040205080304" pitchFamily="17" charset="-128"/>
                      </a:endParaRPr>
                    </a:p>
                  </a:txBody>
                  <a:tcPr marL="68580" marR="68580" marT="0" marB="0"/>
                </a:tc>
                <a:extLst>
                  <a:ext uri="{0D108BD9-81ED-4DB2-BD59-A6C34878D82A}">
                    <a16:rowId xmlns:a16="http://schemas.microsoft.com/office/drawing/2014/main" val="2047639402"/>
                  </a:ext>
                </a:extLst>
              </a:tr>
            </a:tbl>
          </a:graphicData>
        </a:graphic>
      </p:graphicFrame>
      <p:sp>
        <p:nvSpPr>
          <p:cNvPr id="6" name="テキスト ボックス 5">
            <a:extLst>
              <a:ext uri="{FF2B5EF4-FFF2-40B4-BE49-F238E27FC236}">
                <a16:creationId xmlns:a16="http://schemas.microsoft.com/office/drawing/2014/main" id="{49877162-9D52-2015-6A37-9D48172FB4ED}"/>
              </a:ext>
            </a:extLst>
          </p:cNvPr>
          <p:cNvSpPr txBox="1"/>
          <p:nvPr/>
        </p:nvSpPr>
        <p:spPr>
          <a:xfrm>
            <a:off x="1616364" y="5504873"/>
            <a:ext cx="3863558" cy="646331"/>
          </a:xfrm>
          <a:prstGeom prst="rect">
            <a:avLst/>
          </a:prstGeom>
          <a:noFill/>
        </p:spPr>
        <p:txBody>
          <a:bodyPr wrap="none" rtlCol="0">
            <a:spAutoFit/>
          </a:bodyPr>
          <a:lstStyle/>
          <a:p>
            <a:r>
              <a:rPr kumimoji="1" lang="fr-CA" altLang="ja-JP" i="1" dirty="0"/>
              <a:t>Ciudad </a:t>
            </a:r>
            <a:r>
              <a:rPr kumimoji="1" lang="fr-CA" altLang="ja-JP" i="1" dirty="0" err="1"/>
              <a:t>hermana</a:t>
            </a:r>
            <a:r>
              <a:rPr kumimoji="1" lang="fr-CA" altLang="ja-JP" i="1" dirty="0"/>
              <a:t>, </a:t>
            </a:r>
            <a:r>
              <a:rPr kumimoji="1" lang="ja-JP" altLang="en-US" dirty="0"/>
              <a:t>姉妹都市</a:t>
            </a:r>
            <a:endParaRPr kumimoji="1" lang="fr-CA" altLang="ja-JP" dirty="0"/>
          </a:p>
          <a:p>
            <a:r>
              <a:rPr kumimoji="1" lang="fr-CA" altLang="ja-JP" i="1" dirty="0"/>
              <a:t>Carte mère, </a:t>
            </a:r>
            <a:r>
              <a:rPr kumimoji="1" lang="fr-CA" altLang="ja-JP" i="1" dirty="0" err="1"/>
              <a:t>placa</a:t>
            </a:r>
            <a:r>
              <a:rPr kumimoji="1" lang="fr-CA" altLang="ja-JP" i="1" dirty="0"/>
              <a:t> madre, </a:t>
            </a:r>
            <a:r>
              <a:rPr kumimoji="1" lang="ja-JP" altLang="en-US" dirty="0"/>
              <a:t>マザーボード</a:t>
            </a:r>
          </a:p>
        </p:txBody>
      </p:sp>
    </p:spTree>
    <p:extLst>
      <p:ext uri="{BB962C8B-B14F-4D97-AF65-F5344CB8AC3E}">
        <p14:creationId xmlns:p14="http://schemas.microsoft.com/office/powerpoint/2010/main" val="72033934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4BA4E-B4D0-DCBD-80DB-6BB3A27C9BEB}"/>
              </a:ext>
            </a:extLst>
          </p:cNvPr>
          <p:cNvSpPr>
            <a:spLocks noGrp="1"/>
          </p:cNvSpPr>
          <p:nvPr>
            <p:ph type="title"/>
          </p:nvPr>
        </p:nvSpPr>
        <p:spPr/>
        <p:txBody>
          <a:bodyPr>
            <a:normAutofit fontScale="90000"/>
          </a:bodyPr>
          <a:lstStyle/>
          <a:p>
            <a:r>
              <a:rPr lang="ja-JP" altLang="en-US" dirty="0"/>
              <a:t>フランス語とスペイン語の類似性</a:t>
            </a:r>
            <a:br>
              <a:rPr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376BFC73-5F0E-F5C1-356A-0386C47B7087}"/>
              </a:ext>
            </a:extLst>
          </p:cNvPr>
          <p:cNvSpPr>
            <a:spLocks noGrp="1"/>
          </p:cNvSpPr>
          <p:nvPr>
            <p:ph idx="1"/>
          </p:nvPr>
        </p:nvSpPr>
        <p:spPr/>
        <p:txBody>
          <a:bodyPr>
            <a:normAutofit fontScale="25000" lnSpcReduction="20000"/>
          </a:bodyPr>
          <a:lstStyle/>
          <a:p>
            <a:pPr marL="0" indent="0">
              <a:buNone/>
            </a:pPr>
            <a:r>
              <a:rPr kumimoji="1" lang="ja-JP" altLang="en-US" sz="8000" dirty="0"/>
              <a:t>フランス語とスペイン語の強い類似性</a:t>
            </a:r>
            <a:endParaRPr kumimoji="1" lang="en-US" altLang="ja-JP" sz="8000" dirty="0"/>
          </a:p>
          <a:p>
            <a:pPr marL="457200" indent="-457200">
              <a:buFont typeface="+mj-lt"/>
              <a:buAutoNum type="arabicPeriod"/>
            </a:pPr>
            <a:r>
              <a:rPr kumimoji="1" lang="ja-JP" altLang="en-US" sz="8000" dirty="0"/>
              <a:t>母（</a:t>
            </a:r>
            <a:r>
              <a:rPr kumimoji="1" lang="fr-CA" altLang="ja-JP" sz="8000" dirty="0"/>
              <a:t>mère, madre)</a:t>
            </a:r>
            <a:r>
              <a:rPr kumimoji="1" lang="ja-JP" altLang="en-US" sz="8000" dirty="0"/>
              <a:t>が圧倒的：</a:t>
            </a:r>
            <a:r>
              <a:rPr lang="ja-JP" altLang="en-US" sz="8000" dirty="0"/>
              <a:t>母と父では意味が違う</a:t>
            </a:r>
            <a:endParaRPr kumimoji="1" lang="en-US" altLang="ja-JP" sz="8000" dirty="0"/>
          </a:p>
          <a:p>
            <a:pPr marL="457200" indent="-457200">
              <a:buFont typeface="+mj-lt"/>
              <a:buAutoNum type="arabicPeriod"/>
            </a:pPr>
            <a:r>
              <a:rPr kumimoji="1" lang="ja-JP" altLang="en-US" sz="8000" dirty="0"/>
              <a:t>文法上の一致がある　　</a:t>
            </a:r>
            <a:endParaRPr kumimoji="1" lang="en-US" altLang="ja-JP" sz="8000" dirty="0"/>
          </a:p>
          <a:p>
            <a:pPr marL="0" indent="0">
              <a:buNone/>
            </a:pPr>
            <a:r>
              <a:rPr lang="en-US" altLang="ja-JP" sz="8000" dirty="0"/>
              <a:t>	</a:t>
            </a:r>
            <a:r>
              <a:rPr lang="ja-JP" altLang="en-US" sz="8000" dirty="0"/>
              <a:t>自然性が文法上の性として用いられる。</a:t>
            </a:r>
            <a:endParaRPr lang="en-US" altLang="ja-JP" sz="8000" dirty="0"/>
          </a:p>
          <a:p>
            <a:pPr marL="0" indent="0">
              <a:buNone/>
            </a:pPr>
            <a:endParaRPr kumimoji="1" lang="en-US" altLang="ja-JP" sz="8000" dirty="0"/>
          </a:p>
          <a:p>
            <a:pPr marL="0" indent="0">
              <a:buNone/>
            </a:pPr>
            <a:r>
              <a:rPr lang="ja-JP" altLang="en-US" sz="8000" dirty="0"/>
              <a:t>相違点：</a:t>
            </a:r>
            <a:endParaRPr lang="fr-CA" altLang="ja-JP" sz="8000" dirty="0"/>
          </a:p>
          <a:p>
            <a:pPr marL="457200" indent="-457200">
              <a:buFont typeface="+mj-lt"/>
              <a:buAutoNum type="arabicPeriod"/>
            </a:pPr>
            <a:r>
              <a:rPr lang="ja-JP" altLang="en-US" sz="8000" dirty="0"/>
              <a:t>スペイン語の</a:t>
            </a:r>
            <a:r>
              <a:rPr lang="fr-CA" altLang="ja-JP" sz="8000" dirty="0" err="1"/>
              <a:t>padre</a:t>
            </a:r>
            <a:r>
              <a:rPr lang="ja-JP" altLang="en-US" sz="8000" dirty="0"/>
              <a:t>は、文法上の一致がない場合が比較的多い     </a:t>
            </a:r>
            <a:r>
              <a:rPr lang="fr-CA" altLang="ja-JP" sz="8000" dirty="0" err="1"/>
              <a:t>padres</a:t>
            </a:r>
            <a:r>
              <a:rPr lang="ja-JP" altLang="en-US" sz="8000" dirty="0"/>
              <a:t>には、親の意味があるからではないか、</a:t>
            </a:r>
            <a:r>
              <a:rPr lang="fr-CA" altLang="ja-JP" sz="8000" dirty="0"/>
              <a:t>père</a:t>
            </a:r>
            <a:r>
              <a:rPr lang="ja-JP" altLang="en-US" sz="8000" dirty="0"/>
              <a:t>と</a:t>
            </a:r>
            <a:r>
              <a:rPr lang="fr-CA" altLang="ja-JP" sz="8000" dirty="0" err="1"/>
              <a:t>padre</a:t>
            </a:r>
            <a:r>
              <a:rPr lang="ja-JP" altLang="en-US" sz="8000" dirty="0"/>
              <a:t>の意味的な差異</a:t>
            </a:r>
            <a:endParaRPr lang="fr-CA" altLang="ja-JP" sz="8000" dirty="0"/>
          </a:p>
          <a:p>
            <a:pPr marL="457200" indent="-457200">
              <a:buFont typeface="+mj-lt"/>
              <a:buAutoNum type="arabicPeriod"/>
            </a:pPr>
            <a:r>
              <a:rPr lang="ja-JP" altLang="en-US" sz="8000" dirty="0"/>
              <a:t>スペイン語の</a:t>
            </a:r>
            <a:r>
              <a:rPr lang="fr-CA" altLang="ja-JP" sz="8000" dirty="0" err="1"/>
              <a:t>hermano</a:t>
            </a:r>
            <a:r>
              <a:rPr lang="fr-CA" altLang="ja-JP" sz="8000" dirty="0"/>
              <a:t>/</a:t>
            </a:r>
            <a:r>
              <a:rPr lang="fr-CA" altLang="ja-JP" sz="8000" dirty="0" err="1"/>
              <a:t>hermana</a:t>
            </a:r>
            <a:r>
              <a:rPr lang="ja-JP" altLang="en-US" sz="8000" dirty="0"/>
              <a:t>は、フランス語の</a:t>
            </a:r>
            <a:r>
              <a:rPr lang="fr-CA" altLang="ja-JP" sz="8000" dirty="0"/>
              <a:t>frère/sœur </a:t>
            </a:r>
            <a:r>
              <a:rPr lang="ja-JP" altLang="en-US" sz="8000" dirty="0"/>
              <a:t>と比べて使用の頻度が極めて高い。</a:t>
            </a:r>
            <a:endParaRPr lang="en-US" altLang="ja-JP" sz="8000" dirty="0"/>
          </a:p>
          <a:p>
            <a:pPr marL="0" indent="0">
              <a:buNone/>
            </a:pPr>
            <a:r>
              <a:rPr lang="en-US" altLang="ja-JP" sz="8000" dirty="0"/>
              <a:t>	</a:t>
            </a:r>
            <a:r>
              <a:rPr lang="ja-JP" altLang="en-US" sz="8000" dirty="0"/>
              <a:t>語形が形容詞と同じだから。形態的な差異</a:t>
            </a:r>
            <a:endParaRPr lang="en-US" altLang="ja-JP" sz="8000" dirty="0"/>
          </a:p>
          <a:p>
            <a:pPr marL="457200" indent="-457200">
              <a:buFont typeface="+mj-lt"/>
              <a:buAutoNum type="arabicPeriod"/>
            </a:pPr>
            <a:endParaRPr lang="en-US" altLang="ja-JP" dirty="0"/>
          </a:p>
          <a:p>
            <a:pPr marL="0" indent="0">
              <a:buNone/>
            </a:pPr>
            <a:endParaRPr lang="en-US" altLang="ja-JP" dirty="0"/>
          </a:p>
          <a:p>
            <a:pPr marL="0" indent="0">
              <a:buNone/>
            </a:pPr>
            <a:r>
              <a:rPr kumimoji="1" lang="ja-JP" altLang="en-US" dirty="0"/>
              <a:t>　　　　</a:t>
            </a:r>
            <a:endParaRPr kumimoji="1" lang="en-US" altLang="ja-JP" dirty="0"/>
          </a:p>
          <a:p>
            <a:pPr marL="457200" indent="-457200">
              <a:buFont typeface="+mj-lt"/>
              <a:buAutoNum type="arabicPeriod"/>
            </a:pPr>
            <a:endParaRPr lang="en-US" altLang="ja-JP" dirty="0"/>
          </a:p>
          <a:p>
            <a:pPr marL="0" indent="0">
              <a:buNone/>
            </a:pPr>
            <a:endParaRPr kumimoji="1" lang="ja-JP" altLang="en-US" dirty="0"/>
          </a:p>
        </p:txBody>
      </p:sp>
    </p:spTree>
    <p:extLst>
      <p:ext uri="{BB962C8B-B14F-4D97-AF65-F5344CB8AC3E}">
        <p14:creationId xmlns:p14="http://schemas.microsoft.com/office/powerpoint/2010/main" val="1454292212"/>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FD576-EF87-059A-D334-9DA5D4DF2496}"/>
              </a:ext>
            </a:extLst>
          </p:cNvPr>
          <p:cNvSpPr>
            <a:spLocks noGrp="1"/>
          </p:cNvSpPr>
          <p:nvPr>
            <p:ph type="title"/>
          </p:nvPr>
        </p:nvSpPr>
        <p:spPr/>
        <p:txBody>
          <a:bodyPr/>
          <a:lstStyle/>
          <a:p>
            <a:r>
              <a:rPr kumimoji="1" lang="ja-JP" altLang="en-US" dirty="0"/>
              <a:t>韓国語と日本語の親族名称＋無生物名詞</a:t>
            </a:r>
          </a:p>
        </p:txBody>
      </p:sp>
      <p:graphicFrame>
        <p:nvGraphicFramePr>
          <p:cNvPr id="4" name="コンテンツ プレースホルダー 3">
            <a:extLst>
              <a:ext uri="{FF2B5EF4-FFF2-40B4-BE49-F238E27FC236}">
                <a16:creationId xmlns:a16="http://schemas.microsoft.com/office/drawing/2014/main" id="{A4B5D155-9D06-F892-0141-98399ACC6437}"/>
              </a:ext>
            </a:extLst>
          </p:cNvPr>
          <p:cNvGraphicFramePr>
            <a:graphicFrameLocks noGrp="1"/>
          </p:cNvGraphicFramePr>
          <p:nvPr>
            <p:ph idx="1"/>
            <p:extLst>
              <p:ext uri="{D42A27DB-BD31-4B8C-83A1-F6EECF244321}">
                <p14:modId xmlns:p14="http://schemas.microsoft.com/office/powerpoint/2010/main" val="2994123865"/>
              </p:ext>
            </p:extLst>
          </p:nvPr>
        </p:nvGraphicFramePr>
        <p:xfrm>
          <a:off x="1421051" y="1914957"/>
          <a:ext cx="9241198" cy="4205416"/>
        </p:xfrm>
        <a:graphic>
          <a:graphicData uri="http://schemas.openxmlformats.org/drawingml/2006/table">
            <a:tbl>
              <a:tblPr firstRow="1" firstCol="1" bandRow="1">
                <a:tableStyleId>{5C22544A-7EE6-4342-B048-85BDC9FD1C3A}</a:tableStyleId>
              </a:tblPr>
              <a:tblGrid>
                <a:gridCol w="614783">
                  <a:extLst>
                    <a:ext uri="{9D8B030D-6E8A-4147-A177-3AD203B41FA5}">
                      <a16:colId xmlns:a16="http://schemas.microsoft.com/office/drawing/2014/main" val="484119915"/>
                    </a:ext>
                  </a:extLst>
                </a:gridCol>
                <a:gridCol w="1250419">
                  <a:extLst>
                    <a:ext uri="{9D8B030D-6E8A-4147-A177-3AD203B41FA5}">
                      <a16:colId xmlns:a16="http://schemas.microsoft.com/office/drawing/2014/main" val="3430561598"/>
                    </a:ext>
                  </a:extLst>
                </a:gridCol>
                <a:gridCol w="819921">
                  <a:extLst>
                    <a:ext uri="{9D8B030D-6E8A-4147-A177-3AD203B41FA5}">
                      <a16:colId xmlns:a16="http://schemas.microsoft.com/office/drawing/2014/main" val="888070533"/>
                    </a:ext>
                  </a:extLst>
                </a:gridCol>
                <a:gridCol w="1045281">
                  <a:extLst>
                    <a:ext uri="{9D8B030D-6E8A-4147-A177-3AD203B41FA5}">
                      <a16:colId xmlns:a16="http://schemas.microsoft.com/office/drawing/2014/main" val="1498250259"/>
                    </a:ext>
                  </a:extLst>
                </a:gridCol>
                <a:gridCol w="507473">
                  <a:extLst>
                    <a:ext uri="{9D8B030D-6E8A-4147-A177-3AD203B41FA5}">
                      <a16:colId xmlns:a16="http://schemas.microsoft.com/office/drawing/2014/main" val="106338021"/>
                    </a:ext>
                  </a:extLst>
                </a:gridCol>
                <a:gridCol w="5003321">
                  <a:extLst>
                    <a:ext uri="{9D8B030D-6E8A-4147-A177-3AD203B41FA5}">
                      <a16:colId xmlns:a16="http://schemas.microsoft.com/office/drawing/2014/main" val="1528665439"/>
                    </a:ext>
                  </a:extLst>
                </a:gridCol>
              </a:tblGrid>
              <a:tr h="239438">
                <a:tc>
                  <a:txBody>
                    <a:bodyPr/>
                    <a:lstStyle/>
                    <a:p>
                      <a:pPr algn="ctr">
                        <a:lnSpc>
                          <a:spcPct val="107000"/>
                        </a:lnSpc>
                        <a:spcAft>
                          <a:spcPts val="800"/>
                        </a:spcAft>
                      </a:pPr>
                      <a:r>
                        <a:rPr lang="en-US" sz="1000" dirty="0">
                          <a:effectLst/>
                        </a:rPr>
                        <a:t>langue</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ctr">
                        <a:lnSpc>
                          <a:spcPct val="107000"/>
                        </a:lnSpc>
                        <a:spcAft>
                          <a:spcPts val="800"/>
                        </a:spcAft>
                      </a:pPr>
                      <a:r>
                        <a:rPr lang="en-US" sz="1000">
                          <a:effectLst/>
                        </a:rPr>
                        <a:t>NH.P</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ctr">
                        <a:lnSpc>
                          <a:spcPct val="107000"/>
                        </a:lnSpc>
                        <a:spcAft>
                          <a:spcPts val="800"/>
                        </a:spcAft>
                      </a:pPr>
                      <a:r>
                        <a:rPr lang="en-US" sz="1000">
                          <a:effectLst/>
                        </a:rPr>
                        <a:t>occ (type)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ctr">
                        <a:lnSpc>
                          <a:spcPct val="107000"/>
                        </a:lnSpc>
                        <a:spcAft>
                          <a:spcPts val="800"/>
                        </a:spcAft>
                      </a:pPr>
                      <a:r>
                        <a:rPr lang="en-US" sz="1000">
                          <a:effectLst/>
                        </a:rPr>
                        <a:t>occ (token)</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ctr">
                        <a:lnSpc>
                          <a:spcPct val="107000"/>
                        </a:lnSpc>
                        <a:spcAft>
                          <a:spcPts val="800"/>
                        </a:spcAft>
                      </a:pPr>
                      <a:r>
                        <a:rPr lang="en-US" sz="1000">
                          <a:effectLst/>
                        </a:rPr>
                        <a:t>sens</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ctr">
                        <a:lnSpc>
                          <a:spcPct val="107000"/>
                        </a:lnSpc>
                        <a:spcAft>
                          <a:spcPts val="800"/>
                        </a:spcAft>
                      </a:pPr>
                      <a:r>
                        <a:rPr lang="fr-CA" sz="1000">
                          <a:effectLst/>
                        </a:rPr>
                        <a:t>Exemples de </a:t>
                      </a:r>
                      <a:r>
                        <a:rPr lang="fr-FR" sz="1000">
                          <a:effectLst/>
                        </a:rPr>
                        <a:t>[</a:t>
                      </a:r>
                      <a:r>
                        <a:rPr lang="fr-CA" sz="1000">
                          <a:effectLst/>
                        </a:rPr>
                        <a:t>NH.P (lié et libre)+ NNH] (par ordre décroissant de fréquence)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1669851241"/>
                  </a:ext>
                </a:extLst>
              </a:tr>
              <a:tr h="401937">
                <a:tc rowSpan="5">
                  <a:txBody>
                    <a:bodyPr/>
                    <a:lstStyle/>
                    <a:p>
                      <a:pPr algn="just">
                        <a:lnSpc>
                          <a:spcPct val="107000"/>
                        </a:lnSpc>
                        <a:spcAft>
                          <a:spcPts val="800"/>
                        </a:spcAft>
                      </a:pPr>
                      <a:r>
                        <a:rPr lang="en-US" sz="1000" dirty="0" err="1">
                          <a:effectLst/>
                        </a:rPr>
                        <a:t>jp</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母</a:t>
                      </a:r>
                      <a:r>
                        <a:rPr lang="en-US" sz="1000">
                          <a:effectLst/>
                        </a:rPr>
                        <a:t> (bo) (lié)</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8</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489</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M </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母集団 </a:t>
                      </a:r>
                      <a:r>
                        <a:rPr lang="fr-CA" sz="1000">
                          <a:effectLst/>
                        </a:rPr>
                        <a:t>(shūdan [groupe]) ‘population totale’, </a:t>
                      </a:r>
                      <a:r>
                        <a:rPr lang="ja-JP" sz="1000">
                          <a:effectLst/>
                        </a:rPr>
                        <a:t>母音 </a:t>
                      </a:r>
                      <a:r>
                        <a:rPr lang="fr-CA" sz="1000">
                          <a:effectLst/>
                        </a:rPr>
                        <a:t>(in [son]) ‘voyelle’, </a:t>
                      </a:r>
                      <a:r>
                        <a:rPr lang="ja-JP" sz="1000">
                          <a:effectLst/>
                        </a:rPr>
                        <a:t>母語 </a:t>
                      </a:r>
                      <a:r>
                        <a:rPr lang="fr-CA" sz="1000">
                          <a:effectLst/>
                        </a:rPr>
                        <a:t>(go [langue]) ‘langue maternelle’, </a:t>
                      </a:r>
                      <a:r>
                        <a:rPr lang="ja-JP" sz="1000">
                          <a:effectLst/>
                        </a:rPr>
                        <a:t>母根 </a:t>
                      </a:r>
                      <a:r>
                        <a:rPr lang="fr-CA" sz="1000">
                          <a:effectLst/>
                        </a:rPr>
                        <a:t>(kon [racine]) ‘racine mère’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3468911708"/>
                  </a:ext>
                </a:extLst>
              </a:tr>
              <a:tr h="78035">
                <a:tc vMerge="1">
                  <a:txBody>
                    <a:bodyPr/>
                    <a:lstStyle/>
                    <a:p>
                      <a:endParaRPr kumimoji="1" lang="ja-JP" altLang="en-US"/>
                    </a:p>
                  </a:txBody>
                  <a:tcPr/>
                </a:tc>
                <a:tc>
                  <a:txBody>
                    <a:bodyPr/>
                    <a:lstStyle/>
                    <a:p>
                      <a:r>
                        <a:rPr lang="ja-JP" sz="1000">
                          <a:effectLst/>
                        </a:rPr>
                        <a:t>子</a:t>
                      </a:r>
                      <a:r>
                        <a:rPr lang="en-US" sz="1000">
                          <a:effectLst/>
                        </a:rPr>
                        <a:t> (shi) (lié)</a:t>
                      </a:r>
                      <a:endParaRPr kumimoji="1" lang="ja-JP" altLang="en-US"/>
                    </a:p>
                  </a:txBody>
                  <a:tcPr marL="34973" marR="34973" marT="0" marB="0" anchor="ctr"/>
                </a:tc>
                <a:tc>
                  <a:txBody>
                    <a:bodyPr/>
                    <a:lstStyle/>
                    <a:p>
                      <a:pPr algn="r">
                        <a:lnSpc>
                          <a:spcPct val="107000"/>
                        </a:lnSpc>
                        <a:spcAft>
                          <a:spcPts val="800"/>
                        </a:spcAft>
                      </a:pPr>
                      <a:r>
                        <a:rPr lang="en-US" sz="1000">
                          <a:effectLst/>
                        </a:rPr>
                        <a:t>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62</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子音 </a:t>
                      </a:r>
                      <a:r>
                        <a:rPr lang="fr-CA" sz="1000">
                          <a:effectLst/>
                        </a:rPr>
                        <a:t>(in [son]) ‘consonne’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1597219061"/>
                  </a:ext>
                </a:extLst>
              </a:tr>
              <a:tr h="402714">
                <a:tc vMerge="1">
                  <a:txBody>
                    <a:bodyPr/>
                    <a:lstStyle/>
                    <a:p>
                      <a:endParaRPr kumimoji="1" lang="ja-JP" altLang="en-US"/>
                    </a:p>
                  </a:txBody>
                  <a:tcPr/>
                </a:tc>
                <a:tc>
                  <a:txBody>
                    <a:bodyPr/>
                    <a:lstStyle/>
                    <a:p>
                      <a:r>
                        <a:rPr lang="ja-JP" sz="1000">
                          <a:effectLst/>
                        </a:rPr>
                        <a:t>親</a:t>
                      </a:r>
                      <a:r>
                        <a:rPr lang="en-US" sz="1000">
                          <a:effectLst/>
                        </a:rPr>
                        <a:t> (oya)</a:t>
                      </a:r>
                      <a:endParaRPr kumimoji="1" lang="ja-JP" altLang="en-US"/>
                    </a:p>
                  </a:txBody>
                  <a:tcPr marL="34973" marR="34973" marT="0" marB="0" anchor="ctr"/>
                </a:tc>
                <a:tc>
                  <a:txBody>
                    <a:bodyPr/>
                    <a:lstStyle/>
                    <a:p>
                      <a:pPr algn="r">
                        <a:lnSpc>
                          <a:spcPct val="107000"/>
                        </a:lnSpc>
                        <a:spcAft>
                          <a:spcPts val="800"/>
                        </a:spcAft>
                      </a:pPr>
                      <a:r>
                        <a:rPr lang="en-US" sz="1000" dirty="0">
                          <a:effectLst/>
                        </a:rPr>
                        <a:t>10</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666</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P</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親指 </a:t>
                      </a:r>
                      <a:r>
                        <a:rPr lang="fr-CA" sz="1000">
                          <a:effectLst/>
                        </a:rPr>
                        <a:t>(yubi [doigt]) ‘pouce’, </a:t>
                      </a:r>
                      <a:r>
                        <a:rPr lang="ja-JP" sz="1000">
                          <a:effectLst/>
                        </a:rPr>
                        <a:t>親分 </a:t>
                      </a:r>
                      <a:r>
                        <a:rPr lang="fr-CA" sz="1000">
                          <a:effectLst/>
                        </a:rPr>
                        <a:t>(bun [rôle]) ‘boss’, </a:t>
                      </a:r>
                      <a:r>
                        <a:rPr lang="ja-JP" sz="1000">
                          <a:effectLst/>
                        </a:rPr>
                        <a:t>親会社 </a:t>
                      </a:r>
                      <a:r>
                        <a:rPr lang="fr-CA" sz="1000">
                          <a:effectLst/>
                        </a:rPr>
                        <a:t>(gaisha [compagnie]) ‘maison mère’, </a:t>
                      </a:r>
                      <a:r>
                        <a:rPr lang="ja-JP" sz="1000">
                          <a:effectLst/>
                        </a:rPr>
                        <a:t>親個体 </a:t>
                      </a:r>
                      <a:r>
                        <a:rPr lang="fr-CA" sz="1000">
                          <a:effectLst/>
                        </a:rPr>
                        <a:t>(kotai [individu]) ‘individu parent’</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1716263695"/>
                  </a:ext>
                </a:extLst>
              </a:tr>
              <a:tr h="402714">
                <a:tc vMerge="1">
                  <a:txBody>
                    <a:bodyPr/>
                    <a:lstStyle/>
                    <a:p>
                      <a:endParaRPr kumimoji="1" lang="ja-JP" altLang="en-US"/>
                    </a:p>
                  </a:txBody>
                  <a:tcPr/>
                </a:tc>
                <a:tc>
                  <a:txBody>
                    <a:bodyPr/>
                    <a:lstStyle/>
                    <a:p>
                      <a:r>
                        <a:rPr lang="ja-JP" sz="1000">
                          <a:effectLst/>
                        </a:rPr>
                        <a:t>子</a:t>
                      </a:r>
                      <a:r>
                        <a:rPr lang="en-US" sz="1000">
                          <a:effectLst/>
                        </a:rPr>
                        <a:t> (ko)</a:t>
                      </a:r>
                      <a:endParaRPr kumimoji="1" lang="ja-JP" altLang="en-US"/>
                    </a:p>
                  </a:txBody>
                  <a:tcPr marL="34973" marR="34973" marT="0" marB="0" anchor="ctr"/>
                </a:tc>
                <a:tc>
                  <a:txBody>
                    <a:bodyPr/>
                    <a:lstStyle/>
                    <a:p>
                      <a:pPr algn="r">
                        <a:lnSpc>
                          <a:spcPct val="107000"/>
                        </a:lnSpc>
                        <a:spcAft>
                          <a:spcPts val="800"/>
                        </a:spcAft>
                      </a:pPr>
                      <a:r>
                        <a:rPr lang="en-US" sz="1000" dirty="0">
                          <a:effectLst/>
                        </a:rPr>
                        <a:t>8</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dirty="0">
                          <a:effectLst/>
                        </a:rPr>
                        <a:t>383</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marL="57150" indent="-57150" algn="just">
                        <a:lnSpc>
                          <a:spcPct val="107000"/>
                        </a:lnSpc>
                        <a:spcAft>
                          <a:spcPts val="800"/>
                        </a:spcAft>
                      </a:pPr>
                      <a:r>
                        <a:rPr lang="ja-JP" sz="1000">
                          <a:effectLst/>
                        </a:rPr>
                        <a:t>子会社 </a:t>
                      </a:r>
                      <a:r>
                        <a:rPr lang="en-US" sz="1000">
                          <a:effectLst/>
                        </a:rPr>
                        <a:t>(gaisha [compagnie]) ‘filiale’, </a:t>
                      </a:r>
                      <a:r>
                        <a:rPr lang="ja-JP" sz="1000">
                          <a:effectLst/>
                        </a:rPr>
                        <a:t>子分</a:t>
                      </a:r>
                      <a:r>
                        <a:rPr lang="en-US" sz="1000">
                          <a:effectLst/>
                        </a:rPr>
                        <a:t>(bun [rôle]) ‘subalterne’,</a:t>
                      </a:r>
                      <a:r>
                        <a:rPr lang="ja-JP" sz="1000">
                          <a:effectLst/>
                        </a:rPr>
                        <a:t>子ノード </a:t>
                      </a:r>
                      <a:r>
                        <a:rPr lang="en-US" sz="1000">
                          <a:effectLst/>
                        </a:rPr>
                        <a:t>(nōdo [nœud]) ‘nœud fils’, </a:t>
                      </a:r>
                      <a:r>
                        <a:rPr lang="ja-JP" sz="1000">
                          <a:effectLst/>
                        </a:rPr>
                        <a:t>子機 </a:t>
                      </a:r>
                      <a:r>
                        <a:rPr lang="en-US" sz="1000">
                          <a:effectLst/>
                        </a:rPr>
                        <a:t>(ki [machine]) ‘machine annexe’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2304042548"/>
                  </a:ext>
                </a:extLst>
              </a:tr>
              <a:tr h="157801">
                <a:tc vMerge="1">
                  <a:txBody>
                    <a:bodyPr/>
                    <a:lstStyle/>
                    <a:p>
                      <a:endParaRPr kumimoji="1" lang="ja-JP" altLang="en-US"/>
                    </a:p>
                  </a:txBody>
                  <a:tcPr/>
                </a:tc>
                <a:tc>
                  <a:txBody>
                    <a:bodyPr/>
                    <a:lstStyle/>
                    <a:p>
                      <a:r>
                        <a:rPr lang="ja-JP" sz="1000" dirty="0">
                          <a:effectLst/>
                        </a:rPr>
                        <a:t>姉妹 </a:t>
                      </a:r>
                      <a:r>
                        <a:rPr lang="en-US" sz="1000" dirty="0">
                          <a:effectLst/>
                        </a:rPr>
                        <a:t>(</a:t>
                      </a:r>
                      <a:r>
                        <a:rPr lang="en-US" sz="1000" dirty="0" err="1">
                          <a:effectLst/>
                        </a:rPr>
                        <a:t>shimai</a:t>
                      </a:r>
                      <a:r>
                        <a:rPr lang="en-US" sz="1000" dirty="0">
                          <a:effectLst/>
                        </a:rPr>
                        <a:t>)</a:t>
                      </a:r>
                      <a:endParaRPr kumimoji="1" lang="ja-JP" altLang="en-US" dirty="0"/>
                    </a:p>
                  </a:txBody>
                  <a:tcPr marL="34973" marR="34973" marT="0" marB="0" anchor="ctr"/>
                </a:tc>
                <a:tc>
                  <a:txBody>
                    <a:bodyPr/>
                    <a:lstStyle/>
                    <a:p>
                      <a:pPr algn="r">
                        <a:lnSpc>
                          <a:spcPct val="107000"/>
                        </a:lnSpc>
                        <a:spcAft>
                          <a:spcPts val="800"/>
                        </a:spcAft>
                      </a:pPr>
                      <a:r>
                        <a:rPr lang="en-US" sz="1000">
                          <a:effectLst/>
                        </a:rPr>
                        <a:t>2</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44</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fr-CA" sz="1000">
                          <a:effectLst/>
                        </a:rPr>
                        <a:t>sœur</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姉妹都市</a:t>
                      </a:r>
                      <a:r>
                        <a:rPr lang="fr-CA" sz="1000">
                          <a:effectLst/>
                        </a:rPr>
                        <a:t> (toshi [ville]) ‘ville sœur’</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115923688"/>
                  </a:ext>
                </a:extLst>
              </a:tr>
              <a:tr h="96439">
                <a:tc gridSpan="2">
                  <a:txBody>
                    <a:bodyPr/>
                    <a:lstStyle/>
                    <a:p>
                      <a:pPr algn="ctr">
                        <a:lnSpc>
                          <a:spcPct val="107000"/>
                        </a:lnSpc>
                        <a:spcAft>
                          <a:spcPts val="800"/>
                        </a:spcAft>
                      </a:pPr>
                      <a:r>
                        <a:rPr lang="en-US" sz="1000">
                          <a:effectLst/>
                        </a:rPr>
                        <a:t>total</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hMerge="1">
                  <a:txBody>
                    <a:bodyPr/>
                    <a:lstStyle/>
                    <a:p>
                      <a:endParaRPr kumimoji="1" lang="ja-JP" altLang="en-US"/>
                    </a:p>
                  </a:txBody>
                  <a:tcPr/>
                </a:tc>
                <a:tc>
                  <a:txBody>
                    <a:bodyPr/>
                    <a:lstStyle/>
                    <a:p>
                      <a:pPr algn="r">
                        <a:lnSpc>
                          <a:spcPct val="107000"/>
                        </a:lnSpc>
                        <a:spcAft>
                          <a:spcPts val="800"/>
                        </a:spcAft>
                      </a:pPr>
                      <a:r>
                        <a:rPr lang="en-US" sz="1000">
                          <a:effectLst/>
                        </a:rPr>
                        <a:t>29</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dirty="0">
                          <a:effectLst/>
                        </a:rPr>
                        <a:t>1644</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nSpc>
                          <a:spcPct val="107000"/>
                        </a:lnSpc>
                      </a:pPr>
                      <a:endParaRPr lang="ja-JP" sz="1000">
                        <a:effectLst/>
                        <a:latin typeface="Calibri" panose="020F0502020204030204" pitchFamily="34" charset="0"/>
                        <a:cs typeface="Arial" panose="020B0604020202020204" pitchFamily="34" charset="0"/>
                      </a:endParaRPr>
                    </a:p>
                  </a:txBody>
                  <a:tcPr marL="34973" marR="34973" marT="0" marB="0"/>
                </a:tc>
                <a:tc>
                  <a:txBody>
                    <a:bodyPr/>
                    <a:lstStyle/>
                    <a:p>
                      <a:pPr>
                        <a:lnSpc>
                          <a:spcPct val="107000"/>
                        </a:lnSpc>
                      </a:pPr>
                      <a:endParaRPr lang="ja-JP" sz="1000">
                        <a:effectLst/>
                        <a:latin typeface="Calibri" panose="020F0502020204030204" pitchFamily="34" charset="0"/>
                        <a:cs typeface="Arial" panose="020B0604020202020204" pitchFamily="34" charset="0"/>
                      </a:endParaRPr>
                    </a:p>
                  </a:txBody>
                  <a:tcPr marL="34973" marR="34973" marT="0" marB="0" anchor="ctr"/>
                </a:tc>
                <a:extLst>
                  <a:ext uri="{0D108BD9-81ED-4DB2-BD59-A6C34878D82A}">
                    <a16:rowId xmlns:a16="http://schemas.microsoft.com/office/drawing/2014/main" val="528089645"/>
                  </a:ext>
                </a:extLst>
              </a:tr>
              <a:tr h="401937">
                <a:tc rowSpan="10">
                  <a:txBody>
                    <a:bodyPr/>
                    <a:lstStyle/>
                    <a:p>
                      <a:pPr algn="l">
                        <a:lnSpc>
                          <a:spcPct val="107000"/>
                        </a:lnSpc>
                        <a:spcAft>
                          <a:spcPts val="800"/>
                        </a:spcAft>
                      </a:pPr>
                      <a:r>
                        <a:rPr lang="en-US" sz="1000">
                          <a:effectLst/>
                        </a:rPr>
                        <a:t>cr</a:t>
                      </a:r>
                      <a:endParaRPr lang="ja-JP" sz="1000">
                        <a:effectLst/>
                      </a:endParaRPr>
                    </a:p>
                    <a:p>
                      <a:pPr algn="l">
                        <a:lnSpc>
                          <a:spcPct val="107000"/>
                        </a:lnSpc>
                        <a:spcAft>
                          <a:spcPts val="800"/>
                        </a:spcAft>
                      </a:pPr>
                      <a:r>
                        <a:rPr lang="en-US" sz="1000">
                          <a:effectLst/>
                        </a:rPr>
                        <a:t> </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l">
                        <a:lnSpc>
                          <a:spcPct val="107000"/>
                        </a:lnSpc>
                        <a:spcAft>
                          <a:spcPts val="800"/>
                        </a:spcAft>
                      </a:pPr>
                      <a:r>
                        <a:rPr lang="ja-JP" sz="1000">
                          <a:effectLst/>
                        </a:rPr>
                        <a:t>모</a:t>
                      </a:r>
                      <a:r>
                        <a:rPr lang="en-US" sz="1000">
                          <a:effectLst/>
                        </a:rPr>
                        <a:t> (mo, </a:t>
                      </a:r>
                      <a:r>
                        <a:rPr lang="ja-JP" sz="1000">
                          <a:effectLst/>
                        </a:rPr>
                        <a:t>母</a:t>
                      </a:r>
                      <a:r>
                        <a:rPr lang="en-US" sz="1000">
                          <a:effectLst/>
                        </a:rPr>
                        <a:t>) (lié)</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11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dirty="0">
                          <a:effectLst/>
                        </a:rPr>
                        <a:t>825</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M</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모국어 </a:t>
                      </a:r>
                      <a:r>
                        <a:rPr lang="en-US" sz="1000">
                          <a:effectLst/>
                        </a:rPr>
                        <a:t>(kukɔ </a:t>
                      </a:r>
                      <a:r>
                        <a:rPr lang="ja-JP" sz="1000" spc="-15">
                          <a:effectLst/>
                        </a:rPr>
                        <a:t>國語 </a:t>
                      </a:r>
                      <a:r>
                        <a:rPr lang="en-US" sz="1000">
                          <a:effectLst/>
                        </a:rPr>
                        <a:t>[langue]) ‘langue maternelle’, </a:t>
                      </a:r>
                      <a:r>
                        <a:rPr lang="ja-JP" sz="1000">
                          <a:effectLst/>
                        </a:rPr>
                        <a:t>모교 </a:t>
                      </a:r>
                      <a:r>
                        <a:rPr lang="en-US" sz="1000">
                          <a:effectLst/>
                        </a:rPr>
                        <a:t>(kyo </a:t>
                      </a:r>
                      <a:r>
                        <a:rPr lang="ja-JP" sz="1000">
                          <a:effectLst/>
                        </a:rPr>
                        <a:t>校 </a:t>
                      </a:r>
                      <a:r>
                        <a:rPr lang="en-US" sz="1000">
                          <a:effectLst/>
                        </a:rPr>
                        <a:t>[école]) ‘alma mater’, </a:t>
                      </a:r>
                      <a:r>
                        <a:rPr lang="ja-JP" sz="1000">
                          <a:effectLst/>
                        </a:rPr>
                        <a:t>모국 </a:t>
                      </a:r>
                      <a:r>
                        <a:rPr lang="en-US" sz="1000">
                          <a:effectLst/>
                        </a:rPr>
                        <a:t>(kuk</a:t>
                      </a:r>
                      <a:r>
                        <a:rPr lang="ja-JP" sz="1000" spc="-15">
                          <a:effectLst/>
                        </a:rPr>
                        <a:t>國</a:t>
                      </a:r>
                      <a:r>
                        <a:rPr lang="en-US" sz="1000">
                          <a:effectLst/>
                        </a:rPr>
                        <a:t>[pays]) ‘pays d’origine’, </a:t>
                      </a:r>
                      <a:r>
                        <a:rPr lang="ja-JP" sz="1000">
                          <a:effectLst/>
                        </a:rPr>
                        <a:t>모음 </a:t>
                      </a:r>
                      <a:r>
                        <a:rPr lang="en-US" sz="1000">
                          <a:effectLst/>
                        </a:rPr>
                        <a:t>(ɨm,</a:t>
                      </a:r>
                      <a:r>
                        <a:rPr lang="ja-JP" sz="1000" spc="-15">
                          <a:effectLst/>
                        </a:rPr>
                        <a:t>音 </a:t>
                      </a:r>
                      <a:r>
                        <a:rPr lang="en-US" sz="1000">
                          <a:effectLst/>
                        </a:rPr>
                        <a:t>[son]) ‘voyelle’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1331712935"/>
                  </a:ext>
                </a:extLst>
              </a:tr>
              <a:tr h="239438">
                <a:tc vMerge="1">
                  <a:txBody>
                    <a:bodyPr/>
                    <a:lstStyle/>
                    <a:p>
                      <a:endParaRPr kumimoji="1" lang="ja-JP" altLang="en-US"/>
                    </a:p>
                  </a:txBody>
                  <a:tcPr/>
                </a:tc>
                <a:tc>
                  <a:txBody>
                    <a:bodyPr/>
                    <a:lstStyle/>
                    <a:p>
                      <a:r>
                        <a:rPr lang="ja-JP" sz="1000">
                          <a:effectLst/>
                        </a:rPr>
                        <a:t>자</a:t>
                      </a:r>
                      <a:r>
                        <a:rPr lang="en-US" sz="1000">
                          <a:effectLst/>
                        </a:rPr>
                        <a:t>(ja, </a:t>
                      </a:r>
                      <a:r>
                        <a:rPr lang="ja-JP" sz="1000">
                          <a:effectLst/>
                        </a:rPr>
                        <a:t>子</a:t>
                      </a:r>
                      <a:r>
                        <a:rPr lang="en-US" sz="1000">
                          <a:effectLst/>
                        </a:rPr>
                        <a:t>) (lié)</a:t>
                      </a:r>
                      <a:endParaRPr kumimoji="1" lang="ja-JP" altLang="en-US"/>
                    </a:p>
                  </a:txBody>
                  <a:tcPr marL="34973" marR="34973" marT="0" marB="0" anchor="ctr"/>
                </a:tc>
                <a:tc>
                  <a:txBody>
                    <a:bodyPr/>
                    <a:lstStyle/>
                    <a:p>
                      <a:pPr algn="r">
                        <a:lnSpc>
                          <a:spcPct val="107000"/>
                        </a:lnSpc>
                        <a:spcAft>
                          <a:spcPts val="800"/>
                        </a:spcAft>
                      </a:pPr>
                      <a:r>
                        <a:rPr lang="en-US" sz="1000">
                          <a:effectLst/>
                        </a:rPr>
                        <a:t>2</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223</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dirty="0">
                          <a:effectLst/>
                        </a:rPr>
                        <a:t>E</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자음 </a:t>
                      </a:r>
                      <a:r>
                        <a:rPr lang="fr-CA" sz="1000">
                          <a:effectLst/>
                        </a:rPr>
                        <a:t>(ɨm</a:t>
                      </a:r>
                      <a:r>
                        <a:rPr lang="ja-JP" sz="1000" spc="-15">
                          <a:effectLst/>
                        </a:rPr>
                        <a:t>音 </a:t>
                      </a:r>
                      <a:r>
                        <a:rPr lang="fr-CA" sz="1000">
                          <a:effectLst/>
                        </a:rPr>
                        <a:t>[son]) ‘consonne’, </a:t>
                      </a:r>
                      <a:r>
                        <a:rPr lang="ja-JP" sz="1000">
                          <a:effectLst/>
                        </a:rPr>
                        <a:t>자회사 </a:t>
                      </a:r>
                      <a:r>
                        <a:rPr lang="fr-CA" sz="1000">
                          <a:effectLst/>
                        </a:rPr>
                        <a:t>(hoesa, </a:t>
                      </a:r>
                      <a:r>
                        <a:rPr lang="ja-JP" sz="1000" spc="-15">
                          <a:effectLst/>
                        </a:rPr>
                        <a:t>會社</a:t>
                      </a:r>
                      <a:r>
                        <a:rPr lang="fr-CA" sz="1000">
                          <a:effectLst/>
                        </a:rPr>
                        <a:t>[compagnie]) ‘filiale’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536669117"/>
                  </a:ext>
                </a:extLst>
              </a:tr>
              <a:tr h="239438">
                <a:tc vMerge="1">
                  <a:txBody>
                    <a:bodyPr/>
                    <a:lstStyle/>
                    <a:p>
                      <a:endParaRPr kumimoji="1" lang="ja-JP" altLang="en-US"/>
                    </a:p>
                  </a:txBody>
                  <a:tcPr/>
                </a:tc>
                <a:tc>
                  <a:txBody>
                    <a:bodyPr/>
                    <a:lstStyle/>
                    <a:p>
                      <a:r>
                        <a:rPr lang="ja-JP" sz="1000">
                          <a:effectLst/>
                        </a:rPr>
                        <a:t>어머니 </a:t>
                      </a:r>
                      <a:r>
                        <a:rPr lang="en-US" sz="1000">
                          <a:effectLst/>
                        </a:rPr>
                        <a:t>(ɔmɔni)</a:t>
                      </a:r>
                      <a:endParaRPr kumimoji="1" lang="ja-JP" altLang="en-US"/>
                    </a:p>
                  </a:txBody>
                  <a:tcPr marL="34973" marR="34973" marT="0" marB="0" anchor="ctr"/>
                </a:tc>
                <a:tc>
                  <a:txBody>
                    <a:bodyPr/>
                    <a:lstStyle/>
                    <a:p>
                      <a:pPr algn="r">
                        <a:lnSpc>
                          <a:spcPct val="107000"/>
                        </a:lnSpc>
                        <a:spcAft>
                          <a:spcPts val="800"/>
                        </a:spcAft>
                      </a:pPr>
                      <a:r>
                        <a:rPr lang="en-US" sz="1000">
                          <a:effectLst/>
                        </a:rPr>
                        <a:t>3</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311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dirty="0">
                          <a:effectLst/>
                        </a:rPr>
                        <a:t>M</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a:effectLst/>
                        </a:rPr>
                        <a:t>어머니항성 </a:t>
                      </a:r>
                      <a:r>
                        <a:rPr lang="fr-CA" sz="1000">
                          <a:effectLst/>
                        </a:rPr>
                        <a:t>(haŋsɔŋ </a:t>
                      </a:r>
                      <a:r>
                        <a:rPr lang="ja-JP" sz="1000" spc="-15">
                          <a:effectLst/>
                        </a:rPr>
                        <a:t>恒星 </a:t>
                      </a:r>
                      <a:r>
                        <a:rPr lang="fr-CA" sz="1000">
                          <a:effectLst/>
                        </a:rPr>
                        <a:t>[étoile]), </a:t>
                      </a:r>
                      <a:r>
                        <a:rPr lang="ja-JP" sz="1000">
                          <a:effectLst/>
                        </a:rPr>
                        <a:t>어머니별 </a:t>
                      </a:r>
                      <a:r>
                        <a:rPr lang="fr-CA" sz="1000">
                          <a:effectLst/>
                        </a:rPr>
                        <a:t>(pyɔl [étoile]) ‘étoile parente’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2916394272"/>
                  </a:ext>
                </a:extLst>
              </a:tr>
              <a:tr h="157801">
                <a:tc vMerge="1">
                  <a:txBody>
                    <a:bodyPr/>
                    <a:lstStyle/>
                    <a:p>
                      <a:endParaRPr kumimoji="1" lang="ja-JP" altLang="en-US"/>
                    </a:p>
                  </a:txBody>
                  <a:tcPr/>
                </a:tc>
                <a:tc>
                  <a:txBody>
                    <a:bodyPr/>
                    <a:lstStyle/>
                    <a:p>
                      <a:r>
                        <a:rPr lang="ja-JP" sz="1000">
                          <a:effectLst/>
                        </a:rPr>
                        <a:t>어미</a:t>
                      </a:r>
                      <a:r>
                        <a:rPr lang="en-US" sz="1000">
                          <a:effectLst/>
                        </a:rPr>
                        <a:t> (ɔmi)</a:t>
                      </a:r>
                      <a:endParaRPr kumimoji="1" lang="ja-JP" altLang="en-US"/>
                    </a:p>
                  </a:txBody>
                  <a:tcPr marL="34973" marR="34973" marT="0" marB="0" anchor="ctr"/>
                </a:tc>
                <a:tc>
                  <a:txBody>
                    <a:bodyPr/>
                    <a:lstStyle/>
                    <a:p>
                      <a:pPr algn="r">
                        <a:lnSpc>
                          <a:spcPct val="107000"/>
                        </a:lnSpc>
                        <a:spcAft>
                          <a:spcPts val="800"/>
                        </a:spcAft>
                      </a:pPr>
                      <a:r>
                        <a:rPr lang="en-US" sz="1000">
                          <a:effectLst/>
                        </a:rPr>
                        <a:t>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8</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M</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dirty="0">
                          <a:effectLst/>
                        </a:rPr>
                        <a:t>어미식물 </a:t>
                      </a:r>
                      <a:r>
                        <a:rPr lang="fr-CA" sz="1000" dirty="0">
                          <a:effectLst/>
                        </a:rPr>
                        <a:t>(</a:t>
                      </a:r>
                      <a:r>
                        <a:rPr lang="fr-CA" sz="1000" dirty="0" err="1">
                          <a:effectLst/>
                        </a:rPr>
                        <a:t>sikmul</a:t>
                      </a:r>
                      <a:r>
                        <a:rPr lang="fr-CA" sz="1000" dirty="0">
                          <a:effectLst/>
                        </a:rPr>
                        <a:t>, </a:t>
                      </a:r>
                      <a:r>
                        <a:rPr lang="ja-JP" sz="1000" spc="-15" dirty="0">
                          <a:effectLst/>
                        </a:rPr>
                        <a:t>植物 </a:t>
                      </a:r>
                      <a:r>
                        <a:rPr lang="fr-CA" sz="1000" dirty="0">
                          <a:effectLst/>
                        </a:rPr>
                        <a:t>[plante]) ‘plante mère’</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3649271486"/>
                  </a:ext>
                </a:extLst>
              </a:tr>
              <a:tr h="239438">
                <a:tc vMerge="1">
                  <a:txBody>
                    <a:bodyPr/>
                    <a:lstStyle/>
                    <a:p>
                      <a:endParaRPr kumimoji="1" lang="ja-JP" altLang="en-US"/>
                    </a:p>
                  </a:txBody>
                  <a:tcPr/>
                </a:tc>
                <a:tc>
                  <a:txBody>
                    <a:bodyPr/>
                    <a:lstStyle/>
                    <a:p>
                      <a:r>
                        <a:rPr lang="ja-JP" sz="1000">
                          <a:effectLst/>
                        </a:rPr>
                        <a:t>부모</a:t>
                      </a:r>
                      <a:r>
                        <a:rPr lang="en-US" sz="1000">
                          <a:effectLst/>
                        </a:rPr>
                        <a:t> (pumo, </a:t>
                      </a:r>
                      <a:r>
                        <a:rPr lang="ja-JP" sz="1000">
                          <a:effectLst/>
                        </a:rPr>
                        <a:t>父母</a:t>
                      </a:r>
                      <a:r>
                        <a:rPr lang="en-US" sz="1000">
                          <a:effectLst/>
                        </a:rPr>
                        <a:t>)</a:t>
                      </a:r>
                      <a:endParaRPr kumimoji="1" lang="ja-JP" altLang="en-US"/>
                    </a:p>
                  </a:txBody>
                  <a:tcPr marL="34973" marR="34973" marT="0" marB="0" anchor="ctr"/>
                </a:tc>
                <a:tc>
                  <a:txBody>
                    <a:bodyPr/>
                    <a:lstStyle/>
                    <a:p>
                      <a:pPr algn="r">
                        <a:lnSpc>
                          <a:spcPct val="107000"/>
                        </a:lnSpc>
                        <a:spcAft>
                          <a:spcPts val="800"/>
                        </a:spcAft>
                      </a:pPr>
                      <a:r>
                        <a:rPr lang="en-US" sz="1000">
                          <a:effectLst/>
                        </a:rPr>
                        <a:t>4</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62</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P</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dirty="0">
                          <a:effectLst/>
                        </a:rPr>
                        <a:t>부모노드 </a:t>
                      </a:r>
                      <a:r>
                        <a:rPr lang="en-US" sz="1000" dirty="0">
                          <a:effectLst/>
                        </a:rPr>
                        <a:t>(</a:t>
                      </a:r>
                      <a:r>
                        <a:rPr lang="en-US" sz="1000" dirty="0" err="1">
                          <a:effectLst/>
                        </a:rPr>
                        <a:t>notɨ</a:t>
                      </a:r>
                      <a:r>
                        <a:rPr lang="en-US" sz="1000" dirty="0">
                          <a:effectLst/>
                        </a:rPr>
                        <a:t> [</a:t>
                      </a:r>
                      <a:r>
                        <a:rPr lang="en-US" sz="1000" dirty="0" err="1">
                          <a:effectLst/>
                        </a:rPr>
                        <a:t>nœud</a:t>
                      </a:r>
                      <a:r>
                        <a:rPr lang="en-US" sz="1000" dirty="0">
                          <a:effectLst/>
                        </a:rPr>
                        <a:t>]) ‘</a:t>
                      </a:r>
                      <a:r>
                        <a:rPr lang="en-US" sz="1000" dirty="0" err="1">
                          <a:effectLst/>
                        </a:rPr>
                        <a:t>nœud</a:t>
                      </a:r>
                      <a:r>
                        <a:rPr lang="en-US" sz="1000" dirty="0">
                          <a:effectLst/>
                        </a:rPr>
                        <a:t> parent’, </a:t>
                      </a:r>
                      <a:r>
                        <a:rPr lang="ja-JP" sz="1000" dirty="0">
                          <a:effectLst/>
                        </a:rPr>
                        <a:t>부모프로세스 </a:t>
                      </a:r>
                      <a:r>
                        <a:rPr lang="en-US" sz="1000" dirty="0">
                          <a:effectLst/>
                        </a:rPr>
                        <a:t>(</a:t>
                      </a:r>
                      <a:r>
                        <a:rPr lang="en-US" sz="1000" dirty="0" err="1">
                          <a:effectLst/>
                        </a:rPr>
                        <a:t>phɨlosesɨ</a:t>
                      </a:r>
                      <a:r>
                        <a:rPr lang="en-US" sz="1000" dirty="0">
                          <a:effectLst/>
                        </a:rPr>
                        <a:t> [processus]) ‘processus père’</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297604127"/>
                  </a:ext>
                </a:extLst>
              </a:tr>
              <a:tr h="157801">
                <a:tc vMerge="1">
                  <a:txBody>
                    <a:bodyPr/>
                    <a:lstStyle/>
                    <a:p>
                      <a:endParaRPr kumimoji="1" lang="ja-JP" altLang="en-US"/>
                    </a:p>
                  </a:txBody>
                  <a:tcPr/>
                </a:tc>
                <a:tc>
                  <a:txBody>
                    <a:bodyPr/>
                    <a:lstStyle/>
                    <a:p>
                      <a:r>
                        <a:rPr lang="ja-JP" sz="1000">
                          <a:effectLst/>
                        </a:rPr>
                        <a:t>자식</a:t>
                      </a:r>
                      <a:r>
                        <a:rPr lang="en-US" sz="1000">
                          <a:effectLst/>
                        </a:rPr>
                        <a:t> (jasik, </a:t>
                      </a:r>
                      <a:r>
                        <a:rPr lang="ja-JP" sz="1000">
                          <a:effectLst/>
                        </a:rPr>
                        <a:t>子息</a:t>
                      </a:r>
                      <a:r>
                        <a:rPr lang="en-US" sz="1000">
                          <a:effectLst/>
                        </a:rPr>
                        <a:t>)</a:t>
                      </a:r>
                      <a:endParaRPr kumimoji="1" lang="ja-JP" altLang="en-US"/>
                    </a:p>
                  </a:txBody>
                  <a:tcPr marL="34973" marR="34973" marT="0" marB="0" anchor="ctr"/>
                </a:tc>
                <a:tc>
                  <a:txBody>
                    <a:bodyPr/>
                    <a:lstStyle/>
                    <a:p>
                      <a:pPr algn="r">
                        <a:lnSpc>
                          <a:spcPct val="107000"/>
                        </a:lnSpc>
                        <a:spcAft>
                          <a:spcPts val="800"/>
                        </a:spcAft>
                      </a:pPr>
                      <a:r>
                        <a:rPr lang="en-US" sz="1000">
                          <a:effectLst/>
                        </a:rPr>
                        <a:t>2</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75</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dirty="0">
                          <a:effectLst/>
                        </a:rPr>
                        <a:t>자식노드</a:t>
                      </a:r>
                      <a:r>
                        <a:rPr lang="en-US" sz="1000" dirty="0">
                          <a:effectLst/>
                        </a:rPr>
                        <a:t>(</a:t>
                      </a:r>
                      <a:r>
                        <a:rPr lang="en-US" sz="1000" dirty="0" err="1">
                          <a:effectLst/>
                        </a:rPr>
                        <a:t>notɨ</a:t>
                      </a:r>
                      <a:r>
                        <a:rPr lang="en-US" sz="1000" dirty="0">
                          <a:effectLst/>
                        </a:rPr>
                        <a:t> [</a:t>
                      </a:r>
                      <a:r>
                        <a:rPr lang="en-US" sz="1000" dirty="0" err="1">
                          <a:effectLst/>
                        </a:rPr>
                        <a:t>nœud</a:t>
                      </a:r>
                      <a:r>
                        <a:rPr lang="en-US" sz="1000" dirty="0">
                          <a:effectLst/>
                        </a:rPr>
                        <a:t>]) ‘</a:t>
                      </a:r>
                      <a:r>
                        <a:rPr lang="en-US" sz="1000" dirty="0" err="1">
                          <a:effectLst/>
                        </a:rPr>
                        <a:t>nœud</a:t>
                      </a:r>
                      <a:r>
                        <a:rPr lang="en-US" sz="1000" dirty="0">
                          <a:effectLst/>
                        </a:rPr>
                        <a:t> </a:t>
                      </a:r>
                      <a:r>
                        <a:rPr lang="en-US" sz="1000" dirty="0" err="1">
                          <a:effectLst/>
                        </a:rPr>
                        <a:t>fils</a:t>
                      </a:r>
                      <a:r>
                        <a:rPr lang="en-US" sz="1000" dirty="0">
                          <a:effectLst/>
                        </a:rPr>
                        <a:t>’</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503858678"/>
                  </a:ext>
                </a:extLst>
              </a:tr>
              <a:tr h="157377">
                <a:tc vMerge="1">
                  <a:txBody>
                    <a:bodyPr/>
                    <a:lstStyle/>
                    <a:p>
                      <a:endParaRPr kumimoji="1" lang="ja-JP" altLang="en-US"/>
                    </a:p>
                  </a:txBody>
                  <a:tcPr/>
                </a:tc>
                <a:tc>
                  <a:txBody>
                    <a:bodyPr/>
                    <a:lstStyle/>
                    <a:p>
                      <a:r>
                        <a:rPr lang="ja-JP" sz="1000">
                          <a:effectLst/>
                        </a:rPr>
                        <a:t>새끼</a:t>
                      </a:r>
                      <a:r>
                        <a:rPr lang="en-US" sz="1000">
                          <a:effectLst/>
                        </a:rPr>
                        <a:t> (sɛkki)</a:t>
                      </a:r>
                      <a:endParaRPr kumimoji="1" lang="ja-JP" altLang="en-US"/>
                    </a:p>
                  </a:txBody>
                  <a:tcPr marL="34973" marR="34973" marT="0" marB="0" anchor="ctr"/>
                </a:tc>
                <a:tc>
                  <a:txBody>
                    <a:bodyPr/>
                    <a:lstStyle/>
                    <a:p>
                      <a:pPr algn="r">
                        <a:lnSpc>
                          <a:spcPct val="107000"/>
                        </a:lnSpc>
                        <a:spcAft>
                          <a:spcPts val="800"/>
                        </a:spcAft>
                      </a:pPr>
                      <a:r>
                        <a:rPr lang="en-US" sz="1000">
                          <a:effectLst/>
                        </a:rPr>
                        <a:t>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19</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E/ B</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dirty="0">
                          <a:effectLst/>
                        </a:rPr>
                        <a:t>새끼손가락 </a:t>
                      </a:r>
                      <a:r>
                        <a:rPr lang="fr-CA" sz="1000" dirty="0">
                          <a:effectLst/>
                        </a:rPr>
                        <a:t>(</a:t>
                      </a:r>
                      <a:r>
                        <a:rPr lang="fr-CA" sz="1000" dirty="0" err="1">
                          <a:effectLst/>
                        </a:rPr>
                        <a:t>sonkalak</a:t>
                      </a:r>
                      <a:r>
                        <a:rPr lang="fr-CA" sz="1000" dirty="0">
                          <a:effectLst/>
                        </a:rPr>
                        <a:t> [doigt]) ‘</a:t>
                      </a:r>
                      <a:r>
                        <a:rPr lang="fr-FR" sz="1000" dirty="0">
                          <a:effectLst/>
                        </a:rPr>
                        <a:t>auriculaire</a:t>
                      </a:r>
                      <a:r>
                        <a:rPr lang="fr-CA" sz="1000" dirty="0">
                          <a:effectLst/>
                        </a:rPr>
                        <a:t>’</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3694094703"/>
                  </a:ext>
                </a:extLst>
              </a:tr>
              <a:tr h="157801">
                <a:tc vMerge="1">
                  <a:txBody>
                    <a:bodyPr/>
                    <a:lstStyle/>
                    <a:p>
                      <a:endParaRPr kumimoji="1" lang="ja-JP" altLang="en-US"/>
                    </a:p>
                  </a:txBody>
                  <a:tcPr/>
                </a:tc>
                <a:tc>
                  <a:txBody>
                    <a:bodyPr/>
                    <a:lstStyle/>
                    <a:p>
                      <a:r>
                        <a:rPr lang="ja-JP" sz="1000">
                          <a:effectLst/>
                        </a:rPr>
                        <a:t>딸</a:t>
                      </a:r>
                      <a:r>
                        <a:rPr lang="en-US" sz="1000">
                          <a:effectLst/>
                        </a:rPr>
                        <a:t> (ttal)</a:t>
                      </a:r>
                      <a:endParaRPr kumimoji="1" lang="ja-JP" altLang="en-US"/>
                    </a:p>
                  </a:txBody>
                  <a:tcPr marL="34973" marR="34973" marT="0" marB="0" anchor="ctr"/>
                </a:tc>
                <a:tc>
                  <a:txBody>
                    <a:bodyPr/>
                    <a:lstStyle/>
                    <a:p>
                      <a:pPr algn="r">
                        <a:lnSpc>
                          <a:spcPct val="107000"/>
                        </a:lnSpc>
                        <a:spcAft>
                          <a:spcPts val="800"/>
                        </a:spcAft>
                      </a:pPr>
                      <a:r>
                        <a:rPr lang="en-US" sz="1000">
                          <a:effectLst/>
                        </a:rPr>
                        <a:t>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9</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fille</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dirty="0">
                          <a:effectLst/>
                        </a:rPr>
                        <a:t>딸세포 </a:t>
                      </a:r>
                      <a:r>
                        <a:rPr lang="fr-CA" sz="1000" dirty="0">
                          <a:effectLst/>
                        </a:rPr>
                        <a:t>(</a:t>
                      </a:r>
                      <a:r>
                        <a:rPr lang="fr-CA" sz="1000" dirty="0" err="1">
                          <a:effectLst/>
                        </a:rPr>
                        <a:t>sepho</a:t>
                      </a:r>
                      <a:r>
                        <a:rPr lang="fr-CA" sz="1000" dirty="0">
                          <a:effectLst/>
                        </a:rPr>
                        <a:t> </a:t>
                      </a:r>
                      <a:r>
                        <a:rPr lang="ja-JP" sz="1000" spc="-15" dirty="0">
                          <a:effectLst/>
                        </a:rPr>
                        <a:t>細胞 </a:t>
                      </a:r>
                      <a:r>
                        <a:rPr lang="fr-CA" sz="1000" dirty="0">
                          <a:effectLst/>
                        </a:rPr>
                        <a:t>[cellule]) ‘cellule fille’</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246730947"/>
                  </a:ext>
                </a:extLst>
              </a:tr>
              <a:tr h="0">
                <a:tc vMerge="1">
                  <a:txBody>
                    <a:bodyPr/>
                    <a:lstStyle/>
                    <a:p>
                      <a:endParaRPr kumimoji="1" lang="ja-JP" altLang="en-US"/>
                    </a:p>
                  </a:txBody>
                  <a:tcPr/>
                </a:tc>
                <a:tc>
                  <a:txBody>
                    <a:bodyPr/>
                    <a:lstStyle/>
                    <a:p>
                      <a:r>
                        <a:rPr lang="ja-JP" sz="1000">
                          <a:effectLst/>
                        </a:rPr>
                        <a:t>자매</a:t>
                      </a:r>
                      <a:r>
                        <a:rPr lang="en-US" sz="1000">
                          <a:effectLst/>
                        </a:rPr>
                        <a:t> (jamɛ</a:t>
                      </a:r>
                      <a:r>
                        <a:rPr lang="fr-CA" sz="1000">
                          <a:effectLst/>
                        </a:rPr>
                        <a:t>, </a:t>
                      </a:r>
                      <a:r>
                        <a:rPr lang="ja-JP" sz="1000" spc="-15">
                          <a:effectLst/>
                        </a:rPr>
                        <a:t>姊妹</a:t>
                      </a:r>
                      <a:r>
                        <a:rPr lang="en-US" sz="1000">
                          <a:effectLst/>
                        </a:rPr>
                        <a:t>)</a:t>
                      </a:r>
                      <a:endParaRPr kumimoji="1" lang="ja-JP" altLang="en-US"/>
                    </a:p>
                  </a:txBody>
                  <a:tcPr marL="34973" marR="34973" marT="0" marB="0" anchor="ctr"/>
                </a:tc>
                <a:tc>
                  <a:txBody>
                    <a:bodyPr/>
                    <a:lstStyle/>
                    <a:p>
                      <a:pPr algn="r">
                        <a:lnSpc>
                          <a:spcPct val="107000"/>
                        </a:lnSpc>
                        <a:spcAft>
                          <a:spcPts val="800"/>
                        </a:spcAft>
                      </a:pPr>
                      <a:r>
                        <a:rPr lang="en-US" sz="1000">
                          <a:effectLst/>
                        </a:rPr>
                        <a:t>4</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51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en-US" sz="1000">
                          <a:effectLst/>
                        </a:rPr>
                        <a:t>sœur</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l">
                        <a:lnSpc>
                          <a:spcPct val="107000"/>
                        </a:lnSpc>
                        <a:spcAft>
                          <a:spcPts val="800"/>
                        </a:spcAft>
                      </a:pPr>
                      <a:r>
                        <a:rPr lang="ja-JP" sz="1000" dirty="0">
                          <a:effectLst/>
                        </a:rPr>
                        <a:t>자매도시 </a:t>
                      </a:r>
                      <a:r>
                        <a:rPr lang="fr-CA" sz="1000" dirty="0">
                          <a:effectLst/>
                        </a:rPr>
                        <a:t>(</a:t>
                      </a:r>
                      <a:r>
                        <a:rPr lang="fr-CA" sz="1000" dirty="0" err="1">
                          <a:effectLst/>
                        </a:rPr>
                        <a:t>tosi</a:t>
                      </a:r>
                      <a:r>
                        <a:rPr lang="fr-CA" sz="1000" dirty="0">
                          <a:effectLst/>
                        </a:rPr>
                        <a:t> </a:t>
                      </a:r>
                      <a:r>
                        <a:rPr lang="ja-JP" sz="1000" spc="-15" dirty="0">
                          <a:effectLst/>
                        </a:rPr>
                        <a:t>都市 </a:t>
                      </a:r>
                      <a:r>
                        <a:rPr lang="fr-CA" sz="1000" dirty="0">
                          <a:effectLst/>
                        </a:rPr>
                        <a:t>[ville]) ‘ville sœur’, </a:t>
                      </a:r>
                      <a:r>
                        <a:rPr lang="ja-JP" sz="1000" dirty="0">
                          <a:effectLst/>
                        </a:rPr>
                        <a:t>자매지 </a:t>
                      </a:r>
                      <a:r>
                        <a:rPr lang="fr-CA" sz="1000" dirty="0">
                          <a:effectLst/>
                        </a:rPr>
                        <a:t>(</a:t>
                      </a:r>
                      <a:r>
                        <a:rPr lang="fr-CA" sz="1000" dirty="0" err="1">
                          <a:effectLst/>
                        </a:rPr>
                        <a:t>ji</a:t>
                      </a:r>
                      <a:r>
                        <a:rPr lang="fr-CA" sz="1000" dirty="0">
                          <a:effectLst/>
                        </a:rPr>
                        <a:t> </a:t>
                      </a:r>
                      <a:r>
                        <a:rPr lang="ja-JP" sz="1000" spc="-15" dirty="0">
                          <a:effectLst/>
                        </a:rPr>
                        <a:t>誌 </a:t>
                      </a:r>
                      <a:r>
                        <a:rPr lang="fr-CA" sz="1000" dirty="0">
                          <a:effectLst/>
                        </a:rPr>
                        <a:t>[revue]) ‘revue sœur’</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3707439599"/>
                  </a:ext>
                </a:extLst>
              </a:tr>
              <a:tr h="157801">
                <a:tc vMerge="1">
                  <a:txBody>
                    <a:bodyPr/>
                    <a:lstStyle/>
                    <a:p>
                      <a:endParaRPr kumimoji="1" lang="ja-JP" altLang="en-US"/>
                    </a:p>
                  </a:txBody>
                  <a:tcPr/>
                </a:tc>
                <a:tc>
                  <a:txBody>
                    <a:bodyPr/>
                    <a:lstStyle/>
                    <a:p>
                      <a:r>
                        <a:rPr lang="ko-KR" sz="1000" dirty="0">
                          <a:effectLst/>
                        </a:rPr>
                        <a:t>형제</a:t>
                      </a:r>
                      <a:r>
                        <a:rPr lang="fr-CA" sz="1000" dirty="0">
                          <a:effectLst/>
                        </a:rPr>
                        <a:t>(</a:t>
                      </a:r>
                      <a:r>
                        <a:rPr lang="fr-CA" sz="1000" dirty="0" err="1">
                          <a:effectLst/>
                        </a:rPr>
                        <a:t>hyɔŋjɛ</a:t>
                      </a:r>
                      <a:r>
                        <a:rPr lang="fr-CA" sz="1000" dirty="0">
                          <a:effectLst/>
                        </a:rPr>
                        <a:t>, </a:t>
                      </a:r>
                      <a:r>
                        <a:rPr lang="ko-KR" sz="1000" dirty="0">
                          <a:effectLst/>
                        </a:rPr>
                        <a:t>兄弟</a:t>
                      </a:r>
                      <a:r>
                        <a:rPr lang="fr-CA" sz="1000" dirty="0">
                          <a:effectLst/>
                        </a:rPr>
                        <a:t>)</a:t>
                      </a:r>
                      <a:endParaRPr kumimoji="1" lang="ja-JP" altLang="en-US" dirty="0"/>
                    </a:p>
                  </a:txBody>
                  <a:tcPr marL="34973" marR="34973" marT="0" marB="0" anchor="ctr"/>
                </a:tc>
                <a:tc>
                  <a:txBody>
                    <a:bodyPr/>
                    <a:lstStyle/>
                    <a:p>
                      <a:pPr algn="r">
                        <a:lnSpc>
                          <a:spcPct val="107000"/>
                        </a:lnSpc>
                        <a:spcAft>
                          <a:spcPts val="800"/>
                        </a:spcAft>
                      </a:pPr>
                      <a:r>
                        <a:rPr lang="en-US" sz="1000">
                          <a:effectLst/>
                        </a:rPr>
                        <a:t>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11</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fr-CA" sz="1000">
                          <a:effectLst/>
                        </a:rPr>
                        <a:t>frère </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just">
                        <a:lnSpc>
                          <a:spcPct val="107000"/>
                        </a:lnSpc>
                        <a:spcAft>
                          <a:spcPts val="800"/>
                        </a:spcAft>
                      </a:pPr>
                      <a:r>
                        <a:rPr lang="ja-JP" sz="1000" dirty="0">
                          <a:effectLst/>
                        </a:rPr>
                        <a:t>형제행성 </a:t>
                      </a:r>
                      <a:r>
                        <a:rPr lang="en-US" sz="1000" dirty="0">
                          <a:effectLst/>
                        </a:rPr>
                        <a:t>(</a:t>
                      </a:r>
                      <a:r>
                        <a:rPr lang="en-US" sz="1000" dirty="0" err="1">
                          <a:effectLst/>
                        </a:rPr>
                        <a:t>hɛŋsɔŋ</a:t>
                      </a:r>
                      <a:r>
                        <a:rPr lang="en-US" sz="1000" dirty="0">
                          <a:effectLst/>
                        </a:rPr>
                        <a:t> </a:t>
                      </a:r>
                      <a:r>
                        <a:rPr lang="ja-JP" sz="1000" spc="-15" dirty="0">
                          <a:effectLst/>
                        </a:rPr>
                        <a:t>行星 </a:t>
                      </a:r>
                      <a:r>
                        <a:rPr lang="en-US" sz="1000" dirty="0">
                          <a:effectLst/>
                        </a:rPr>
                        <a:t>[</a:t>
                      </a:r>
                      <a:r>
                        <a:rPr lang="en-US" sz="1000" dirty="0" err="1">
                          <a:effectLst/>
                        </a:rPr>
                        <a:t>planète</a:t>
                      </a:r>
                      <a:r>
                        <a:rPr lang="en-US" sz="1000" dirty="0">
                          <a:effectLst/>
                        </a:rPr>
                        <a:t>]) ‘</a:t>
                      </a:r>
                      <a:r>
                        <a:rPr lang="en-US" sz="1000" dirty="0" err="1">
                          <a:effectLst/>
                        </a:rPr>
                        <a:t>planète</a:t>
                      </a:r>
                      <a:r>
                        <a:rPr lang="en-US" sz="1000" dirty="0">
                          <a:effectLst/>
                        </a:rPr>
                        <a:t> </a:t>
                      </a:r>
                      <a:r>
                        <a:rPr lang="en-US" sz="1000" dirty="0" err="1">
                          <a:effectLst/>
                        </a:rPr>
                        <a:t>sœur</a:t>
                      </a:r>
                      <a:r>
                        <a:rPr lang="en-US" sz="1000" dirty="0">
                          <a:effectLst/>
                        </a:rPr>
                        <a:t>’</a:t>
                      </a:r>
                      <a:endParaRPr lang="ja-JP" sz="1000" dirty="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extLst>
                  <a:ext uri="{0D108BD9-81ED-4DB2-BD59-A6C34878D82A}">
                    <a16:rowId xmlns:a16="http://schemas.microsoft.com/office/drawing/2014/main" val="2668894196"/>
                  </a:ext>
                </a:extLst>
              </a:tr>
              <a:tr h="95380">
                <a:tc gridSpan="2">
                  <a:txBody>
                    <a:bodyPr/>
                    <a:lstStyle/>
                    <a:p>
                      <a:pPr algn="ctr">
                        <a:lnSpc>
                          <a:spcPct val="107000"/>
                        </a:lnSpc>
                        <a:spcAft>
                          <a:spcPts val="800"/>
                        </a:spcAft>
                      </a:pPr>
                      <a:r>
                        <a:rPr lang="en-US" sz="1000">
                          <a:effectLst/>
                        </a:rPr>
                        <a:t>total</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hMerge="1">
                  <a:txBody>
                    <a:bodyPr/>
                    <a:lstStyle/>
                    <a:p>
                      <a:endParaRPr kumimoji="1" lang="ja-JP" altLang="en-US"/>
                    </a:p>
                  </a:txBody>
                  <a:tcPr/>
                </a:tc>
                <a:tc>
                  <a:txBody>
                    <a:bodyPr/>
                    <a:lstStyle/>
                    <a:p>
                      <a:pPr algn="r">
                        <a:lnSpc>
                          <a:spcPct val="107000"/>
                        </a:lnSpc>
                        <a:spcAft>
                          <a:spcPts val="800"/>
                        </a:spcAft>
                      </a:pPr>
                      <a:r>
                        <a:rPr lang="en-US" sz="1000">
                          <a:effectLst/>
                        </a:rPr>
                        <a:t>30</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gn="r">
                        <a:lnSpc>
                          <a:spcPct val="107000"/>
                        </a:lnSpc>
                        <a:spcAft>
                          <a:spcPts val="800"/>
                        </a:spcAft>
                      </a:pPr>
                      <a:r>
                        <a:rPr lang="en-US" sz="1000">
                          <a:effectLst/>
                        </a:rPr>
                        <a:t>1594</a:t>
                      </a:r>
                      <a:endParaRPr lang="ja-JP" sz="1000">
                        <a:effectLst/>
                        <a:latin typeface="Times New Roman" panose="02020603050405020304" pitchFamily="18" charset="0"/>
                        <a:ea typeface="游明朝" panose="02020400000000000000" pitchFamily="18" charset="-128"/>
                        <a:cs typeface="Arial" panose="020B0604020202020204" pitchFamily="34" charset="0"/>
                      </a:endParaRPr>
                    </a:p>
                  </a:txBody>
                  <a:tcPr marL="34973" marR="34973" marT="0" marB="0" anchor="ctr"/>
                </a:tc>
                <a:tc>
                  <a:txBody>
                    <a:bodyPr/>
                    <a:lstStyle/>
                    <a:p>
                      <a:pPr>
                        <a:lnSpc>
                          <a:spcPct val="107000"/>
                        </a:lnSpc>
                      </a:pPr>
                      <a:endParaRPr lang="ja-JP" sz="1000">
                        <a:effectLst/>
                        <a:latin typeface="Calibri" panose="020F0502020204030204" pitchFamily="34" charset="0"/>
                        <a:cs typeface="Arial" panose="020B0604020202020204" pitchFamily="34" charset="0"/>
                      </a:endParaRPr>
                    </a:p>
                  </a:txBody>
                  <a:tcPr marL="34973" marR="34973" marT="0" marB="0" anchor="ctr"/>
                </a:tc>
                <a:tc>
                  <a:txBody>
                    <a:bodyPr/>
                    <a:lstStyle/>
                    <a:p>
                      <a:pPr>
                        <a:lnSpc>
                          <a:spcPct val="107000"/>
                        </a:lnSpc>
                      </a:pPr>
                      <a:endParaRPr lang="ja-JP" sz="1000" dirty="0">
                        <a:effectLst/>
                        <a:latin typeface="Calibri" panose="020F0502020204030204" pitchFamily="34" charset="0"/>
                        <a:cs typeface="Arial" panose="020B0604020202020204" pitchFamily="34" charset="0"/>
                      </a:endParaRPr>
                    </a:p>
                  </a:txBody>
                  <a:tcPr marL="34973" marR="34973" marT="0" marB="0" anchor="ctr"/>
                </a:tc>
                <a:extLst>
                  <a:ext uri="{0D108BD9-81ED-4DB2-BD59-A6C34878D82A}">
                    <a16:rowId xmlns:a16="http://schemas.microsoft.com/office/drawing/2014/main" val="762519454"/>
                  </a:ext>
                </a:extLst>
              </a:tr>
            </a:tbl>
          </a:graphicData>
        </a:graphic>
      </p:graphicFrame>
    </p:spTree>
    <p:extLst>
      <p:ext uri="{BB962C8B-B14F-4D97-AF65-F5344CB8AC3E}">
        <p14:creationId xmlns:p14="http://schemas.microsoft.com/office/powerpoint/2010/main" val="125941371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4B15C-305D-360D-6B5A-DDC4F6C4AB9D}"/>
              </a:ext>
            </a:extLst>
          </p:cNvPr>
          <p:cNvSpPr>
            <a:spLocks noGrp="1"/>
          </p:cNvSpPr>
          <p:nvPr>
            <p:ph type="title"/>
          </p:nvPr>
        </p:nvSpPr>
        <p:spPr/>
        <p:txBody>
          <a:bodyPr/>
          <a:lstStyle/>
          <a:p>
            <a:r>
              <a:rPr kumimoji="1" lang="ja-JP" altLang="en-US" dirty="0"/>
              <a:t>日本語と韓国語</a:t>
            </a:r>
            <a:r>
              <a:rPr lang="ja-JP" altLang="en-US" dirty="0"/>
              <a:t>の比較</a:t>
            </a:r>
            <a:endParaRPr kumimoji="1" lang="ja-JP" altLang="en-US" dirty="0"/>
          </a:p>
        </p:txBody>
      </p:sp>
      <p:sp>
        <p:nvSpPr>
          <p:cNvPr id="3" name="コンテンツ プレースホルダー 2">
            <a:extLst>
              <a:ext uri="{FF2B5EF4-FFF2-40B4-BE49-F238E27FC236}">
                <a16:creationId xmlns:a16="http://schemas.microsoft.com/office/drawing/2014/main" id="{7A90AECD-A5B9-BA51-BDD7-B6A480A82EAB}"/>
              </a:ext>
            </a:extLst>
          </p:cNvPr>
          <p:cNvSpPr>
            <a:spLocks noGrp="1"/>
          </p:cNvSpPr>
          <p:nvPr>
            <p:ph idx="1"/>
          </p:nvPr>
        </p:nvSpPr>
        <p:spPr/>
        <p:txBody>
          <a:bodyPr/>
          <a:lstStyle/>
          <a:p>
            <a:pPr>
              <a:buFont typeface="Wingdings" panose="05000000000000000000" pitchFamily="2" charset="2"/>
              <a:buChar char="l"/>
            </a:pPr>
            <a:r>
              <a:rPr kumimoji="1" lang="ja-JP" altLang="en-US" dirty="0"/>
              <a:t>日本語：「親」と「子」に集中　</a:t>
            </a:r>
            <a:r>
              <a:rPr kumimoji="1" lang="en-US" altLang="ja-JP" dirty="0"/>
              <a:t>[</a:t>
            </a:r>
            <a:r>
              <a:rPr kumimoji="1" lang="ja-JP" altLang="en-US" dirty="0"/>
              <a:t>親</a:t>
            </a:r>
            <a:r>
              <a:rPr kumimoji="1" lang="en-US" altLang="ja-JP" dirty="0"/>
              <a:t>/</a:t>
            </a:r>
            <a:r>
              <a:rPr kumimoji="1" lang="ja-JP" altLang="en-US" dirty="0"/>
              <a:t>子＋無生物名詞</a:t>
            </a:r>
            <a:r>
              <a:rPr kumimoji="1" lang="en-US" altLang="ja-JP" dirty="0"/>
              <a:t>]</a:t>
            </a:r>
            <a:r>
              <a:rPr kumimoji="1" lang="ja-JP" altLang="en-US" dirty="0"/>
              <a:t>コンストラクションが存在</a:t>
            </a:r>
            <a:endParaRPr kumimoji="1" lang="en-US" altLang="ja-JP" dirty="0"/>
          </a:p>
          <a:p>
            <a:pPr lvl="1"/>
            <a:r>
              <a:rPr lang="fr-CA" altLang="ja-JP" dirty="0"/>
              <a:t>E</a:t>
            </a:r>
            <a:r>
              <a:rPr kumimoji="1" lang="fr-CA" altLang="ja-JP" dirty="0"/>
              <a:t>x. </a:t>
            </a:r>
            <a:r>
              <a:rPr lang="ja-JP" altLang="en-US" dirty="0"/>
              <a:t>親会社、子会社、親株、子株、親機、子機、親ノード、子ノード</a:t>
            </a:r>
            <a:endParaRPr kumimoji="1" lang="en-US" altLang="ja-JP" dirty="0"/>
          </a:p>
          <a:p>
            <a:pPr>
              <a:buFont typeface="Wingdings" panose="05000000000000000000" pitchFamily="2" charset="2"/>
              <a:buChar char="l"/>
            </a:pPr>
            <a:r>
              <a:rPr lang="ja-JP" altLang="en-US" dirty="0"/>
              <a:t>韓国語：ヴァリエーションが多い。単純な複合語</a:t>
            </a:r>
            <a:endParaRPr lang="en-US" altLang="ja-JP" dirty="0"/>
          </a:p>
          <a:p>
            <a:r>
              <a:rPr lang="fr-CA" altLang="ja-JP" sz="1800" i="1" dirty="0">
                <a:effectLst/>
                <a:latin typeface="Times New Roman" panose="02020603050405020304" pitchFamily="18" charset="0"/>
                <a:ea typeface="游明朝" panose="02020400000000000000" pitchFamily="18" charset="-128"/>
              </a:rPr>
              <a:t>Mo</a:t>
            </a:r>
            <a:r>
              <a:rPr lang="fr-CA" altLang="ja-JP" sz="1800" dirty="0">
                <a:effectLst/>
                <a:latin typeface="Times New Roman" panose="02020603050405020304" pitchFamily="18" charset="0"/>
                <a:ea typeface="游明朝" panose="02020400000000000000" pitchFamily="18" charset="-128"/>
              </a:rPr>
              <a:t> </a:t>
            </a:r>
            <a:r>
              <a:rPr lang="fr-FR" altLang="ja-JP" sz="1800" dirty="0">
                <a:effectLst/>
                <a:latin typeface="Times New Roman" panose="02020603050405020304" pitchFamily="18" charset="0"/>
                <a:ea typeface="游明朝" panose="02020400000000000000" pitchFamily="18" charset="-128"/>
              </a:rPr>
              <a:t>[M</a:t>
            </a:r>
            <a:r>
              <a:rPr lang="ja-JP" altLang="en-US" sz="1800" dirty="0">
                <a:effectLst/>
                <a:latin typeface="Times New Roman" panose="02020603050405020304" pitchFamily="18" charset="0"/>
                <a:ea typeface="游明朝" panose="02020400000000000000" pitchFamily="18" charset="-128"/>
              </a:rPr>
              <a:t>、</a:t>
            </a:r>
            <a:r>
              <a:rPr lang="ja-JP" altLang="en-US" sz="1800" dirty="0">
                <a:latin typeface="Times New Roman" panose="02020603050405020304" pitchFamily="18" charset="0"/>
                <a:ea typeface="游明朝" panose="02020400000000000000" pitchFamily="18" charset="-128"/>
              </a:rPr>
              <a:t>母</a:t>
            </a:r>
            <a:r>
              <a:rPr lang="fr-FR" altLang="ja-JP" sz="1800" dirty="0">
                <a:effectLst/>
                <a:latin typeface="Times New Roman" panose="02020603050405020304" pitchFamily="18" charset="0"/>
                <a:ea typeface="游明朝" panose="02020400000000000000" pitchFamily="18" charset="-128"/>
              </a:rPr>
              <a:t>]</a:t>
            </a:r>
            <a:r>
              <a:rPr lang="fr-FR" altLang="ja-JP" sz="1800" dirty="0">
                <a:effectLst/>
                <a:latin typeface="Times New Roman" panose="02020603050405020304" pitchFamily="18" charset="0"/>
                <a:ea typeface="Malgun Gothic" panose="020B0503020000020004" pitchFamily="34" charset="-127"/>
              </a:rPr>
              <a:t> </a:t>
            </a:r>
            <a:r>
              <a:rPr lang="fr-CA" altLang="ja-JP" sz="1800" i="1" dirty="0">
                <a:effectLst/>
                <a:latin typeface="Times New Roman" panose="02020603050405020304" pitchFamily="18" charset="0"/>
                <a:ea typeface="Malgun Gothic" panose="020B0503020000020004" pitchFamily="34" charset="-127"/>
              </a:rPr>
              <a:t>vs.</a:t>
            </a:r>
            <a:r>
              <a:rPr lang="fr-CA" altLang="ja-JP" sz="1800" dirty="0">
                <a:effectLst/>
                <a:latin typeface="Times New Roman" panose="02020603050405020304" pitchFamily="18" charset="0"/>
                <a:ea typeface="Malgun Gothic" panose="020B0503020000020004" pitchFamily="34" charset="-127"/>
              </a:rPr>
              <a:t> </a:t>
            </a:r>
            <a:r>
              <a:rPr lang="fr-CA" altLang="ja-JP" sz="1800" i="1" dirty="0" err="1">
                <a:effectLst/>
                <a:latin typeface="Times New Roman" panose="02020603050405020304" pitchFamily="18" charset="0"/>
                <a:ea typeface="游明朝" panose="02020400000000000000" pitchFamily="18" charset="-128"/>
              </a:rPr>
              <a:t>ja</a:t>
            </a:r>
            <a:r>
              <a:rPr lang="fr-CA" altLang="ja-JP" sz="1800" dirty="0">
                <a:effectLst/>
                <a:latin typeface="Times New Roman" panose="02020603050405020304" pitchFamily="18" charset="0"/>
                <a:ea typeface="游明朝" panose="02020400000000000000" pitchFamily="18" charset="-128"/>
              </a:rPr>
              <a:t> </a:t>
            </a:r>
            <a:r>
              <a:rPr lang="fr-FR" altLang="ja-JP" sz="1800" dirty="0">
                <a:effectLst/>
                <a:latin typeface="Times New Roman" panose="02020603050405020304" pitchFamily="18" charset="0"/>
                <a:ea typeface="游明朝" panose="02020400000000000000" pitchFamily="18" charset="-128"/>
              </a:rPr>
              <a:t>[E</a:t>
            </a:r>
            <a:r>
              <a:rPr lang="ja-JP" altLang="en-US" sz="1800" dirty="0">
                <a:effectLst/>
                <a:latin typeface="Times New Roman" panose="02020603050405020304" pitchFamily="18" charset="0"/>
                <a:ea typeface="游明朝" panose="02020400000000000000" pitchFamily="18" charset="-128"/>
              </a:rPr>
              <a:t>、</a:t>
            </a:r>
            <a:r>
              <a:rPr lang="ja-JP" altLang="en-US" sz="1800" dirty="0">
                <a:latin typeface="Times New Roman" panose="02020603050405020304" pitchFamily="18" charset="0"/>
                <a:ea typeface="游明朝" panose="02020400000000000000" pitchFamily="18" charset="-128"/>
              </a:rPr>
              <a:t>子</a:t>
            </a:r>
            <a:r>
              <a:rPr lang="fr-FR" altLang="ja-JP" sz="1800" dirty="0">
                <a:effectLst/>
                <a:latin typeface="Times New Roman" panose="02020603050405020304" pitchFamily="18" charset="0"/>
                <a:ea typeface="游明朝" panose="02020400000000000000" pitchFamily="18" charset="-128"/>
              </a:rPr>
              <a:t>]</a:t>
            </a:r>
            <a:r>
              <a:rPr lang="ja-JP" altLang="en-US" sz="1800" dirty="0">
                <a:effectLst/>
                <a:latin typeface="Times New Roman" panose="02020603050405020304" pitchFamily="18" charset="0"/>
                <a:ea typeface="游明朝" panose="02020400000000000000" pitchFamily="18" charset="-128"/>
              </a:rPr>
              <a:t>　漢字語）</a:t>
            </a:r>
            <a:r>
              <a:rPr lang="fr-CA" altLang="ja-JP" sz="1800" dirty="0">
                <a:effectLst/>
                <a:latin typeface="Times New Roman" panose="02020603050405020304" pitchFamily="18" charset="0"/>
                <a:ea typeface="Malgun Gothic" panose="020B0503020000020004" pitchFamily="34" charset="-127"/>
              </a:rPr>
              <a:t>, </a:t>
            </a:r>
            <a:r>
              <a:rPr lang="fr-CA" altLang="ja-JP" sz="1800" i="1" dirty="0" err="1">
                <a:effectLst/>
                <a:latin typeface="Times New Roman" panose="02020603050405020304" pitchFamily="18" charset="0"/>
                <a:ea typeface="游明朝" panose="02020400000000000000" pitchFamily="18" charset="-128"/>
              </a:rPr>
              <a:t>ɔmɔni</a:t>
            </a:r>
            <a:r>
              <a:rPr lang="fr-CA" altLang="ja-JP" sz="1800" dirty="0">
                <a:effectLst/>
                <a:latin typeface="Times New Roman" panose="02020603050405020304" pitchFamily="18" charset="0"/>
                <a:ea typeface="Malgun Gothic" panose="020B0503020000020004" pitchFamily="34" charset="-127"/>
              </a:rPr>
              <a:t> / </a:t>
            </a:r>
            <a:r>
              <a:rPr lang="fr-CA" altLang="ja-JP" sz="1800" i="1" dirty="0" err="1">
                <a:effectLst/>
                <a:latin typeface="Times New Roman" panose="02020603050405020304" pitchFamily="18" charset="0"/>
                <a:ea typeface="游明朝" panose="02020400000000000000" pitchFamily="18" charset="-128"/>
              </a:rPr>
              <a:t>ɔmi</a:t>
            </a:r>
            <a:r>
              <a:rPr lang="fr-CA" altLang="ja-JP" sz="1800" dirty="0">
                <a:effectLst/>
                <a:latin typeface="Times New Roman" panose="02020603050405020304" pitchFamily="18" charset="0"/>
                <a:ea typeface="游明朝" panose="02020400000000000000" pitchFamily="18" charset="-128"/>
              </a:rPr>
              <a:t> </a:t>
            </a:r>
            <a:r>
              <a:rPr lang="fr-FR" altLang="ja-JP" sz="1800" dirty="0">
                <a:effectLst/>
                <a:latin typeface="Times New Roman" panose="02020603050405020304" pitchFamily="18" charset="0"/>
                <a:ea typeface="游明朝" panose="02020400000000000000" pitchFamily="18" charset="-128"/>
              </a:rPr>
              <a:t>[M]</a:t>
            </a:r>
            <a:r>
              <a:rPr lang="fr-FR" altLang="ja-JP" sz="1800" dirty="0">
                <a:effectLst/>
                <a:latin typeface="Times New Roman" panose="02020603050405020304" pitchFamily="18" charset="0"/>
                <a:ea typeface="Malgun Gothic" panose="020B0503020000020004" pitchFamily="34" charset="-127"/>
              </a:rPr>
              <a:t> </a:t>
            </a:r>
            <a:r>
              <a:rPr lang="fr-CA" altLang="ja-JP" sz="1800" i="1" dirty="0">
                <a:effectLst/>
                <a:latin typeface="Times New Roman" panose="02020603050405020304" pitchFamily="18" charset="0"/>
                <a:ea typeface="Malgun Gothic" panose="020B0503020000020004" pitchFamily="34" charset="-127"/>
              </a:rPr>
              <a:t>vs.</a:t>
            </a:r>
            <a:r>
              <a:rPr lang="fr-CA" altLang="ja-JP" sz="1800" dirty="0">
                <a:effectLst/>
                <a:latin typeface="Times New Roman" panose="02020603050405020304" pitchFamily="18" charset="0"/>
                <a:ea typeface="Malgun Gothic" panose="020B0503020000020004" pitchFamily="34" charset="-127"/>
              </a:rPr>
              <a:t> </a:t>
            </a:r>
            <a:r>
              <a:rPr lang="fr-CA" altLang="ja-JP" sz="1800" i="1" dirty="0" err="1">
                <a:effectLst/>
                <a:latin typeface="Times New Roman" panose="02020603050405020304" pitchFamily="18" charset="0"/>
                <a:ea typeface="游明朝" panose="02020400000000000000" pitchFamily="18" charset="-128"/>
              </a:rPr>
              <a:t>sɛkki</a:t>
            </a:r>
            <a:r>
              <a:rPr lang="fr-CA" altLang="ja-JP" sz="1800" dirty="0">
                <a:effectLst/>
                <a:latin typeface="Malgun Gothic" panose="020B0503020000020004" pitchFamily="34" charset="-127"/>
                <a:ea typeface="游明朝" panose="02020400000000000000" pitchFamily="18" charset="-128"/>
                <a:cs typeface="Batang" panose="02030600000101010101" pitchFamily="18" charset="-127"/>
              </a:rPr>
              <a:t> </a:t>
            </a:r>
            <a:r>
              <a:rPr lang="fr-FR" altLang="ja-JP" sz="1800" dirty="0">
                <a:effectLst/>
                <a:latin typeface="Times New Roman" panose="02020603050405020304" pitchFamily="18" charset="0"/>
                <a:ea typeface="游明朝" panose="02020400000000000000" pitchFamily="18" charset="-128"/>
              </a:rPr>
              <a:t>[E/</a:t>
            </a:r>
            <a:r>
              <a:rPr lang="fr-CA" altLang="ja-JP" sz="1800" dirty="0">
                <a:effectLst/>
                <a:latin typeface="Times New Roman" panose="02020603050405020304" pitchFamily="18" charset="0"/>
                <a:ea typeface="游明朝" panose="02020400000000000000" pitchFamily="18" charset="-128"/>
              </a:rPr>
              <a:t>B</a:t>
            </a:r>
            <a:r>
              <a:rPr lang="fr-FR" altLang="ja-JP" sz="1800" dirty="0">
                <a:effectLst/>
                <a:latin typeface="Times New Roman" panose="02020603050405020304" pitchFamily="18" charset="0"/>
                <a:ea typeface="游明朝" panose="02020400000000000000" pitchFamily="18" charset="-128"/>
              </a:rPr>
              <a:t>]</a:t>
            </a:r>
            <a:r>
              <a:rPr lang="ja-JP" altLang="en-US" sz="1800" dirty="0">
                <a:effectLst/>
                <a:latin typeface="Times New Roman" panose="02020603050405020304" pitchFamily="18" charset="0"/>
                <a:ea typeface="游明朝" panose="02020400000000000000" pitchFamily="18" charset="-128"/>
              </a:rPr>
              <a:t>　（固有語）</a:t>
            </a:r>
            <a:r>
              <a:rPr lang="fr-FR" altLang="ja-JP" sz="1800" dirty="0">
                <a:effectLst/>
                <a:latin typeface="Times New Roman" panose="02020603050405020304" pitchFamily="18" charset="0"/>
                <a:ea typeface="游明朝" panose="02020400000000000000" pitchFamily="18" charset="-128"/>
              </a:rPr>
              <a:t>,</a:t>
            </a:r>
            <a:r>
              <a:rPr lang="fr-FR" altLang="ja-JP" sz="1800" dirty="0">
                <a:effectLst/>
                <a:latin typeface="Times New Roman" panose="02020603050405020304" pitchFamily="18" charset="0"/>
                <a:ea typeface="Malgun Gothic" panose="020B0503020000020004" pitchFamily="34" charset="-127"/>
              </a:rPr>
              <a:t> </a:t>
            </a:r>
            <a:r>
              <a:rPr lang="fr-CA" altLang="ja-JP" sz="1800" i="1" dirty="0" err="1">
                <a:solidFill>
                  <a:srgbClr val="000000"/>
                </a:solidFill>
                <a:effectLst/>
                <a:latin typeface="Times New Roman" panose="02020603050405020304" pitchFamily="18" charset="0"/>
                <a:ea typeface="Malgun Gothic" panose="020B0503020000020004" pitchFamily="34" charset="-127"/>
              </a:rPr>
              <a:t>pumo</a:t>
            </a:r>
            <a:r>
              <a:rPr lang="fr-CA" altLang="ja-JP" sz="1800" dirty="0">
                <a:effectLst/>
                <a:latin typeface="Times New Roman" panose="02020603050405020304" pitchFamily="18" charset="0"/>
                <a:ea typeface="游明朝" panose="02020400000000000000" pitchFamily="18" charset="-128"/>
              </a:rPr>
              <a:t> </a:t>
            </a:r>
            <a:r>
              <a:rPr lang="fr-FR" altLang="ja-JP" sz="1800" dirty="0">
                <a:effectLst/>
                <a:latin typeface="Times New Roman" panose="02020603050405020304" pitchFamily="18" charset="0"/>
                <a:ea typeface="游明朝" panose="02020400000000000000" pitchFamily="18" charset="-128"/>
              </a:rPr>
              <a:t>[P</a:t>
            </a:r>
            <a:r>
              <a:rPr lang="ja-JP" altLang="en-US" sz="1800" dirty="0">
                <a:effectLst/>
                <a:latin typeface="Times New Roman" panose="02020603050405020304" pitchFamily="18" charset="0"/>
                <a:ea typeface="游明朝" panose="02020400000000000000" pitchFamily="18" charset="-128"/>
              </a:rPr>
              <a:t>、</a:t>
            </a:r>
            <a:r>
              <a:rPr lang="ja-JP" altLang="en-US" sz="1800" dirty="0">
                <a:latin typeface="Times New Roman" panose="02020603050405020304" pitchFamily="18" charset="0"/>
                <a:ea typeface="游明朝" panose="02020400000000000000" pitchFamily="18" charset="-128"/>
              </a:rPr>
              <a:t>父母</a:t>
            </a:r>
            <a:r>
              <a:rPr lang="fr-FR" altLang="ja-JP" sz="1800" dirty="0">
                <a:effectLst/>
                <a:latin typeface="Times New Roman" panose="02020603050405020304" pitchFamily="18" charset="0"/>
                <a:ea typeface="游明朝" panose="02020400000000000000" pitchFamily="18" charset="-128"/>
              </a:rPr>
              <a:t>]</a:t>
            </a:r>
            <a:r>
              <a:rPr lang="fr-FR" altLang="ja-JP" sz="1800" dirty="0">
                <a:effectLst/>
                <a:latin typeface="Times New Roman" panose="02020603050405020304" pitchFamily="18" charset="0"/>
                <a:ea typeface="Malgun Gothic" panose="020B0503020000020004" pitchFamily="34" charset="-127"/>
              </a:rPr>
              <a:t> </a:t>
            </a:r>
            <a:r>
              <a:rPr lang="fr-CA" altLang="ja-JP" sz="1800" i="1" dirty="0">
                <a:effectLst/>
                <a:latin typeface="Times New Roman" panose="02020603050405020304" pitchFamily="18" charset="0"/>
                <a:ea typeface="Malgun Gothic" panose="020B0503020000020004" pitchFamily="34" charset="-127"/>
              </a:rPr>
              <a:t>vs.</a:t>
            </a:r>
            <a:r>
              <a:rPr lang="fr-CA" altLang="ja-JP" sz="1800" dirty="0">
                <a:effectLst/>
                <a:latin typeface="Times New Roman" panose="02020603050405020304" pitchFamily="18" charset="0"/>
                <a:ea typeface="Malgun Gothic" panose="020B0503020000020004" pitchFamily="34" charset="-127"/>
              </a:rPr>
              <a:t> </a:t>
            </a:r>
            <a:r>
              <a:rPr lang="fr-CA" altLang="ja-JP" sz="1800" i="1" dirty="0" err="1">
                <a:effectLst/>
                <a:latin typeface="Times New Roman" panose="02020603050405020304" pitchFamily="18" charset="0"/>
                <a:ea typeface="游明朝" panose="02020400000000000000" pitchFamily="18" charset="-128"/>
              </a:rPr>
              <a:t>jasik</a:t>
            </a:r>
            <a:r>
              <a:rPr lang="fr-CA" altLang="ja-JP" sz="1800" dirty="0">
                <a:effectLst/>
                <a:latin typeface="Times New Roman" panose="02020603050405020304" pitchFamily="18" charset="0"/>
                <a:ea typeface="游明朝" panose="02020400000000000000" pitchFamily="18" charset="-128"/>
              </a:rPr>
              <a:t> </a:t>
            </a:r>
            <a:r>
              <a:rPr lang="fr-FR" altLang="ja-JP" sz="1800" dirty="0">
                <a:effectLst/>
                <a:latin typeface="Times New Roman" panose="02020603050405020304" pitchFamily="18" charset="0"/>
                <a:ea typeface="游明朝" panose="02020400000000000000" pitchFamily="18" charset="-128"/>
              </a:rPr>
              <a:t>[E</a:t>
            </a:r>
            <a:r>
              <a:rPr lang="ja-JP" altLang="en-US" sz="1800" dirty="0">
                <a:effectLst/>
                <a:latin typeface="Times New Roman" panose="02020603050405020304" pitchFamily="18" charset="0"/>
                <a:ea typeface="游明朝" panose="02020400000000000000" pitchFamily="18" charset="-128"/>
              </a:rPr>
              <a:t>、子息</a:t>
            </a:r>
            <a:r>
              <a:rPr lang="fr-FR" altLang="ja-JP" sz="1800" dirty="0">
                <a:effectLst/>
                <a:latin typeface="Times New Roman" panose="02020603050405020304" pitchFamily="18" charset="0"/>
                <a:ea typeface="游明朝" panose="02020400000000000000" pitchFamily="18" charset="-128"/>
              </a:rPr>
              <a:t>]</a:t>
            </a:r>
          </a:p>
          <a:p>
            <a:pPr lvl="1"/>
            <a:r>
              <a:rPr kumimoji="1" lang="fr-CA" altLang="ja-JP" dirty="0">
                <a:latin typeface="Times New Roman" panose="02020603050405020304" pitchFamily="18" charset="0"/>
                <a:ea typeface="游明朝" panose="02020400000000000000" pitchFamily="18" charset="-128"/>
              </a:rPr>
              <a:t>Ex.</a:t>
            </a:r>
            <a:r>
              <a:rPr kumimoji="1" lang="ja-JP" altLang="en-US" dirty="0">
                <a:latin typeface="Times New Roman" panose="02020603050405020304" pitchFamily="18" charset="0"/>
                <a:ea typeface="游明朝" panose="02020400000000000000" pitchFamily="18" charset="-128"/>
              </a:rPr>
              <a:t>　</a:t>
            </a:r>
            <a:r>
              <a:rPr lang="ja-JP" altLang="ja-JP"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모</a:t>
            </a:r>
            <a:r>
              <a:rPr kumimoji="1" lang="ko-KR" altLang="en-US" dirty="0">
                <a:latin typeface="Times New Roman" panose="02020603050405020304" pitchFamily="18" charset="0"/>
                <a:ea typeface="游明朝" panose="02020400000000000000" pitchFamily="18" charset="-128"/>
              </a:rPr>
              <a:t>회사</a:t>
            </a:r>
            <a:r>
              <a:rPr lang="en-US" altLang="ko-KR" dirty="0">
                <a:latin typeface="Times New Roman" panose="02020603050405020304" pitchFamily="18" charset="0"/>
                <a:ea typeface="游明朝" panose="02020400000000000000" pitchFamily="18" charset="-128"/>
              </a:rPr>
              <a:t>,</a:t>
            </a:r>
            <a:r>
              <a:rPr lang="ja-JP" altLang="en-US" dirty="0">
                <a:latin typeface="Times New Roman" panose="02020603050405020304" pitchFamily="18" charset="0"/>
                <a:ea typeface="游明朝" panose="02020400000000000000" pitchFamily="18" charset="-128"/>
              </a:rPr>
              <a:t> </a:t>
            </a:r>
            <a:r>
              <a:rPr kumimoji="1" lang="ko-KR" altLang="en-US" dirty="0">
                <a:latin typeface="Times New Roman" panose="02020603050405020304" pitchFamily="18" charset="0"/>
                <a:ea typeface="游明朝" panose="02020400000000000000" pitchFamily="18" charset="-128"/>
              </a:rPr>
              <a:t>자회사</a:t>
            </a:r>
            <a:r>
              <a:rPr kumimoji="1" lang="en-US" altLang="ko-KR" dirty="0">
                <a:latin typeface="Times New Roman" panose="02020603050405020304" pitchFamily="18" charset="0"/>
                <a:ea typeface="游明朝" panose="02020400000000000000" pitchFamily="18" charset="-128"/>
              </a:rPr>
              <a:t>, </a:t>
            </a:r>
            <a:r>
              <a:rPr kumimoji="1" lang="ja-JP" altLang="en-US" dirty="0">
                <a:latin typeface="Times New Roman" panose="02020603050405020304" pitchFamily="18" charset="0"/>
                <a:ea typeface="游明朝" panose="02020400000000000000" pitchFamily="18" charset="-128"/>
              </a:rPr>
              <a:t>情報工学の用語は</a:t>
            </a:r>
            <a:r>
              <a:rPr lang="fr-FR" altLang="ja-JP" sz="1800" dirty="0">
                <a:effectLst/>
                <a:latin typeface="Times New Roman" panose="02020603050405020304" pitchFamily="18" charset="0"/>
                <a:ea typeface="游明朝" panose="02020400000000000000" pitchFamily="18" charset="-128"/>
              </a:rPr>
              <a:t>,</a:t>
            </a:r>
            <a:r>
              <a:rPr lang="fr-FR" altLang="ja-JP" sz="1800" dirty="0">
                <a:effectLst/>
                <a:latin typeface="Times New Roman" panose="02020603050405020304" pitchFamily="18" charset="0"/>
                <a:ea typeface="Malgun Gothic" panose="020B0503020000020004" pitchFamily="34" charset="-127"/>
              </a:rPr>
              <a:t> </a:t>
            </a:r>
            <a:r>
              <a:rPr lang="fr-CA" altLang="ja-JP" sz="1800" i="1" dirty="0" err="1">
                <a:solidFill>
                  <a:srgbClr val="000000"/>
                </a:solidFill>
                <a:effectLst/>
                <a:latin typeface="Times New Roman" panose="02020603050405020304" pitchFamily="18" charset="0"/>
                <a:ea typeface="Malgun Gothic" panose="020B0503020000020004" pitchFamily="34" charset="-127"/>
              </a:rPr>
              <a:t>pumo</a:t>
            </a:r>
            <a:r>
              <a:rPr lang="fr-CA" altLang="ja-JP" sz="1800" dirty="0">
                <a:effectLst/>
                <a:latin typeface="Times New Roman" panose="02020603050405020304" pitchFamily="18" charset="0"/>
                <a:ea typeface="游明朝" panose="02020400000000000000" pitchFamily="18" charset="-128"/>
              </a:rPr>
              <a:t> </a:t>
            </a:r>
            <a:r>
              <a:rPr lang="fr-FR" altLang="ja-JP" sz="1800" dirty="0">
                <a:effectLst/>
                <a:latin typeface="Times New Roman" panose="02020603050405020304" pitchFamily="18" charset="0"/>
                <a:ea typeface="游明朝" panose="02020400000000000000" pitchFamily="18" charset="-128"/>
              </a:rPr>
              <a:t>[P</a:t>
            </a:r>
            <a:r>
              <a:rPr lang="ja-JP" altLang="en-US" sz="1800" dirty="0">
                <a:effectLst/>
                <a:latin typeface="Times New Roman" panose="02020603050405020304" pitchFamily="18" charset="0"/>
                <a:ea typeface="游明朝" panose="02020400000000000000" pitchFamily="18" charset="-128"/>
              </a:rPr>
              <a:t>、</a:t>
            </a:r>
            <a:r>
              <a:rPr lang="ja-JP" altLang="en-US" sz="1800" dirty="0">
                <a:latin typeface="Times New Roman" panose="02020603050405020304" pitchFamily="18" charset="0"/>
                <a:ea typeface="游明朝" panose="02020400000000000000" pitchFamily="18" charset="-128"/>
              </a:rPr>
              <a:t>父母</a:t>
            </a:r>
            <a:r>
              <a:rPr lang="fr-FR" altLang="ja-JP" sz="1800" dirty="0">
                <a:effectLst/>
                <a:latin typeface="Times New Roman" panose="02020603050405020304" pitchFamily="18" charset="0"/>
                <a:ea typeface="游明朝" panose="02020400000000000000" pitchFamily="18" charset="-128"/>
              </a:rPr>
              <a:t>]</a:t>
            </a:r>
            <a:r>
              <a:rPr lang="fr-FR" altLang="ja-JP" sz="1800" dirty="0">
                <a:effectLst/>
                <a:latin typeface="Times New Roman" panose="02020603050405020304" pitchFamily="18" charset="0"/>
                <a:ea typeface="Malgun Gothic" panose="020B0503020000020004" pitchFamily="34" charset="-127"/>
              </a:rPr>
              <a:t> </a:t>
            </a:r>
            <a:r>
              <a:rPr lang="fr-CA" altLang="ja-JP" sz="1800" i="1" dirty="0">
                <a:effectLst/>
                <a:latin typeface="Times New Roman" panose="02020603050405020304" pitchFamily="18" charset="0"/>
                <a:ea typeface="Malgun Gothic" panose="020B0503020000020004" pitchFamily="34" charset="-127"/>
              </a:rPr>
              <a:t>vs.</a:t>
            </a:r>
            <a:r>
              <a:rPr lang="fr-CA" altLang="ja-JP" sz="1800" dirty="0">
                <a:effectLst/>
                <a:latin typeface="Times New Roman" panose="02020603050405020304" pitchFamily="18" charset="0"/>
                <a:ea typeface="Malgun Gothic" panose="020B0503020000020004" pitchFamily="34" charset="-127"/>
              </a:rPr>
              <a:t> </a:t>
            </a:r>
            <a:r>
              <a:rPr lang="fr-CA" altLang="ja-JP" sz="1800" i="1" dirty="0" err="1">
                <a:effectLst/>
                <a:latin typeface="Times New Roman" panose="02020603050405020304" pitchFamily="18" charset="0"/>
                <a:ea typeface="游明朝" panose="02020400000000000000" pitchFamily="18" charset="-128"/>
              </a:rPr>
              <a:t>jasik</a:t>
            </a:r>
            <a:r>
              <a:rPr lang="fr-CA" altLang="ja-JP" sz="1800" dirty="0">
                <a:effectLst/>
                <a:latin typeface="Times New Roman" panose="02020603050405020304" pitchFamily="18" charset="0"/>
                <a:ea typeface="游明朝" panose="02020400000000000000" pitchFamily="18" charset="-128"/>
              </a:rPr>
              <a:t> </a:t>
            </a:r>
            <a:r>
              <a:rPr lang="fr-FR" altLang="ja-JP" sz="1800" dirty="0">
                <a:effectLst/>
                <a:latin typeface="Times New Roman" panose="02020603050405020304" pitchFamily="18" charset="0"/>
                <a:ea typeface="游明朝" panose="02020400000000000000" pitchFamily="18" charset="-128"/>
              </a:rPr>
              <a:t>[E</a:t>
            </a:r>
            <a:r>
              <a:rPr lang="ja-JP" altLang="en-US" sz="1800" dirty="0">
                <a:effectLst/>
                <a:latin typeface="Times New Roman" panose="02020603050405020304" pitchFamily="18" charset="0"/>
                <a:ea typeface="游明朝" panose="02020400000000000000" pitchFamily="18" charset="-128"/>
              </a:rPr>
              <a:t>、子息</a:t>
            </a:r>
            <a:r>
              <a:rPr lang="fr-FR" altLang="ja-JP" sz="1800" dirty="0">
                <a:effectLst/>
                <a:latin typeface="Times New Roman" panose="02020603050405020304" pitchFamily="18" charset="0"/>
                <a:ea typeface="游明朝" panose="02020400000000000000" pitchFamily="18" charset="-128"/>
              </a:rPr>
              <a:t>]</a:t>
            </a:r>
            <a:r>
              <a:rPr lang="ja-JP" altLang="en-US" sz="1800" dirty="0">
                <a:effectLst/>
                <a:latin typeface="Times New Roman" panose="02020603050405020304" pitchFamily="18" charset="0"/>
                <a:ea typeface="游明朝" panose="02020400000000000000" pitchFamily="18" charset="-128"/>
              </a:rPr>
              <a:t>が使われる。固有語の</a:t>
            </a:r>
            <a:r>
              <a:rPr lang="fr-FR" altLang="ja-JP" sz="2000" dirty="0">
                <a:effectLst/>
                <a:latin typeface="Times New Roman" panose="02020603050405020304" pitchFamily="18" charset="0"/>
                <a:ea typeface="游明朝" panose="02020400000000000000" pitchFamily="18" charset="-128"/>
              </a:rPr>
              <a:t> [M]</a:t>
            </a:r>
            <a:r>
              <a:rPr lang="fr-FR" altLang="ja-JP" sz="2000" dirty="0">
                <a:effectLst/>
                <a:latin typeface="Times New Roman" panose="02020603050405020304" pitchFamily="18" charset="0"/>
                <a:ea typeface="Malgun Gothic" panose="020B0503020000020004" pitchFamily="34" charset="-127"/>
              </a:rPr>
              <a:t> </a:t>
            </a:r>
            <a:r>
              <a:rPr lang="fr-FR" altLang="ja-JP" sz="2000" dirty="0">
                <a:effectLst/>
                <a:latin typeface="Times New Roman" panose="02020603050405020304" pitchFamily="18" charset="0"/>
                <a:ea typeface="游明朝" panose="02020400000000000000" pitchFamily="18" charset="-128"/>
              </a:rPr>
              <a:t>[E/</a:t>
            </a:r>
            <a:r>
              <a:rPr lang="fr-CA" altLang="ja-JP" sz="2000" dirty="0">
                <a:effectLst/>
                <a:latin typeface="Times New Roman" panose="02020603050405020304" pitchFamily="18" charset="0"/>
                <a:ea typeface="游明朝" panose="02020400000000000000" pitchFamily="18" charset="-128"/>
              </a:rPr>
              <a:t>B</a:t>
            </a:r>
            <a:r>
              <a:rPr lang="fr-FR" altLang="ja-JP" sz="2000" dirty="0">
                <a:effectLst/>
                <a:latin typeface="Times New Roman" panose="02020603050405020304" pitchFamily="18" charset="0"/>
                <a:ea typeface="游明朝" panose="02020400000000000000" pitchFamily="18" charset="-128"/>
              </a:rPr>
              <a:t>]</a:t>
            </a:r>
            <a:r>
              <a:rPr lang="ja-JP" altLang="en-US" sz="2000" dirty="0">
                <a:effectLst/>
                <a:latin typeface="Times New Roman" panose="02020603050405020304" pitchFamily="18" charset="0"/>
                <a:ea typeface="游明朝" panose="02020400000000000000" pitchFamily="18" charset="-128"/>
              </a:rPr>
              <a:t>　は、単純な複合語の</a:t>
            </a:r>
            <a:r>
              <a:rPr lang="ja-JP" altLang="en-US" dirty="0">
                <a:latin typeface="Times New Roman" panose="02020603050405020304" pitchFamily="18" charset="0"/>
                <a:ea typeface="游明朝" panose="02020400000000000000" pitchFamily="18" charset="-128"/>
              </a:rPr>
              <a:t>パーツ</a:t>
            </a:r>
            <a:r>
              <a:rPr lang="ja-JP" altLang="en-US" sz="2000" dirty="0">
                <a:effectLst/>
                <a:latin typeface="Times New Roman" panose="02020603050405020304" pitchFamily="18" charset="0"/>
                <a:ea typeface="游明朝" panose="02020400000000000000" pitchFamily="18" charset="-128"/>
              </a:rPr>
              <a:t>。</a:t>
            </a:r>
            <a:endParaRPr lang="en-US" altLang="ko-KR" dirty="0">
              <a:latin typeface="Times New Roman" panose="02020603050405020304" pitchFamily="18" charset="0"/>
              <a:ea typeface="游明朝" panose="02020400000000000000" pitchFamily="18" charset="-128"/>
            </a:endParaRPr>
          </a:p>
          <a:p>
            <a:pPr lvl="1"/>
            <a:endParaRPr kumimoji="1" lang="en-US" altLang="ja-JP" dirty="0">
              <a:latin typeface="Times New Roman" panose="02020603050405020304" pitchFamily="18" charset="0"/>
              <a:ea typeface="游明朝" panose="02020400000000000000" pitchFamily="18" charset="-128"/>
            </a:endParaRPr>
          </a:p>
          <a:p>
            <a:pPr lvl="1"/>
            <a:endParaRPr kumimoji="1" lang="ja-JP" altLang="en-US" dirty="0"/>
          </a:p>
        </p:txBody>
      </p:sp>
    </p:spTree>
    <p:extLst>
      <p:ext uri="{BB962C8B-B14F-4D97-AF65-F5344CB8AC3E}">
        <p14:creationId xmlns:p14="http://schemas.microsoft.com/office/powerpoint/2010/main" val="187876068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FCDCC-9D6C-464B-2760-A1A6DE23AFC8}"/>
              </a:ext>
            </a:extLst>
          </p:cNvPr>
          <p:cNvSpPr>
            <a:spLocks noGrp="1"/>
          </p:cNvSpPr>
          <p:nvPr>
            <p:ph type="title"/>
          </p:nvPr>
        </p:nvSpPr>
        <p:spPr/>
        <p:txBody>
          <a:bodyPr/>
          <a:lstStyle/>
          <a:p>
            <a:r>
              <a:rPr kumimoji="1" lang="en-US" altLang="ja-JP" dirty="0"/>
              <a:t>[P]</a:t>
            </a:r>
            <a:r>
              <a:rPr kumimoji="1" lang="ja-JP" altLang="en-US" dirty="0"/>
              <a:t>か</a:t>
            </a:r>
            <a:r>
              <a:rPr lang="en-US" altLang="ja-JP" dirty="0"/>
              <a:t>[M]</a:t>
            </a:r>
            <a:r>
              <a:rPr lang="ja-JP" altLang="en-US" dirty="0"/>
              <a:t>か　または</a:t>
            </a:r>
            <a:r>
              <a:rPr lang="en-US" altLang="ja-JP" dirty="0"/>
              <a:t> [F]</a:t>
            </a:r>
            <a:r>
              <a:rPr lang="ja-JP" altLang="en-US" dirty="0"/>
              <a:t>の不在</a:t>
            </a:r>
            <a:endParaRPr kumimoji="1" lang="ja-JP" altLang="en-US" dirty="0"/>
          </a:p>
        </p:txBody>
      </p:sp>
      <p:sp>
        <p:nvSpPr>
          <p:cNvPr id="3" name="コンテンツ プレースホルダー 2">
            <a:extLst>
              <a:ext uri="{FF2B5EF4-FFF2-40B4-BE49-F238E27FC236}">
                <a16:creationId xmlns:a16="http://schemas.microsoft.com/office/drawing/2014/main" id="{CFED2B4A-E97D-F1A6-B95C-8E62E2F317AC}"/>
              </a:ext>
            </a:extLst>
          </p:cNvPr>
          <p:cNvSpPr>
            <a:spLocks noGrp="1"/>
          </p:cNvSpPr>
          <p:nvPr>
            <p:ph idx="1"/>
          </p:nvPr>
        </p:nvSpPr>
        <p:spPr/>
        <p:txBody>
          <a:bodyPr/>
          <a:lstStyle/>
          <a:p>
            <a:r>
              <a:rPr lang="ja-JP" altLang="en-US" dirty="0"/>
              <a:t>フランス語：</a:t>
            </a:r>
            <a:r>
              <a:rPr lang="en-US" altLang="ja-JP" dirty="0"/>
              <a:t>M</a:t>
            </a:r>
            <a:r>
              <a:rPr lang="ja-JP" altLang="en-US" dirty="0"/>
              <a:t>が圧倒的　　　</a:t>
            </a:r>
            <a:endParaRPr lang="en-US" altLang="ja-JP" dirty="0"/>
          </a:p>
          <a:p>
            <a:r>
              <a:rPr lang="ja-JP" altLang="en-US" dirty="0"/>
              <a:t>スペイン語：</a:t>
            </a:r>
            <a:r>
              <a:rPr lang="en-US" altLang="ja-JP" dirty="0"/>
              <a:t>M</a:t>
            </a:r>
            <a:r>
              <a:rPr lang="ja-JP" altLang="en-US" dirty="0"/>
              <a:t>が圧倒的、</a:t>
            </a:r>
            <a:r>
              <a:rPr lang="en-US" altLang="ja-JP" dirty="0"/>
              <a:t>F</a:t>
            </a:r>
            <a:r>
              <a:rPr lang="ja-JP" altLang="en-US" dirty="0"/>
              <a:t>が少しある。</a:t>
            </a:r>
            <a:r>
              <a:rPr lang="en-US" altLang="ja-JP" dirty="0"/>
              <a:t>F=P</a:t>
            </a:r>
            <a:r>
              <a:rPr lang="ja-JP" altLang="en-US" dirty="0"/>
              <a:t>のためか</a:t>
            </a:r>
            <a:endParaRPr lang="en-US" altLang="ja-JP" dirty="0"/>
          </a:p>
          <a:p>
            <a:r>
              <a:rPr kumimoji="1" lang="ja-JP" altLang="en-US" dirty="0"/>
              <a:t>日本語：</a:t>
            </a:r>
            <a:r>
              <a:rPr kumimoji="1" lang="en-US" altLang="ja-JP" dirty="0"/>
              <a:t>P</a:t>
            </a:r>
            <a:r>
              <a:rPr kumimoji="1" lang="ja-JP" altLang="en-US" dirty="0"/>
              <a:t>のみで</a:t>
            </a:r>
            <a:r>
              <a:rPr kumimoji="1" lang="en-US" altLang="ja-JP" dirty="0"/>
              <a:t>M</a:t>
            </a:r>
            <a:r>
              <a:rPr lang="ja-JP" altLang="en-US" dirty="0"/>
              <a:t>はない</a:t>
            </a:r>
            <a:endParaRPr kumimoji="1" lang="en-US" altLang="ja-JP" dirty="0"/>
          </a:p>
          <a:p>
            <a:r>
              <a:rPr lang="ja-JP" altLang="en-US" dirty="0"/>
              <a:t>韓国語：</a:t>
            </a:r>
            <a:r>
              <a:rPr lang="en-US" altLang="ja-JP" dirty="0"/>
              <a:t>P</a:t>
            </a:r>
            <a:r>
              <a:rPr lang="ja-JP" altLang="en-US" dirty="0"/>
              <a:t>、</a:t>
            </a:r>
            <a:r>
              <a:rPr lang="en-US" altLang="ja-JP" dirty="0"/>
              <a:t>M</a:t>
            </a:r>
            <a:r>
              <a:rPr lang="ja-JP" altLang="en-US" dirty="0"/>
              <a:t>がある。｛人間名詞＋無生物名詞｝</a:t>
            </a:r>
            <a:r>
              <a:rPr lang="en-US" altLang="ja-JP" dirty="0"/>
              <a:t>construction</a:t>
            </a:r>
            <a:r>
              <a:rPr lang="ja-JP" altLang="en-US" dirty="0"/>
              <a:t>は未発達。</a:t>
            </a:r>
            <a:endParaRPr lang="en-US" altLang="ja-JP" dirty="0"/>
          </a:p>
          <a:p>
            <a:endParaRPr kumimoji="1" lang="en-US" altLang="ja-JP" dirty="0"/>
          </a:p>
          <a:p>
            <a:pPr>
              <a:buFont typeface="Wingdings" panose="05000000000000000000" pitchFamily="2" charset="2"/>
              <a:buChar char="l"/>
            </a:pPr>
            <a:r>
              <a:rPr lang="ja-JP" altLang="en-US" dirty="0"/>
              <a:t>なぜ、日本語では</a:t>
            </a:r>
            <a:r>
              <a:rPr lang="en-US" altLang="ja-JP" dirty="0"/>
              <a:t>P</a:t>
            </a:r>
            <a:r>
              <a:rPr lang="ja-JP" altLang="en-US" dirty="0"/>
              <a:t>が用いられ、他の３言語では</a:t>
            </a:r>
            <a:r>
              <a:rPr lang="en-US" altLang="ja-JP" dirty="0"/>
              <a:t>M</a:t>
            </a:r>
            <a:r>
              <a:rPr lang="ja-JP" altLang="en-US" dirty="0"/>
              <a:t>が用いられているのか。</a:t>
            </a:r>
            <a:endParaRPr kumimoji="1" lang="en-US" altLang="ja-JP" dirty="0"/>
          </a:p>
          <a:p>
            <a:pPr>
              <a:buFont typeface="Wingdings" panose="05000000000000000000" pitchFamily="2" charset="2"/>
              <a:buChar char="l"/>
            </a:pPr>
            <a:r>
              <a:rPr lang="ja-JP" altLang="en-US" dirty="0"/>
              <a:t>なぜ</a:t>
            </a:r>
            <a:r>
              <a:rPr lang="en-US" altLang="ja-JP" dirty="0"/>
              <a:t>F</a:t>
            </a:r>
            <a:r>
              <a:rPr lang="ja-JP" altLang="en-US" dirty="0"/>
              <a:t>はどの言語にも用いられないのか。　</a:t>
            </a:r>
            <a:r>
              <a:rPr lang="en-US" altLang="ja-JP" dirty="0"/>
              <a:t>(</a:t>
            </a:r>
            <a:r>
              <a:rPr lang="ja-JP" altLang="en-US" dirty="0"/>
              <a:t>ただし、ドイツ語</a:t>
            </a:r>
            <a:r>
              <a:rPr lang="en-US" altLang="ja-JP" dirty="0"/>
              <a:t>V</a:t>
            </a:r>
            <a:r>
              <a:rPr lang="fr-CA" altLang="ja-JP" dirty="0" err="1"/>
              <a:t>aterland</a:t>
            </a:r>
            <a:r>
              <a:rPr lang="fr-CA" altLang="ja-JP" dirty="0"/>
              <a:t>)</a:t>
            </a:r>
            <a:endParaRPr lang="en-US" altLang="ja-JP" dirty="0"/>
          </a:p>
          <a:p>
            <a:endParaRPr kumimoji="1" lang="ja-JP" altLang="en-US" dirty="0"/>
          </a:p>
        </p:txBody>
      </p:sp>
    </p:spTree>
    <p:extLst>
      <p:ext uri="{BB962C8B-B14F-4D97-AF65-F5344CB8AC3E}">
        <p14:creationId xmlns:p14="http://schemas.microsoft.com/office/powerpoint/2010/main" val="3485731715"/>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75FEED-D429-1E2B-7D83-348337BEAF43}"/>
              </a:ext>
            </a:extLst>
          </p:cNvPr>
          <p:cNvSpPr>
            <a:spLocks noGrp="1"/>
          </p:cNvSpPr>
          <p:nvPr>
            <p:ph type="title"/>
          </p:nvPr>
        </p:nvSpPr>
        <p:spPr/>
        <p:txBody>
          <a:bodyPr/>
          <a:lstStyle/>
          <a:p>
            <a:r>
              <a:rPr kumimoji="1" lang="ja-JP" altLang="en-US" dirty="0"/>
              <a:t>日本語の「親」</a:t>
            </a:r>
          </a:p>
        </p:txBody>
      </p:sp>
      <p:sp>
        <p:nvSpPr>
          <p:cNvPr id="3" name="コンテンツ プレースホルダー 2">
            <a:extLst>
              <a:ext uri="{FF2B5EF4-FFF2-40B4-BE49-F238E27FC236}">
                <a16:creationId xmlns:a16="http://schemas.microsoft.com/office/drawing/2014/main" id="{9004E6CE-B4FD-BFDF-9C39-3972ECC22070}"/>
              </a:ext>
            </a:extLst>
          </p:cNvPr>
          <p:cNvSpPr>
            <a:spLocks noGrp="1"/>
          </p:cNvSpPr>
          <p:nvPr>
            <p:ph idx="1"/>
          </p:nvPr>
        </p:nvSpPr>
        <p:spPr>
          <a:xfrm>
            <a:off x="1066800" y="1845734"/>
            <a:ext cx="10058400" cy="4023360"/>
          </a:xfrm>
        </p:spPr>
        <p:txBody>
          <a:bodyPr/>
          <a:lstStyle/>
          <a:p>
            <a:r>
              <a:rPr kumimoji="1" lang="ja-JP" altLang="en-US" dirty="0"/>
              <a:t>日本語では、「親」は</a:t>
            </a:r>
            <a:r>
              <a:rPr lang="ja-JP" altLang="en-US" dirty="0"/>
              <a:t>重要語　（</a:t>
            </a:r>
            <a:r>
              <a:rPr kumimoji="1" lang="fr-CA" altLang="ja-JP" dirty="0" err="1"/>
              <a:t>named</a:t>
            </a:r>
            <a:r>
              <a:rPr kumimoji="1" lang="fr-CA" altLang="ja-JP" dirty="0"/>
              <a:t> concept</a:t>
            </a:r>
            <a:r>
              <a:rPr lang="en-US" altLang="ja-JP" dirty="0"/>
              <a:t>,</a:t>
            </a:r>
            <a:r>
              <a:rPr lang="ja-JP" altLang="en-US" dirty="0"/>
              <a:t> </a:t>
            </a:r>
            <a:r>
              <a:rPr lang="fr-CA" altLang="ja-JP" sz="1800" dirty="0" err="1">
                <a:effectLst/>
                <a:latin typeface="Times New Roman" panose="02020603050405020304" pitchFamily="18" charset="0"/>
                <a:ea typeface="游明朝" panose="02020400000000000000" pitchFamily="18" charset="-128"/>
              </a:rPr>
              <a:t>Wierzbicka</a:t>
            </a:r>
            <a:r>
              <a:rPr lang="fr-CA" altLang="ja-JP" sz="1800" dirty="0">
                <a:effectLst/>
                <a:latin typeface="Times New Roman" panose="02020603050405020304" pitchFamily="18" charset="0"/>
                <a:ea typeface="游明朝" panose="02020400000000000000" pitchFamily="18" charset="-128"/>
              </a:rPr>
              <a:t> (2016)</a:t>
            </a:r>
            <a:r>
              <a:rPr lang="en-US" altLang="ja-JP" sz="1800" dirty="0">
                <a:effectLst/>
                <a:latin typeface="Times New Roman" panose="02020603050405020304" pitchFamily="18" charset="0"/>
                <a:ea typeface="游明朝" panose="02020400000000000000" pitchFamily="18" charset="-128"/>
              </a:rPr>
              <a:t>) </a:t>
            </a:r>
            <a:r>
              <a:rPr lang="ja-JP" altLang="en-US" sz="1800" dirty="0">
                <a:effectLst/>
                <a:latin typeface="Times New Roman" panose="02020603050405020304" pitchFamily="18" charset="0"/>
                <a:ea typeface="游明朝" panose="02020400000000000000" pitchFamily="18" charset="-128"/>
              </a:rPr>
              <a:t>一方、母、父を意味する語は複数ある。</a:t>
            </a:r>
            <a:endParaRPr lang="en-US" altLang="ja-JP" sz="1800" dirty="0">
              <a:effectLst/>
              <a:latin typeface="Times New Roman" panose="02020603050405020304" pitchFamily="18" charset="0"/>
              <a:ea typeface="游明朝" panose="02020400000000000000" pitchFamily="18" charset="-128"/>
            </a:endParaRPr>
          </a:p>
          <a:p>
            <a:endParaRPr lang="en-US" altLang="ja-JP" sz="1800" dirty="0">
              <a:effectLst/>
              <a:latin typeface="Times New Roman" panose="02020603050405020304" pitchFamily="18" charset="0"/>
              <a:ea typeface="游明朝" panose="02020400000000000000" pitchFamily="18" charset="-128"/>
            </a:endParaRPr>
          </a:p>
          <a:p>
            <a:pPr marL="0" indent="0">
              <a:buNone/>
            </a:pPr>
            <a:r>
              <a:rPr kumimoji="1" lang="fr-CA" altLang="ja-JP" dirty="0"/>
              <a:t> </a:t>
            </a:r>
            <a:endParaRPr kumimoji="1" lang="ja-JP" altLang="en-US" dirty="0"/>
          </a:p>
        </p:txBody>
      </p:sp>
      <p:graphicFrame>
        <p:nvGraphicFramePr>
          <p:cNvPr id="4" name="表 3">
            <a:extLst>
              <a:ext uri="{FF2B5EF4-FFF2-40B4-BE49-F238E27FC236}">
                <a16:creationId xmlns:a16="http://schemas.microsoft.com/office/drawing/2014/main" id="{73353096-6FB7-E563-800C-C35BABA85A9F}"/>
              </a:ext>
            </a:extLst>
          </p:cNvPr>
          <p:cNvGraphicFramePr>
            <a:graphicFrameLocks noGrp="1"/>
          </p:cNvGraphicFramePr>
          <p:nvPr/>
        </p:nvGraphicFramePr>
        <p:xfrm>
          <a:off x="2291773" y="2516295"/>
          <a:ext cx="7353298" cy="3352799"/>
        </p:xfrm>
        <a:graphic>
          <a:graphicData uri="http://schemas.openxmlformats.org/drawingml/2006/table">
            <a:tbl>
              <a:tblPr firstRow="1" firstCol="1" bandRow="1">
                <a:tableStyleId>{5C22544A-7EE6-4342-B048-85BDC9FD1C3A}</a:tableStyleId>
              </a:tblPr>
              <a:tblGrid>
                <a:gridCol w="1363811">
                  <a:extLst>
                    <a:ext uri="{9D8B030D-6E8A-4147-A177-3AD203B41FA5}">
                      <a16:colId xmlns:a16="http://schemas.microsoft.com/office/drawing/2014/main" val="4234724131"/>
                    </a:ext>
                  </a:extLst>
                </a:gridCol>
                <a:gridCol w="1690864">
                  <a:extLst>
                    <a:ext uri="{9D8B030D-6E8A-4147-A177-3AD203B41FA5}">
                      <a16:colId xmlns:a16="http://schemas.microsoft.com/office/drawing/2014/main" val="1235811202"/>
                    </a:ext>
                  </a:extLst>
                </a:gridCol>
                <a:gridCol w="1527337">
                  <a:extLst>
                    <a:ext uri="{9D8B030D-6E8A-4147-A177-3AD203B41FA5}">
                      <a16:colId xmlns:a16="http://schemas.microsoft.com/office/drawing/2014/main" val="2989324673"/>
                    </a:ext>
                  </a:extLst>
                </a:gridCol>
                <a:gridCol w="1696218">
                  <a:extLst>
                    <a:ext uri="{9D8B030D-6E8A-4147-A177-3AD203B41FA5}">
                      <a16:colId xmlns:a16="http://schemas.microsoft.com/office/drawing/2014/main" val="316799511"/>
                    </a:ext>
                  </a:extLst>
                </a:gridCol>
                <a:gridCol w="1075068">
                  <a:extLst>
                    <a:ext uri="{9D8B030D-6E8A-4147-A177-3AD203B41FA5}">
                      <a16:colId xmlns:a16="http://schemas.microsoft.com/office/drawing/2014/main" val="2980846452"/>
                    </a:ext>
                  </a:extLst>
                </a:gridCol>
              </a:tblGrid>
              <a:tr h="563281">
                <a:tc>
                  <a:txBody>
                    <a:bodyPr/>
                    <a:lstStyle/>
                    <a:p>
                      <a:pPr algn="just">
                        <a:lnSpc>
                          <a:spcPct val="107000"/>
                        </a:lnSpc>
                        <a:spcAft>
                          <a:spcPts val="800"/>
                        </a:spcAft>
                      </a:pPr>
                      <a:r>
                        <a:rPr lang="en-GB" sz="1200" dirty="0">
                          <a:effectLst/>
                        </a:rPr>
                        <a:t>NH.P</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Mot à mot</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Signification</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Rang de fréquence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Fréquence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850062684"/>
                  </a:ext>
                </a:extLst>
              </a:tr>
              <a:tr h="274568">
                <a:tc>
                  <a:txBody>
                    <a:bodyPr/>
                    <a:lstStyle/>
                    <a:p>
                      <a:pPr algn="just">
                        <a:lnSpc>
                          <a:spcPct val="107000"/>
                        </a:lnSpc>
                        <a:spcAft>
                          <a:spcPts val="800"/>
                        </a:spcAft>
                      </a:pPr>
                      <a:r>
                        <a:rPr lang="ja-JP" sz="1200">
                          <a:effectLst/>
                        </a:rPr>
                        <a:t>母 </a:t>
                      </a:r>
                      <a:r>
                        <a:rPr lang="en-GB" sz="1200">
                          <a:effectLst/>
                        </a:rPr>
                        <a:t>haha </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M</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mère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493</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18 720</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313314136"/>
                  </a:ext>
                </a:extLst>
              </a:tr>
              <a:tr h="274568">
                <a:tc>
                  <a:txBody>
                    <a:bodyPr/>
                    <a:lstStyle/>
                    <a:p>
                      <a:pPr algn="just">
                        <a:lnSpc>
                          <a:spcPct val="107000"/>
                        </a:lnSpc>
                        <a:spcAft>
                          <a:spcPts val="800"/>
                        </a:spcAft>
                      </a:pPr>
                      <a:r>
                        <a:rPr lang="ja-JP" sz="1200">
                          <a:effectLst/>
                        </a:rPr>
                        <a:t>父 </a:t>
                      </a:r>
                      <a:r>
                        <a:rPr lang="en-GB" sz="1200">
                          <a:effectLst/>
                        </a:rPr>
                        <a:t>chichi </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F</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père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554</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16 542</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4039860526"/>
                  </a:ext>
                </a:extLst>
              </a:tr>
              <a:tr h="564684">
                <a:tc>
                  <a:txBody>
                    <a:bodyPr/>
                    <a:lstStyle/>
                    <a:p>
                      <a:pPr algn="just">
                        <a:lnSpc>
                          <a:spcPct val="107000"/>
                        </a:lnSpc>
                        <a:spcAft>
                          <a:spcPts val="800"/>
                        </a:spcAft>
                      </a:pPr>
                      <a:r>
                        <a:rPr lang="ja-JP" sz="1200" dirty="0">
                          <a:effectLst/>
                        </a:rPr>
                        <a:t>親 </a:t>
                      </a:r>
                      <a:r>
                        <a:rPr lang="en-GB" sz="1200" dirty="0" err="1">
                          <a:effectLst/>
                        </a:rPr>
                        <a:t>oya</a:t>
                      </a:r>
                      <a:r>
                        <a:rPr lang="en-GB" sz="1200" dirty="0">
                          <a:effectLst/>
                        </a:rPr>
                        <a:t> </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P</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dirty="0">
                          <a:effectLst/>
                        </a:rPr>
                        <a:t>mère </a:t>
                      </a:r>
                      <a:r>
                        <a:rPr lang="en-GB" sz="1200" dirty="0" err="1">
                          <a:effectLst/>
                        </a:rPr>
                        <a:t>ou</a:t>
                      </a:r>
                      <a:r>
                        <a:rPr lang="en-GB" sz="1200" dirty="0">
                          <a:effectLst/>
                        </a:rPr>
                        <a:t>/et père</a:t>
                      </a:r>
                      <a:r>
                        <a:rPr lang="fr-FR" sz="800" dirty="0">
                          <a:effectLst/>
                        </a:rPr>
                        <a:t>   </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635</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14 637</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857110607"/>
                  </a:ext>
                </a:extLst>
              </a:tr>
              <a:tr h="563281">
                <a:tc>
                  <a:txBody>
                    <a:bodyPr/>
                    <a:lstStyle/>
                    <a:p>
                      <a:pPr algn="just">
                        <a:lnSpc>
                          <a:spcPct val="107000"/>
                        </a:lnSpc>
                        <a:spcAft>
                          <a:spcPts val="800"/>
                        </a:spcAft>
                      </a:pPr>
                      <a:r>
                        <a:rPr lang="ja-JP" sz="1200">
                          <a:effectLst/>
                        </a:rPr>
                        <a:t>母親 </a:t>
                      </a:r>
                      <a:r>
                        <a:rPr lang="fr-FR" sz="1200">
                          <a:effectLst/>
                        </a:rPr>
                        <a:t>haha-oya </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M-P</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mère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1 026</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9 291</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274734036"/>
                  </a:ext>
                </a:extLst>
              </a:tr>
              <a:tr h="274568">
                <a:tc>
                  <a:txBody>
                    <a:bodyPr/>
                    <a:lstStyle/>
                    <a:p>
                      <a:pPr algn="just">
                        <a:lnSpc>
                          <a:spcPct val="107000"/>
                        </a:lnSpc>
                        <a:spcAft>
                          <a:spcPts val="800"/>
                        </a:spcAft>
                      </a:pPr>
                      <a:r>
                        <a:rPr lang="ja-JP" sz="1200">
                          <a:effectLst/>
                        </a:rPr>
                        <a:t>母 </a:t>
                      </a:r>
                      <a:r>
                        <a:rPr lang="fr-CA" sz="1200">
                          <a:effectLst/>
                        </a:rPr>
                        <a:t>kā </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M</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mère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1 098</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8 649</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078642722"/>
                  </a:ext>
                </a:extLst>
              </a:tr>
              <a:tr h="563281">
                <a:tc>
                  <a:txBody>
                    <a:bodyPr/>
                    <a:lstStyle/>
                    <a:p>
                      <a:pPr algn="just">
                        <a:lnSpc>
                          <a:spcPct val="107000"/>
                        </a:lnSpc>
                        <a:spcAft>
                          <a:spcPts val="800"/>
                        </a:spcAft>
                      </a:pPr>
                      <a:r>
                        <a:rPr lang="ja-JP" sz="1200">
                          <a:effectLst/>
                        </a:rPr>
                        <a:t>父親 </a:t>
                      </a:r>
                      <a:r>
                        <a:rPr lang="en-GB" sz="1200">
                          <a:effectLst/>
                        </a:rPr>
                        <a:t>chichi-oya </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F-P</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dirty="0">
                          <a:effectLst/>
                        </a:rPr>
                        <a:t>père</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1 372</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8 938</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210428518"/>
                  </a:ext>
                </a:extLst>
              </a:tr>
              <a:tr h="274568">
                <a:tc>
                  <a:txBody>
                    <a:bodyPr/>
                    <a:lstStyle/>
                    <a:p>
                      <a:pPr algn="just">
                        <a:lnSpc>
                          <a:spcPct val="107000"/>
                        </a:lnSpc>
                        <a:spcAft>
                          <a:spcPts val="800"/>
                        </a:spcAft>
                      </a:pPr>
                      <a:r>
                        <a:rPr lang="ja-JP" sz="1200">
                          <a:effectLst/>
                        </a:rPr>
                        <a:t>父 </a:t>
                      </a:r>
                      <a:r>
                        <a:rPr lang="fr-CA" sz="1200">
                          <a:effectLst/>
                        </a:rPr>
                        <a:t>tō </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en-GB" sz="1200">
                          <a:effectLst/>
                        </a:rPr>
                        <a:t>F</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just">
                        <a:lnSpc>
                          <a:spcPct val="107000"/>
                        </a:lnSpc>
                        <a:spcAft>
                          <a:spcPts val="800"/>
                        </a:spcAft>
                      </a:pPr>
                      <a:r>
                        <a:rPr lang="fr-CA" sz="1200">
                          <a:effectLst/>
                        </a:rPr>
                        <a:t>père</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a:effectLst/>
                        </a:rPr>
                        <a:t>1 611</a:t>
                      </a:r>
                      <a:endParaRPr lang="ja-JP" sz="120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tc>
                  <a:txBody>
                    <a:bodyPr/>
                    <a:lstStyle/>
                    <a:p>
                      <a:pPr algn="r">
                        <a:lnSpc>
                          <a:spcPct val="107000"/>
                        </a:lnSpc>
                        <a:spcAft>
                          <a:spcPts val="800"/>
                        </a:spcAft>
                      </a:pPr>
                      <a:r>
                        <a:rPr lang="en-GB" sz="1200" dirty="0">
                          <a:effectLst/>
                        </a:rPr>
                        <a:t>5 894</a:t>
                      </a:r>
                      <a:endParaRPr lang="ja-JP" sz="1200" dirty="0">
                        <a:effectLst/>
                        <a:latin typeface="Times New Roman" panose="02020603050405020304" pitchFamily="18" charset="0"/>
                        <a:ea typeface="游明朝"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1520029347"/>
                  </a:ext>
                </a:extLst>
              </a:tr>
            </a:tbl>
          </a:graphicData>
        </a:graphic>
      </p:graphicFrame>
      <p:sp>
        <p:nvSpPr>
          <p:cNvPr id="6" name="テキスト ボックス 5">
            <a:extLst>
              <a:ext uri="{FF2B5EF4-FFF2-40B4-BE49-F238E27FC236}">
                <a16:creationId xmlns:a16="http://schemas.microsoft.com/office/drawing/2014/main" id="{6357E309-BEAC-D3AE-4734-299AD2C8C3D0}"/>
              </a:ext>
            </a:extLst>
          </p:cNvPr>
          <p:cNvSpPr txBox="1"/>
          <p:nvPr/>
        </p:nvSpPr>
        <p:spPr>
          <a:xfrm>
            <a:off x="869022" y="6020605"/>
            <a:ext cx="12728164" cy="369332"/>
          </a:xfrm>
          <a:prstGeom prst="rect">
            <a:avLst/>
          </a:prstGeom>
          <a:noFill/>
        </p:spPr>
        <p:txBody>
          <a:bodyPr wrap="none" rtlCol="0">
            <a:spAutoFit/>
          </a:bodyPr>
          <a:lstStyle/>
          <a:p>
            <a:r>
              <a:rPr kumimoji="1" lang="fr-CA" altLang="ja-JP" dirty="0" err="1"/>
              <a:t>Wierzbicka</a:t>
            </a:r>
            <a:r>
              <a:rPr kumimoji="1" lang="fr-CA" altLang="ja-JP" dirty="0"/>
              <a:t> </a:t>
            </a:r>
            <a:r>
              <a:rPr kumimoji="1" lang="ja-JP" altLang="en-US" dirty="0"/>
              <a:t>（</a:t>
            </a:r>
            <a:r>
              <a:rPr kumimoji="1" lang="en-US" altLang="ja-JP" dirty="0"/>
              <a:t>2016)</a:t>
            </a:r>
            <a:r>
              <a:rPr kumimoji="1" lang="ja-JP" altLang="en-US" dirty="0"/>
              <a:t>によると、</a:t>
            </a:r>
            <a:r>
              <a:rPr kumimoji="1" lang="fr-CA" altLang="ja-JP" dirty="0"/>
              <a:t>M</a:t>
            </a:r>
            <a:r>
              <a:rPr kumimoji="1" lang="ja-JP" altLang="en-US" dirty="0"/>
              <a:t>と</a:t>
            </a:r>
            <a:r>
              <a:rPr kumimoji="1" lang="fr-CA" altLang="ja-JP" dirty="0"/>
              <a:t>F</a:t>
            </a:r>
            <a:r>
              <a:rPr kumimoji="1" lang="ja-JP" altLang="en-US" dirty="0"/>
              <a:t>は　世界の言語の中で基本的な</a:t>
            </a:r>
            <a:r>
              <a:rPr kumimoji="1" lang="fr-CA" altLang="ja-JP" dirty="0" err="1"/>
              <a:t>named</a:t>
            </a:r>
            <a:r>
              <a:rPr kumimoji="1" lang="fr-CA" altLang="ja-JP" dirty="0"/>
              <a:t> concept</a:t>
            </a:r>
            <a:r>
              <a:rPr kumimoji="1" lang="ja-JP" altLang="en-US" dirty="0"/>
              <a:t>である。しかし、それは誤りと思われる。</a:t>
            </a:r>
          </a:p>
        </p:txBody>
      </p:sp>
    </p:spTree>
    <p:extLst>
      <p:ext uri="{BB962C8B-B14F-4D97-AF65-F5344CB8AC3E}">
        <p14:creationId xmlns:p14="http://schemas.microsoft.com/office/powerpoint/2010/main" val="344625791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75CE83-4BA7-6056-9928-FF3961D70F0A}"/>
              </a:ext>
            </a:extLst>
          </p:cNvPr>
          <p:cNvSpPr>
            <a:spLocks noGrp="1"/>
          </p:cNvSpPr>
          <p:nvPr>
            <p:ph type="title"/>
          </p:nvPr>
        </p:nvSpPr>
        <p:spPr/>
        <p:txBody>
          <a:bodyPr/>
          <a:lstStyle/>
          <a:p>
            <a:r>
              <a:rPr kumimoji="1" lang="en-US" altLang="ja-JP" dirty="0"/>
              <a:t>F</a:t>
            </a:r>
            <a:r>
              <a:rPr kumimoji="1" lang="ja-JP" altLang="en-US" dirty="0"/>
              <a:t>の不在について</a:t>
            </a:r>
          </a:p>
        </p:txBody>
      </p:sp>
      <p:sp>
        <p:nvSpPr>
          <p:cNvPr id="3" name="コンテンツ プレースホルダー 2">
            <a:extLst>
              <a:ext uri="{FF2B5EF4-FFF2-40B4-BE49-F238E27FC236}">
                <a16:creationId xmlns:a16="http://schemas.microsoft.com/office/drawing/2014/main" id="{67DCD745-BAA7-6569-6EF7-E39D1131A701}"/>
              </a:ext>
            </a:extLst>
          </p:cNvPr>
          <p:cNvSpPr>
            <a:spLocks noGrp="1"/>
          </p:cNvSpPr>
          <p:nvPr>
            <p:ph idx="1"/>
          </p:nvPr>
        </p:nvSpPr>
        <p:spPr/>
        <p:txBody>
          <a:bodyPr/>
          <a:lstStyle/>
          <a:p>
            <a:r>
              <a:rPr kumimoji="1" lang="fr-CA" altLang="ja-JP" dirty="0"/>
              <a:t>F</a:t>
            </a:r>
            <a:r>
              <a:rPr kumimoji="1" lang="ja-JP" altLang="fr-CA" dirty="0"/>
              <a:t>と</a:t>
            </a:r>
            <a:r>
              <a:rPr kumimoji="1" lang="fr-CA" altLang="ja-JP" dirty="0"/>
              <a:t>M</a:t>
            </a:r>
            <a:r>
              <a:rPr kumimoji="1" lang="ja-JP" altLang="en-US" dirty="0"/>
              <a:t>は意味が大きく異なる。</a:t>
            </a:r>
            <a:r>
              <a:rPr kumimoji="1" lang="fr-CA" altLang="ja-JP" dirty="0"/>
              <a:t>M</a:t>
            </a:r>
            <a:r>
              <a:rPr kumimoji="1" lang="ja-JP" altLang="en-US" dirty="0"/>
              <a:t>は生成の役割を果たすが</a:t>
            </a:r>
            <a:r>
              <a:rPr kumimoji="1" lang="en-US" altLang="ja-JP" dirty="0"/>
              <a:t>F</a:t>
            </a:r>
            <a:r>
              <a:rPr kumimoji="1" lang="ja-JP" altLang="en-US" dirty="0"/>
              <a:t>はそうではない。兄弟と姉妹は単純に性別の異なる「兄弟姉妹」と考えられるが、</a:t>
            </a:r>
            <a:r>
              <a:rPr kumimoji="1" lang="en-US" altLang="ja-JP" dirty="0"/>
              <a:t>F</a:t>
            </a:r>
            <a:r>
              <a:rPr kumimoji="1" lang="ja-JP" altLang="en-US" dirty="0"/>
              <a:t>と</a:t>
            </a:r>
            <a:r>
              <a:rPr kumimoji="1" lang="fr-CA" altLang="ja-JP" dirty="0"/>
              <a:t>M</a:t>
            </a:r>
            <a:r>
              <a:rPr kumimoji="1" lang="ja-JP" altLang="en-US" dirty="0"/>
              <a:t>の差異の大きさそれと同等ではない。</a:t>
            </a:r>
          </a:p>
        </p:txBody>
      </p:sp>
    </p:spTree>
    <p:extLst>
      <p:ext uri="{BB962C8B-B14F-4D97-AF65-F5344CB8AC3E}">
        <p14:creationId xmlns:p14="http://schemas.microsoft.com/office/powerpoint/2010/main" val="318276692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FFC04A-6F62-071E-A89E-4237E38A0E3F}"/>
              </a:ext>
            </a:extLst>
          </p:cNvPr>
          <p:cNvSpPr>
            <a:spLocks noGrp="1"/>
          </p:cNvSpPr>
          <p:nvPr>
            <p:ph type="title"/>
          </p:nvPr>
        </p:nvSpPr>
        <p:spPr/>
        <p:txBody>
          <a:bodyPr/>
          <a:lstStyle/>
          <a:p>
            <a:r>
              <a:rPr kumimoji="1" lang="ja-JP" altLang="en-US" dirty="0"/>
              <a:t>結論</a:t>
            </a:r>
          </a:p>
        </p:txBody>
      </p:sp>
      <p:sp>
        <p:nvSpPr>
          <p:cNvPr id="3" name="コンテンツ プレースホルダー 2">
            <a:extLst>
              <a:ext uri="{FF2B5EF4-FFF2-40B4-BE49-F238E27FC236}">
                <a16:creationId xmlns:a16="http://schemas.microsoft.com/office/drawing/2014/main" id="{073BA132-8924-AEAB-AA2A-47E767DF0194}"/>
              </a:ext>
            </a:extLst>
          </p:cNvPr>
          <p:cNvSpPr>
            <a:spLocks noGrp="1"/>
          </p:cNvSpPr>
          <p:nvPr>
            <p:ph idx="1"/>
          </p:nvPr>
        </p:nvSpPr>
        <p:spPr/>
        <p:txBody>
          <a:bodyPr/>
          <a:lstStyle/>
          <a:p>
            <a:r>
              <a:rPr kumimoji="1" lang="ja-JP" altLang="en-US" dirty="0"/>
              <a:t>フランス語とスペイン語では</a:t>
            </a:r>
            <a:r>
              <a:rPr kumimoji="1" lang="en-US" altLang="ja-JP" dirty="0"/>
              <a:t>M</a:t>
            </a:r>
            <a:r>
              <a:rPr kumimoji="1" lang="ja-JP" altLang="en-US" dirty="0"/>
              <a:t>がこの</a:t>
            </a:r>
            <a:r>
              <a:rPr lang="fr-CA" altLang="ja-JP" dirty="0"/>
              <a:t>construction</a:t>
            </a:r>
            <a:r>
              <a:rPr lang="ja-JP" altLang="en-US" dirty="0"/>
              <a:t>の中心であり、「生命を生み出す源」の意味となる。それが、家族を構成する他の名詞へと拡張し、</a:t>
            </a:r>
            <a:r>
              <a:rPr lang="en-US" altLang="ja-JP" dirty="0"/>
              <a:t>P</a:t>
            </a:r>
            <a:r>
              <a:rPr lang="ja-JP" altLang="en-US" dirty="0"/>
              <a:t>と</a:t>
            </a:r>
            <a:r>
              <a:rPr lang="en-US" altLang="ja-JP" dirty="0"/>
              <a:t>F</a:t>
            </a:r>
            <a:r>
              <a:rPr lang="ja-JP" altLang="en-US" dirty="0"/>
              <a:t>へも文法上の性の一致を実現のためにゆっくり進んでいる。日本語では親（</a:t>
            </a:r>
            <a:r>
              <a:rPr lang="en-US" altLang="ja-JP" dirty="0"/>
              <a:t>P</a:t>
            </a:r>
            <a:r>
              <a:rPr lang="ja-JP" altLang="en-US" dirty="0"/>
              <a:t>）が重要であり、子（</a:t>
            </a:r>
            <a:r>
              <a:rPr lang="en-US" altLang="ja-JP" dirty="0"/>
              <a:t>E</a:t>
            </a:r>
            <a:r>
              <a:rPr lang="ja-JP" altLang="en-US" dirty="0"/>
              <a:t>）とのペアが</a:t>
            </a:r>
            <a:r>
              <a:rPr lang="fr-CA" altLang="ja-JP" dirty="0"/>
              <a:t>construction</a:t>
            </a:r>
            <a:r>
              <a:rPr lang="ja-JP" altLang="en-US" dirty="0"/>
              <a:t>の中心を構成する。韓国語では、</a:t>
            </a:r>
            <a:r>
              <a:rPr lang="fr-CA" altLang="ja-JP" dirty="0"/>
              <a:t>M, P, FM(P)</a:t>
            </a:r>
            <a:r>
              <a:rPr lang="ja-JP" altLang="en-US" dirty="0"/>
              <a:t>がばらばらに用いられている。韓国語で</a:t>
            </a:r>
            <a:r>
              <a:rPr lang="en-US" altLang="ja-JP" dirty="0"/>
              <a:t>M</a:t>
            </a:r>
            <a:r>
              <a:rPr lang="ja-JP" altLang="en-US" dirty="0"/>
              <a:t>が用いられるのは翻訳借用の結果と考えられる。</a:t>
            </a:r>
            <a:endParaRPr lang="en-US" altLang="ja-JP" dirty="0"/>
          </a:p>
          <a:p>
            <a:r>
              <a:rPr kumimoji="1" lang="ja-JP" altLang="en-US" dirty="0"/>
              <a:t>韓国語と日本語は文化的な共通性があるが、本主題に関しては韓国語と日本語の間に類似性がないことがわかった。西洋と東洋を分けて考える一般論は必ずしも正しいわけではない。データに基づく研究によってそれがあきらかになった。</a:t>
            </a:r>
          </a:p>
        </p:txBody>
      </p:sp>
    </p:spTree>
    <p:extLst>
      <p:ext uri="{BB962C8B-B14F-4D97-AF65-F5344CB8AC3E}">
        <p14:creationId xmlns:p14="http://schemas.microsoft.com/office/powerpoint/2010/main" val="428337090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9EDE8A4-B338-E55F-EE8C-42449BF618F3}"/>
              </a:ext>
            </a:extLst>
          </p:cNvPr>
          <p:cNvSpPr>
            <a:spLocks noGrp="1" noChangeArrowheads="1"/>
          </p:cNvSpPr>
          <p:nvPr>
            <p:ph type="body" idx="1"/>
          </p:nvPr>
        </p:nvSpPr>
        <p:spPr bwMode="auto">
          <a:xfrm>
            <a:off x="1166427" y="1496629"/>
            <a:ext cx="10255961" cy="75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ja-JP" altLang="ja-JP" sz="1800" b="1" i="0" u="none" strike="noStrike" cap="none" normalizeH="0" baseline="0" dirty="0">
                <a:ln>
                  <a:noFill/>
                </a:ln>
                <a:solidFill>
                  <a:schemeClr val="tx1"/>
                </a:solidFill>
                <a:effectLst/>
                <a:latin typeface="Arial" panose="020B0604020202020204" pitchFamily="34" charset="0"/>
              </a:rPr>
              <a:t>– Y a pas qu’à toi qu’ils font ça, dit Gabriel parfaitement objectif.</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「彼らがこんなことをするのは君だけじゃないよ」と、ガブリエルは完全に客観的に言った。</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 Jm’en fous. N’empêche que c’est à moi que ça arrive, moi qu’étais si heureuse, si contente et tout de m’aller voiturer dans lmétro. Sacrebleu, merde alors.</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「どうでもいいわよ。それでも、私に起きたことなのよ、私があんなに幸せで、地下鉄に乗ってウキウキしてたのに。ちくしょう、なんてこった。」</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 Faut te faire une raison, dit Gabriel dont les propos se nuançaient parfois d’un thomisme légèrement kantien.</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「仕方ないよ」と、時折トマス主義とややカント的な色合いを持つ言い回しでガブリエルが言った。</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Et, passant sur le plan de la cosubjectivité, il ajouta :</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そして、共同主体の次元に移行しつつ、彼は付け加えた。</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Et puis faut se grouiller : Charles attend.</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「それに急がなきゃ。シャルルが待ってるんだ。」</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 Oh ! celle-là je la connais, s’esclama Zazie furieuse, je l’ai lue dans les Mémoires du général Vermot.</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「おい、それなら知ってるよ！」と、怒りながらザジーが叫んだ。「それ、ヴェルモ将軍の回想録で読んだことがある！」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 Mais non, dit Gabriel, mais non, Charles, c’est un pote et il a un tac. Je nous le sommes réservé à cause de la grève précisément, son tac. T’as compris ? En route.</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「違うよ」とガブリエルが言った。「シャルルは友達で、彼のタクシーだよ。ストライキのせいで彼のタクシーを予約しておいたんだ。わかるか？ さあ、行こう。」</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Il resaisit la valoche d’une main et de l’autre il entraîna Zazie.</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彼は片手でスーツケースを持ち直し、もう片方の手でザジーを引っ張った。</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800" b="1" i="0" u="none" strike="noStrike" cap="none" normalizeH="0" baseline="0" dirty="0">
                <a:ln>
                  <a:noFill/>
                </a:ln>
                <a:solidFill>
                  <a:schemeClr val="tx1"/>
                </a:solidFill>
                <a:effectLst/>
                <a:latin typeface="Arial" panose="020B0604020202020204" pitchFamily="34" charset="0"/>
              </a:rPr>
              <a:t>Charles effectivement attendait en lisant dans une feuille hebd.</a:t>
            </a:r>
            <a:br>
              <a:rPr kumimoji="0" lang="ja-JP" altLang="ja-JP" sz="1800" b="0" i="0" u="none" strike="noStrike" cap="none" normalizeH="0" baseline="0" dirty="0">
                <a:ln>
                  <a:noFill/>
                </a:ln>
                <a:solidFill>
                  <a:schemeClr val="tx1"/>
                </a:solidFill>
                <a:effectLst/>
                <a:latin typeface="Arial" panose="020B0604020202020204" pitchFamily="34" charset="0"/>
              </a:rPr>
            </a:br>
            <a:r>
              <a:rPr kumimoji="0" lang="ja-JP" altLang="ja-JP" sz="1800" b="0" i="0" u="none" strike="noStrike" cap="none" normalizeH="0" baseline="0" dirty="0">
                <a:ln>
                  <a:noFill/>
                </a:ln>
                <a:solidFill>
                  <a:schemeClr val="tx1"/>
                </a:solidFill>
                <a:effectLst/>
                <a:latin typeface="Arial" panose="020B0604020202020204" pitchFamily="34" charset="0"/>
              </a:rPr>
              <a:t>実際にシャルルは週刊新聞を読みながら待っていた。</a:t>
            </a:r>
          </a:p>
        </p:txBody>
      </p:sp>
      <p:sp>
        <p:nvSpPr>
          <p:cNvPr id="2" name="タイトル 1">
            <a:extLst>
              <a:ext uri="{FF2B5EF4-FFF2-40B4-BE49-F238E27FC236}">
                <a16:creationId xmlns:a16="http://schemas.microsoft.com/office/drawing/2014/main" id="{C3C914E3-4A10-A498-EFE8-63362FA1F077}"/>
              </a:ext>
            </a:extLst>
          </p:cNvPr>
          <p:cNvSpPr>
            <a:spLocks noGrp="1"/>
          </p:cNvSpPr>
          <p:nvPr>
            <p:ph type="title"/>
          </p:nvPr>
        </p:nvSpPr>
        <p:spPr>
          <a:xfrm>
            <a:off x="1251677" y="382384"/>
            <a:ext cx="10178324" cy="1492133"/>
          </a:xfrm>
        </p:spPr>
        <p:txBody>
          <a:bodyPr/>
          <a:lstStyle/>
          <a:p>
            <a:r>
              <a:rPr kumimoji="1" lang="en-US" altLang="ja-JP" dirty="0"/>
              <a:t>11/6 </a:t>
            </a:r>
            <a:r>
              <a:rPr kumimoji="1" lang="fr-CA" altLang="ja-JP" dirty="0" err="1"/>
              <a:t>zazi</a:t>
            </a:r>
            <a:r>
              <a:rPr kumimoji="1" lang="fr-CA" altLang="ja-JP" dirty="0"/>
              <a:t> dans le métro</a:t>
            </a:r>
            <a:endParaRPr kumimoji="1" lang="ja-JP" altLang="en-US" dirty="0"/>
          </a:p>
        </p:txBody>
      </p:sp>
    </p:spTree>
    <p:extLst>
      <p:ext uri="{BB962C8B-B14F-4D97-AF65-F5344CB8AC3E}">
        <p14:creationId xmlns:p14="http://schemas.microsoft.com/office/powerpoint/2010/main" val="2023040272"/>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B9F735-D555-7DD4-F9C6-4506A6647E6F}"/>
              </a:ext>
            </a:extLst>
          </p:cNvPr>
          <p:cNvSpPr>
            <a:spLocks noGrp="1"/>
          </p:cNvSpPr>
          <p:nvPr>
            <p:ph type="title"/>
          </p:nvPr>
        </p:nvSpPr>
        <p:spPr/>
        <p:txBody>
          <a:bodyPr/>
          <a:lstStyle/>
          <a:p>
            <a:r>
              <a:rPr kumimoji="1" lang="en-US" altLang="ja-JP" dirty="0"/>
              <a:t>11/13 </a:t>
            </a:r>
            <a:r>
              <a:rPr kumimoji="1" lang="fr-CA" altLang="ja-JP" dirty="0"/>
              <a:t>Le Petit Prince</a:t>
            </a:r>
            <a:endParaRPr kumimoji="1" lang="ja-JP" altLang="en-US" dirty="0"/>
          </a:p>
        </p:txBody>
      </p:sp>
      <p:sp>
        <p:nvSpPr>
          <p:cNvPr id="3" name="テキスト プレースホルダー 2">
            <a:extLst>
              <a:ext uri="{FF2B5EF4-FFF2-40B4-BE49-F238E27FC236}">
                <a16:creationId xmlns:a16="http://schemas.microsoft.com/office/drawing/2014/main" id="{F9C612C5-33B1-4ECA-3AAA-A5E99DD2E617}"/>
              </a:ext>
            </a:extLst>
          </p:cNvPr>
          <p:cNvSpPr>
            <a:spLocks noGrp="1"/>
          </p:cNvSpPr>
          <p:nvPr>
            <p:ph type="body" idx="1"/>
          </p:nvPr>
        </p:nvSpPr>
        <p:spPr/>
        <p:txBody>
          <a:bodyPr/>
          <a:lstStyle/>
          <a:p>
            <a:r>
              <a:rPr kumimoji="1" lang="ja-JP" altLang="en-US" dirty="0"/>
              <a:t>フランス語、ドイツ語、</a:t>
            </a:r>
            <a:r>
              <a:rPr kumimoji="1" lang="fr-CA" altLang="ja-JP" dirty="0"/>
              <a:t>2</a:t>
            </a:r>
            <a:r>
              <a:rPr kumimoji="1" lang="ja-JP" altLang="en-US" dirty="0"/>
              <a:t>章まで</a:t>
            </a:r>
            <a:r>
              <a:rPr kumimoji="1" lang="fr-CA" altLang="ja-JP" dirty="0"/>
              <a:t>Chat GPT</a:t>
            </a:r>
            <a:r>
              <a:rPr kumimoji="1" lang="ja-JP" altLang="en-US" dirty="0"/>
              <a:t>で日本語に翻訳する。</a:t>
            </a:r>
            <a:endParaRPr kumimoji="1" lang="en-US" altLang="ja-JP" dirty="0"/>
          </a:p>
          <a:p>
            <a:r>
              <a:rPr kumimoji="1" lang="ja-JP" altLang="en-US" dirty="0"/>
              <a:t>日本語翻訳と比較する。</a:t>
            </a:r>
            <a:endParaRPr kumimoji="1" lang="en-US" altLang="ja-JP" dirty="0"/>
          </a:p>
          <a:p>
            <a:pPr lvl="1"/>
            <a:r>
              <a:rPr kumimoji="1" lang="ja-JP" altLang="en-US" dirty="0"/>
              <a:t>内藤訳</a:t>
            </a:r>
            <a:endParaRPr kumimoji="1" lang="en-US" altLang="ja-JP" dirty="0"/>
          </a:p>
          <a:p>
            <a:pPr lvl="1"/>
            <a:r>
              <a:rPr kumimoji="1" lang="ja-JP" altLang="en-US" dirty="0"/>
              <a:t>大久保訳</a:t>
            </a:r>
          </a:p>
        </p:txBody>
      </p:sp>
    </p:spTree>
    <p:extLst>
      <p:ext uri="{BB962C8B-B14F-4D97-AF65-F5344CB8AC3E}">
        <p14:creationId xmlns:p14="http://schemas.microsoft.com/office/powerpoint/2010/main" val="6183902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8C2E-D239-4987-7E32-1A0B70532AB7}"/>
              </a:ext>
            </a:extLst>
          </p:cNvPr>
          <p:cNvSpPr>
            <a:spLocks noGrp="1"/>
          </p:cNvSpPr>
          <p:nvPr>
            <p:ph type="title"/>
          </p:nvPr>
        </p:nvSpPr>
        <p:spPr>
          <a:xfrm>
            <a:off x="1251677" y="382384"/>
            <a:ext cx="10178324" cy="1101511"/>
          </a:xfrm>
        </p:spPr>
        <p:txBody>
          <a:bodyPr/>
          <a:lstStyle/>
          <a:p>
            <a:r>
              <a:rPr kumimoji="1" lang="en-US" altLang="ja-JP" dirty="0"/>
              <a:t>10/2</a:t>
            </a:r>
            <a:r>
              <a:rPr kumimoji="1" lang="ja-JP" altLang="en-US" dirty="0"/>
              <a:t>　文献を読む</a:t>
            </a:r>
          </a:p>
        </p:txBody>
      </p:sp>
      <p:sp>
        <p:nvSpPr>
          <p:cNvPr id="3" name="テキスト プレースホルダー 2">
            <a:extLst>
              <a:ext uri="{FF2B5EF4-FFF2-40B4-BE49-F238E27FC236}">
                <a16:creationId xmlns:a16="http://schemas.microsoft.com/office/drawing/2014/main" id="{F604A597-E303-D321-C448-A59AF444284D}"/>
              </a:ext>
            </a:extLst>
          </p:cNvPr>
          <p:cNvSpPr>
            <a:spLocks noGrp="1"/>
          </p:cNvSpPr>
          <p:nvPr>
            <p:ph type="body" idx="1"/>
          </p:nvPr>
        </p:nvSpPr>
        <p:spPr/>
        <p:txBody>
          <a:bodyPr/>
          <a:lstStyle/>
          <a:p>
            <a:pPr marL="825500" lvl="1" indent="-342900"/>
            <a:r>
              <a:rPr kumimoji="1" lang="ja-JP" altLang="en-US" dirty="0"/>
              <a:t>多量の実例の観察に基づく言語現象の研究、フランス語と日本語</a:t>
            </a:r>
            <a:endParaRPr kumimoji="1" lang="en-US" altLang="ja-JP" dirty="0"/>
          </a:p>
          <a:p>
            <a:pPr marL="825500" lvl="1" indent="-342900"/>
            <a:r>
              <a:rPr kumimoji="1" lang="ja-JP" altLang="en-US" dirty="0"/>
              <a:t>大規模コーパスに基づくコロケーションの研究、英語と日本語</a:t>
            </a:r>
            <a:endParaRPr kumimoji="1" lang="en-US" altLang="ja-JP" dirty="0"/>
          </a:p>
          <a:p>
            <a:pPr marL="1926771" lvl="4" indent="0">
              <a:buNone/>
            </a:pPr>
            <a:r>
              <a:rPr kumimoji="1" lang="fr-CA" altLang="ja-JP" dirty="0">
                <a:latin typeface="ＭＳ 明朝" panose="02020609040205080304" pitchFamily="17" charset="-128"/>
                <a:ea typeface="ＭＳ 明朝" panose="02020609040205080304" pitchFamily="17" charset="-128"/>
              </a:rPr>
              <a:t>Pas de soucis</a:t>
            </a:r>
          </a:p>
          <a:p>
            <a:pPr marL="1926771" lvl="4" indent="0">
              <a:buNone/>
            </a:pPr>
            <a:r>
              <a:rPr kumimoji="1" lang="fr-CA" altLang="ja-JP" dirty="0">
                <a:latin typeface="ＭＳ 明朝" panose="02020609040205080304" pitchFamily="17" charset="-128"/>
                <a:ea typeface="ＭＳ 明朝" panose="02020609040205080304" pitchFamily="17" charset="-128"/>
              </a:rPr>
              <a:t>Pas de quoi</a:t>
            </a:r>
          </a:p>
          <a:p>
            <a:pPr marL="1926771" lvl="4" indent="0">
              <a:buNone/>
            </a:pPr>
            <a:r>
              <a:rPr kumimoji="1" lang="fr-CA" altLang="ja-JP" dirty="0">
                <a:latin typeface="ＭＳ 明朝" panose="02020609040205080304" pitchFamily="17" charset="-128"/>
                <a:ea typeface="ＭＳ 明朝" panose="02020609040205080304" pitchFamily="17" charset="-128"/>
              </a:rPr>
              <a:t>De rien</a:t>
            </a:r>
          </a:p>
          <a:p>
            <a:pPr marL="1926771" lvl="4" indent="0">
              <a:buNone/>
            </a:pPr>
            <a:r>
              <a:rPr kumimoji="1" lang="fr-CA" altLang="ja-JP" dirty="0">
                <a:latin typeface="ＭＳ 明朝" panose="02020609040205080304" pitchFamily="17" charset="-128"/>
                <a:ea typeface="ＭＳ 明朝" panose="02020609040205080304" pitchFamily="17" charset="-128"/>
              </a:rPr>
              <a:t>Pas de problème</a:t>
            </a:r>
          </a:p>
          <a:p>
            <a:pPr marL="1926771" lvl="4" indent="0">
              <a:buNone/>
            </a:pPr>
            <a:r>
              <a:rPr kumimoji="1" lang="fr-CA" altLang="ja-JP" dirty="0">
                <a:latin typeface="ＭＳ 明朝" panose="02020609040205080304" pitchFamily="17" charset="-128"/>
                <a:ea typeface="ＭＳ 明朝" panose="02020609040205080304" pitchFamily="17" charset="-128"/>
              </a:rPr>
              <a:t>Avec plaisir</a:t>
            </a:r>
          </a:p>
          <a:p>
            <a:pPr marL="1926771" lvl="4" indent="0">
              <a:buNone/>
            </a:pPr>
            <a:r>
              <a:rPr kumimoji="1" lang="fr-CA" altLang="ja-JP" dirty="0">
                <a:latin typeface="ＭＳ 明朝" panose="02020609040205080304" pitchFamily="17" charset="-128"/>
                <a:ea typeface="ＭＳ 明朝" panose="02020609040205080304" pitchFamily="17" charset="-128"/>
              </a:rPr>
              <a:t>Je vous en prie</a:t>
            </a:r>
          </a:p>
          <a:p>
            <a:pPr marL="0" indent="0">
              <a:buNone/>
            </a:pPr>
            <a:endParaRPr kumimoji="1" lang="fr-CA" altLang="ja-JP" dirty="0">
              <a:latin typeface="ＭＳ 明朝" panose="02020609040205080304" pitchFamily="17" charset="-128"/>
              <a:ea typeface="ＭＳ 明朝" panose="02020609040205080304" pitchFamily="17" charset="-128"/>
            </a:endParaRPr>
          </a:p>
          <a:p>
            <a:pPr marL="0" indent="0">
              <a:buNone/>
            </a:pP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80145927"/>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29C62D-9753-1A73-D6A1-2443A2A3715C}"/>
              </a:ext>
            </a:extLst>
          </p:cNvPr>
          <p:cNvSpPr>
            <a:spLocks noGrp="1"/>
          </p:cNvSpPr>
          <p:nvPr>
            <p:ph type="title"/>
          </p:nvPr>
        </p:nvSpPr>
        <p:spPr/>
        <p:txBody>
          <a:bodyPr/>
          <a:lstStyle/>
          <a:p>
            <a:r>
              <a:rPr kumimoji="1" lang="en-US" altLang="ja-JP" dirty="0"/>
              <a:t>11/20 Petit Prince 26</a:t>
            </a:r>
            <a:endParaRPr kumimoji="1" lang="ja-JP" altLang="en-US" dirty="0"/>
          </a:p>
        </p:txBody>
      </p:sp>
      <p:sp>
        <p:nvSpPr>
          <p:cNvPr id="3" name="テキスト プレースホルダー 2">
            <a:extLst>
              <a:ext uri="{FF2B5EF4-FFF2-40B4-BE49-F238E27FC236}">
                <a16:creationId xmlns:a16="http://schemas.microsoft.com/office/drawing/2014/main" id="{92999E62-9E30-C2F4-1C2B-E4C094D2D854}"/>
              </a:ext>
            </a:extLst>
          </p:cNvPr>
          <p:cNvSpPr>
            <a:spLocks noGrp="1"/>
          </p:cNvSpPr>
          <p:nvPr>
            <p:ph type="body" idx="1"/>
          </p:nvPr>
        </p:nvSpPr>
        <p:spPr/>
        <p:txBody>
          <a:bodyPr/>
          <a:lstStyle/>
          <a:p>
            <a:pPr marL="0" indent="0">
              <a:buNone/>
            </a:pPr>
            <a:r>
              <a:rPr kumimoji="1" lang="ja-JP" altLang="en-US" dirty="0"/>
              <a:t>内藤訳</a:t>
            </a:r>
            <a:endParaRPr kumimoji="1" lang="en-US" altLang="ja-JP" dirty="0">
              <a:hlinkClick r:id="rId2"/>
            </a:endParaRPr>
          </a:p>
          <a:p>
            <a:r>
              <a:rPr kumimoji="1" lang="en-US" altLang="ja-JP" dirty="0">
                <a:hlinkClick r:id="rId2"/>
              </a:rPr>
              <a:t>https://www.itsukof.com/Kangaku/petit_prince_26.pdf</a:t>
            </a:r>
            <a:endParaRPr kumimoji="1" lang="en-US" altLang="ja-JP" dirty="0"/>
          </a:p>
          <a:p>
            <a:pPr marL="0" indent="0">
              <a:buNone/>
            </a:pPr>
            <a:endParaRPr kumimoji="1" lang="fr-CA" altLang="ja-JP" dirty="0"/>
          </a:p>
          <a:p>
            <a:pPr marL="0" indent="0">
              <a:buNone/>
            </a:pPr>
            <a:r>
              <a:rPr kumimoji="1" lang="fr-CA" altLang="ja-JP" dirty="0"/>
              <a:t>Chat GPT</a:t>
            </a:r>
            <a:r>
              <a:rPr kumimoji="1" lang="ja-JP" altLang="en-US" dirty="0"/>
              <a:t>による翻訳</a:t>
            </a:r>
            <a:endParaRPr kumimoji="1" lang="en-US" altLang="ja-JP" dirty="0"/>
          </a:p>
          <a:p>
            <a:pPr algn="l"/>
            <a:r>
              <a:rPr lang="ja-JP" altLang="en-US" b="0" i="0" dirty="0">
                <a:solidFill>
                  <a:srgbClr val="222222"/>
                </a:solidFill>
                <a:effectLst/>
                <a:latin typeface="Arial" panose="020B0604020202020204" pitchFamily="34" charset="0"/>
              </a:rPr>
              <a:t>１）明らかな誤訳</a:t>
            </a:r>
          </a:p>
          <a:p>
            <a:pPr algn="l"/>
            <a:r>
              <a:rPr lang="ja-JP" altLang="en-US" b="0" i="0" dirty="0">
                <a:solidFill>
                  <a:srgbClr val="222222"/>
                </a:solidFill>
                <a:effectLst/>
                <a:latin typeface="Arial" panose="020B0604020202020204" pitchFamily="34" charset="0"/>
              </a:rPr>
              <a:t>２）文学作品の翻訳として欠けている部分・点</a:t>
            </a:r>
          </a:p>
          <a:p>
            <a:pPr marL="0" indent="0">
              <a:buNone/>
            </a:pPr>
            <a:endParaRPr kumimoji="1" lang="ja-JP" altLang="en-US" dirty="0"/>
          </a:p>
        </p:txBody>
      </p:sp>
    </p:spTree>
    <p:extLst>
      <p:ext uri="{BB962C8B-B14F-4D97-AF65-F5344CB8AC3E}">
        <p14:creationId xmlns:p14="http://schemas.microsoft.com/office/powerpoint/2010/main" val="236428436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47F4E5-AA22-572A-38F6-E60A35CCF267}"/>
              </a:ext>
            </a:extLst>
          </p:cNvPr>
          <p:cNvSpPr>
            <a:spLocks noGrp="1"/>
          </p:cNvSpPr>
          <p:nvPr>
            <p:ph type="title"/>
          </p:nvPr>
        </p:nvSpPr>
        <p:spPr/>
        <p:txBody>
          <a:bodyPr/>
          <a:lstStyle/>
          <a:p>
            <a:r>
              <a:rPr kumimoji="1" lang="en-US" altLang="ja-JP" dirty="0"/>
              <a:t>11/27 </a:t>
            </a:r>
            <a:r>
              <a:rPr kumimoji="1" lang="ja-JP" altLang="en-US" dirty="0"/>
              <a:t>日本語からフランス語</a:t>
            </a:r>
          </a:p>
        </p:txBody>
      </p:sp>
      <p:sp>
        <p:nvSpPr>
          <p:cNvPr id="3" name="テキスト プレースホルダー 2">
            <a:extLst>
              <a:ext uri="{FF2B5EF4-FFF2-40B4-BE49-F238E27FC236}">
                <a16:creationId xmlns:a16="http://schemas.microsoft.com/office/drawing/2014/main" id="{71CB1E33-1F05-C485-C966-4CE251B254F1}"/>
              </a:ext>
            </a:extLst>
          </p:cNvPr>
          <p:cNvSpPr>
            <a:spLocks noGrp="1"/>
          </p:cNvSpPr>
          <p:nvPr>
            <p:ph type="body" idx="1"/>
          </p:nvPr>
        </p:nvSpPr>
        <p:spPr/>
        <p:txBody>
          <a:bodyPr/>
          <a:lstStyle/>
          <a:p>
            <a:r>
              <a:rPr kumimoji="1" lang="ja-JP" altLang="en-US" dirty="0"/>
              <a:t>異邦人　</a:t>
            </a:r>
            <a:endParaRPr kumimoji="1" lang="fr-CA" altLang="ja-JP" dirty="0"/>
          </a:p>
          <a:p>
            <a:r>
              <a:rPr kumimoji="1" lang="fr-CA" altLang="ja-JP" dirty="0"/>
              <a:t>L’étranger </a:t>
            </a:r>
            <a:endParaRPr kumimoji="1" lang="ja-JP" altLang="en-US" dirty="0"/>
          </a:p>
        </p:txBody>
      </p:sp>
    </p:spTree>
    <p:extLst>
      <p:ext uri="{BB962C8B-B14F-4D97-AF65-F5344CB8AC3E}">
        <p14:creationId xmlns:p14="http://schemas.microsoft.com/office/powerpoint/2010/main" val="361947810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7CA30-A379-7E4B-C57C-467538637091}"/>
              </a:ext>
            </a:extLst>
          </p:cNvPr>
          <p:cNvSpPr>
            <a:spLocks noGrp="1"/>
          </p:cNvSpPr>
          <p:nvPr>
            <p:ph type="title"/>
          </p:nvPr>
        </p:nvSpPr>
        <p:spPr/>
        <p:txBody>
          <a:bodyPr/>
          <a:lstStyle/>
          <a:p>
            <a:r>
              <a:rPr kumimoji="1" lang="fr-CA" altLang="ja-JP" dirty="0"/>
              <a:t>12</a:t>
            </a:r>
            <a:r>
              <a:rPr kumimoji="1" lang="en-US" altLang="ja-JP" dirty="0"/>
              <a:t>/4 </a:t>
            </a:r>
            <a:r>
              <a:rPr kumimoji="1" lang="fr-CA" altLang="ja-JP" dirty="0"/>
              <a:t>texte académique</a:t>
            </a:r>
            <a:endParaRPr kumimoji="1" lang="ja-JP" altLang="en-US" dirty="0"/>
          </a:p>
        </p:txBody>
      </p:sp>
      <p:sp>
        <p:nvSpPr>
          <p:cNvPr id="3" name="テキスト プレースホルダー 2">
            <a:extLst>
              <a:ext uri="{FF2B5EF4-FFF2-40B4-BE49-F238E27FC236}">
                <a16:creationId xmlns:a16="http://schemas.microsoft.com/office/drawing/2014/main" id="{5CF057F7-665C-F058-DB30-7F1164630BE0}"/>
              </a:ext>
            </a:extLst>
          </p:cNvPr>
          <p:cNvSpPr>
            <a:spLocks noGrp="1"/>
          </p:cNvSpPr>
          <p:nvPr>
            <p:ph type="body" idx="1"/>
          </p:nvPr>
        </p:nvSpPr>
        <p:spPr/>
        <p:txBody>
          <a:bodyPr/>
          <a:lstStyle/>
          <a:p>
            <a:r>
              <a:rPr kumimoji="1" lang="fr-FR" altLang="ja-JP" dirty="0">
                <a:hlinkClick r:id="rId2"/>
              </a:rPr>
              <a:t>« La variation : le français dans l'espace social, régional et international</a:t>
            </a:r>
            <a:r>
              <a:rPr kumimoji="1" lang="fr-FR" altLang="ja-JP" dirty="0"/>
              <a:t> »</a:t>
            </a:r>
          </a:p>
          <a:p>
            <a:pPr marL="0" indent="0">
              <a:buNone/>
            </a:pPr>
            <a:endParaRPr kumimoji="1" lang="fr-CA" altLang="ja-JP" dirty="0"/>
          </a:p>
          <a:p>
            <a:pPr marL="0" indent="0">
              <a:buNone/>
            </a:pPr>
            <a:r>
              <a:rPr kumimoji="1" lang="ja-JP" altLang="en-US" dirty="0"/>
              <a:t>フランス語でこのテキストの３ページの要約を作ってください。</a:t>
            </a:r>
            <a:endParaRPr kumimoji="1" lang="en-US" altLang="ja-JP" dirty="0"/>
          </a:p>
          <a:p>
            <a:pPr marL="0" indent="0">
              <a:buNone/>
            </a:pPr>
            <a:r>
              <a:rPr kumimoji="1" lang="ja-JP" altLang="en-US"/>
              <a:t>気にかかるページをじっくりと読む方法を自分で考えてください。</a:t>
            </a:r>
            <a:endParaRPr kumimoji="1" lang="ja-JP" altLang="en-US" dirty="0"/>
          </a:p>
        </p:txBody>
      </p:sp>
    </p:spTree>
    <p:extLst>
      <p:ext uri="{BB962C8B-B14F-4D97-AF65-F5344CB8AC3E}">
        <p14:creationId xmlns:p14="http://schemas.microsoft.com/office/powerpoint/2010/main" val="3177486689"/>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AF5DC5-DB7D-867F-20B2-47BC05B69C5A}"/>
              </a:ext>
            </a:extLst>
          </p:cNvPr>
          <p:cNvSpPr>
            <a:spLocks noGrp="1"/>
          </p:cNvSpPr>
          <p:nvPr>
            <p:ph type="title"/>
          </p:nvPr>
        </p:nvSpPr>
        <p:spPr/>
        <p:txBody>
          <a:bodyPr/>
          <a:lstStyle/>
          <a:p>
            <a:r>
              <a:rPr kumimoji="1" lang="en-US" altLang="ja-JP" dirty="0"/>
              <a:t>12/4 </a:t>
            </a:r>
            <a:r>
              <a:rPr kumimoji="1" lang="fr-CA" altLang="ja-JP" dirty="0"/>
              <a:t>Résumé de </a:t>
            </a:r>
            <a:r>
              <a:rPr kumimoji="1" lang="en-US" altLang="ja-JP" dirty="0"/>
              <a:t>2000</a:t>
            </a:r>
            <a:r>
              <a:rPr kumimoji="1" lang="fr-CA" altLang="ja-JP" dirty="0"/>
              <a:t> caractères </a:t>
            </a:r>
            <a:endParaRPr kumimoji="1" lang="ja-JP" altLang="en-US" dirty="0"/>
          </a:p>
        </p:txBody>
      </p:sp>
      <p:sp>
        <p:nvSpPr>
          <p:cNvPr id="3" name="テキスト プレースホルダー 2">
            <a:extLst>
              <a:ext uri="{FF2B5EF4-FFF2-40B4-BE49-F238E27FC236}">
                <a16:creationId xmlns:a16="http://schemas.microsoft.com/office/drawing/2014/main" id="{D8E026F1-ECD3-D860-9DF7-9064AB9184DF}"/>
              </a:ext>
            </a:extLst>
          </p:cNvPr>
          <p:cNvSpPr>
            <a:spLocks noGrp="1"/>
          </p:cNvSpPr>
          <p:nvPr>
            <p:ph type="body" idx="1"/>
          </p:nvPr>
        </p:nvSpPr>
        <p:spPr>
          <a:xfrm>
            <a:off x="1147313" y="1276709"/>
            <a:ext cx="10178324" cy="5762445"/>
          </a:xfrm>
        </p:spPr>
        <p:txBody>
          <a:bodyPr>
            <a:normAutofit fontScale="62500" lnSpcReduction="20000"/>
          </a:bodyPr>
          <a:lstStyle/>
          <a:p>
            <a:r>
              <a:rPr kumimoji="1" lang="fr-FR" altLang="ja-JP" dirty="0"/>
              <a:t>Résumé : La variation du français dans l’espace social, régional et international Le français, souvent perçu comme homogène en raison de son statut de langue officielle et littéraire, est en réalité profondément diversifié. Cette diversité se manifeste dans les usages sociaux, régionaux et internationaux, et est analysée par la sociolinguistique. Loin d’être uniforme, le français varie selon les locuteurs, les contextes et les lieux.</a:t>
            </a:r>
          </a:p>
          <a:p>
            <a:r>
              <a:rPr kumimoji="1" lang="fr-FR" altLang="ja-JP" dirty="0"/>
              <a:t>1. Diversité de la francophonie 	La francophonie peut être divisée en quatre cercles. Le premier inclut les pays où le français est langue maternelle (France, Québec, Belgique). Le deuxième regroupe les pays où le français est langue officielle mais rarement maternelle, comme les nations africaines. Le troisième concerne les pays où il sert de langue véhiculaire (Maghreb, Vietnam), et le dernier comprend ceux où il est langue étrangère mais influente (Roumanie, Liban). Ces statuts influencent les usages du français dans les médias, l’éducation ou l’administration.</a:t>
            </a:r>
          </a:p>
          <a:p>
            <a:r>
              <a:rPr kumimoji="1" lang="fr-FR" altLang="ja-JP" dirty="0"/>
              <a:t>2. Ordres de variation 	La variation linguistique se distingue entre les usagers et les usages. Les usagers varient selon :L’histoire : le français a évolué du Moyen Âge à </a:t>
            </a:r>
            <a:r>
              <a:rPr kumimoji="1" lang="fr-FR" altLang="ja-JP" dirty="0" err="1"/>
              <a:t>aujourd’hui.L’espace</a:t>
            </a:r>
            <a:r>
              <a:rPr kumimoji="1" lang="fr-FR" altLang="ja-JP" dirty="0"/>
              <a:t> : les accents régionaux (ex. : Strasbourgeois vs Parisien).La société : le sexe, l’âge et le niveau d’éducation influencent la langue. Quant à l’usage, les niveaux de langue (soutenu, standard, familier, populaire) et la distinction entre oral et écrit montrent comment les situations façonnent les pratiques linguistiques.</a:t>
            </a:r>
          </a:p>
          <a:p>
            <a:r>
              <a:rPr kumimoji="1" lang="fr-FR" altLang="ja-JP" dirty="0"/>
              <a:t>3. Standardisation et norme 	La standardisation, consolidée par des institutions comme l’Académie française, a favorisé une norme fondée sur l’écrit et le parler parisien. Bien qu’utile pour l’intercompréhension, cette norme peut marginaliser les variations régionales et populaires. Le purisme, qui défend une vision figée de la langue, s’oppose à l’évolution naturelle du français.</a:t>
            </a:r>
          </a:p>
          <a:p>
            <a:r>
              <a:rPr kumimoji="1" lang="fr-FR" altLang="ja-JP" dirty="0"/>
              <a:t>4. Manifestations de la variation	La variation phonique (accents et intonations), morphologique (ex. : « ils </a:t>
            </a:r>
            <a:r>
              <a:rPr kumimoji="1" lang="fr-FR" altLang="ja-JP" dirty="0" err="1"/>
              <a:t>croivent</a:t>
            </a:r>
            <a:r>
              <a:rPr kumimoji="1" lang="fr-FR" altLang="ja-JP" dirty="0"/>
              <a:t> »), syntaxique (ex. : « La fille que je sors avec ») et lexicale (argot, verlan) illustre la richesse du français. Les pratiques linguistiques sont souvent des marqueurs identitaires pour les groupes sociaux ou régionaux.</a:t>
            </a:r>
          </a:p>
          <a:p>
            <a:r>
              <a:rPr kumimoji="1" lang="fr-FR" altLang="ja-JP" dirty="0"/>
              <a:t>5. Attitudes et insécurité linguistique	Les locuteurs évaluent constamment la langue, ce qui crée une insécurité linguistique, particulièrement dans les régions périphériques ou les classes populaires. L’hypercorrection, ou l’exagération des formes « correctes », en est une conséquence fréquente.</a:t>
            </a:r>
          </a:p>
          <a:p>
            <a:r>
              <a:rPr kumimoji="1" lang="fr-FR" altLang="ja-JP" dirty="0"/>
              <a:t>6. Évolution et diversité	Les facteurs internes (simplification, régularisation) et externes (contexte historique, influence des autres langues) contribuent à l’évolution du français. La variation régionale s’atténue avec l’éducation et les médias, mais elle reste présente, notamment dans les zones rurales. Socialement, le français varie selon les classes et les contextes, reflétant les tensions identitaires des locuteurs.</a:t>
            </a:r>
          </a:p>
          <a:p>
            <a:r>
              <a:rPr kumimoji="1" lang="fr-FR" altLang="ja-JP" dirty="0"/>
              <a:t>Conclusion	La variation du français démontre sa richesse et son dynamisme. Cette diversité, bien qu’elle puisse poser des défis, est essentielle pour comprendre la vitalité et l’adaptabilité de la langue. Elle invite à valoriser les différences tout en favorisant l’intercompréhension entre les locuteurs francophones.</a:t>
            </a:r>
            <a:endParaRPr kumimoji="1" lang="ja-JP" altLang="en-US" dirty="0"/>
          </a:p>
        </p:txBody>
      </p:sp>
    </p:spTree>
    <p:extLst>
      <p:ext uri="{BB962C8B-B14F-4D97-AF65-F5344CB8AC3E}">
        <p14:creationId xmlns:p14="http://schemas.microsoft.com/office/powerpoint/2010/main" val="258007923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CF2DB-3AC2-CDBC-C123-BB76854E4A61}"/>
              </a:ext>
            </a:extLst>
          </p:cNvPr>
          <p:cNvSpPr>
            <a:spLocks noGrp="1"/>
          </p:cNvSpPr>
          <p:nvPr>
            <p:ph type="title"/>
          </p:nvPr>
        </p:nvSpPr>
        <p:spPr/>
        <p:txBody>
          <a:bodyPr>
            <a:normAutofit/>
          </a:bodyPr>
          <a:lstStyle/>
          <a:p>
            <a:r>
              <a:rPr kumimoji="1" lang="fr-CA" altLang="ja-JP" dirty="0"/>
              <a:t>12</a:t>
            </a:r>
            <a:r>
              <a:rPr kumimoji="1" lang="en-US" altLang="ja-JP" dirty="0"/>
              <a:t>/11</a:t>
            </a:r>
            <a:r>
              <a:rPr kumimoji="1" lang="ja-JP" altLang="en-US" dirty="0"/>
              <a:t>　新聞記事</a:t>
            </a:r>
            <a:r>
              <a:rPr kumimoji="1" lang="fr-CA" altLang="ja-JP" dirty="0"/>
              <a:t>Trump</a:t>
            </a:r>
            <a:r>
              <a:rPr kumimoji="1" lang="ja-JP" altLang="en-US" dirty="0"/>
              <a:t>が</a:t>
            </a:r>
            <a:r>
              <a:rPr kumimoji="1" lang="fr-CA" altLang="ja-JP" dirty="0"/>
              <a:t> </a:t>
            </a:r>
            <a:r>
              <a:rPr kumimoji="1" lang="en-US" altLang="ja-JP" dirty="0"/>
              <a:t>Notre dame de Paris</a:t>
            </a:r>
            <a:r>
              <a:rPr kumimoji="1" lang="ja-JP" altLang="en-US" dirty="0"/>
              <a:t>を</a:t>
            </a:r>
            <a:r>
              <a:rPr kumimoji="1" lang="en-US" altLang="ja-JP" dirty="0"/>
              <a:t>12/6</a:t>
            </a:r>
            <a:r>
              <a:rPr kumimoji="1" lang="ja-JP" altLang="en-US" dirty="0"/>
              <a:t>に訪問</a:t>
            </a:r>
          </a:p>
        </p:txBody>
      </p:sp>
      <p:sp>
        <p:nvSpPr>
          <p:cNvPr id="3" name="テキスト プレースホルダー 2">
            <a:extLst>
              <a:ext uri="{FF2B5EF4-FFF2-40B4-BE49-F238E27FC236}">
                <a16:creationId xmlns:a16="http://schemas.microsoft.com/office/drawing/2014/main" id="{9D3952E7-BB8E-FE8D-2F21-5409D14CDABA}"/>
              </a:ext>
            </a:extLst>
          </p:cNvPr>
          <p:cNvSpPr>
            <a:spLocks noGrp="1"/>
          </p:cNvSpPr>
          <p:nvPr>
            <p:ph type="body" idx="1"/>
          </p:nvPr>
        </p:nvSpPr>
        <p:spPr/>
        <p:txBody>
          <a:bodyPr>
            <a:normAutofit fontScale="40000" lnSpcReduction="20000"/>
          </a:bodyPr>
          <a:lstStyle/>
          <a:p>
            <a:r>
              <a:rPr kumimoji="1" lang="en-US" altLang="ja-JP" dirty="0">
                <a:hlinkClick r:id="rId2"/>
              </a:rPr>
              <a:t>https://www.lemonde.fr/societe/article/2024/12/03/notre-dame-de-paris-donald-trump-annonce-qu-il-se-rendra-en-france-pour-assister-a-la-reouverture-de-la-cathedrale_6426681_3224.html</a:t>
            </a:r>
            <a:endParaRPr kumimoji="1" lang="en-US" altLang="ja-JP" dirty="0"/>
          </a:p>
          <a:p>
            <a:r>
              <a:rPr kumimoji="1" lang="en-US" altLang="ja-JP" dirty="0">
                <a:hlinkClick r:id="rId3"/>
              </a:rPr>
              <a:t>https://video.lefigaro.fr/figaro/video/donald-trump-annonce-quil-sera-present-samedi-a-paris-pour-la-reouverture-de-notre-dame/</a:t>
            </a:r>
            <a:endParaRPr kumimoji="1" lang="en-US" altLang="ja-JP" dirty="0"/>
          </a:p>
          <a:p>
            <a:r>
              <a:rPr kumimoji="1" lang="en-US" altLang="ja-JP" dirty="0">
                <a:hlinkClick r:id="rId4"/>
              </a:rPr>
              <a:t>https://www.liberation.fr/international/amerique/reouverture-de-notre-dame-donald-trump-assistera-a-la-ceremonie-officielle-samedi-20241203_L6FU3QPMGBCABLJFF2T7G45YUY/</a:t>
            </a:r>
            <a:endParaRPr kumimoji="1" lang="en-US" altLang="ja-JP" dirty="0"/>
          </a:p>
          <a:p>
            <a:pPr marL="0" indent="0">
              <a:buNone/>
            </a:pPr>
            <a:r>
              <a:rPr kumimoji="1" lang="fr-CA" altLang="ja-JP" dirty="0"/>
              <a:t>	Pape </a:t>
            </a:r>
            <a:r>
              <a:rPr kumimoji="1" lang="fr-CA" altLang="ja-JP" dirty="0" err="1"/>
              <a:t>Fraçois</a:t>
            </a:r>
            <a:endParaRPr kumimoji="1" lang="ja-JP" altLang="en-US" dirty="0"/>
          </a:p>
          <a:p>
            <a:r>
              <a:rPr kumimoji="1" lang="en-US" altLang="ja-JP" dirty="0">
                <a:hlinkClick r:id="rId5"/>
              </a:rPr>
              <a:t>https://www.humanite.fr/monde/donald-trump/donald-trump-a-paris-pour-la-reouverture-de-notre-dame</a:t>
            </a:r>
            <a:endParaRPr kumimoji="1" lang="en-US" altLang="ja-JP" dirty="0"/>
          </a:p>
          <a:p>
            <a:pPr marL="0" indent="0">
              <a:buNone/>
            </a:pPr>
            <a:r>
              <a:rPr kumimoji="1" lang="en-US" altLang="ja-JP" dirty="0"/>
              <a:t>	Les Americans, les millionerds français</a:t>
            </a:r>
          </a:p>
          <a:p>
            <a:r>
              <a:rPr kumimoji="1" lang="en-US" altLang="ja-JP" dirty="0">
                <a:hlinkClick r:id="rId6"/>
              </a:rPr>
              <a:t>https://www.lepoint.fr/societe/donald-trump-assistera-a-la-reouverture-de-notre-dame-de-paris-03-12-2024-2576966_23.php</a:t>
            </a:r>
            <a:endParaRPr kumimoji="1" lang="en-US" altLang="ja-JP" dirty="0"/>
          </a:p>
          <a:p>
            <a:pPr lvl="1"/>
            <a:r>
              <a:rPr kumimoji="1" lang="en-US" altLang="ja-JP" dirty="0"/>
              <a:t>Pape</a:t>
            </a:r>
          </a:p>
          <a:p>
            <a:r>
              <a:rPr kumimoji="1" lang="en-US" altLang="ja-JP" dirty="0">
                <a:hlinkClick r:id="rId7"/>
              </a:rPr>
              <a:t>https://www.france24.com/fr/france/20241203-notre-dame-de-paris-donald-trump-se-rendra-%C3%A0-paris-pour-assister-%C3%A0-la-r%C3%A9ouverture</a:t>
            </a:r>
            <a:endParaRPr kumimoji="1" lang="en-US" altLang="ja-JP" dirty="0"/>
          </a:p>
          <a:p>
            <a:pPr lvl="1"/>
            <a:r>
              <a:rPr lang="fr-FR" altLang="ja-JP" b="1" i="0" dirty="0">
                <a:solidFill>
                  <a:srgbClr val="011D26"/>
                </a:solidFill>
                <a:effectLst/>
                <a:latin typeface="Inter"/>
              </a:rPr>
              <a:t>Plus de 140 millions d’euros issus des dons , Notre-Dame, un chantier sans fin grâce au surplus de dons</a:t>
            </a:r>
            <a:endParaRPr kumimoji="1" lang="en-US" altLang="ja-JP" dirty="0"/>
          </a:p>
          <a:p>
            <a:r>
              <a:rPr kumimoji="1" lang="en-US" altLang="ja-JP" dirty="0">
                <a:hlinkClick r:id="rId8"/>
              </a:rPr>
              <a:t>https://www.bfmtv.com/paris/notre-dame-donald-trump-annonce-qu-il-sera-a-paris-pour-assister-a-la-reouverture-de-la-cathedrale_AV-202412030042.html</a:t>
            </a:r>
            <a:endParaRPr kumimoji="1" lang="en-US" altLang="ja-JP" dirty="0"/>
          </a:p>
          <a:p>
            <a:r>
              <a:rPr kumimoji="1" lang="en-US" altLang="ja-JP" dirty="0">
                <a:hlinkClick r:id="rId9"/>
              </a:rPr>
              <a:t>https://www.francetvinfo.fr/culture/patrimoine/incendie-de-notre-dame-de-paris/reouverture/reouverture-de-notre-dame-de-paris-donald-trump-assistera-a-la-ceremonie-samedi_6933317.html</a:t>
            </a:r>
            <a:endParaRPr kumimoji="1" lang="en-US" altLang="ja-JP" dirty="0"/>
          </a:p>
          <a:p>
            <a:r>
              <a:rPr kumimoji="1" lang="en-US" altLang="ja-JP" dirty="0">
                <a:hlinkClick r:id="rId10"/>
              </a:rPr>
              <a:t>https://www.francebleu.fr/infos/societe/notre-dame-de-paris-donald-trump-annonce-qu-il-assistera-a-la-reouverture-5470965</a:t>
            </a:r>
            <a:endParaRPr kumimoji="1" lang="en-US" altLang="ja-JP" dirty="0"/>
          </a:p>
          <a:p>
            <a:r>
              <a:rPr kumimoji="1" lang="en-US" altLang="ja-JP" dirty="0">
                <a:hlinkClick r:id="rId11"/>
              </a:rPr>
              <a:t>https://www.rtl.fr/actu/politique/notre-dame-de-paris-ce-que-l-on-sait-de-la-visite-de-trump-7900446805</a:t>
            </a:r>
            <a:endParaRPr kumimoji="1" lang="en-US" altLang="ja-JP" dirty="0"/>
          </a:p>
          <a:p>
            <a:r>
              <a:rPr kumimoji="1" lang="en-US" altLang="ja-JP" dirty="0">
                <a:hlinkClick r:id="rId12"/>
              </a:rPr>
              <a:t>https://www.la-croix.com/international/reouverture-de-notre-dame-donald-trump-assistera-aux-ceremonies-a-paris-20241203</a:t>
            </a:r>
            <a:endParaRPr kumimoji="1" lang="en-US" altLang="ja-JP" dirty="0"/>
          </a:p>
          <a:p>
            <a:r>
              <a:rPr kumimoji="1" lang="en-US" altLang="ja-JP" dirty="0">
                <a:hlinkClick r:id="rId13"/>
              </a:rPr>
              <a:t>https://www.leparisien.fr/international/etats-unis/donald-trump-a-paris-pour-la-reouverture-de-notre-dame-03-12-2024-FEVP63CSXBBYLP3NNC2Z2GPDPI.php</a:t>
            </a:r>
            <a:endParaRPr kumimoji="1" lang="en-US" altLang="ja-JP" dirty="0"/>
          </a:p>
          <a:p>
            <a:r>
              <a:rPr kumimoji="1" lang="en-US" altLang="ja-JP" dirty="0">
                <a:hlinkClick r:id="rId14"/>
              </a:rPr>
              <a:t>https://www.sudouest.fr/france/notre-dame-de-paris/notre-dame-de-paris-trump-a-decline-l-invitation-mais-qui-sera-la-parmi-les-chefs-d-etat-22345118.php</a:t>
            </a:r>
            <a:endParaRPr kumimoji="1" lang="en-US" altLang="ja-JP" dirty="0"/>
          </a:p>
        </p:txBody>
      </p:sp>
    </p:spTree>
    <p:extLst>
      <p:ext uri="{BB962C8B-B14F-4D97-AF65-F5344CB8AC3E}">
        <p14:creationId xmlns:p14="http://schemas.microsoft.com/office/powerpoint/2010/main" val="3407444537"/>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25B2E-3457-6015-07F7-BF22455E93E0}"/>
              </a:ext>
            </a:extLst>
          </p:cNvPr>
          <p:cNvSpPr>
            <a:spLocks noGrp="1"/>
          </p:cNvSpPr>
          <p:nvPr>
            <p:ph type="title"/>
          </p:nvPr>
        </p:nvSpPr>
        <p:spPr>
          <a:xfrm>
            <a:off x="1347787" y="382385"/>
            <a:ext cx="10082213" cy="889204"/>
          </a:xfrm>
        </p:spPr>
        <p:txBody>
          <a:bodyPr/>
          <a:lstStyle/>
          <a:p>
            <a:r>
              <a:rPr kumimoji="1" lang="fr-CA" altLang="ja-JP" dirty="0"/>
              <a:t>Crise politique en </a:t>
            </a:r>
            <a:r>
              <a:rPr kumimoji="1" lang="fr-CA" altLang="ja-JP" dirty="0" err="1"/>
              <a:t>FraNCe</a:t>
            </a:r>
            <a:endParaRPr kumimoji="1" lang="ja-JP" altLang="en-US" dirty="0"/>
          </a:p>
        </p:txBody>
      </p:sp>
      <p:sp>
        <p:nvSpPr>
          <p:cNvPr id="3" name="テキスト プレースホルダー 2">
            <a:extLst>
              <a:ext uri="{FF2B5EF4-FFF2-40B4-BE49-F238E27FC236}">
                <a16:creationId xmlns:a16="http://schemas.microsoft.com/office/drawing/2014/main" id="{5D13F8C3-97BE-BCF6-D41D-EE6CB19A3FD3}"/>
              </a:ext>
            </a:extLst>
          </p:cNvPr>
          <p:cNvSpPr>
            <a:spLocks noGrp="1"/>
          </p:cNvSpPr>
          <p:nvPr>
            <p:ph type="body" idx="1"/>
          </p:nvPr>
        </p:nvSpPr>
        <p:spPr/>
        <p:txBody>
          <a:bodyPr>
            <a:normAutofit fontScale="92500" lnSpcReduction="10000"/>
          </a:bodyPr>
          <a:lstStyle/>
          <a:p>
            <a:r>
              <a:rPr kumimoji="1" lang="en-US" altLang="ja-JP" dirty="0"/>
              <a:t>Le Figaro</a:t>
            </a:r>
            <a:endParaRPr kumimoji="1" lang="en-US" altLang="ja-JP" dirty="0">
              <a:hlinkClick r:id="rId2"/>
            </a:endParaRPr>
          </a:p>
          <a:p>
            <a:pPr marL="0" indent="0">
              <a:buNone/>
            </a:pPr>
            <a:r>
              <a:rPr kumimoji="1" lang="en-US" altLang="ja-JP" dirty="0">
                <a:hlinkClick r:id="rId2"/>
              </a:rPr>
              <a:t>https://www.lefigaro.fr/international/france-en-ruine-macron-le-fossoyeur-fin-du-cordon-sanitaire-la-presse-internationale-juge-severement-la-censure-du-gouvernement-barnier-20241205</a:t>
            </a:r>
            <a:endParaRPr kumimoji="1" lang="en-US" altLang="ja-JP" dirty="0"/>
          </a:p>
          <a:p>
            <a:r>
              <a:rPr kumimoji="1" lang="en-US" altLang="ja-JP" dirty="0"/>
              <a:t>La </a:t>
            </a:r>
            <a:r>
              <a:rPr kumimoji="1" lang="en-US" altLang="ja-JP" dirty="0" err="1"/>
              <a:t>libération</a:t>
            </a:r>
            <a:endParaRPr kumimoji="1" lang="en-US" altLang="ja-JP" dirty="0"/>
          </a:p>
          <a:p>
            <a:pPr marL="0" indent="0">
              <a:buNone/>
            </a:pPr>
            <a:r>
              <a:rPr kumimoji="1" lang="en-US" altLang="ja-JP" dirty="0">
                <a:hlinkClick r:id="rId3"/>
              </a:rPr>
              <a:t>https://www.liberation.fr/idees-et-debats/editorial/crise-politique-emmanuel-macron-face-au-miroir-de-son-echec-20241205_KCFMU3JUTRCI7FZ743NSQCCH6Q/</a:t>
            </a:r>
            <a:endParaRPr kumimoji="1" lang="en-US" altLang="ja-JP" dirty="0"/>
          </a:p>
          <a:p>
            <a:r>
              <a:rPr kumimoji="1" lang="en-US" altLang="ja-JP" dirty="0"/>
              <a:t>Le Monde</a:t>
            </a:r>
            <a:endParaRPr kumimoji="1" lang="en-US" altLang="ja-JP" dirty="0">
              <a:hlinkClick r:id="rId4"/>
            </a:endParaRPr>
          </a:p>
          <a:p>
            <a:pPr marL="0" indent="0">
              <a:buNone/>
            </a:pPr>
            <a:r>
              <a:rPr kumimoji="1" lang="en-US" altLang="ja-JP" dirty="0">
                <a:hlinkClick r:id="rId4"/>
              </a:rPr>
              <a:t>https://www.lemonde.fr/politique/article/2024/12/06/emmanuel-macron-reprend-la-main-face-a-la-crise-politique-mais-refuse-d-assumer-les-responsabilites-des-autres-apres-la-censure_6432868_823448.html</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テキスト ボックス 3">
            <a:extLst>
              <a:ext uri="{FF2B5EF4-FFF2-40B4-BE49-F238E27FC236}">
                <a16:creationId xmlns:a16="http://schemas.microsoft.com/office/drawing/2014/main" id="{DAB9675E-B5BE-CFE2-E2E4-D411FF741881}"/>
              </a:ext>
            </a:extLst>
          </p:cNvPr>
          <p:cNvSpPr txBox="1"/>
          <p:nvPr/>
        </p:nvSpPr>
        <p:spPr>
          <a:xfrm>
            <a:off x="1509713" y="1471613"/>
            <a:ext cx="1104885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ja-JP" altLang="en-US" dirty="0"/>
              <a:t>前回の国民議会選挙で、極右政党の</a:t>
            </a:r>
            <a:r>
              <a:rPr lang="fr-CA" altLang="ja-JP" dirty="0"/>
              <a:t>RN</a:t>
            </a:r>
            <a:r>
              <a:rPr lang="ja-JP" altLang="en-US" dirty="0"/>
              <a:t>を勝たせないために、中道（</a:t>
            </a:r>
            <a:r>
              <a:rPr lang="fr-CA" altLang="ja-JP" dirty="0"/>
              <a:t>Macron</a:t>
            </a:r>
            <a:r>
              <a:rPr lang="ja-JP" altLang="en-US" dirty="0"/>
              <a:t>派）と左派が選挙協力をした。</a:t>
            </a:r>
            <a:endParaRPr lang="en-US" altLang="ja-JP" dirty="0"/>
          </a:p>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今回は、極右と左派が手を組んで、中道の首相の不信任案が可決された。</a:t>
            </a:r>
          </a:p>
        </p:txBody>
      </p:sp>
    </p:spTree>
    <p:extLst>
      <p:ext uri="{BB962C8B-B14F-4D97-AF65-F5344CB8AC3E}">
        <p14:creationId xmlns:p14="http://schemas.microsoft.com/office/powerpoint/2010/main" val="137684788"/>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66185-FE87-2FD7-651E-4B3550E81F02}"/>
              </a:ext>
            </a:extLst>
          </p:cNvPr>
          <p:cNvSpPr>
            <a:spLocks noGrp="1"/>
          </p:cNvSpPr>
          <p:nvPr>
            <p:ph type="title"/>
          </p:nvPr>
        </p:nvSpPr>
        <p:spPr/>
        <p:txBody>
          <a:bodyPr/>
          <a:lstStyle/>
          <a:p>
            <a:r>
              <a:rPr kumimoji="1" lang="fr-CA" altLang="ja-JP" dirty="0"/>
              <a:t>Libération</a:t>
            </a:r>
            <a:endParaRPr kumimoji="1" lang="ja-JP" altLang="en-US" dirty="0"/>
          </a:p>
        </p:txBody>
      </p:sp>
      <p:sp>
        <p:nvSpPr>
          <p:cNvPr id="3" name="テキスト プレースホルダー 2">
            <a:extLst>
              <a:ext uri="{FF2B5EF4-FFF2-40B4-BE49-F238E27FC236}">
                <a16:creationId xmlns:a16="http://schemas.microsoft.com/office/drawing/2014/main" id="{4C8D1673-EF33-0DC2-7BB6-ED7FA73A88FD}"/>
              </a:ext>
            </a:extLst>
          </p:cNvPr>
          <p:cNvSpPr>
            <a:spLocks noGrp="1"/>
          </p:cNvSpPr>
          <p:nvPr>
            <p:ph type="body" idx="1"/>
          </p:nvPr>
        </p:nvSpPr>
        <p:spPr/>
        <p:txBody>
          <a:bodyPr>
            <a:normAutofit fontScale="40000" lnSpcReduction="20000"/>
          </a:bodyPr>
          <a:lstStyle/>
          <a:p>
            <a:r>
              <a:rPr lang="ja-JP" altLang="en-US" b="1" dirty="0"/>
              <a:t>ポール・キニオの社説</a:t>
            </a:r>
            <a:br>
              <a:rPr lang="ja-JP" altLang="en-US" dirty="0"/>
            </a:br>
            <a:r>
              <a:rPr lang="ja-JP" altLang="en-US" b="1" dirty="0"/>
              <a:t>政治危機：失敗の鏡の前に立つエマニュエル・マクロン</a:t>
            </a:r>
            <a:endParaRPr lang="ja-JP" altLang="en-US" dirty="0"/>
          </a:p>
          <a:p>
            <a:r>
              <a:rPr lang="ja-JP" altLang="en-US" dirty="0"/>
              <a:t>バルニエ政権への不信任可決を受けて、エマニュエル・マクロン大統領は</a:t>
            </a:r>
            <a:r>
              <a:rPr lang="en-US" altLang="ja-JP" dirty="0"/>
              <a:t>12</a:t>
            </a:r>
            <a:r>
              <a:rPr lang="ja-JP" altLang="en-US" dirty="0"/>
              <a:t>月</a:t>
            </a:r>
            <a:r>
              <a:rPr lang="en-US" altLang="ja-JP" dirty="0"/>
              <a:t>5</a:t>
            </a:r>
            <a:r>
              <a:rPr lang="ja-JP" altLang="en-US" dirty="0"/>
              <a:t>日木曜日、フランス国民を安心させようと試みた</a:t>
            </a:r>
            <a:r>
              <a:rPr lang="ja-JP" altLang="en-US" dirty="0">
                <a:highlight>
                  <a:srgbClr val="FFFF00"/>
                </a:highlight>
              </a:rPr>
              <a:t>が、その一方で、</a:t>
            </a:r>
            <a:r>
              <a:rPr lang="ja-JP" altLang="en-US" dirty="0"/>
              <a:t>この危機の責任を議員や有権者に転嫁した。</a:t>
            </a:r>
            <a:endParaRPr lang="en-US" altLang="ja-JP" dirty="0"/>
          </a:p>
          <a:p>
            <a:r>
              <a:rPr lang="ja-JP" altLang="en-US" b="1" dirty="0"/>
              <a:t>フランス国民に向き合うのか、それとも自分自身に向き合うのか？</a:t>
            </a:r>
            <a:br>
              <a:rPr lang="ja-JP" altLang="en-US" dirty="0"/>
            </a:br>
            <a:r>
              <a:rPr lang="ja-JP" altLang="en-US" dirty="0"/>
              <a:t>ミシェル・バルニエの辞任を受理した数時間後、エマニュエル・マクロン大統領は、</a:t>
            </a:r>
            <a:r>
              <a:rPr lang="en-US" altLang="ja-JP" dirty="0"/>
              <a:t>12</a:t>
            </a:r>
            <a:r>
              <a:rPr lang="ja-JP" altLang="en-US" dirty="0"/>
              <a:t>月</a:t>
            </a:r>
            <a:r>
              <a:rPr lang="en-US" altLang="ja-JP" dirty="0"/>
              <a:t>5</a:t>
            </a:r>
            <a:r>
              <a:rPr lang="ja-JP" altLang="en-US" dirty="0"/>
              <a:t>日木曜日の夜</a:t>
            </a:r>
            <a:r>
              <a:rPr lang="en-US" altLang="ja-JP" dirty="0"/>
              <a:t>8</a:t>
            </a:r>
            <a:r>
              <a:rPr lang="ja-JP" altLang="en-US" dirty="0"/>
              <a:t>時、</a:t>
            </a:r>
            <a:r>
              <a:rPr lang="ja-JP" altLang="en-US" dirty="0">
                <a:highlight>
                  <a:srgbClr val="FFFF00"/>
                </a:highlight>
              </a:rPr>
              <a:t>テレビ画面</a:t>
            </a:r>
            <a:r>
              <a:rPr lang="ja-JP" altLang="en-US" dirty="0"/>
              <a:t>を通じてフランス国民に向けてメッセージを発信する場を設定した。</a:t>
            </a:r>
            <a:r>
              <a:rPr lang="ja-JP" altLang="en-US" dirty="0">
                <a:highlight>
                  <a:srgbClr val="FFFF00"/>
                </a:highlight>
              </a:rPr>
              <a:t>この時間帯は、危機的な状況下で大統領が発言する際におなじみの時間である。</a:t>
            </a:r>
          </a:p>
          <a:p>
            <a:r>
              <a:rPr lang="ja-JP" altLang="en-US" dirty="0">
                <a:highlight>
                  <a:srgbClr val="FFFF00"/>
                </a:highlight>
              </a:rPr>
              <a:t>大統領</a:t>
            </a:r>
            <a:r>
              <a:rPr lang="ja-JP" altLang="en-US" dirty="0"/>
              <a:t>にとって、この演説は危険な挑戦となった。ミシェル・バルニエの</a:t>
            </a:r>
            <a:r>
              <a:rPr lang="ja-JP" altLang="en-US" dirty="0">
                <a:highlight>
                  <a:srgbClr val="FFFF00"/>
                </a:highlight>
              </a:rPr>
              <a:t>運命が決まった</a:t>
            </a:r>
            <a:r>
              <a:rPr lang="ja-JP" altLang="en-US" dirty="0"/>
              <a:t>と伝えられた後、大統領は次の首相を</a:t>
            </a:r>
            <a:r>
              <a:rPr lang="ja-JP" altLang="en-US" dirty="0">
                <a:highlight>
                  <a:srgbClr val="FFFF00"/>
                </a:highlight>
              </a:rPr>
              <a:t>迅速に任命する</a:t>
            </a:r>
            <a:r>
              <a:rPr lang="ja-JP" altLang="en-US" dirty="0"/>
              <a:t>とほのめかしてきたが、「数日以内に」任命すると述べるにとどまった。では、どういうことなのか？</a:t>
            </a:r>
          </a:p>
          <a:p>
            <a:r>
              <a:rPr lang="ja-JP" altLang="en-US" dirty="0"/>
              <a:t>「他者の無責任」、つまり極右や</a:t>
            </a:r>
            <a:r>
              <a:rPr lang="ja-JP" altLang="en-US" dirty="0">
                <a:highlight>
                  <a:srgbClr val="FFFF00"/>
                </a:highlight>
              </a:rPr>
              <a:t>反逆者（左派勢力）</a:t>
            </a:r>
            <a:r>
              <a:rPr lang="ja-JP" altLang="en-US" dirty="0"/>
              <a:t>を指摘して責任をなすりつけた後、大統領の演説はフランス国民を安心させることを目的としていた。危機があろうと、不安定さがあろうと、崖っぷちに立たされていようと、パニックになる必要はないと訴えるためだ。「国家の継続性」は確保される、フランスには堅固な憲法と安定した制度があり、その最たるものは共和国大統領職である、と。</a:t>
            </a:r>
          </a:p>
          <a:p>
            <a:r>
              <a:rPr lang="ja-JP" altLang="en-US" dirty="0"/>
              <a:t>エマニュエル・マクロンは繰り返し、大統領職をいかなる状況でも辞することはないと強調した。</a:t>
            </a:r>
          </a:p>
          <a:p>
            <a:r>
              <a:rPr lang="ja-JP" altLang="en-US" b="1" dirty="0"/>
              <a:t>しかし、混乱を招いた本人が、どうやって安心感を与え、安定性を象徴することができるのだろうか？</a:t>
            </a:r>
            <a:br>
              <a:rPr lang="ja-JP" altLang="en-US" dirty="0"/>
            </a:br>
            <a:r>
              <a:rPr lang="ja-JP" altLang="en-US" dirty="0"/>
              <a:t>自ら制度を揺るがし、あるいは見習い魔術師のようにそれを弄び、フランス国民に「理解されなかった」解散という決定を下した者が、どうやって制度の背後に身を隠すことができるのだろうか？</a:t>
            </a:r>
          </a:p>
          <a:p>
            <a:r>
              <a:rPr lang="ja-JP" altLang="en-US" dirty="0"/>
              <a:t>この木曜日の夜、エマニュエル・マクロンはフランス国民に向き合っていたというよりも、実際には自分自身に向き合っていた。自身の失敗という鏡の前に立たされていたのである。そして、今後下すべき選択が</a:t>
            </a:r>
            <a:r>
              <a:rPr lang="ja-JP" altLang="en-US" dirty="0">
                <a:highlight>
                  <a:srgbClr val="FFFF00"/>
                </a:highlight>
              </a:rPr>
              <a:t>その</a:t>
            </a:r>
            <a:r>
              <a:rPr lang="ja-JP" altLang="en-US" dirty="0"/>
              <a:t>失敗の深刻さを物語っている。</a:t>
            </a:r>
          </a:p>
          <a:p>
            <a:r>
              <a:rPr lang="en-US" altLang="ja-JP" dirty="0"/>
              <a:t>2017</a:t>
            </a:r>
            <a:r>
              <a:rPr lang="ja-JP" altLang="en-US" dirty="0"/>
              <a:t>年に左派と右派の対立構造を打破して当選し、極右に対抗する盾になることを約束したマクロンは、現在、</a:t>
            </a:r>
            <a:r>
              <a:rPr lang="en-US" altLang="ja-JP" dirty="0"/>
              <a:t>2</a:t>
            </a:r>
            <a:r>
              <a:rPr lang="ja-JP" altLang="en-US" dirty="0"/>
              <a:t>つの選択肢の間で揺れている。一つは、ミシェル・バルニエよりもさらに極右寄りの人物（レコルニュという選択肢）を首相に任命すること。もう一つは、左派、中央派、そして共和党右派に</a:t>
            </a:r>
            <a:r>
              <a:rPr lang="ja-JP" altLang="en-US" dirty="0">
                <a:highlight>
                  <a:srgbClr val="FFFF00"/>
                </a:highlight>
              </a:rPr>
              <a:t>手を差し伸べる</a:t>
            </a:r>
            <a:r>
              <a:rPr lang="ja-JP" altLang="en-US" dirty="0"/>
              <a:t>ことのできる首相を選ぶことである。</a:t>
            </a:r>
          </a:p>
          <a:p>
            <a:r>
              <a:rPr lang="ja-JP" altLang="en-US" dirty="0"/>
              <a:t>彼の陣営の一部は、後者の選択を推しており、それは</a:t>
            </a:r>
            <a:r>
              <a:rPr lang="ja-JP" altLang="en-US" dirty="0">
                <a:highlight>
                  <a:srgbClr val="FFFF00"/>
                </a:highlight>
              </a:rPr>
              <a:t>共和党の統一戦線</a:t>
            </a:r>
            <a:r>
              <a:rPr lang="ja-JP" altLang="en-US" dirty="0"/>
              <a:t>によって特徴づけられた選挙結果と一致するため、理にかなっている。数日前から</a:t>
            </a:r>
            <a:r>
              <a:rPr lang="ja-JP" altLang="en-US" dirty="0">
                <a:highlight>
                  <a:srgbClr val="FFFF00"/>
                </a:highlight>
              </a:rPr>
              <a:t>政府左派</a:t>
            </a:r>
            <a:r>
              <a:rPr lang="ja-JP" altLang="en-US" dirty="0"/>
              <a:t>は、</a:t>
            </a:r>
            <a:r>
              <a:rPr lang="ja-JP" altLang="en-US" dirty="0">
                <a:highlight>
                  <a:srgbClr val="FFFF00"/>
                </a:highlight>
              </a:rPr>
              <a:t>反逆的な戦略</a:t>
            </a:r>
            <a:r>
              <a:rPr lang="ja-JP" altLang="en-US" dirty="0"/>
              <a:t>に従わないという明確なシグナルを発し始めている。エマニュエル・マクロンはこの機会を捉えることができるだろうか？</a:t>
            </a:r>
          </a:p>
          <a:p>
            <a:r>
              <a:rPr lang="ja-JP" altLang="en-US" dirty="0"/>
              <a:t>社会党が用いた「不信任ではない」という表現を採用したことで、彼はその扉をわずかに開いたようだ。それをさらに広げるために一つ提案するなら、</a:t>
            </a:r>
            <a:r>
              <a:rPr lang="en-US" altLang="ja-JP" dirty="0"/>
              <a:t>2017</a:t>
            </a:r>
            <a:r>
              <a:rPr lang="ja-JP" altLang="en-US" dirty="0"/>
              <a:t>年と</a:t>
            </a:r>
            <a:r>
              <a:rPr lang="en-US" altLang="ja-JP" dirty="0"/>
              <a:t>2022</a:t>
            </a:r>
            <a:r>
              <a:rPr lang="ja-JP" altLang="en-US" dirty="0"/>
              <a:t>年の</a:t>
            </a:r>
            <a:r>
              <a:rPr lang="en-US" altLang="ja-JP" dirty="0"/>
              <a:t>2</a:t>
            </a:r>
            <a:r>
              <a:rPr lang="ja-JP" altLang="en-US" dirty="0"/>
              <a:t>度にわたり、彼が左派有権者に目を向けることをためらわなかったことを思い出すことである。</a:t>
            </a:r>
          </a:p>
          <a:p>
            <a:endParaRPr kumimoji="1" lang="ja-JP" altLang="en-US" dirty="0"/>
          </a:p>
        </p:txBody>
      </p:sp>
      <p:sp>
        <p:nvSpPr>
          <p:cNvPr id="4" name="テキスト ボックス 3">
            <a:extLst>
              <a:ext uri="{FF2B5EF4-FFF2-40B4-BE49-F238E27FC236}">
                <a16:creationId xmlns:a16="http://schemas.microsoft.com/office/drawing/2014/main" id="{6ED98A40-16E3-8AEB-CBAE-46355CAF4523}"/>
              </a:ext>
            </a:extLst>
          </p:cNvPr>
          <p:cNvSpPr txBox="1"/>
          <p:nvPr/>
        </p:nvSpPr>
        <p:spPr>
          <a:xfrm>
            <a:off x="1251677" y="5736954"/>
            <a:ext cx="10178324"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rPr>
              <a:t>穏健左派（</a:t>
            </a:r>
            <a:r>
              <a:rPr kumimoji="0" lang="en-US" altLang="ja-JP" sz="1000" b="0" i="0" u="none" strike="noStrike" cap="none" spc="0" normalizeH="0" baseline="0" dirty="0">
                <a:ln>
                  <a:noFill/>
                </a:ln>
                <a:solidFill>
                  <a:srgbClr val="000000"/>
                </a:solidFill>
                <a:effectLst/>
                <a:uFillTx/>
                <a:latin typeface="Gill Sans MT"/>
                <a:ea typeface="Gill Sans MT"/>
                <a:cs typeface="Gill Sans MT"/>
                <a:sym typeface="Gill Sans MT"/>
              </a:rPr>
              <a:t>La gauche de </a:t>
            </a:r>
            <a:r>
              <a:rPr kumimoji="0" lang="en-US" altLang="ja-JP" sz="1000" b="0" i="0" u="none" strike="noStrike" cap="none" spc="0" normalizeH="0" baseline="0" dirty="0" err="1">
                <a:ln>
                  <a:noFill/>
                </a:ln>
                <a:solidFill>
                  <a:srgbClr val="000000"/>
                </a:solidFill>
                <a:effectLst/>
                <a:uFillTx/>
                <a:latin typeface="Gill Sans MT"/>
                <a:ea typeface="Gill Sans MT"/>
                <a:cs typeface="Gill Sans MT"/>
                <a:sym typeface="Gill Sans MT"/>
              </a:rPr>
              <a:t>gouvernement</a:t>
            </a:r>
            <a:r>
              <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rPr>
              <a:t>）：社会党（</a:t>
            </a:r>
            <a:r>
              <a:rPr kumimoji="0" lang="en-US" altLang="ja-JP" sz="1000" b="0" i="0" u="none" strike="noStrike" cap="none" spc="0" normalizeH="0" baseline="0" dirty="0">
                <a:ln>
                  <a:noFill/>
                </a:ln>
                <a:solidFill>
                  <a:srgbClr val="000000"/>
                </a:solidFill>
                <a:effectLst/>
                <a:uFillTx/>
                <a:latin typeface="Gill Sans MT"/>
                <a:ea typeface="Gill Sans MT"/>
                <a:cs typeface="Gill Sans MT"/>
                <a:sym typeface="Gill Sans MT"/>
              </a:rPr>
              <a:t>PS</a:t>
            </a:r>
            <a:r>
              <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rPr>
              <a:t>）やその他の中道左派勢力。過去に政府を構成した実績があり、現実的な政策を掲げることが多い。</a:t>
            </a:r>
            <a:endParaRPr kumimoji="0" lang="en-US" altLang="ja-JP" sz="10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rPr>
              <a:t>急進左派（</a:t>
            </a:r>
            <a:r>
              <a:rPr kumimoji="0" lang="en-US" altLang="ja-JP" sz="1000" b="0" i="0" u="none" strike="noStrike" cap="none" spc="0" normalizeH="0" baseline="0" dirty="0">
                <a:ln>
                  <a:noFill/>
                </a:ln>
                <a:solidFill>
                  <a:srgbClr val="000000"/>
                </a:solidFill>
                <a:effectLst/>
                <a:uFillTx/>
                <a:latin typeface="Gill Sans MT"/>
                <a:ea typeface="Gill Sans MT"/>
                <a:cs typeface="Gill Sans MT"/>
                <a:sym typeface="Gill Sans MT"/>
              </a:rPr>
              <a:t>La gauche </a:t>
            </a:r>
            <a:r>
              <a:rPr kumimoji="0" lang="en-US" altLang="ja-JP" sz="1000" b="0" i="0" u="none" strike="noStrike" cap="none" spc="0" normalizeH="0" baseline="0" dirty="0" err="1">
                <a:ln>
                  <a:noFill/>
                </a:ln>
                <a:solidFill>
                  <a:srgbClr val="000000"/>
                </a:solidFill>
                <a:effectLst/>
                <a:uFillTx/>
                <a:latin typeface="Gill Sans MT"/>
                <a:ea typeface="Gill Sans MT"/>
                <a:cs typeface="Gill Sans MT"/>
                <a:sym typeface="Gill Sans MT"/>
              </a:rPr>
              <a:t>insoumise</a:t>
            </a:r>
            <a:r>
              <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rPr>
              <a:t>）：例えば「不服従のフランス（</a:t>
            </a:r>
            <a:r>
              <a:rPr kumimoji="0" lang="en-US" altLang="ja-JP" sz="1000" b="0" i="0" u="none" strike="noStrike" cap="none" spc="0" normalizeH="0" baseline="0" dirty="0">
                <a:ln>
                  <a:noFill/>
                </a:ln>
                <a:solidFill>
                  <a:srgbClr val="000000"/>
                </a:solidFill>
                <a:effectLst/>
                <a:uFillTx/>
                <a:latin typeface="Gill Sans MT"/>
                <a:ea typeface="Gill Sans MT"/>
                <a:cs typeface="Gill Sans MT"/>
                <a:sym typeface="Gill Sans MT"/>
              </a:rPr>
              <a:t>La France </a:t>
            </a:r>
            <a:r>
              <a:rPr kumimoji="0" lang="en-US" altLang="ja-JP" sz="1000" b="0" i="0" u="none" strike="noStrike" cap="none" spc="0" normalizeH="0" baseline="0" dirty="0" err="1">
                <a:ln>
                  <a:noFill/>
                </a:ln>
                <a:solidFill>
                  <a:srgbClr val="000000"/>
                </a:solidFill>
                <a:effectLst/>
                <a:uFillTx/>
                <a:latin typeface="Gill Sans MT"/>
                <a:ea typeface="Gill Sans MT"/>
                <a:cs typeface="Gill Sans MT"/>
                <a:sym typeface="Gill Sans MT"/>
              </a:rPr>
              <a:t>insoumise</a:t>
            </a:r>
            <a:r>
              <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rPr>
              <a:t>）」など、体制批判や急進的な政策を掲げる左派。</a:t>
            </a:r>
          </a:p>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2199785331"/>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1241-06C7-655F-B9E4-5912325D50AF}"/>
              </a:ext>
            </a:extLst>
          </p:cNvPr>
          <p:cNvSpPr>
            <a:spLocks noGrp="1"/>
          </p:cNvSpPr>
          <p:nvPr>
            <p:ph type="title"/>
          </p:nvPr>
        </p:nvSpPr>
        <p:spPr/>
        <p:txBody>
          <a:bodyPr>
            <a:normAutofit/>
          </a:bodyPr>
          <a:lstStyle/>
          <a:p>
            <a:r>
              <a:rPr kumimoji="1" lang="en-US" altLang="ja-JP" dirty="0"/>
              <a:t>https://www.lefigaro.fr/</a:t>
            </a:r>
            <a:endParaRPr kumimoji="1" lang="ja-JP" altLang="en-US" dirty="0"/>
          </a:p>
        </p:txBody>
      </p:sp>
      <p:sp>
        <p:nvSpPr>
          <p:cNvPr id="3" name="テキスト プレースホルダー 2">
            <a:extLst>
              <a:ext uri="{FF2B5EF4-FFF2-40B4-BE49-F238E27FC236}">
                <a16:creationId xmlns:a16="http://schemas.microsoft.com/office/drawing/2014/main" id="{9281D394-7FED-392A-8984-D0590CE09BF4}"/>
              </a:ext>
            </a:extLst>
          </p:cNvPr>
          <p:cNvSpPr>
            <a:spLocks noGrp="1"/>
          </p:cNvSpPr>
          <p:nvPr>
            <p:ph type="body" idx="1"/>
          </p:nvPr>
        </p:nvSpPr>
        <p:spPr>
          <a:xfrm>
            <a:off x="1251677" y="1709530"/>
            <a:ext cx="10178324" cy="4170063"/>
          </a:xfrm>
        </p:spPr>
        <p:txBody>
          <a:bodyPr>
            <a:normAutofit fontScale="25000" lnSpcReduction="20000"/>
          </a:bodyPr>
          <a:lstStyle/>
          <a:p>
            <a:r>
              <a:rPr kumimoji="1" lang="ja-JP" altLang="en-US" dirty="0"/>
              <a:t>「フランスの崩壊」、「墓掘り人マクロン」、終焉を迎えた「</a:t>
            </a:r>
            <a:r>
              <a:rPr kumimoji="1" lang="ja-JP" altLang="en-US" dirty="0">
                <a:highlight>
                  <a:srgbClr val="FFFF00"/>
                </a:highlight>
              </a:rPr>
              <a:t>衛生コード</a:t>
            </a:r>
            <a:r>
              <a:rPr kumimoji="1" lang="ja-JP" altLang="en-US" dirty="0"/>
              <a:t>」：国際メディアがバルニエ政権への不信任を厳しく批判</a:t>
            </a:r>
            <a:endParaRPr lang="ja-JP" altLang="en-US" dirty="0"/>
          </a:p>
          <a:p>
            <a:r>
              <a:rPr lang="ja-JP" altLang="en-US" b="1" dirty="0"/>
              <a:t>報道レビュー</a:t>
            </a:r>
            <a:r>
              <a:rPr lang="ja-JP" altLang="en-US" dirty="0"/>
              <a:t> </a:t>
            </a:r>
            <a:r>
              <a:rPr lang="en-US" altLang="ja-JP" dirty="0"/>
              <a:t>- RN</a:t>
            </a:r>
            <a:r>
              <a:rPr lang="ja-JP" altLang="en-US" dirty="0"/>
              <a:t>（国民連合）と</a:t>
            </a:r>
            <a:r>
              <a:rPr lang="en-US" altLang="ja-JP" dirty="0"/>
              <a:t>NFP</a:t>
            </a:r>
            <a:r>
              <a:rPr lang="ja-JP" altLang="en-US" dirty="0"/>
              <a:t>（新人民戦線）の連携、金融危機、エマニュエル・マクロンの責任</a:t>
            </a:r>
            <a:r>
              <a:rPr lang="en-US" altLang="ja-JP" dirty="0"/>
              <a:t>… </a:t>
            </a:r>
            <a:r>
              <a:rPr lang="ja-JP" altLang="en-US" dirty="0"/>
              <a:t>外国の新聞は、</a:t>
            </a:r>
            <a:r>
              <a:rPr lang="ja-JP" altLang="en-US" dirty="0">
                <a:highlight>
                  <a:srgbClr val="FFFF00"/>
                </a:highlight>
              </a:rPr>
              <a:t>第五共和制</a:t>
            </a:r>
            <a:r>
              <a:rPr lang="ja-JP" altLang="en-US" dirty="0"/>
              <a:t>史上最も短命だった政府の崩壊を徹底的に分析し、フランスの世界における立ち位置について疑問を投げかけている。</a:t>
            </a:r>
            <a:endParaRPr lang="en-US" altLang="ja-JP" dirty="0"/>
          </a:p>
          <a:p>
            <a:r>
              <a:rPr lang="ja-JP" altLang="en-US" dirty="0"/>
              <a:t>「くそったれ！」という見出しが、</a:t>
            </a:r>
            <a:r>
              <a:rPr lang="en-US" altLang="ja-JP" dirty="0"/>
              <a:t>12</a:t>
            </a:r>
            <a:r>
              <a:rPr lang="ja-JP" altLang="en-US" dirty="0"/>
              <a:t>月</a:t>
            </a:r>
            <a:r>
              <a:rPr lang="en-US" altLang="ja-JP" dirty="0"/>
              <a:t>5</a:t>
            </a:r>
            <a:r>
              <a:rPr lang="ja-JP" altLang="en-US" dirty="0"/>
              <a:t>日木曜日付けでパリの地下鉄広告板に掲載された</a:t>
            </a:r>
            <a:r>
              <a:rPr lang="en-US" altLang="ja-JP" b="1" dirty="0"/>
              <a:t>The Economist</a:t>
            </a:r>
            <a:r>
              <a:rPr lang="ja-JP" altLang="en-US" dirty="0"/>
              <a:t>誌の一面を飾った。「フランスは未知の領域へと突入した </a:t>
            </a:r>
            <a:r>
              <a:rPr lang="en-US" altLang="ja-JP" dirty="0"/>
              <a:t>(...) 12</a:t>
            </a:r>
            <a:r>
              <a:rPr lang="ja-JP" altLang="en-US" dirty="0"/>
              <a:t>月</a:t>
            </a:r>
            <a:r>
              <a:rPr lang="en-US" altLang="ja-JP" dirty="0"/>
              <a:t>7</a:t>
            </a:r>
            <a:r>
              <a:rPr lang="ja-JP" altLang="en-US" dirty="0"/>
              <a:t>日には、</a:t>
            </a:r>
            <a:r>
              <a:rPr lang="en-US" altLang="ja-JP" dirty="0"/>
              <a:t>50</a:t>
            </a:r>
            <a:r>
              <a:rPr lang="ja-JP" altLang="en-US" dirty="0"/>
              <a:t>人の国家元首や政府首脳が、ノートルダム大聖堂の再開を祝うために集結する予定だ。ドナルド・トランプも、フランスの最良の姿を目の当たりにするために訪れる。この国は、予定された期間と予算内で、他のどの国にも不可能だった技術と再生の偉業を成し遂げた。」しかし、イギリスの</a:t>
            </a:r>
            <a:r>
              <a:rPr lang="ja-JP" altLang="en-US" dirty="0">
                <a:highlight>
                  <a:srgbClr val="FFFF00"/>
                </a:highlight>
              </a:rPr>
              <a:t>この</a:t>
            </a:r>
            <a:r>
              <a:rPr lang="ja-JP" altLang="en-US" dirty="0"/>
              <a:t>週刊誌は続けてこう指摘する。「この壮麗なフランスは、同時に深刻な政治危機にも直面している。」</a:t>
            </a:r>
            <a:endParaRPr lang="en-US" altLang="ja-JP" dirty="0"/>
          </a:p>
          <a:p>
            <a:endParaRPr lang="ja-JP" altLang="en-US" dirty="0"/>
          </a:p>
          <a:p>
            <a:r>
              <a:rPr lang="ja-JP" altLang="en-US" dirty="0"/>
              <a:t>水曜日、左派議員と国民連合（</a:t>
            </a:r>
            <a:r>
              <a:rPr lang="en-US" altLang="ja-JP" dirty="0"/>
              <a:t>RN</a:t>
            </a:r>
            <a:r>
              <a:rPr lang="ja-JP" altLang="en-US" dirty="0"/>
              <a:t>）の議員たちは国民議会で共同で不信任決議を可決し、第五共和制史上最も短命なミシェル・バルニエ政権を崩壊させた。この結果、</a:t>
            </a:r>
            <a:r>
              <a:rPr lang="en-US" altLang="ja-JP" dirty="0">
                <a:highlight>
                  <a:srgbClr val="FFFF00"/>
                </a:highlight>
              </a:rPr>
              <a:t>3</a:t>
            </a:r>
            <a:r>
              <a:rPr lang="ja-JP" altLang="en-US" dirty="0">
                <a:highlight>
                  <a:srgbClr val="FFFF00"/>
                </a:highlight>
              </a:rPr>
              <a:t>兆</a:t>
            </a:r>
            <a:r>
              <a:rPr lang="en-US" altLang="ja-JP" dirty="0">
                <a:highlight>
                  <a:srgbClr val="FFFF00"/>
                </a:highlight>
              </a:rPr>
              <a:t>2000</a:t>
            </a:r>
            <a:r>
              <a:rPr lang="ja-JP" altLang="en-US" dirty="0">
                <a:highlight>
                  <a:srgbClr val="FFFF00"/>
                </a:highlight>
              </a:rPr>
              <a:t>億ユーロ</a:t>
            </a:r>
            <a:r>
              <a:rPr lang="ja-JP" altLang="en-US" dirty="0"/>
              <a:t>の公的債務に喘ぐフランスにおいて、政治的および財政的な危機が招かれることを議会は容認する形となった。</a:t>
            </a:r>
            <a:endParaRPr lang="en-US" altLang="ja-JP" dirty="0"/>
          </a:p>
          <a:p>
            <a:r>
              <a:rPr lang="ja-JP" altLang="en-US" dirty="0"/>
              <a:t>「</a:t>
            </a:r>
            <a:r>
              <a:rPr lang="ja-JP" altLang="en-US" dirty="0">
                <a:highlight>
                  <a:srgbClr val="FFFF00"/>
                </a:highlight>
              </a:rPr>
              <a:t>新たなコードン</a:t>
            </a:r>
            <a:r>
              <a:rPr lang="ja-JP" altLang="en-US" dirty="0"/>
              <a:t>の創出」</a:t>
            </a:r>
            <a:br>
              <a:rPr lang="ja-JP" altLang="en-US" dirty="0"/>
            </a:br>
            <a:r>
              <a:rPr lang="ja-JP" altLang="en-US" dirty="0"/>
              <a:t>対極的な勢力の連携 </a:t>
            </a:r>
            <a:r>
              <a:rPr lang="en-US" altLang="ja-JP" dirty="0"/>
              <a:t>- </a:t>
            </a:r>
            <a:r>
              <a:rPr lang="ja-JP" altLang="en-US" dirty="0"/>
              <a:t>これまでフランスの「中央ブロック」によって何度も非難されてきたこの連携が、ピレネー山脈を越えた先でも注目されている。スペインの中道右派紙</a:t>
            </a:r>
            <a:r>
              <a:rPr lang="en-US" altLang="ja-JP" b="1" dirty="0"/>
              <a:t>El Mundo</a:t>
            </a:r>
            <a:r>
              <a:rPr lang="ja-JP" altLang="en-US" dirty="0"/>
              <a:t>はこう指摘する。「（国民議会の）</a:t>
            </a:r>
            <a:r>
              <a:rPr lang="ja-JP" altLang="en-US" dirty="0">
                <a:highlight>
                  <a:srgbClr val="FFFF00"/>
                </a:highlight>
              </a:rPr>
              <a:t>議席で、これまで選挙では機能していたものが崩壊した</a:t>
            </a:r>
            <a:r>
              <a:rPr lang="ja-JP" altLang="en-US" dirty="0"/>
              <a:t>。それは極右の進出を阻止するための政党間の連携、いわゆる</a:t>
            </a:r>
            <a:r>
              <a:rPr lang="ja-JP" altLang="en-US" dirty="0">
                <a:highlight>
                  <a:srgbClr val="FFFF00"/>
                </a:highlight>
              </a:rPr>
              <a:t>衛生コード</a:t>
            </a:r>
            <a:r>
              <a:rPr lang="ja-JP" altLang="en-US" dirty="0"/>
              <a:t>だ。この不信任案が明らかにしたのは、フランスでは前例のない新たなコードンの創出だ。それは極端な議会勢力によるマクロンに対する共通の投票だ」と述べ、さらに「昨日の議会での緊迫した雰囲気」を強調している。　</a:t>
            </a:r>
            <a:endParaRPr lang="en-US" altLang="ja-JP" dirty="0"/>
          </a:p>
          <a:p>
            <a:r>
              <a:rPr lang="ja-JP" altLang="en-US" dirty="0"/>
              <a:t>極右勢力と、欠陥だらけで予測不能な政治体制からの複合的な圧力に対して、制度的および政治的な仕組みが持ちこたえられるという保証はどこにもない。</a:t>
            </a:r>
          </a:p>
          <a:p>
            <a:endParaRPr lang="en-US" altLang="ja-JP" dirty="0"/>
          </a:p>
          <a:p>
            <a:r>
              <a:rPr lang="ja-JP" altLang="en-US" dirty="0"/>
              <a:t>ライン川の向こう側、ドイツの</a:t>
            </a:r>
            <a:r>
              <a:rPr lang="en-US" altLang="ja-JP" b="1" dirty="0"/>
              <a:t>Die Zeit</a:t>
            </a:r>
            <a:r>
              <a:rPr lang="ja-JP" altLang="en-US" dirty="0"/>
              <a:t>誌は、ミシェル・バルニエ失脚におけるマリーヌ・ル・ペンの役割を強調している。同誌は次のように分析している。「バルニエは、ル・ペンがいつでも彼を見捨てる可能性があることを過小評価していた。彼女は当初、彼を優れた外交官として評価していたが、最近になって彼に対する要求リストが増え、発言もより攻撃的になっていた。」</a:t>
            </a:r>
            <a:endParaRPr lang="en-US" altLang="ja-JP" dirty="0"/>
          </a:p>
          <a:p>
            <a:r>
              <a:rPr lang="ja-JP" altLang="en-US" dirty="0"/>
              <a:t>「マクロンは辞任すべき」</a:t>
            </a:r>
            <a:br>
              <a:rPr lang="ja-JP" altLang="en-US" dirty="0"/>
            </a:br>
            <a:r>
              <a:rPr lang="ja-JP" altLang="en-US" dirty="0"/>
              <a:t>アルゼンチンでは、責任はエマニュエル・マクロンにあると主張するのが同国で最も読まれている新聞</a:t>
            </a:r>
            <a:r>
              <a:rPr lang="en-US" altLang="ja-JP" b="1" dirty="0"/>
              <a:t>El Clarin</a:t>
            </a:r>
            <a:r>
              <a:rPr lang="ja-JP" altLang="en-US" dirty="0"/>
              <a:t>だ。この新聞はエリゼ宮に住むマクロンを「これまで以上に弱体化した大統領 </a:t>
            </a:r>
            <a:r>
              <a:rPr lang="en-US" altLang="ja-JP" dirty="0"/>
              <a:t>(…) 7</a:t>
            </a:r>
            <a:r>
              <a:rPr lang="ja-JP" altLang="en-US" dirty="0"/>
              <a:t>月までしか</a:t>
            </a:r>
            <a:r>
              <a:rPr lang="ja-JP" altLang="en-US" dirty="0">
                <a:highlight>
                  <a:srgbClr val="FFFF00"/>
                </a:highlight>
              </a:rPr>
              <a:t>議会選挙を召集</a:t>
            </a:r>
            <a:r>
              <a:rPr lang="ja-JP" altLang="en-US" dirty="0"/>
              <a:t>できず、それまで国を統治しなければならない」と描写している。一方、ベルリンの日刊紙</a:t>
            </a:r>
            <a:r>
              <a:rPr lang="en-US" altLang="ja-JP" b="1" dirty="0"/>
              <a:t>Berliner Zeitung</a:t>
            </a:r>
            <a:r>
              <a:rPr lang="ja-JP" altLang="en-US" dirty="0"/>
              <a:t>はさらに踏み込み、「今日のフランスは崩壊している。この深刻な政治危機から抜け出す唯一の方法は、責任者の辞任だ。マクロンは辞任し、新しい風に席を譲るべきだ！」と主張する。またドイツでは、バイエルン州の新聞</a:t>
            </a:r>
            <a:r>
              <a:rPr lang="en-US" altLang="ja-JP" b="1" dirty="0" err="1"/>
              <a:t>Süddeutsche</a:t>
            </a:r>
            <a:r>
              <a:rPr lang="en-US" altLang="ja-JP" b="1" dirty="0"/>
              <a:t> Zeitung</a:t>
            </a:r>
            <a:r>
              <a:rPr lang="ja-JP" altLang="en-US" dirty="0"/>
              <a:t>がエマニュエル・マクロンを「共和国の妨害者」と評している。</a:t>
            </a:r>
          </a:p>
          <a:p>
            <a:r>
              <a:rPr lang="ja-JP" altLang="en-US" dirty="0"/>
              <a:t>エマニュエル・マクロンは常に、</a:t>
            </a:r>
            <a:r>
              <a:rPr lang="en-US" altLang="ja-JP" dirty="0"/>
              <a:t>2</a:t>
            </a:r>
            <a:r>
              <a:rPr lang="ja-JP" altLang="en-US" dirty="0"/>
              <a:t>期目の</a:t>
            </a:r>
            <a:r>
              <a:rPr lang="ja-JP" altLang="en-US" dirty="0">
                <a:highlight>
                  <a:srgbClr val="FFFF00"/>
                </a:highlight>
              </a:rPr>
              <a:t>任期</a:t>
            </a:r>
            <a:r>
              <a:rPr lang="ja-JP" altLang="en-US" dirty="0"/>
              <a:t>終了前に辞任することはないと述べてきたが、スイスの新聞</a:t>
            </a:r>
            <a:r>
              <a:rPr lang="en-US" altLang="ja-JP" b="1" dirty="0"/>
              <a:t>Blick</a:t>
            </a:r>
            <a:r>
              <a:rPr lang="ja-JP" altLang="en-US" dirty="0"/>
              <a:t>は</a:t>
            </a:r>
            <a:r>
              <a:rPr lang="ja-JP" altLang="en-US" dirty="0">
                <a:highlight>
                  <a:srgbClr val="FFFF00"/>
                </a:highlight>
              </a:rPr>
              <a:t>さらに踏み込んで次のように問いかけている</a:t>
            </a:r>
            <a:r>
              <a:rPr lang="ja-JP" altLang="en-US" dirty="0"/>
              <a:t>。「これほどまでに不人気が記録的な水準に達し、大統領政党が最近の議会選挙で敗北し、野党が国民議会で多数を占めている中で、彼が続投することに意味があるのだろうか？ さらに、憲法によって</a:t>
            </a:r>
            <a:r>
              <a:rPr lang="en-US" altLang="ja-JP" dirty="0"/>
              <a:t>3</a:t>
            </a:r>
            <a:r>
              <a:rPr lang="ja-JP" altLang="en-US" dirty="0"/>
              <a:t>期目への立候補が禁じられている事実が、大統領としての正統性を損なっているのではないか？ 辞任と大統領選挙の前倒しというシナリオのほうが、実際にはより民主的なのではないか？」</a:t>
            </a:r>
          </a:p>
          <a:p>
            <a:r>
              <a:rPr lang="ja-JP" altLang="en-US" dirty="0"/>
              <a:t>イタリアでは、</a:t>
            </a:r>
            <a:r>
              <a:rPr lang="en-US" altLang="ja-JP" b="1" dirty="0"/>
              <a:t>Corriere Della Sera</a:t>
            </a:r>
            <a:r>
              <a:rPr lang="ja-JP" altLang="en-US" dirty="0"/>
              <a:t>紙が「マクロン主義は死んだ」と断言している。同紙は続けて、「左右の勢力を削ぎ、中央へ向かうというアイデアは</a:t>
            </a:r>
            <a:r>
              <a:rPr lang="en-US" altLang="ja-JP" dirty="0"/>
              <a:t>2</a:t>
            </a:r>
            <a:r>
              <a:rPr lang="ja-JP" altLang="en-US" dirty="0"/>
              <a:t>回の大統領選挙では成功したが、</a:t>
            </a:r>
            <a:r>
              <a:rPr lang="ja-JP" altLang="en-US" dirty="0">
                <a:highlight>
                  <a:srgbClr val="FFFF00"/>
                </a:highlight>
              </a:rPr>
              <a:t>社会危機</a:t>
            </a:r>
            <a:r>
              <a:rPr lang="ja-JP" altLang="en-US" dirty="0"/>
              <a:t>と大統領の不人気の前では崩壊した」と述べている。また、</a:t>
            </a:r>
            <a:r>
              <a:rPr lang="ja-JP" altLang="en-US" dirty="0">
                <a:highlight>
                  <a:srgbClr val="FFFF00"/>
                </a:highlight>
              </a:rPr>
              <a:t>同国最大の日刊紙</a:t>
            </a:r>
            <a:r>
              <a:rPr lang="ja-JP" altLang="en-US" dirty="0"/>
              <a:t>は、フランス大統領が新年の演説で</a:t>
            </a:r>
            <a:r>
              <a:rPr lang="en-US" altLang="ja-JP" dirty="0"/>
              <a:t>2024</a:t>
            </a:r>
            <a:r>
              <a:rPr lang="ja-JP" altLang="en-US" dirty="0"/>
              <a:t>年を「</a:t>
            </a:r>
            <a:r>
              <a:rPr lang="en-US" altLang="ja-JP" dirty="0"/>
              <a:t>3</a:t>
            </a:r>
            <a:r>
              <a:rPr lang="ja-JP" altLang="en-US" dirty="0"/>
              <a:t>つのイベントで彩られるフランスにとっての偉大な年」と宣言していたことを皮肉たっぷりに指摘している。</a:t>
            </a:r>
          </a:p>
          <a:p>
            <a:r>
              <a:rPr lang="ja-JP" altLang="en-US" dirty="0"/>
              <a:t>「強いヨーロッパを擁護する大統領にとって、これが持ちこたえられる状況なのだろうか？」</a:t>
            </a:r>
          </a:p>
          <a:p>
            <a:r>
              <a:rPr lang="ja-JP" altLang="en-US" dirty="0"/>
              <a:t>フランスの経済状況もまた、大きな懸念事項である。スイスの</a:t>
            </a:r>
            <a:r>
              <a:rPr lang="en-US" altLang="ja-JP" b="1" dirty="0"/>
              <a:t>Blick</a:t>
            </a:r>
            <a:r>
              <a:rPr lang="ja-JP" altLang="en-US" dirty="0"/>
              <a:t>紙はこう問いかける。「フランスの</a:t>
            </a:r>
            <a:r>
              <a:rPr lang="en-US" altLang="ja-JP" dirty="0">
                <a:highlight>
                  <a:srgbClr val="FFFF00"/>
                </a:highlight>
              </a:rPr>
              <a:t>10</a:t>
            </a:r>
            <a:r>
              <a:rPr lang="ja-JP" altLang="en-US" dirty="0">
                <a:highlight>
                  <a:srgbClr val="FFFF00"/>
                </a:highlight>
              </a:rPr>
              <a:t>年物国債の金利</a:t>
            </a:r>
            <a:r>
              <a:rPr lang="ja-JP" altLang="en-US" dirty="0"/>
              <a:t>はドイツのそれからますます乖離している。現在、ギリシャの借り入れ金利はフランスよりも低い。この状況は、強いヨーロッパを擁護する大統領にとって耐えうるものなのだろうか？ 特に、数週間後にドナルド・トランプがアメリカ合衆国の大統領に就任し、貿易戦争の可能性が高まる</a:t>
            </a:r>
            <a:r>
              <a:rPr lang="ja-JP" altLang="en-US" dirty="0">
                <a:highlight>
                  <a:srgbClr val="FFFF00"/>
                </a:highlight>
              </a:rPr>
              <a:t>局面</a:t>
            </a:r>
            <a:r>
              <a:rPr lang="ja-JP" altLang="en-US" dirty="0"/>
              <a:t>で。」</a:t>
            </a:r>
          </a:p>
          <a:p>
            <a:endParaRPr lang="ja-JP" altLang="en-US" dirty="0"/>
          </a:p>
          <a:p>
            <a:r>
              <a:rPr lang="en-US" altLang="ja-JP" b="1" dirty="0"/>
              <a:t>The New York Times</a:t>
            </a:r>
            <a:r>
              <a:rPr lang="ja-JP" altLang="en-US" dirty="0"/>
              <a:t>はさらに広い視点で分析している。「この投票は、フランスにとって厳しい時期に行われた。フランスは高い債務と拡大する財政赤字に直面しており、これらの問題は</a:t>
            </a:r>
            <a:r>
              <a:rPr lang="en-US" altLang="ja-JP" dirty="0"/>
              <a:t>2</a:t>
            </a:r>
            <a:r>
              <a:rPr lang="ja-JP" altLang="en-US" dirty="0"/>
              <a:t>年間のゼロ成長によってさらに悪化している。アメリカでドナルド・</a:t>
            </a:r>
            <a:r>
              <a:rPr lang="en-US" altLang="ja-JP" dirty="0"/>
              <a:t>J</a:t>
            </a:r>
            <a:r>
              <a:rPr lang="ja-JP" altLang="en-US" dirty="0"/>
              <a:t>・トランプが当選したことにより、フランスのウクライナ支援が疑問視されている。また、ヨーロッパを牽引するパートナーであるドイツは、</a:t>
            </a:r>
            <a:r>
              <a:rPr lang="ja-JP" altLang="en-US" dirty="0">
                <a:highlight>
                  <a:srgbClr val="FFFF00"/>
                </a:highlight>
              </a:rPr>
              <a:t>数年来で最も</a:t>
            </a:r>
            <a:r>
              <a:rPr lang="ja-JP" altLang="en-US" dirty="0"/>
              <a:t>政治的・経済的に弱い状況にある。」</a:t>
            </a:r>
          </a:p>
          <a:p>
            <a:r>
              <a:rPr lang="en-US" altLang="ja-JP" b="1" dirty="0"/>
              <a:t>El Clarin</a:t>
            </a:r>
            <a:r>
              <a:rPr lang="ja-JP" altLang="en-US" dirty="0"/>
              <a:t>は次のように結論づけている。「フランス人は</a:t>
            </a:r>
            <a:r>
              <a:rPr lang="en-US" altLang="ja-JP" dirty="0"/>
              <a:t>『</a:t>
            </a:r>
            <a:r>
              <a:rPr lang="ja-JP" altLang="en-US" dirty="0"/>
              <a:t>機能不全</a:t>
            </a:r>
            <a:r>
              <a:rPr lang="en-US" altLang="ja-JP" dirty="0"/>
              <a:t>』</a:t>
            </a:r>
            <a:r>
              <a:rPr lang="ja-JP" altLang="en-US" dirty="0"/>
              <a:t>の政治体制に直面している。」さらに、スペイン中道左派紙の</a:t>
            </a:r>
            <a:r>
              <a:rPr lang="en-US" altLang="ja-JP" b="1" dirty="0"/>
              <a:t>El País</a:t>
            </a:r>
            <a:r>
              <a:rPr lang="ja-JP" altLang="en-US" dirty="0"/>
              <a:t>はこう述べる。「極右勢力 </a:t>
            </a:r>
            <a:r>
              <a:rPr lang="en-US" altLang="ja-JP" dirty="0"/>
              <a:t>- 1100</a:t>
            </a:r>
            <a:r>
              <a:rPr lang="ja-JP" altLang="en-US" dirty="0"/>
              <a:t>万人の有権者を一手に集める主な勢力 </a:t>
            </a:r>
            <a:r>
              <a:rPr lang="en-US" altLang="ja-JP" dirty="0"/>
              <a:t>- </a:t>
            </a:r>
            <a:r>
              <a:rPr lang="ja-JP" altLang="en-US" dirty="0"/>
              <a:t>と欠陥だらけで予測不能な政治体制という複合的な圧力に対して、フランスの制度的・政治的な枠組みが持ちこたえられるという保証はどこにもない。」</a:t>
            </a:r>
          </a:p>
          <a:p>
            <a:endParaRPr lang="ja-JP" altLang="en-US" dirty="0"/>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426076854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C8A99-E2F5-13D3-DEB8-1CC56CC393BC}"/>
              </a:ext>
            </a:extLst>
          </p:cNvPr>
          <p:cNvSpPr>
            <a:spLocks noGrp="1"/>
          </p:cNvSpPr>
          <p:nvPr>
            <p:ph type="title"/>
          </p:nvPr>
        </p:nvSpPr>
        <p:spPr/>
        <p:txBody>
          <a:bodyPr/>
          <a:lstStyle/>
          <a:p>
            <a:r>
              <a:rPr kumimoji="1" lang="en-US" altLang="ja-JP" dirty="0"/>
              <a:t>12/18</a:t>
            </a:r>
            <a:endParaRPr kumimoji="1" lang="ja-JP" altLang="en-US" dirty="0"/>
          </a:p>
        </p:txBody>
      </p:sp>
      <p:sp>
        <p:nvSpPr>
          <p:cNvPr id="3" name="テキスト プレースホルダー 2">
            <a:extLst>
              <a:ext uri="{FF2B5EF4-FFF2-40B4-BE49-F238E27FC236}">
                <a16:creationId xmlns:a16="http://schemas.microsoft.com/office/drawing/2014/main" id="{8CB6A0C4-951D-E330-D454-1728146E0CF5}"/>
              </a:ext>
            </a:extLst>
          </p:cNvPr>
          <p:cNvSpPr>
            <a:spLocks noGrp="1"/>
          </p:cNvSpPr>
          <p:nvPr>
            <p:ph type="body" idx="1"/>
          </p:nvPr>
        </p:nvSpPr>
        <p:spPr/>
        <p:txBody>
          <a:bodyPr>
            <a:normAutofit fontScale="55000" lnSpcReduction="20000"/>
          </a:bodyPr>
          <a:lstStyle/>
          <a:p>
            <a:r>
              <a:rPr kumimoji="1" lang="en-US" altLang="ja-JP" dirty="0">
                <a:hlinkClick r:id="rId2"/>
              </a:rPr>
              <a:t>https://lecteursanonymes.org/scenario/</a:t>
            </a:r>
            <a:endParaRPr kumimoji="1" lang="en-US" altLang="ja-JP" dirty="0"/>
          </a:p>
          <a:p>
            <a:r>
              <a:rPr kumimoji="1" lang="en-US" altLang="ja-JP" dirty="0">
                <a:hlinkClick r:id="rId3"/>
              </a:rPr>
              <a:t>https://www.itsukof.com/Kangaku/ToraJT0013e.txt</a:t>
            </a:r>
            <a:endParaRPr kumimoji="1" lang="en-US" altLang="ja-JP" dirty="0"/>
          </a:p>
          <a:p>
            <a:r>
              <a:rPr kumimoji="1" lang="ja-JP" altLang="en-US" dirty="0"/>
              <a:t>「男はつらいよ」シリーズは、家族や人情、地域社会を背景にした温かくも切ないコメディです。このタイプに近いフランス映画を挙げると、以下の作品が考えられます。</a:t>
            </a:r>
            <a:endParaRPr kumimoji="1" lang="en-US" altLang="ja-JP" dirty="0"/>
          </a:p>
          <a:p>
            <a:pPr marL="457200" indent="-457200">
              <a:buAutoNum type="arabicPeriod"/>
            </a:pPr>
            <a:r>
              <a:rPr kumimoji="1" lang="en-US" altLang="ja-JP" dirty="0"/>
              <a:t>『Cigarettes et </a:t>
            </a:r>
            <a:r>
              <a:rPr kumimoji="1" lang="en-US" altLang="ja-JP" dirty="0" err="1"/>
              <a:t>chocolat</a:t>
            </a:r>
            <a:r>
              <a:rPr kumimoji="1" lang="en-US" altLang="ja-JP" dirty="0"/>
              <a:t> </a:t>
            </a:r>
            <a:r>
              <a:rPr kumimoji="1" lang="en-US" altLang="ja-JP" dirty="0" err="1"/>
              <a:t>chaud</a:t>
            </a:r>
            <a:r>
              <a:rPr kumimoji="1" lang="en-US" altLang="ja-JP" dirty="0"/>
              <a:t>』</a:t>
            </a:r>
            <a:r>
              <a:rPr kumimoji="1" lang="ja-JP" altLang="en-US" dirty="0"/>
              <a:t>家族が中心に描かれ、父親と娘たちとの心温まる日常をユーモラスに表現しています。社会的なテーマも含まれていますが、基本的には家族愛とコミュニティのつながりがテーマ。</a:t>
            </a:r>
            <a:endParaRPr kumimoji="1" lang="en-US" altLang="ja-JP" dirty="0"/>
          </a:p>
          <a:p>
            <a:pPr marL="0" indent="0">
              <a:buNone/>
            </a:pPr>
            <a:r>
              <a:rPr kumimoji="1" lang="en-US" altLang="ja-JP" dirty="0"/>
              <a:t>2. 『La Lutte des classes』</a:t>
            </a:r>
            <a:r>
              <a:rPr kumimoji="1" lang="ja-JP" altLang="en-US" dirty="0"/>
              <a:t>地域社会の教育問題を扱いながらも、家族を中心とした物語。個人の悩みと社会との関係性をユーモラスに描写しており、「男はつらいよ」の地域性と共通する部分があります。</a:t>
            </a:r>
            <a:endParaRPr kumimoji="1" lang="en-US" altLang="ja-JP" dirty="0"/>
          </a:p>
          <a:p>
            <a:pPr marL="0" indent="0">
              <a:buNone/>
            </a:pPr>
            <a:r>
              <a:rPr kumimoji="1" lang="en-US" altLang="ja-JP" dirty="0"/>
              <a:t>3. 『Roxane』</a:t>
            </a:r>
            <a:r>
              <a:rPr kumimoji="1" lang="ja-JP" altLang="en-US" dirty="0"/>
              <a:t>農村を舞台に、農夫と家族の生活を描いたコメディ。コミュニティとの関係性や、主人公の情熱が描かれる点で「男はつらいよ」と似た温かさを感じます。</a:t>
            </a:r>
            <a:endParaRPr kumimoji="1" lang="en-US" altLang="ja-JP" dirty="0"/>
          </a:p>
          <a:p>
            <a:pPr marL="0" indent="0">
              <a:buNone/>
            </a:pPr>
            <a:r>
              <a:rPr kumimoji="1" lang="en-US" altLang="ja-JP" dirty="0"/>
              <a:t>4. 『Antoinette dans les </a:t>
            </a:r>
            <a:r>
              <a:rPr kumimoji="1" lang="en-US" altLang="ja-JP" dirty="0" err="1"/>
              <a:t>Cévennes</a:t>
            </a:r>
            <a:r>
              <a:rPr kumimoji="1" lang="en-US" altLang="ja-JP" dirty="0"/>
              <a:t>』</a:t>
            </a:r>
            <a:r>
              <a:rPr kumimoji="1" lang="ja-JP" altLang="en-US" dirty="0"/>
              <a:t>「男はつらいよ」の旅や冒険の要素に通じる部分があります。フランス南部を舞台にした牧歌的な雰囲気と、ユーモラスなキャラクター描写が特徴。</a:t>
            </a:r>
            <a:endParaRPr kumimoji="1" lang="en-US" altLang="ja-JP" dirty="0"/>
          </a:p>
          <a:p>
            <a:r>
              <a:rPr kumimoji="1" lang="ja-JP" altLang="en-US" dirty="0"/>
              <a:t>共通点と違い</a:t>
            </a:r>
            <a:endParaRPr kumimoji="1" lang="en-US" altLang="ja-JP" dirty="0"/>
          </a:p>
          <a:p>
            <a:pPr marL="0" indent="0">
              <a:buNone/>
            </a:pPr>
            <a:r>
              <a:rPr kumimoji="1" lang="ja-JP" altLang="en-US" dirty="0"/>
              <a:t>共通点：これらの映画も「男はつらいよ」と同様、登場人物が日常的な状況や人間関係の中で成長し、感動を与える物語が中心です。</a:t>
            </a:r>
            <a:endParaRPr kumimoji="1" lang="en-US" altLang="ja-JP" dirty="0"/>
          </a:p>
          <a:p>
            <a:pPr marL="0" indent="0">
              <a:buNone/>
            </a:pPr>
            <a:r>
              <a:rPr kumimoji="1" lang="ja-JP" altLang="en-US" dirty="0"/>
              <a:t>違い：フランス映画では、社会問題（教育、地域農業など）を絡めることが多く、少しメッセージ性が強い場合があります。これらの作品は「男はつらいよ」と似た感覚で楽しめるだけでなく、フランス的な文化や価値観も学べる点でおすすめです。</a:t>
            </a:r>
            <a:endParaRPr kumimoji="1" lang="en-US" altLang="ja-JP" dirty="0"/>
          </a:p>
        </p:txBody>
      </p:sp>
      <p:sp>
        <p:nvSpPr>
          <p:cNvPr id="7" name="テキスト ボックス 6">
            <a:extLst>
              <a:ext uri="{FF2B5EF4-FFF2-40B4-BE49-F238E27FC236}">
                <a16:creationId xmlns:a16="http://schemas.microsoft.com/office/drawing/2014/main" id="{AC8BD794-7FE2-EF30-01EA-9EE975E7886A}"/>
              </a:ext>
            </a:extLst>
          </p:cNvPr>
          <p:cNvSpPr txBox="1"/>
          <p:nvPr/>
        </p:nvSpPr>
        <p:spPr>
          <a:xfrm>
            <a:off x="3047338" y="3242346"/>
            <a:ext cx="609467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dirty="0"/>
              <a:t>	</a:t>
            </a:r>
            <a:endParaRPr lang="ja-JP" altLang="en-US" dirty="0"/>
          </a:p>
        </p:txBody>
      </p:sp>
    </p:spTree>
    <p:extLst>
      <p:ext uri="{BB962C8B-B14F-4D97-AF65-F5344CB8AC3E}">
        <p14:creationId xmlns:p14="http://schemas.microsoft.com/office/powerpoint/2010/main" val="2896078054"/>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C90A33-8122-6510-C9E3-89C811D74B63}"/>
              </a:ext>
            </a:extLst>
          </p:cNvPr>
          <p:cNvSpPr>
            <a:spLocks noGrp="1"/>
          </p:cNvSpPr>
          <p:nvPr>
            <p:ph type="title"/>
          </p:nvPr>
        </p:nvSpPr>
        <p:spPr/>
        <p:txBody>
          <a:bodyPr/>
          <a:lstStyle/>
          <a:p>
            <a:r>
              <a:rPr kumimoji="1" lang="en-US" altLang="ja-JP" dirty="0"/>
              <a:t>11/13</a:t>
            </a:r>
            <a:endParaRPr kumimoji="1" lang="ja-JP" altLang="en-US" dirty="0"/>
          </a:p>
        </p:txBody>
      </p:sp>
      <p:sp>
        <p:nvSpPr>
          <p:cNvPr id="4" name="タイトル 1">
            <a:extLst>
              <a:ext uri="{FF2B5EF4-FFF2-40B4-BE49-F238E27FC236}">
                <a16:creationId xmlns:a16="http://schemas.microsoft.com/office/drawing/2014/main" id="{7017FD37-D102-535F-7CC7-6479257F7598}"/>
              </a:ext>
            </a:extLst>
          </p:cNvPr>
          <p:cNvSpPr>
            <a:spLocks noGrp="1"/>
          </p:cNvSpPr>
          <p:nvPr>
            <p:ph type="body" idx="1"/>
          </p:nvPr>
        </p:nvSpPr>
        <p:spPr>
          <a:xfrm>
            <a:off x="1250950" y="2286000"/>
            <a:ext cx="10179050" cy="3594100"/>
          </a:xfrm>
        </p:spPr>
        <p:txBody>
          <a:bodyPr/>
          <a:lstStyle/>
          <a:p>
            <a:pPr marL="482600" lvl="1" indent="0">
              <a:lnSpc>
                <a:spcPct val="100000"/>
              </a:lnSpc>
              <a:buNone/>
            </a:pPr>
            <a:r>
              <a:rPr kumimoji="1" lang="ja-JP" altLang="en-US" dirty="0"/>
              <a:t>新潮文庫の</a:t>
            </a:r>
            <a:r>
              <a:rPr kumimoji="1" lang="en-US" altLang="ja-JP" dirty="0"/>
              <a:t>100</a:t>
            </a:r>
            <a:r>
              <a:rPr kumimoji="1" lang="ja-JP" altLang="en-US" dirty="0"/>
              <a:t>冊</a:t>
            </a:r>
            <a:endParaRPr kumimoji="1" lang="en-US" altLang="ja-JP" dirty="0"/>
          </a:p>
          <a:p>
            <a:pPr marL="971550" lvl="2" indent="0">
              <a:lnSpc>
                <a:spcPct val="100000"/>
              </a:lnSpc>
              <a:buNone/>
            </a:pPr>
            <a:r>
              <a:rPr kumimoji="1" lang="en-US" altLang="ja-JP" dirty="0"/>
              <a:t>Jules=Verne </a:t>
            </a:r>
            <a:r>
              <a:rPr kumimoji="1" lang="ja-JP" altLang="en-US" dirty="0"/>
              <a:t>１５少年漂流記，１８８８</a:t>
            </a:r>
            <a:r>
              <a:rPr kumimoji="1" lang="en-US" altLang="ja-JP" dirty="0"/>
              <a:t>, Deux </a:t>
            </a:r>
            <a:r>
              <a:rPr kumimoji="1" lang="en-US" altLang="ja-JP" dirty="0" err="1"/>
              <a:t>ans</a:t>
            </a:r>
            <a:r>
              <a:rPr kumimoji="1" lang="en-US" altLang="ja-JP" dirty="0"/>
              <a:t> de </a:t>
            </a:r>
            <a:r>
              <a:rPr kumimoji="1" lang="en-US" altLang="ja-JP" dirty="0" err="1"/>
              <a:t>vacances</a:t>
            </a:r>
            <a:endParaRPr kumimoji="1" lang="en-US" altLang="ja-JP" dirty="0"/>
          </a:p>
          <a:p>
            <a:pPr marL="971550" lvl="2" indent="0">
              <a:lnSpc>
                <a:spcPct val="100000"/>
              </a:lnSpc>
              <a:buNone/>
            </a:pPr>
            <a:r>
              <a:rPr kumimoji="1" lang="en-US" altLang="ja-JP" dirty="0"/>
              <a:t>Stendhal Le rouge et le noir, 1830</a:t>
            </a:r>
          </a:p>
          <a:p>
            <a:pPr marL="971550" lvl="2" indent="0">
              <a:lnSpc>
                <a:spcPct val="100000"/>
              </a:lnSpc>
              <a:buNone/>
            </a:pPr>
            <a:r>
              <a:rPr kumimoji="1" lang="en-US" altLang="ja-JP" dirty="0"/>
              <a:t>Camus, L’</a:t>
            </a:r>
            <a:r>
              <a:rPr kumimoji="1" lang="fr-CA" altLang="ja-JP" dirty="0"/>
              <a:t>é</a:t>
            </a:r>
            <a:r>
              <a:rPr kumimoji="1" lang="en-US" altLang="ja-JP" dirty="0" err="1"/>
              <a:t>tranger</a:t>
            </a:r>
            <a:r>
              <a:rPr kumimoji="1" lang="en-US" altLang="ja-JP" dirty="0"/>
              <a:t>, 1942</a:t>
            </a:r>
          </a:p>
          <a:p>
            <a:pPr marL="971550" lvl="2" indent="0">
              <a:lnSpc>
                <a:spcPct val="100000"/>
              </a:lnSpc>
              <a:buNone/>
            </a:pPr>
            <a:r>
              <a:rPr kumimoji="1" lang="en-US" altLang="ja-JP" dirty="0"/>
              <a:t>Sagan, Bonjour tristesse, 1954</a:t>
            </a:r>
          </a:p>
          <a:p>
            <a:pPr marL="971550" lvl="2" indent="0">
              <a:lnSpc>
                <a:spcPct val="100000"/>
              </a:lnSpc>
              <a:buNone/>
            </a:pPr>
            <a:r>
              <a:rPr kumimoji="1" lang="en-US" altLang="ja-JP" dirty="0"/>
              <a:t>Maupassant, Une vie, 1883 </a:t>
            </a:r>
          </a:p>
          <a:p>
            <a:pPr marL="971550" lvl="2" indent="0">
              <a:lnSpc>
                <a:spcPct val="100000"/>
              </a:lnSpc>
              <a:buNone/>
            </a:pPr>
            <a:endParaRPr kumimoji="1" lang="en-US" altLang="ja-JP" dirty="0"/>
          </a:p>
          <a:p>
            <a:pPr marL="971550" lvl="2" indent="0">
              <a:lnSpc>
                <a:spcPct val="100000"/>
              </a:lnSpc>
              <a:buNone/>
            </a:pPr>
            <a:r>
              <a:rPr kumimoji="1" lang="fr-CA" altLang="ja-JP" dirty="0"/>
              <a:t>romans_traduits_jap.zip</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40367493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タイトル 1"/>
          <p:cNvSpPr txBox="1">
            <a:spLocks noGrp="1"/>
          </p:cNvSpPr>
          <p:nvPr>
            <p:ph type="title"/>
          </p:nvPr>
        </p:nvSpPr>
        <p:spPr>
          <a:xfrm>
            <a:off x="891539" y="382384"/>
            <a:ext cx="10835642" cy="1492133"/>
          </a:xfrm>
          <a:prstGeom prst="rect">
            <a:avLst/>
          </a:prstGeom>
        </p:spPr>
        <p:txBody>
          <a:bodyPr/>
          <a:lstStyle/>
          <a:p>
            <a:pPr defTabSz="603504">
              <a:defRPr sz="2970" spc="132">
                <a:latin typeface="+mn-lt"/>
                <a:ea typeface="+mn-ea"/>
                <a:cs typeface="+mn-cs"/>
                <a:sym typeface="Helvetica"/>
              </a:defRPr>
            </a:pPr>
            <a:r>
              <a:t>d</a:t>
            </a:r>
            <a:r>
              <a:rPr cap="none"/>
              <a:t>e</a:t>
            </a:r>
            <a:r>
              <a:t>とd</a:t>
            </a:r>
            <a:r>
              <a:rPr cap="none"/>
              <a:t>es 複数形容詞＋複数</a:t>
            </a:r>
            <a:br>
              <a:rPr cap="none"/>
            </a:br>
            <a:r>
              <a:rPr cap="none"/>
              <a:t>（フランス語初級文法の難問）</a:t>
            </a:r>
            <a:br>
              <a:rPr cap="none"/>
            </a:br>
            <a:endParaRPr cap="none"/>
          </a:p>
        </p:txBody>
      </p:sp>
      <p:sp>
        <p:nvSpPr>
          <p:cNvPr id="399" name="コンテンツ プレースホルダー 2"/>
          <p:cNvSpPr txBox="1">
            <a:spLocks noGrp="1"/>
          </p:cNvSpPr>
          <p:nvPr>
            <p:ph type="body" idx="1"/>
          </p:nvPr>
        </p:nvSpPr>
        <p:spPr>
          <a:xfrm>
            <a:off x="1251677" y="2286000"/>
            <a:ext cx="10178323" cy="3593593"/>
          </a:xfrm>
          <a:prstGeom prst="rect">
            <a:avLst/>
          </a:prstGeom>
        </p:spPr>
        <p:txBody>
          <a:bodyPr/>
          <a:lstStyle/>
          <a:p>
            <a:pPr marL="0" indent="0">
              <a:buSzTx/>
              <a:buNone/>
            </a:pPr>
            <a:r>
              <a:t>内省が不可能な現象の記述</a:t>
            </a:r>
          </a:p>
          <a:p>
            <a:pPr marL="0" indent="0">
              <a:buSzTx/>
              <a:buNone/>
            </a:pPr>
            <a:endParaRPr/>
          </a:p>
          <a:p>
            <a:endParaRPr/>
          </a:p>
          <a:p>
            <a:endParaRPr/>
          </a:p>
          <a:p>
            <a:r>
              <a:t>des / de bonnes conditions 	</a:t>
            </a:r>
          </a:p>
          <a:p>
            <a:r>
              <a:t>des petits pois			</a:t>
            </a:r>
          </a:p>
          <a:p>
            <a:r>
              <a:t>des grands magasins</a:t>
            </a:r>
          </a:p>
        </p:txBody>
      </p:sp>
      <p:sp>
        <p:nvSpPr>
          <p:cNvPr id="400" name="テキスト ボックス 3"/>
          <p:cNvSpPr txBox="1"/>
          <p:nvPr/>
        </p:nvSpPr>
        <p:spPr>
          <a:xfrm>
            <a:off x="1251677" y="2944622"/>
            <a:ext cx="3081784" cy="735966"/>
          </a:xfrm>
          <a:prstGeom prst="rect">
            <a:avLst/>
          </a:prstGeom>
          <a:ln>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レジスター:   話し言葉はdes</a:t>
            </a:r>
          </a:p>
          <a:p>
            <a:r>
              <a:t>複合語：　　　複合語はdes</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8C2E-D239-4987-7E32-1A0B70532AB7}"/>
              </a:ext>
            </a:extLst>
          </p:cNvPr>
          <p:cNvSpPr>
            <a:spLocks noGrp="1"/>
          </p:cNvSpPr>
          <p:nvPr>
            <p:ph type="title"/>
          </p:nvPr>
        </p:nvSpPr>
        <p:spPr/>
        <p:txBody>
          <a:bodyPr/>
          <a:lstStyle/>
          <a:p>
            <a:r>
              <a:rPr kumimoji="1" lang="en-US" altLang="ja-JP" dirty="0"/>
              <a:t>11/6</a:t>
            </a:r>
            <a:r>
              <a:rPr kumimoji="1" lang="ja-JP" altLang="en-US" dirty="0"/>
              <a:t>　</a:t>
            </a:r>
            <a:r>
              <a:rPr kumimoji="1" lang="fr-CA" altLang="ja-JP" dirty="0"/>
              <a:t>début mars</a:t>
            </a:r>
            <a:r>
              <a:rPr kumimoji="1" lang="ja-JP" altLang="en-US" dirty="0"/>
              <a:t>などの</a:t>
            </a:r>
            <a:r>
              <a:rPr kumimoji="1" lang="fr-CA" altLang="ja-JP" dirty="0"/>
              <a:t>construction</a:t>
            </a:r>
            <a:r>
              <a:rPr kumimoji="1" lang="ja-JP" altLang="en-US" dirty="0"/>
              <a:t>の出現</a:t>
            </a:r>
          </a:p>
        </p:txBody>
      </p:sp>
      <p:sp>
        <p:nvSpPr>
          <p:cNvPr id="3" name="テキスト プレースホルダー 2">
            <a:extLst>
              <a:ext uri="{FF2B5EF4-FFF2-40B4-BE49-F238E27FC236}">
                <a16:creationId xmlns:a16="http://schemas.microsoft.com/office/drawing/2014/main" id="{F604A597-E303-D321-C448-A59AF444284D}"/>
              </a:ext>
            </a:extLst>
          </p:cNvPr>
          <p:cNvSpPr>
            <a:spLocks noGrp="1"/>
          </p:cNvSpPr>
          <p:nvPr>
            <p:ph type="body" idx="1"/>
          </p:nvPr>
        </p:nvSpPr>
        <p:spPr/>
        <p:txBody>
          <a:bodyPr/>
          <a:lstStyle/>
          <a:p>
            <a:pPr>
              <a:buFont typeface="Wingdings" panose="05000000000000000000" pitchFamily="2" charset="2"/>
              <a:buChar char="l"/>
            </a:pPr>
            <a:r>
              <a:rPr kumimoji="1" lang="en-GB" altLang="ja-JP" dirty="0"/>
              <a:t>Fujimura, Itsuko  2024 </a:t>
            </a:r>
            <a:r>
              <a:rPr kumimoji="1" lang="fr-FR" altLang="ja-JP" dirty="0">
                <a:hlinkClick r:id="rId2"/>
              </a:rPr>
              <a:t>&lt; </a:t>
            </a:r>
            <a:r>
              <a:rPr kumimoji="1" lang="fr-FR" altLang="ja-JP" i="1" dirty="0">
                <a:hlinkClick r:id="rId2"/>
              </a:rPr>
              <a:t>début/mi-/fin mars</a:t>
            </a:r>
            <a:r>
              <a:rPr kumimoji="1" lang="fr-FR" altLang="ja-JP" dirty="0">
                <a:hlinkClick r:id="rId2"/>
              </a:rPr>
              <a:t>&gt; du point de vue de la constructionnalisation</a:t>
            </a:r>
            <a:r>
              <a:rPr kumimoji="1" lang="fr-FR" altLang="ja-JP" dirty="0"/>
              <a:t>, in </a:t>
            </a:r>
            <a:r>
              <a:rPr kumimoji="1" lang="fr-FR" altLang="ja-JP" dirty="0" err="1"/>
              <a:t>Diachro</a:t>
            </a:r>
            <a:endParaRPr kumimoji="1" lang="fr-FR" altLang="ja-JP" dirty="0"/>
          </a:p>
          <a:p>
            <a:pPr>
              <a:buFont typeface="Wingdings" panose="05000000000000000000" pitchFamily="2" charset="2"/>
              <a:buChar char="l"/>
            </a:pPr>
            <a:r>
              <a:rPr kumimoji="1" lang="ja-JP" altLang="en-US" dirty="0"/>
              <a:t>藤村逸子</a:t>
            </a:r>
            <a:r>
              <a:rPr kumimoji="1" lang="en-US" altLang="ja-JP" dirty="0"/>
              <a:t>2019 </a:t>
            </a:r>
            <a:r>
              <a:rPr kumimoji="1" lang="en-GB" altLang="ja-JP" dirty="0">
                <a:hlinkClick r:id="rId3"/>
              </a:rPr>
              <a:t>&lt;d</a:t>
            </a:r>
            <a:r>
              <a:rPr kumimoji="1" lang="fr-CA" altLang="ja-JP" i="1" dirty="0" err="1">
                <a:hlinkClick r:id="rId3"/>
              </a:rPr>
              <a:t>ébut</a:t>
            </a:r>
            <a:r>
              <a:rPr kumimoji="1" lang="fr-CA" altLang="ja-JP" i="1" dirty="0">
                <a:hlinkClick r:id="rId3"/>
              </a:rPr>
              <a:t>/mi-/fin </a:t>
            </a:r>
            <a:r>
              <a:rPr kumimoji="1" lang="fr-CA" altLang="ja-JP" dirty="0">
                <a:hlinkClick r:id="rId3"/>
              </a:rPr>
              <a:t>+ MOIS&gt; </a:t>
            </a:r>
            <a:r>
              <a:rPr kumimoji="1" lang="ja-JP" altLang="en-US" dirty="0">
                <a:hlinkClick r:id="rId3"/>
              </a:rPr>
              <a:t>の生成：構文化の観点から　</a:t>
            </a:r>
            <a:r>
              <a:rPr kumimoji="1" lang="ja-JP" altLang="en-US" dirty="0"/>
              <a:t>フランス語学研究</a:t>
            </a:r>
            <a:r>
              <a:rPr kumimoji="1" lang="en-US" altLang="ja-JP" dirty="0"/>
              <a:t>53. </a:t>
            </a:r>
            <a:endParaRPr kumimoji="1" lang="fr-FR" altLang="ja-JP" dirty="0"/>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17476785"/>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F58E4-3972-4D29-8FAD-6A6B9F49CC67}"/>
              </a:ext>
            </a:extLst>
          </p:cNvPr>
          <p:cNvSpPr>
            <a:spLocks noGrp="1"/>
          </p:cNvSpPr>
          <p:nvPr>
            <p:ph type="title"/>
          </p:nvPr>
        </p:nvSpPr>
        <p:spPr>
          <a:xfrm>
            <a:off x="1251677" y="283530"/>
            <a:ext cx="10178324" cy="1492133"/>
          </a:xfrm>
        </p:spPr>
        <p:txBody>
          <a:bodyPr/>
          <a:lstStyle/>
          <a:p>
            <a:r>
              <a:rPr lang="en-GB" dirty="0"/>
              <a:t>merci de </a:t>
            </a:r>
            <a:r>
              <a:rPr lang="en-GB" dirty="0" err="1"/>
              <a:t>votre</a:t>
            </a:r>
            <a:r>
              <a:rPr lang="en-GB" dirty="0"/>
              <a:t> attention</a:t>
            </a:r>
            <a:br>
              <a:rPr lang="en-GB" dirty="0"/>
            </a:br>
            <a:r>
              <a:rPr lang="ja-JP" altLang="fr-FR" dirty="0"/>
              <a:t>ご静聴ありがとうございました</a:t>
            </a:r>
            <a:endParaRPr lang="fr-FR" dirty="0"/>
          </a:p>
        </p:txBody>
      </p:sp>
      <p:pic>
        <p:nvPicPr>
          <p:cNvPr id="5" name="図 4" descr="建物, 車, 屋外, ストリート が含まれている画像&#10;&#10;自動的に生成された説明">
            <a:extLst>
              <a:ext uri="{FF2B5EF4-FFF2-40B4-BE49-F238E27FC236}">
                <a16:creationId xmlns:a16="http://schemas.microsoft.com/office/drawing/2014/main" id="{AC45D774-95AE-4221-B58D-46DEE83EF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443" y="3170757"/>
            <a:ext cx="4863113" cy="3245693"/>
          </a:xfrm>
          <a:prstGeom prst="rect">
            <a:avLst/>
          </a:prstGeom>
        </p:spPr>
      </p:pic>
    </p:spTree>
    <p:extLst>
      <p:ext uri="{BB962C8B-B14F-4D97-AF65-F5344CB8AC3E}">
        <p14:creationId xmlns:p14="http://schemas.microsoft.com/office/powerpoint/2010/main" val="2049093156"/>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2" name="タイトル 1"/>
          <p:cNvSpPr txBox="1">
            <a:spLocks noGrp="1"/>
          </p:cNvSpPr>
          <p:nvPr>
            <p:ph type="title"/>
          </p:nvPr>
        </p:nvSpPr>
        <p:spPr>
          <a:xfrm>
            <a:off x="1251677" y="318698"/>
            <a:ext cx="10029236" cy="770556"/>
          </a:xfrm>
          <a:prstGeom prst="rect">
            <a:avLst/>
          </a:prstGeom>
        </p:spPr>
        <p:txBody>
          <a:bodyPr/>
          <a:lstStyle/>
          <a:p>
            <a:pPr>
              <a:defRPr sz="3600"/>
            </a:pPr>
            <a:r>
              <a:rPr>
                <a:latin typeface="+mn-lt"/>
                <a:ea typeface="+mn-ea"/>
                <a:cs typeface="+mn-cs"/>
                <a:sym typeface="Helvetica"/>
              </a:rPr>
              <a:t>『知的生産の技術』1969　梅棹忠夫</a:t>
            </a:r>
          </a:p>
        </p:txBody>
      </p:sp>
      <p:sp>
        <p:nvSpPr>
          <p:cNvPr id="383" name="コンテンツ プレースホルダー 3"/>
          <p:cNvSpPr txBox="1">
            <a:spLocks noGrp="1"/>
          </p:cNvSpPr>
          <p:nvPr>
            <p:ph type="body" sz="quarter" idx="1"/>
          </p:nvPr>
        </p:nvSpPr>
        <p:spPr>
          <a:xfrm>
            <a:off x="1101862" y="1089252"/>
            <a:ext cx="10179051" cy="1100302"/>
          </a:xfrm>
          <a:prstGeom prst="rect">
            <a:avLst/>
          </a:prstGeom>
        </p:spPr>
        <p:txBody>
          <a:bodyPr/>
          <a:lstStyle/>
          <a:p>
            <a:pPr marL="208026" indent="-208026" defTabSz="832104">
              <a:spcBef>
                <a:spcPts val="600"/>
              </a:spcBef>
              <a:defRPr sz="1820"/>
            </a:pPr>
            <a:r>
              <a:t>出版されたのが数十年以上前にも関わらず、内容には現代に通じるものがある。</a:t>
            </a:r>
            <a:br/>
            <a:r>
              <a:t>また未来はプログラミングが普及し、一般的になるだろうと予想していた</a:t>
            </a:r>
            <a:br/>
            <a:r>
              <a:t>著者の先見性の高さに驚かされた。（アマゾンカスタマーレビュー）</a:t>
            </a:r>
          </a:p>
        </p:txBody>
      </p:sp>
      <p:sp>
        <p:nvSpPr>
          <p:cNvPr id="384" name="正方形/長方形 4"/>
          <p:cNvSpPr txBox="1"/>
          <p:nvPr/>
        </p:nvSpPr>
        <p:spPr>
          <a:xfrm>
            <a:off x="1441840" y="3903700"/>
            <a:ext cx="9862927" cy="294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この方法は、言語研究においてはるか昔から採用されている、紙のカードを使った実例データベースの電子版である。あるいは、1960年代に梅悼忠夫が『知的生産の技術』（1969）で紹介したカードによるデータ管理（カード型データベース）の現代版とも言える。梅樟は次のように述べているロ「カードの操作のなかで、いちばん重要なことはくみかえ操作である。知識と知識とを、いろいろにくみかえてみる。あるいはならベかえてみる。そうすると一見なんの関係もないようにみえるカードとカードのあいだに、おもいもかけぬ関連が存在することに気がつくのである。」（p.58）。電子版のデータベースを使うとこの操作がたやすくできる。　（藤村逸子「第１章多量の実例の観察に基づく言語現象申研究　§コーパスから実例データベースを作る」p.5）</a:t>
            </a:r>
          </a:p>
        </p:txBody>
      </p:sp>
      <p:sp>
        <p:nvSpPr>
          <p:cNvPr id="385" name="タイトル 1"/>
          <p:cNvSpPr txBox="1"/>
          <p:nvPr/>
        </p:nvSpPr>
        <p:spPr>
          <a:xfrm>
            <a:off x="1297396" y="3133145"/>
            <a:ext cx="9937796" cy="77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804672">
              <a:lnSpc>
                <a:spcPct val="72000"/>
              </a:lnSpc>
              <a:defRPr sz="2552" cap="all" spc="88">
                <a:solidFill>
                  <a:srgbClr val="2A1A00"/>
                </a:solidFill>
                <a:latin typeface="Impact"/>
                <a:ea typeface="Impact"/>
                <a:cs typeface="Impact"/>
                <a:sym typeface="Impact"/>
              </a:defRPr>
            </a:pPr>
            <a:r>
              <a:rPr>
                <a:latin typeface="+mn-lt"/>
                <a:ea typeface="+mn-ea"/>
                <a:cs typeface="+mn-cs"/>
                <a:sym typeface="Helvetica"/>
              </a:rPr>
              <a:t>『言語研究の技法』2010　藤村逸子・滝沢直宏（編）ひつじ書房</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 name="タイトル 1"/>
          <p:cNvSpPr txBox="1">
            <a:spLocks noGrp="1"/>
          </p:cNvSpPr>
          <p:nvPr>
            <p:ph type="title"/>
          </p:nvPr>
        </p:nvSpPr>
        <p:spPr>
          <a:xfrm>
            <a:off x="1251677" y="382384"/>
            <a:ext cx="10178323" cy="1492133"/>
          </a:xfrm>
          <a:prstGeom prst="rect">
            <a:avLst/>
          </a:prstGeom>
        </p:spPr>
        <p:txBody>
          <a:bodyPr/>
          <a:lstStyle/>
          <a:p>
            <a:endParaRPr/>
          </a:p>
        </p:txBody>
      </p:sp>
      <p:sp>
        <p:nvSpPr>
          <p:cNvPr id="390" name="コンテンツ プレースホルダー 2"/>
          <p:cNvSpPr txBox="1">
            <a:spLocks noGrp="1"/>
          </p:cNvSpPr>
          <p:nvPr>
            <p:ph type="body" idx="1"/>
          </p:nvPr>
        </p:nvSpPr>
        <p:spPr>
          <a:xfrm>
            <a:off x="1251677" y="2286000"/>
            <a:ext cx="10178323" cy="3593593"/>
          </a:xfrm>
          <a:prstGeom prst="rect">
            <a:avLst/>
          </a:prstGeom>
        </p:spPr>
        <p:txBody>
          <a:bodyPr/>
          <a:lstStyle/>
          <a:p>
            <a:r>
              <a:t>Comme bien d’autres langues, le français peut par ailleurs, quand le sexe de la personne n’est pas plus à prendre en considération que ses autres particularités individuelles, faire appel au masculin à valeur générique, ou « non marquée ».   La féminisation des noms de métiers, fonctions, grades ou titres - Mise au point de l’Académie française　2014, 10. 10</a:t>
            </a:r>
          </a:p>
          <a:p>
            <a:endParaRPr/>
          </a:p>
          <a:p>
            <a:r>
              <a:t>http://www.academie-francaise.fr/actualites/la-feminisation-des-noms-de-metiers-fonctions-grades-ou-titres-mise-au-point-de-lacademie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タイトル 1"/>
          <p:cNvSpPr txBox="1">
            <a:spLocks noGrp="1"/>
          </p:cNvSpPr>
          <p:nvPr>
            <p:ph type="title"/>
          </p:nvPr>
        </p:nvSpPr>
        <p:spPr>
          <a:xfrm>
            <a:off x="1251677" y="382384"/>
            <a:ext cx="10178323" cy="1492133"/>
          </a:xfrm>
          <a:prstGeom prst="rect">
            <a:avLst/>
          </a:prstGeom>
        </p:spPr>
        <p:txBody>
          <a:bodyPr/>
          <a:lstStyle>
            <a:lvl1pPr>
              <a:defRPr>
                <a:latin typeface="+mn-lt"/>
                <a:ea typeface="+mn-ea"/>
                <a:cs typeface="+mn-cs"/>
                <a:sym typeface="Helvetica"/>
              </a:defRPr>
            </a:lvl1pPr>
          </a:lstStyle>
          <a:p>
            <a:pPr>
              <a:defRPr>
                <a:latin typeface="Impact"/>
                <a:ea typeface="Impact"/>
                <a:cs typeface="Impact"/>
                <a:sym typeface="Impact"/>
              </a:defRPr>
            </a:pPr>
            <a:r>
              <a:rPr>
                <a:latin typeface="+mn-lt"/>
                <a:ea typeface="+mn-ea"/>
                <a:cs typeface="+mn-cs"/>
                <a:sym typeface="Helvetica"/>
              </a:rPr>
              <a:t>反例</a:t>
            </a:r>
          </a:p>
        </p:txBody>
      </p:sp>
      <p:sp>
        <p:nvSpPr>
          <p:cNvPr id="405" name="コンテンツ プレースホルダ 2"/>
          <p:cNvSpPr txBox="1">
            <a:spLocks noGrp="1"/>
          </p:cNvSpPr>
          <p:nvPr>
            <p:ph type="body" idx="1"/>
          </p:nvPr>
        </p:nvSpPr>
        <p:spPr>
          <a:xfrm>
            <a:off x="1251677" y="2286000"/>
            <a:ext cx="10178323" cy="3593593"/>
          </a:xfrm>
          <a:prstGeom prst="rect">
            <a:avLst/>
          </a:prstGeom>
        </p:spPr>
        <p:txBody>
          <a:bodyPr/>
          <a:lstStyle/>
          <a:p>
            <a:pPr marL="457200" indent="-457200">
              <a:buFontTx/>
              <a:buAutoNum type="arabicPeriod"/>
            </a:pPr>
            <a:r>
              <a:t> Je te souhaite </a:t>
            </a:r>
            <a:r>
              <a:rPr u="sng"/>
              <a:t>de très bonnes vacances</a:t>
            </a:r>
            <a:r>
              <a:t>.</a:t>
            </a:r>
          </a:p>
          <a:p>
            <a:pPr marL="514350" indent="-514350">
              <a:buSzTx/>
              <a:buNone/>
            </a:pPr>
            <a:r>
              <a:t>  話し言葉にもdeは現れる。</a:t>
            </a:r>
          </a:p>
          <a:p>
            <a:pPr marL="457200" indent="-457200">
              <a:buFontTx/>
              <a:buAutoNum type="arabicPeriod" startAt="2"/>
            </a:pPr>
            <a:r>
              <a:t>Dieu aime la justice et le bon droit et qu'on ne le trompe pas par </a:t>
            </a:r>
            <a:r>
              <a:rPr u="sng"/>
              <a:t>de faux-semblants</a:t>
            </a:r>
            <a:r>
              <a:t>. (Oldenbourg, Z., </a:t>
            </a:r>
            <a:r>
              <a:rPr i="1"/>
              <a:t>Les cités charnelles ou l’Histoire de Roger de Montbrun </a:t>
            </a:r>
            <a:r>
              <a:t>1961)</a:t>
            </a:r>
          </a:p>
          <a:p>
            <a:pPr marL="514350" indent="-514350">
              <a:buSzTx/>
              <a:buNone/>
            </a:pPr>
            <a:r>
              <a:t>ハイフンで結ばれた複合語でさえ、deが現れることがある。</a:t>
            </a:r>
          </a:p>
        </p:txBody>
      </p:sp>
    </p:spTree>
  </p:cSld>
  <p:clrMapOvr>
    <a:masterClrMapping/>
  </p:clrMapOvr>
  <p:transition spd="med"/>
</p:sld>
</file>

<file path=ppt/theme/theme1.xml><?xml version="1.0" encoding="utf-8"?>
<a:theme xmlns:a="http://schemas.openxmlformats.org/drawingml/2006/main" name="バッジ">
  <a:themeElements>
    <a:clrScheme name="バッジ">
      <a:dk1>
        <a:srgbClr val="000000"/>
      </a:dk1>
      <a:lt1>
        <a:srgbClr val="F3F3F2"/>
      </a:lt1>
      <a:dk2>
        <a:srgbClr val="A7A7A7"/>
      </a:dk2>
      <a:lt2>
        <a:srgbClr val="535353"/>
      </a:lt2>
      <a:accent1>
        <a:srgbClr val="F8B323"/>
      </a:accent1>
      <a:accent2>
        <a:srgbClr val="656A59"/>
      </a:accent2>
      <a:accent3>
        <a:srgbClr val="46B2B5"/>
      </a:accent3>
      <a:accent4>
        <a:srgbClr val="8CAA7E"/>
      </a:accent4>
      <a:accent5>
        <a:srgbClr val="D36F68"/>
      </a:accent5>
      <a:accent6>
        <a:srgbClr val="826276"/>
      </a:accent6>
      <a:hlink>
        <a:srgbClr val="0000FF"/>
      </a:hlink>
      <a:folHlink>
        <a:srgbClr val="FF00FF"/>
      </a:folHlink>
    </a:clrScheme>
    <a:fontScheme name="バッジ">
      <a:majorFont>
        <a:latin typeface="游ゴシック"/>
        <a:ea typeface="游ゴシック"/>
        <a:cs typeface="游ゴシック"/>
      </a:majorFont>
      <a:minorFont>
        <a:latin typeface="Helvetica"/>
        <a:ea typeface="Helvetica"/>
        <a:cs typeface="Helvetica"/>
      </a:minorFont>
    </a:fontScheme>
    <a:fmtScheme name="バッジ">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バッジ">
  <a:themeElements>
    <a:clrScheme name="バッジ">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バッジ">
  <a:themeElements>
    <a:clrScheme name="バッジ">
      <a:dk1>
        <a:srgbClr val="000000"/>
      </a:dk1>
      <a:lt1>
        <a:srgbClr val="FFFFFF"/>
      </a:lt1>
      <a:dk2>
        <a:srgbClr val="A7A7A7"/>
      </a:dk2>
      <a:lt2>
        <a:srgbClr val="535353"/>
      </a:lt2>
      <a:accent1>
        <a:srgbClr val="F8B323"/>
      </a:accent1>
      <a:accent2>
        <a:srgbClr val="656A59"/>
      </a:accent2>
      <a:accent3>
        <a:srgbClr val="46B2B5"/>
      </a:accent3>
      <a:accent4>
        <a:srgbClr val="8CAA7E"/>
      </a:accent4>
      <a:accent5>
        <a:srgbClr val="D36F68"/>
      </a:accent5>
      <a:accent6>
        <a:srgbClr val="826276"/>
      </a:accent6>
      <a:hlink>
        <a:srgbClr val="0000FF"/>
      </a:hlink>
      <a:folHlink>
        <a:srgbClr val="FF00FF"/>
      </a:folHlink>
    </a:clrScheme>
    <a:fontScheme name="バッジ">
      <a:majorFont>
        <a:latin typeface="游ゴシック"/>
        <a:ea typeface="游ゴシック"/>
        <a:cs typeface="游ゴシック"/>
      </a:majorFont>
      <a:minorFont>
        <a:latin typeface="Helvetica"/>
        <a:ea typeface="Helvetica"/>
        <a:cs typeface="Helvetica"/>
      </a:minorFont>
    </a:fontScheme>
    <a:fmtScheme name="バッジ">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113392</TotalTime>
  <Words>14081</Words>
  <Application>Microsoft Office PowerPoint</Application>
  <PresentationFormat>ワイド画面</PresentationFormat>
  <Paragraphs>1532</Paragraphs>
  <Slides>83</Slides>
  <Notes>26</Notes>
  <HiddenSlides>5</HiddenSlides>
  <MMClips>0</MMClips>
  <ScaleCrop>false</ScaleCrop>
  <HeadingPairs>
    <vt:vector size="6" baseType="variant">
      <vt:variant>
        <vt:lpstr>使用されているフォント</vt:lpstr>
      </vt:variant>
      <vt:variant>
        <vt:i4>19</vt:i4>
      </vt:variant>
      <vt:variant>
        <vt:lpstr>テーマ</vt:lpstr>
      </vt:variant>
      <vt:variant>
        <vt:i4>2</vt:i4>
      </vt:variant>
      <vt:variant>
        <vt:lpstr>スライド タイトル</vt:lpstr>
      </vt:variant>
      <vt:variant>
        <vt:i4>83</vt:i4>
      </vt:variant>
    </vt:vector>
  </HeadingPairs>
  <TitlesOfParts>
    <vt:vector size="104" baseType="lpstr">
      <vt:lpstr>HGPｺﾞｼｯｸE</vt:lpstr>
      <vt:lpstr>Inter</vt:lpstr>
      <vt:lpstr>Malgun Gothic</vt:lpstr>
      <vt:lpstr>Marianne</vt:lpstr>
      <vt:lpstr>ＭＳ Ｐゴシック</vt:lpstr>
      <vt:lpstr>ＭＳ 明朝</vt:lpstr>
      <vt:lpstr>Unistra D</vt:lpstr>
      <vt:lpstr>游ゴシック</vt:lpstr>
      <vt:lpstr>Yu Gothic Medium</vt:lpstr>
      <vt:lpstr>游明朝</vt:lpstr>
      <vt:lpstr>Arial</vt:lpstr>
      <vt:lpstr>Calibri</vt:lpstr>
      <vt:lpstr>Calibri Light</vt:lpstr>
      <vt:lpstr>Gill Sans MT</vt:lpstr>
      <vt:lpstr>Helvetica</vt:lpstr>
      <vt:lpstr>Impact</vt:lpstr>
      <vt:lpstr>Symbol</vt:lpstr>
      <vt:lpstr>Times New Roman</vt:lpstr>
      <vt:lpstr>Wingdings</vt:lpstr>
      <vt:lpstr>バッジ</vt:lpstr>
      <vt:lpstr>1_バッジ</vt:lpstr>
      <vt:lpstr>関学授業　秋  </vt:lpstr>
      <vt:lpstr>9/25 Introduction  目的、内容</vt:lpstr>
      <vt:lpstr>9/25 Introduction テキスト</vt:lpstr>
      <vt:lpstr>スケジュール</vt:lpstr>
      <vt:lpstr>9/ 2024 Photos   Bordeaux, Langue d’oc</vt:lpstr>
      <vt:lpstr>09/21-22 41ème Journées européennes du patrimoine </vt:lpstr>
      <vt:lpstr>10/2　文献を読む</vt:lpstr>
      <vt:lpstr>deとdes 複数形容詞＋複数 （フランス語初級文法の難問） </vt:lpstr>
      <vt:lpstr>反例</vt:lpstr>
      <vt:lpstr>コーパス</vt:lpstr>
      <vt:lpstr>データの収集</vt:lpstr>
      <vt:lpstr>ファクター</vt:lpstr>
      <vt:lpstr>形容詞の種類</vt:lpstr>
      <vt:lpstr>ジャンル/レジスター</vt:lpstr>
      <vt:lpstr>petitの特異性</vt:lpstr>
      <vt:lpstr>無意識的使用</vt:lpstr>
      <vt:lpstr>形容詞の強調</vt:lpstr>
      <vt:lpstr>形容詞の強調</vt:lpstr>
      <vt:lpstr>10/16 chat gpt</vt:lpstr>
      <vt:lpstr>10/23 NOM+NOMの研究（概要）</vt:lpstr>
      <vt:lpstr>10/23 Nom+NOMの研究2   言語の比較 　</vt:lpstr>
      <vt:lpstr> 10/23  NN複合語の日仏語の比較 </vt:lpstr>
      <vt:lpstr>対照研究の枠組１： comparative concept/ descriptive category</vt:lpstr>
      <vt:lpstr>Nom+NOMの研究    言語の比較 人間名詞（Comparability)</vt:lpstr>
      <vt:lpstr>対照研究の枠組２： 構文文法Grammaire de constructionsと構文construction)  </vt:lpstr>
      <vt:lpstr>Nom+NOMの研究４　発表論文</vt:lpstr>
      <vt:lpstr>フランス語のNNの分類 (ロマンス語型） (Arnaud 2010, Noailly 1990, Fradin, 2010) </vt:lpstr>
      <vt:lpstr>日本語のNN複合語の分類 (Kageyama, 2010) </vt:lpstr>
      <vt:lpstr>NNの分類 Arnaud&amp;Renner 2015, Arnaud 2015, Noailly 1990, Fradin 2009</vt:lpstr>
      <vt:lpstr>日仏語間の大きな相違点</vt:lpstr>
      <vt:lpstr>Le substantif épithète ,NoAilly 1990</vt:lpstr>
      <vt:lpstr>人間名詞を含むNNの日仏語の比較１：questions  </vt:lpstr>
      <vt:lpstr>人間名詞を含むNNの日仏語の比較２：目的  </vt:lpstr>
      <vt:lpstr>方法とコーパス</vt:lpstr>
      <vt:lpstr>Nom+NOMの研究２ フランス語データ（Le Monde7年分：1988-2012) </vt:lpstr>
      <vt:lpstr>Question 2:　ville soeur, Pays Frère 姉妹都市と兄弟国？（フランス語と日本語）方法</vt:lpstr>
      <vt:lpstr>Question2: ville soeur, Pays Frère 姉妹都市と兄弟国？（フランス語） データ</vt:lpstr>
      <vt:lpstr>Question2: ville soeur, Pays Frère 姉妹都市と兄弟国？（フランス語）</vt:lpstr>
      <vt:lpstr>Question2: ville soeur, Pays Frère 姉妹都市と兄弟国？（フランス語） 人間名詞の形容詞化の可能性</vt:lpstr>
      <vt:lpstr>Question2: ville soeur, Pays Frère 姉妹都市と兄弟国？（フランス語） ＜N＋人間名詞＞の意味</vt:lpstr>
      <vt:lpstr>Question2: ville soeur, Pays Frère 姉妹都市と兄弟国？（フランス語） 生起頻度上位10位（clientを除いて性の一致あり、数一致原則）</vt:lpstr>
      <vt:lpstr>Question2: ville soeur, Pays Frère 姉妹都市と兄弟国？（フランス語） 自然の性別と文法的性</vt:lpstr>
      <vt:lpstr>Question2: ville soeur, Pays Frère 姉妹都市と兄弟国？（フランス語） 例：cousin cousine（従兄弟、従姉妹）</vt:lpstr>
      <vt:lpstr>Question2: ville soeur, Pays Frère 姉妹都市と兄弟国？（フランス語） 例：frère soeur　（兄弟・姉妹）</vt:lpstr>
      <vt:lpstr>Question2: ville soeur, Pays Frère 姉妹都市と兄弟国？（フランス語） 例：fils fille　（息子・娘）</vt:lpstr>
      <vt:lpstr>Question2 ville soeur, Pays Frère 姉妹都市と兄弟国？（フランス語） 例：Roi Reine (王・女王）</vt:lpstr>
      <vt:lpstr>Question2: ville soeur, Pays Frère 姉妹都市と兄弟国？（フランス語） 例：Mère père 母・父</vt:lpstr>
      <vt:lpstr>ville soeur, Pays Frère 姉妹都市と兄弟国？（フランス語）</vt:lpstr>
      <vt:lpstr> 姉妹都市と兄弟国？（日本語）  ＜親族名詞＋非人間/非動物名詞＞                     &lt;鬼・姫＋妖怪以外名詞＞</vt:lpstr>
      <vt:lpstr>Question2: ville soeur, Pays Frère 姉妹都市と兄弟国？（日本語） 頻度上位BIgram </vt:lpstr>
      <vt:lpstr>Question2 ville soeur, Pays Frère 姉妹都市と兄弟国？（日本語） BCCWJでの頻度</vt:lpstr>
      <vt:lpstr>Question2 ville soeur, Pays Frère 姉妹都市と兄弟国？（日本語）</vt:lpstr>
      <vt:lpstr>Question2 ville soeur, Pays Frère 姉妹都市と兄弟国？（日本語） 意味の違いと日本語の不透明性</vt:lpstr>
      <vt:lpstr>Conclusion１</vt:lpstr>
      <vt:lpstr>Conclusion２</vt:lpstr>
      <vt:lpstr>Conclusion３</vt:lpstr>
      <vt:lpstr>10/30 仏語と日本語のまとめ</vt:lpstr>
      <vt:lpstr>方法とコーパス</vt:lpstr>
      <vt:lpstr> 日仏西韓国語の比較のためのコーパスと検索対象  </vt:lpstr>
      <vt:lpstr>例</vt:lpstr>
      <vt:lpstr>フランス語とスペイン語の類似性 </vt:lpstr>
      <vt:lpstr>韓国語と日本語の親族名称＋無生物名詞</vt:lpstr>
      <vt:lpstr>日本語と韓国語の比較</vt:lpstr>
      <vt:lpstr>[P]か[M]か　または [F]の不在</vt:lpstr>
      <vt:lpstr>日本語の「親」</vt:lpstr>
      <vt:lpstr>Fの不在について</vt:lpstr>
      <vt:lpstr>結論</vt:lpstr>
      <vt:lpstr>11/6 zazi dans le métro</vt:lpstr>
      <vt:lpstr>11/13 Le Petit Prince</vt:lpstr>
      <vt:lpstr>11/20 Petit Prince 26</vt:lpstr>
      <vt:lpstr>11/27 日本語からフランス語</vt:lpstr>
      <vt:lpstr>12/4 texte académique</vt:lpstr>
      <vt:lpstr>12/4 Résumé de 2000 caractères </vt:lpstr>
      <vt:lpstr>12/11　新聞記事Trumpが Notre dame de Parisを12/6に訪問</vt:lpstr>
      <vt:lpstr>Crise politique en FraNCe</vt:lpstr>
      <vt:lpstr>Libération</vt:lpstr>
      <vt:lpstr>https://www.lefigaro.fr/</vt:lpstr>
      <vt:lpstr>12/18</vt:lpstr>
      <vt:lpstr>11/13</vt:lpstr>
      <vt:lpstr>11/6　début marsなどのconstructionの出現</vt:lpstr>
      <vt:lpstr>merci de votre attention ご静聴ありがとうございました</vt:lpstr>
      <vt:lpstr>『知的生産の技術』1969　梅棹忠夫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人間名詞を含むNN複合語の生成： 日仏語対照研究</dc:title>
  <dc:creator>itsuko</dc:creator>
  <cp:lastModifiedBy>Itsuko Fujimura</cp:lastModifiedBy>
  <cp:revision>231</cp:revision>
  <cp:lastPrinted>2024-03-15T08:18:27Z</cp:lastPrinted>
  <dcterms:modified xsi:type="dcterms:W3CDTF">2024-12-11T04:34:12Z</dcterms:modified>
</cp:coreProperties>
</file>