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sldIdLst>
    <p:sldId id="256" r:id="rId2"/>
    <p:sldId id="333" r:id="rId3"/>
    <p:sldId id="334" r:id="rId4"/>
    <p:sldId id="353" r:id="rId5"/>
    <p:sldId id="336" r:id="rId6"/>
    <p:sldId id="355" r:id="rId7"/>
    <p:sldId id="357" r:id="rId8"/>
    <p:sldId id="338" r:id="rId9"/>
    <p:sldId id="337" r:id="rId10"/>
    <p:sldId id="365" r:id="rId11"/>
    <p:sldId id="366" r:id="rId12"/>
    <p:sldId id="361" r:id="rId13"/>
    <p:sldId id="372" r:id="rId14"/>
    <p:sldId id="360" r:id="rId15"/>
    <p:sldId id="367" r:id="rId16"/>
    <p:sldId id="368" r:id="rId17"/>
    <p:sldId id="369" r:id="rId18"/>
    <p:sldId id="370" r:id="rId19"/>
    <p:sldId id="351" r:id="rId20"/>
    <p:sldId id="376" r:id="rId21"/>
    <p:sldId id="374" r:id="rId22"/>
    <p:sldId id="377" r:id="rId23"/>
    <p:sldId id="378" r:id="rId24"/>
    <p:sldId id="379" r:id="rId25"/>
    <p:sldId id="352" r:id="rId26"/>
    <p:sldId id="380" r:id="rId27"/>
    <p:sldId id="381" r:id="rId28"/>
    <p:sldId id="387" r:id="rId29"/>
    <p:sldId id="358" r:id="rId30"/>
    <p:sldId id="383" r:id="rId31"/>
    <p:sldId id="384" r:id="rId32"/>
    <p:sldId id="388" r:id="rId33"/>
    <p:sldId id="389" r:id="rId34"/>
    <p:sldId id="385" r:id="rId35"/>
    <p:sldId id="386" r:id="rId36"/>
    <p:sldId id="390" r:id="rId37"/>
    <p:sldId id="391" r:id="rId38"/>
    <p:sldId id="382" r:id="rId39"/>
    <p:sldId id="392" r:id="rId40"/>
    <p:sldId id="359" r:id="rId41"/>
    <p:sldId id="362" r:id="rId42"/>
    <p:sldId id="393" r:id="rId43"/>
    <p:sldId id="394" r:id="rId44"/>
    <p:sldId id="395" r:id="rId45"/>
    <p:sldId id="397" r:id="rId46"/>
    <p:sldId id="398" r:id="rId47"/>
    <p:sldId id="399" r:id="rId48"/>
    <p:sldId id="400" r:id="rId49"/>
    <p:sldId id="396" r:id="rId50"/>
    <p:sldId id="340" r:id="rId51"/>
    <p:sldId id="401" r:id="rId52"/>
    <p:sldId id="363" r:id="rId53"/>
    <p:sldId id="402" r:id="rId54"/>
    <p:sldId id="354" r:id="rId55"/>
    <p:sldId id="364" r:id="rId56"/>
    <p:sldId id="310" r:id="rId57"/>
    <p:sldId id="339" r:id="rId58"/>
    <p:sldId id="341" r:id="rId59"/>
    <p:sldId id="342" r:id="rId60"/>
    <p:sldId id="343" r:id="rId61"/>
    <p:sldId id="403" r:id="rId62"/>
    <p:sldId id="404" r:id="rId63"/>
    <p:sldId id="405" r:id="rId64"/>
    <p:sldId id="406" r:id="rId65"/>
    <p:sldId id="344" r:id="rId66"/>
  </p:sldIdLst>
  <p:sldSz cx="12192000" cy="6858000"/>
  <p:notesSz cx="6888163" cy="100187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jimura Itsuko" initials="FI" lastIdx="1" clrIdx="0">
    <p:extLst>
      <p:ext uri="{19B8F6BF-5375-455C-9EA6-DF929625EA0E}">
        <p15:presenceInfo xmlns:p15="http://schemas.microsoft.com/office/powerpoint/2012/main" userId="13b59e45779d813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E4CB"/>
          </a:solidFill>
        </a:fill>
      </a:tcStyle>
    </a:wholeTbl>
    <a:band2H>
      <a:tcTxStyle/>
      <a:tcStyle>
        <a:tcBdr/>
        <a:fill>
          <a:solidFill>
            <a:srgbClr val="FEF2E7"/>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E4E5"/>
          </a:solidFill>
        </a:fill>
      </a:tcStyle>
    </a:wholeTbl>
    <a:band2H>
      <a:tcTxStyle/>
      <a:tcStyle>
        <a:tcBdr/>
        <a:fill>
          <a:solidFill>
            <a:srgbClr val="E8F2F2"/>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8D1D5"/>
          </a:solidFill>
        </a:fill>
      </a:tcStyle>
    </a:wholeTbl>
    <a:band2H>
      <a:tcTxStyle/>
      <a:tcStyle>
        <a:tcBdr/>
        <a:fill>
          <a:solidFill>
            <a:srgbClr val="ECEAEB"/>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Gill Sans MT"/>
          <a:ea typeface="Gill Sans MT"/>
          <a:cs typeface="Gill Sans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Gill Sans MT"/>
          <a:ea typeface="Gill Sans MT"/>
          <a:cs typeface="Gill Sans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Gill Sans MT"/>
          <a:ea typeface="Gill Sans MT"/>
          <a:cs typeface="Gill Sans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Gill Sans MT"/>
          <a:ea typeface="Gill Sans MT"/>
          <a:cs typeface="Gill Sans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Gill Sans MT"/>
          <a:ea typeface="Gill Sans MT"/>
          <a:cs typeface="Gill Sans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Gill Sans MT"/>
          <a:ea typeface="Gill Sans MT"/>
          <a:cs typeface="Gill Sans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27" autoAdjust="0"/>
    <p:restoredTop sz="96623" autoAdjust="0"/>
  </p:normalViewPr>
  <p:slideViewPr>
    <p:cSldViewPr snapToGrid="0">
      <p:cViewPr varScale="1">
        <p:scale>
          <a:sx n="119" d="100"/>
          <a:sy n="119" d="100"/>
        </p:scale>
        <p:origin x="282" y="108"/>
      </p:cViewPr>
      <p:guideLst/>
    </p:cSldViewPr>
  </p:slideViewPr>
  <p:notesTextViewPr>
    <p:cViewPr>
      <p:scale>
        <a:sx n="1" d="1"/>
        <a:sy n="1" d="1"/>
      </p:scale>
      <p:origin x="0" y="0"/>
    </p:cViewPr>
  </p:notesTextViewPr>
  <p:notesViewPr>
    <p:cSldViewPr snapToGrid="0">
      <p:cViewPr varScale="1">
        <p:scale>
          <a:sx n="83" d="100"/>
          <a:sy n="83" d="100"/>
        </p:scale>
        <p:origin x="384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 name="Shape 102"/>
          <p:cNvSpPr>
            <a:spLocks noGrp="1" noRot="1" noChangeAspect="1"/>
          </p:cNvSpPr>
          <p:nvPr>
            <p:ph type="sldImg"/>
          </p:nvPr>
        </p:nvSpPr>
        <p:spPr>
          <a:xfrm>
            <a:off x="104775" y="750888"/>
            <a:ext cx="6678613" cy="3757612"/>
          </a:xfrm>
          <a:prstGeom prst="rect">
            <a:avLst/>
          </a:prstGeom>
        </p:spPr>
        <p:txBody>
          <a:bodyPr lIns="96606" tIns="48303" rIns="96606" bIns="48303"/>
          <a:lstStyle/>
          <a:p>
            <a:endParaRPr/>
          </a:p>
        </p:txBody>
      </p:sp>
      <p:sp>
        <p:nvSpPr>
          <p:cNvPr id="103" name="Shape 103"/>
          <p:cNvSpPr>
            <a:spLocks noGrp="1"/>
          </p:cNvSpPr>
          <p:nvPr>
            <p:ph type="body" sz="quarter" idx="1"/>
          </p:nvPr>
        </p:nvSpPr>
        <p:spPr>
          <a:xfrm>
            <a:off x="918422" y="4758889"/>
            <a:ext cx="5051320" cy="4508421"/>
          </a:xfrm>
          <a:prstGeom prst="rect">
            <a:avLst/>
          </a:prstGeom>
        </p:spPr>
        <p:txBody>
          <a:bodyPr lIns="96606" tIns="48303" rIns="96606" bIns="48303"/>
          <a:lstStyle/>
          <a:p>
            <a:endParaR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游ゴシック"/>
      </a:defRPr>
    </a:lvl1pPr>
    <a:lvl2pPr indent="228600" latinLnBrk="0">
      <a:defRPr sz="1200">
        <a:latin typeface="+mj-lt"/>
        <a:ea typeface="+mj-ea"/>
        <a:cs typeface="+mj-cs"/>
        <a:sym typeface="游ゴシック"/>
      </a:defRPr>
    </a:lvl2pPr>
    <a:lvl3pPr indent="457200" latinLnBrk="0">
      <a:defRPr sz="1200">
        <a:latin typeface="+mj-lt"/>
        <a:ea typeface="+mj-ea"/>
        <a:cs typeface="+mj-cs"/>
        <a:sym typeface="游ゴシック"/>
      </a:defRPr>
    </a:lvl3pPr>
    <a:lvl4pPr indent="685800" latinLnBrk="0">
      <a:defRPr sz="1200">
        <a:latin typeface="+mj-lt"/>
        <a:ea typeface="+mj-ea"/>
        <a:cs typeface="+mj-cs"/>
        <a:sym typeface="游ゴシック"/>
      </a:defRPr>
    </a:lvl4pPr>
    <a:lvl5pPr indent="914400" latinLnBrk="0">
      <a:defRPr sz="1200">
        <a:latin typeface="+mj-lt"/>
        <a:ea typeface="+mj-ea"/>
        <a:cs typeface="+mj-cs"/>
        <a:sym typeface="游ゴシック"/>
      </a:defRPr>
    </a:lvl5pPr>
    <a:lvl6pPr indent="1143000" latinLnBrk="0">
      <a:defRPr sz="1200">
        <a:latin typeface="+mj-lt"/>
        <a:ea typeface="+mj-ea"/>
        <a:cs typeface="+mj-cs"/>
        <a:sym typeface="游ゴシック"/>
      </a:defRPr>
    </a:lvl6pPr>
    <a:lvl7pPr indent="1371600" latinLnBrk="0">
      <a:defRPr sz="1200">
        <a:latin typeface="+mj-lt"/>
        <a:ea typeface="+mj-ea"/>
        <a:cs typeface="+mj-cs"/>
        <a:sym typeface="游ゴシック"/>
      </a:defRPr>
    </a:lvl7pPr>
    <a:lvl8pPr indent="1600200" latinLnBrk="0">
      <a:defRPr sz="1200">
        <a:latin typeface="+mj-lt"/>
        <a:ea typeface="+mj-ea"/>
        <a:cs typeface="+mj-cs"/>
        <a:sym typeface="游ゴシック"/>
      </a:defRPr>
    </a:lvl8pPr>
    <a:lvl9pPr indent="1828800" latinLnBrk="0">
      <a:defRPr sz="1200">
        <a:latin typeface="+mj-lt"/>
        <a:ea typeface="+mj-ea"/>
        <a:cs typeface="+mj-cs"/>
        <a:sym typeface="游ゴシック"/>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utura-sciences.com/sciences/questions-reponses/histoire-france-elle-representee-coq-14894/"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xfrm>
            <a:off x="104775" y="750888"/>
            <a:ext cx="6678613" cy="3757612"/>
          </a:xfrm>
          <a:prstGeom prst="rect">
            <a:avLst/>
          </a:prstGeom>
        </p:spPr>
        <p:txBody>
          <a:bodyPr/>
          <a:lstStyle/>
          <a:p>
            <a:endParaRPr/>
          </a:p>
        </p:txBody>
      </p:sp>
      <p:sp>
        <p:nvSpPr>
          <p:cNvPr id="109" name="Shape 109"/>
          <p:cNvSpPr>
            <a:spLocks noGrp="1"/>
          </p:cNvSpPr>
          <p:nvPr>
            <p:ph type="body" sz="quarter" idx="1"/>
          </p:nvPr>
        </p:nvSpPr>
        <p:spPr>
          <a:prstGeom prst="rect">
            <a:avLst/>
          </a:prstGeom>
        </p:spPr>
        <p:txBody>
          <a:bodyPr/>
          <a:lstStyle/>
          <a:p>
            <a:endParaRPr/>
          </a:p>
          <a:p>
            <a:r>
              <a:t>本日のおはなしのタイトルは、○○○です。　</a:t>
            </a:r>
          </a:p>
          <a:p>
            <a:r>
              <a:t>私の研究は当初より、言語使用データの観察に基づくものでした。幸いなことに、情報処理技術の発展に伴い、2000年頃からはとくに、大規模な言語使用データを用いることが可能になりました。本日のおはなしののタイトルは２つの問題が組み合わさっています。一つは方法論です。「大規模な言語使用データに基づく研究」であり、もう一方はその方法に基づいて現在進行中で行っているトピックです。日本語とフランス語の「女性教員、白人女性、姉妹都市、兄弟国」の謎という話をいたしますね。</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01867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1584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579669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091402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 </a:t>
            </a:r>
            <a:r>
              <a:rPr kumimoji="1" lang="en-US" altLang="ja-JP" dirty="0"/>
              <a:t>(</a:t>
            </a:r>
            <a:r>
              <a:rPr kumimoji="1" lang="en-US" altLang="ja-JP" dirty="0" err="1"/>
              <a:t>maistresse</a:t>
            </a:r>
            <a:r>
              <a:rPr kumimoji="1" lang="ja-JP" altLang="en-US" dirty="0"/>
              <a:t>、</a:t>
            </a:r>
            <a:r>
              <a:rPr kumimoji="1" lang="en-US" altLang="ja-JP" dirty="0"/>
              <a:t>12</a:t>
            </a:r>
            <a:r>
              <a:rPr kumimoji="1" lang="ja-JP" altLang="en-US" dirty="0"/>
              <a:t>世紀にラテン語の </a:t>
            </a:r>
            <a:r>
              <a:rPr kumimoji="1" lang="en-US" altLang="ja-JP" dirty="0"/>
              <a:t>magister </a:t>
            </a:r>
            <a:r>
              <a:rPr kumimoji="1" lang="ja-JP" altLang="en-US" dirty="0"/>
              <a:t>に由来する </a:t>
            </a:r>
            <a:r>
              <a:rPr kumimoji="1" lang="en-US" altLang="ja-JP" dirty="0" err="1"/>
              <a:t>maistre</a:t>
            </a:r>
            <a:r>
              <a:rPr kumimoji="1" lang="en-US" altLang="ja-JP" dirty="0"/>
              <a:t> </a:t>
            </a:r>
            <a:r>
              <a:rPr kumimoji="1" lang="ja-JP" altLang="en-US" dirty="0"/>
              <a:t>から形成された</a:t>
            </a:r>
            <a:r>
              <a:rPr kumimoji="1" lang="en-US" altLang="ja-JP" dirty="0"/>
              <a:t>)</a:t>
            </a:r>
            <a:r>
              <a:rPr kumimoji="1" lang="ja-JP" altLang="en-US" dirty="0"/>
              <a:t>。これは、</a:t>
            </a:r>
            <a:r>
              <a:rPr kumimoji="1" lang="en-US" altLang="ja-JP" dirty="0"/>
              <a:t>-</a:t>
            </a:r>
            <a:r>
              <a:rPr kumimoji="1" lang="en-US" altLang="ja-JP" dirty="0" err="1"/>
              <a:t>esse</a:t>
            </a:r>
            <a:r>
              <a:rPr kumimoji="1" lang="en-US" altLang="ja-JP" dirty="0"/>
              <a:t> </a:t>
            </a:r>
            <a:r>
              <a:rPr kumimoji="1" lang="ja-JP" altLang="en-US" dirty="0"/>
              <a:t>の女性形の中で最も古くから証明されているものであり、他の多くの語源が他の派生モデル（</a:t>
            </a:r>
            <a:r>
              <a:rPr kumimoji="1" lang="en-US" altLang="ja-JP" dirty="0" err="1"/>
              <a:t>abbesse</a:t>
            </a:r>
            <a:r>
              <a:rPr kumimoji="1" lang="en-US" altLang="ja-JP" dirty="0"/>
              <a:t> </a:t>
            </a:r>
            <a:r>
              <a:rPr kumimoji="1" lang="ja-JP" altLang="en-US" dirty="0"/>
              <a:t>を参照）を用いて作り直された中で、現存するものの一つである。そのため、今日の言語では、女性形と男性形の間に顕著な非対称性が見られ、辞書に</a:t>
            </a:r>
            <a:r>
              <a:rPr kumimoji="1" lang="en-US" altLang="ja-JP" dirty="0"/>
              <a:t>2</a:t>
            </a:r>
            <a:r>
              <a:rPr kumimoji="1" lang="ja-JP" altLang="en-US" dirty="0"/>
              <a:t>つの別々の項目があるのもそのためである。逆説的だが、</a:t>
            </a:r>
            <a:r>
              <a:rPr kumimoji="1" lang="en-US" altLang="ja-JP" dirty="0"/>
              <a:t>13</a:t>
            </a:r>
            <a:r>
              <a:rPr kumimoji="1" lang="ja-JP" altLang="en-US" dirty="0"/>
              <a:t>世紀の宮廷恋愛における女性の概念、つまり、女性は恋人の心を（比喩的に言えば）「愛人」にするという概念が高まったことで、主人の女性形としての愛人と、恋人の女性形としての愛人との間に根本的な隔たりが生じたのである。</a:t>
            </a:r>
            <a:r>
              <a:rPr kumimoji="1" lang="en-US" altLang="ja-JP" dirty="0"/>
              <a:t>17</a:t>
            </a:r>
            <a:r>
              <a:rPr kumimoji="1" lang="ja-JP" altLang="en-US" dirty="0"/>
              <a:t>世紀から</a:t>
            </a:r>
            <a:r>
              <a:rPr kumimoji="1" lang="en-US" altLang="ja-JP" dirty="0"/>
              <a:t>19</a:t>
            </a:r>
            <a:r>
              <a:rPr kumimoji="1" lang="ja-JP" altLang="en-US" dirty="0"/>
              <a:t>世紀にかけて、メイトレスは「最愛の女性」という意味から「結婚外の性的パートナー」という意味へと発展した。現代の言い回しでは、この言葉はほとんど使われなくなり、かつてのボードビルや大通りの喜劇の臭いがすることに留意すべきである。</a:t>
            </a:r>
            <a:r>
              <a:rPr kumimoji="1" lang="en-US" altLang="ja-JP" dirty="0"/>
              <a:t>"</a:t>
            </a:r>
            <a:r>
              <a:rPr kumimoji="1" lang="ja-JP" altLang="en-US" dirty="0"/>
              <a:t>愛人を作る </a:t>
            </a:r>
            <a:r>
              <a:rPr kumimoji="1" lang="en-US" altLang="ja-JP" dirty="0"/>
              <a:t>"</a:t>
            </a:r>
            <a:r>
              <a:rPr kumimoji="1" lang="ja-JP" altLang="en-US" dirty="0"/>
              <a:t>というのはもう古い。</a:t>
            </a:r>
            <a:r>
              <a:rPr kumimoji="1" lang="en-US" altLang="ja-JP" dirty="0"/>
              <a:t>maître</a:t>
            </a:r>
            <a:r>
              <a:rPr kumimoji="1" lang="ja-JP" altLang="en-US" dirty="0"/>
              <a:t>の女性形である</a:t>
            </a:r>
            <a:r>
              <a:rPr kumimoji="1" lang="en-US" altLang="ja-JP" dirty="0" err="1"/>
              <a:t>maîtresse</a:t>
            </a:r>
            <a:r>
              <a:rPr kumimoji="1" lang="ja-JP" altLang="en-US" dirty="0"/>
              <a:t>もまた、いくつかの非対称性を示している。どの分野でも、</a:t>
            </a:r>
            <a:r>
              <a:rPr kumimoji="1" lang="en-US" altLang="ja-JP" dirty="0"/>
              <a:t>"pass </a:t>
            </a:r>
            <a:r>
              <a:rPr kumimoji="1" lang="en-US" altLang="ja-JP" dirty="0" err="1"/>
              <a:t>maîtresse</a:t>
            </a:r>
            <a:r>
              <a:rPr kumimoji="1" lang="en-US" altLang="ja-JP" dirty="0"/>
              <a:t> "</a:t>
            </a:r>
            <a:r>
              <a:rPr kumimoji="1" lang="ja-JP" altLang="en-US" dirty="0"/>
              <a:t>と言うのは少し抵抗がある。</a:t>
            </a:r>
            <a:r>
              <a:rPr kumimoji="1" lang="en-US" altLang="ja-JP" dirty="0"/>
              <a:t>de coup de </a:t>
            </a:r>
            <a:r>
              <a:rPr kumimoji="1" lang="en-US" altLang="ja-JP" dirty="0" err="1"/>
              <a:t>maîtresse</a:t>
            </a:r>
            <a:r>
              <a:rPr kumimoji="1" lang="ja-JP" altLang="en-US" dirty="0"/>
              <a:t>」、「</a:t>
            </a:r>
            <a:r>
              <a:rPr kumimoji="1" lang="en-US" altLang="ja-JP" dirty="0"/>
              <a:t>de </a:t>
            </a:r>
            <a:r>
              <a:rPr kumimoji="1" lang="en-US" altLang="ja-JP" dirty="0" err="1"/>
              <a:t>maîtresse</a:t>
            </a:r>
            <a:r>
              <a:rPr kumimoji="1" lang="en-US" altLang="ja-JP" dirty="0"/>
              <a:t> d'oeuvre</a:t>
            </a:r>
            <a:r>
              <a:rPr kumimoji="1" lang="ja-JP" altLang="en-US" dirty="0"/>
              <a:t>」、「</a:t>
            </a:r>
            <a:r>
              <a:rPr kumimoji="1" lang="en-US" altLang="ja-JP" dirty="0"/>
              <a:t>de </a:t>
            </a:r>
            <a:r>
              <a:rPr kumimoji="1" lang="en-US" altLang="ja-JP" dirty="0" err="1"/>
              <a:t>maîtresse</a:t>
            </a:r>
            <a:r>
              <a:rPr kumimoji="1" lang="en-US" altLang="ja-JP" dirty="0"/>
              <a:t> d'hôtel</a:t>
            </a:r>
            <a:r>
              <a:rPr kumimoji="1" lang="ja-JP" altLang="en-US" dirty="0"/>
              <a:t>」とは言わず、「</a:t>
            </a:r>
            <a:r>
              <a:rPr kumimoji="1" lang="en-US" altLang="ja-JP" dirty="0"/>
              <a:t>de main de </a:t>
            </a:r>
            <a:r>
              <a:rPr kumimoji="1" lang="en-US" altLang="ja-JP" dirty="0" err="1"/>
              <a:t>maîtresse</a:t>
            </a:r>
            <a:r>
              <a:rPr kumimoji="1" lang="ja-JP" altLang="en-US" dirty="0"/>
              <a:t>」とは言わない。大学では女主人助手にはなれないし（初等教育ではなれる）、研究女主人にもなれないし、講師にもなれないし、研究者にもなれないし、思想家にもなれない。愛人になるのは問題があるようだ。一方、フリーメイソンの女性ロッジではグランドミストレスになることができる。学校の女主人、バレエの女主人、家の女主人。</a:t>
            </a:r>
            <a:r>
              <a:rPr kumimoji="1" lang="en-US" altLang="ja-JP" dirty="0" err="1"/>
              <a:t>Maîtresse</a:t>
            </a:r>
            <a:r>
              <a:rPr kumimoji="1" lang="ja-JP" altLang="en-US" dirty="0"/>
              <a:t>も称号としては使われず、弁護士は「</a:t>
            </a:r>
            <a:r>
              <a:rPr kumimoji="1" lang="en-US" altLang="ja-JP" dirty="0"/>
              <a:t>Maître </a:t>
            </a:r>
            <a:r>
              <a:rPr kumimoji="1" lang="en-US" altLang="ja-JP" dirty="0" err="1"/>
              <a:t>Unetelle</a:t>
            </a:r>
            <a:r>
              <a:rPr kumimoji="1" lang="ja-JP" altLang="en-US" dirty="0"/>
              <a:t>」のままである（</a:t>
            </a:r>
            <a:r>
              <a:rPr kumimoji="1" lang="en-US" altLang="ja-JP" dirty="0" err="1"/>
              <a:t>doctoresse</a:t>
            </a:r>
            <a:r>
              <a:rPr kumimoji="1" lang="ja-JP" altLang="en-US" dirty="0"/>
              <a:t>も参照）。ケベック州フランス語事務局は、</a:t>
            </a:r>
            <a:r>
              <a:rPr kumimoji="1" lang="en-US" altLang="ja-JP" dirty="0" err="1"/>
              <a:t>maîtresse</a:t>
            </a:r>
            <a:r>
              <a:rPr kumimoji="1" lang="en-US" altLang="ja-JP" dirty="0"/>
              <a:t> </a:t>
            </a:r>
            <a:r>
              <a:rPr kumimoji="1" lang="ja-JP" altLang="en-US" dirty="0"/>
              <a:t>が通用しない場合は </a:t>
            </a:r>
            <a:r>
              <a:rPr kumimoji="1" lang="en-US" altLang="ja-JP" dirty="0"/>
              <a:t>maître (epicene) </a:t>
            </a:r>
            <a:r>
              <a:rPr kumimoji="1" lang="ja-JP" altLang="en-US" dirty="0"/>
              <a:t>の使用を推奨している。</a:t>
            </a:r>
            <a:r>
              <a:rPr kumimoji="1" lang="en-US" altLang="ja-JP" dirty="0"/>
              <a:t>(</a:t>
            </a:r>
            <a:r>
              <a:rPr kumimoji="1" lang="en-US" altLang="ja-JP" dirty="0" err="1"/>
              <a:t>Yaguello</a:t>
            </a:r>
            <a:r>
              <a:rPr kumimoji="1" lang="en-US" altLang="ja-JP" dirty="0"/>
              <a:t> 1989(p.108))</a:t>
            </a:r>
            <a:endParaRPr kumimoji="1" lang="ja-JP" altLang="en-US" dirty="0"/>
          </a:p>
        </p:txBody>
      </p:sp>
    </p:spTree>
    <p:extLst>
      <p:ext uri="{BB962C8B-B14F-4D97-AF65-F5344CB8AC3E}">
        <p14:creationId xmlns:p14="http://schemas.microsoft.com/office/powerpoint/2010/main" val="19851668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t>homme</a:t>
            </a:r>
            <a:r>
              <a:rPr kumimoji="1" lang="ja-JP" altLang="en-US" dirty="0"/>
              <a:t>（</a:t>
            </a:r>
            <a:r>
              <a:rPr kumimoji="1" lang="en-US" altLang="ja-JP" dirty="0"/>
              <a:t>14</a:t>
            </a:r>
            <a:r>
              <a:rPr kumimoji="1" lang="ja-JP" altLang="en-US" dirty="0"/>
              <a:t>世紀、ラテン語</a:t>
            </a:r>
            <a:r>
              <a:rPr kumimoji="1" lang="en-US" altLang="ja-JP" dirty="0"/>
              <a:t>homo</a:t>
            </a:r>
            <a:r>
              <a:rPr kumimoji="1" lang="ja-JP" altLang="en-US" dirty="0"/>
              <a:t>の</a:t>
            </a:r>
            <a:r>
              <a:rPr kumimoji="1" lang="en-US" altLang="ja-JP" dirty="0"/>
              <a:t>accusative hominem</a:t>
            </a:r>
            <a:r>
              <a:rPr kumimoji="1" lang="ja-JP" altLang="en-US" dirty="0"/>
              <a:t>「人間」に由来する）。ラテン語は、ギリシア語、ロシア語、ドイツ語、その他多くの言語と同様、インド・ヨーロッパ語であるかどうかにかかわらず、「人間」という一般的な意味での男性（</a:t>
            </a:r>
            <a:r>
              <a:rPr kumimoji="1" lang="en-US" altLang="ja-JP" dirty="0"/>
              <a:t>homo</a:t>
            </a:r>
            <a:r>
              <a:rPr kumimoji="1" lang="ja-JP" altLang="en-US" dirty="0"/>
              <a:t>）と、「男性である」という意味での男性（</a:t>
            </a:r>
            <a:r>
              <a:rPr kumimoji="1" lang="en-US" altLang="ja-JP" dirty="0" err="1"/>
              <a:t>vir</a:t>
            </a:r>
            <a:r>
              <a:rPr kumimoji="1" lang="ja-JP" altLang="en-US" dirty="0"/>
              <a:t>、ここから</a:t>
            </a:r>
            <a:r>
              <a:rPr kumimoji="1" lang="en-US" altLang="ja-JP" dirty="0" err="1"/>
              <a:t>viril</a:t>
            </a:r>
            <a:r>
              <a:rPr kumimoji="1" lang="ja-JP" altLang="en-US" dirty="0"/>
              <a:t>）を語彙的に区別していた。</a:t>
            </a:r>
            <a:r>
              <a:rPr kumimoji="1" lang="en-US" altLang="ja-JP" dirty="0"/>
              <a:t>homo</a:t>
            </a:r>
            <a:r>
              <a:rPr kumimoji="1" lang="ja-JP" altLang="en-US" dirty="0"/>
              <a:t>が文法的に男性的であったとしても、少なくとも性別を問わない。私たちは、</a:t>
            </a:r>
            <a:r>
              <a:rPr kumimoji="1" lang="en-US" altLang="ja-JP" dirty="0"/>
              <a:t>man</a:t>
            </a:r>
            <a:r>
              <a:rPr kumimoji="1" lang="ja-JP" altLang="en-US" dirty="0"/>
              <a:t>が「種の代表」という意味から「種の雄」という意味に変化した進化の原因について考えることができる。実際、私たちは文法的に男性名詞が女性名詞を「吸収」するのを見慣れすぎているため、一般的な意味は二次的なものだと考えるかもしれないが、歴史的には一次的なものなのである。ある意味で、男性は自分たちの利益のために、人間であるという性質を象徴的に「没収」したのである。同じ展開が英語にも見られる。一般用語として</a:t>
            </a:r>
            <a:r>
              <a:rPr kumimoji="1" lang="en-US" altLang="ja-JP" dirty="0"/>
              <a:t>man</a:t>
            </a:r>
            <a:r>
              <a:rPr kumimoji="1" lang="ja-JP" altLang="en-US" dirty="0"/>
              <a:t>を使うには文法的な制約がある。このような解釈が可能なのは、「人間は死すべき存在である」、「人間は生きるために食べる必要がある」、「人間は哺乳類である」など、一般的な重要性を暗示する文においてのみである。具体的な要素、たとえば指示詞や、ひとつの具体的な動作を表す動詞があると、</a:t>
            </a:r>
            <a:r>
              <a:rPr kumimoji="1" lang="en-US" altLang="ja-JP" dirty="0"/>
              <a:t>man</a:t>
            </a:r>
            <a:r>
              <a:rPr kumimoji="1" lang="ja-JP" altLang="en-US" dirty="0"/>
              <a:t>は「男性的である」という意味にしかならない。したがって、文法的には女性だが意味的には区別されない</a:t>
            </a:r>
            <a:r>
              <a:rPr kumimoji="1" lang="en-US" altLang="ja-JP" dirty="0" err="1"/>
              <a:t>personne</a:t>
            </a:r>
            <a:r>
              <a:rPr kumimoji="1" lang="ja-JP" altLang="en-US" dirty="0"/>
              <a:t>（この単語を参照）を総称として使わなければならない。さらに、「私は男性です」と言う女性はいない。一方、男性は「私は人です」と言うことができる。したがって、パーソンとマンは厳密には等価ではなく、男女関係のシステムの中で異なる位置を占めている。男性という言葉は女性という言葉と「</a:t>
            </a:r>
            <a:r>
              <a:rPr kumimoji="1" lang="ja-JP" altLang="en-US" dirty="0">
                <a:highlight>
                  <a:srgbClr val="FFFF00"/>
                </a:highlight>
              </a:rPr>
              <a:t>参加的</a:t>
            </a:r>
            <a:r>
              <a:rPr kumimoji="1" lang="ja-JP" altLang="en-US" dirty="0"/>
              <a:t>」対立関係にある。（女は男の中に含まれている。）一方、</a:t>
            </a:r>
            <a:r>
              <a:rPr kumimoji="1" lang="en-US" altLang="ja-JP" dirty="0"/>
              <a:t>person</a:t>
            </a:r>
            <a:r>
              <a:rPr kumimoji="1" lang="ja-JP" altLang="en-US" dirty="0"/>
              <a:t>という言葉は、</a:t>
            </a:r>
            <a:r>
              <a:rPr kumimoji="1" lang="en-US" altLang="ja-JP" dirty="0"/>
              <a:t>person</a:t>
            </a:r>
            <a:r>
              <a:rPr kumimoji="1" lang="ja-JP" altLang="en-US" dirty="0"/>
              <a:t>以外のもの（</a:t>
            </a:r>
            <a:r>
              <a:rPr kumimoji="1" lang="en-US" altLang="ja-JP" dirty="0" err="1"/>
              <a:t>ammals</a:t>
            </a:r>
            <a:r>
              <a:rPr kumimoji="1" lang="ja-JP" altLang="en-US" dirty="0"/>
              <a:t>、事物）とは対立しない：女性性と男性性を等しく「含む」。</a:t>
            </a:r>
            <a:r>
              <a:rPr kumimoji="1" lang="en-US" altLang="ja-JP" dirty="0"/>
              <a:t>femme</a:t>
            </a:r>
            <a:r>
              <a:rPr kumimoji="1" lang="ja-JP" altLang="en-US" dirty="0"/>
              <a:t>とは異なり、</a:t>
            </a:r>
            <a:r>
              <a:rPr kumimoji="1" lang="en-US" altLang="ja-JP" dirty="0"/>
              <a:t>homme</a:t>
            </a:r>
            <a:r>
              <a:rPr kumimoji="1" lang="ja-JP" altLang="en-US" dirty="0"/>
              <a:t>は「これぞ男」という賞賛の意味で絶対的に使われる！境界を越える」ゲームによって、下から上に向かうので肯定的である（</a:t>
            </a:r>
            <a:r>
              <a:rPr kumimoji="1" lang="en-US" altLang="ja-JP" dirty="0" err="1"/>
              <a:t>femmelette</a:t>
            </a:r>
            <a:r>
              <a:rPr kumimoji="1" lang="ja-JP" altLang="en-US" dirty="0"/>
              <a:t>の記事を参照）。女性解放運動（</a:t>
            </a:r>
            <a:r>
              <a:rPr kumimoji="1" lang="en-US" altLang="ja-JP" dirty="0"/>
              <a:t>MLF</a:t>
            </a:r>
            <a:r>
              <a:rPr kumimoji="1" lang="ja-JP" altLang="en-US" dirty="0"/>
              <a:t>）は、「</a:t>
            </a:r>
            <a:r>
              <a:rPr kumimoji="1" lang="en-US" altLang="ja-JP" dirty="0"/>
              <a:t>2</a:t>
            </a:r>
            <a:r>
              <a:rPr kumimoji="1" lang="ja-JP" altLang="en-US" dirty="0"/>
              <a:t>人に</a:t>
            </a:r>
            <a:r>
              <a:rPr kumimoji="1" lang="en-US" altLang="ja-JP" dirty="0"/>
              <a:t>1</a:t>
            </a:r>
            <a:r>
              <a:rPr kumimoji="1" lang="ja-JP" altLang="en-US" dirty="0"/>
              <a:t>人は女性」と正しく指摘している。　　</a:t>
            </a:r>
          </a:p>
        </p:txBody>
      </p:sp>
    </p:spTree>
    <p:extLst>
      <p:ext uri="{BB962C8B-B14F-4D97-AF65-F5344CB8AC3E}">
        <p14:creationId xmlns:p14="http://schemas.microsoft.com/office/powerpoint/2010/main" val="645420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801546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なりそこないの男の子。</a:t>
            </a:r>
          </a:p>
        </p:txBody>
      </p:sp>
    </p:spTree>
    <p:extLst>
      <p:ext uri="{BB962C8B-B14F-4D97-AF65-F5344CB8AC3E}">
        <p14:creationId xmlns:p14="http://schemas.microsoft.com/office/powerpoint/2010/main" val="2651030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77865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fr-CA" altLang="ja-JP" dirty="0"/>
              <a:t>Clope, m, mégot de cigare, f, cigarette (Robert)</a:t>
            </a:r>
          </a:p>
          <a:p>
            <a:r>
              <a:rPr kumimoji="1" lang="fr-CA" altLang="ja-JP" dirty="0"/>
              <a:t>Auto-</a:t>
            </a:r>
            <a:r>
              <a:rPr kumimoji="1" lang="fr-CA" altLang="ja-JP" dirty="0" err="1"/>
              <a:t>rute</a:t>
            </a:r>
            <a:r>
              <a:rPr kumimoji="1" lang="fr-CA" altLang="ja-JP" dirty="0"/>
              <a:t>, f (Robert)</a:t>
            </a:r>
          </a:p>
          <a:p>
            <a:r>
              <a:rPr kumimoji="1" lang="fr-CA" altLang="ja-JP" dirty="0"/>
              <a:t>Ravin ravine (</a:t>
            </a:r>
            <a:r>
              <a:rPr kumimoji="1" lang="ja-JP" altLang="en-US" dirty="0"/>
              <a:t>渓谷、小渓谷）</a:t>
            </a:r>
            <a:endParaRPr kumimoji="1" lang="en-US" altLang="ja-JP" dirty="0"/>
          </a:p>
          <a:p>
            <a:r>
              <a:rPr kumimoji="1" lang="en-US" altLang="ja-JP" dirty="0" err="1"/>
              <a:t>Photocopieur</a:t>
            </a:r>
            <a:r>
              <a:rPr kumimoji="1" lang="en-US" altLang="ja-JP" dirty="0"/>
              <a:t>, </a:t>
            </a:r>
            <a:r>
              <a:rPr kumimoji="1" lang="en-US" altLang="ja-JP" dirty="0" err="1"/>
              <a:t>photocopieuse</a:t>
            </a:r>
            <a:r>
              <a:rPr kumimoji="1" lang="en-US" altLang="ja-JP" dirty="0"/>
              <a:t> </a:t>
            </a:r>
            <a:r>
              <a:rPr kumimoji="1" lang="ja-JP" altLang="en-US" dirty="0"/>
              <a:t>（コピー機）</a:t>
            </a:r>
          </a:p>
        </p:txBody>
      </p:sp>
    </p:spTree>
    <p:extLst>
      <p:ext uri="{BB962C8B-B14F-4D97-AF65-F5344CB8AC3E}">
        <p14:creationId xmlns:p14="http://schemas.microsoft.com/office/powerpoint/2010/main" val="2212782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語源、漢語なら「御」、和語なら「お」。名詞の分類といえるが、意味とは完全に無関係。漢語・和語って何？音読み、訓読み。</a:t>
            </a:r>
            <a:endParaRPr kumimoji="1" lang="en-US" altLang="ja-JP" dirty="0"/>
          </a:p>
          <a:p>
            <a:r>
              <a:rPr kumimoji="1" lang="ja-JP" altLang="en-US" dirty="0"/>
              <a:t>おも御もつけられない語は多い。カタカナ語は難しい場合が多い。おテレビ、おコンピュータ、</a:t>
            </a:r>
            <a:endParaRPr kumimoji="1" lang="en-US" altLang="ja-JP" dirty="0"/>
          </a:p>
          <a:p>
            <a:r>
              <a:rPr kumimoji="1" lang="ja-JP" altLang="en-US" dirty="0"/>
              <a:t>やはり、数助詞の方が世界の言語の類別詞に近い。鉛筆一本、論文一本、煙突一本、ズボン一本。毛布一枚、ブラウス一枚、紙一枚、犬一匹、友人一人、「つ</a:t>
            </a:r>
            <a:r>
              <a:rPr kumimoji="1" lang="ja-JP" altLang="en-US"/>
              <a:t>」やこ」</a:t>
            </a:r>
            <a:r>
              <a:rPr kumimoji="1" lang="ja-JP" altLang="en-US" dirty="0"/>
              <a:t>で置き換えも可能だ</a:t>
            </a:r>
            <a:r>
              <a:rPr kumimoji="1" lang="ja-JP" altLang="en-US"/>
              <a:t>が、なんにでもつけられるわけではない。</a:t>
            </a:r>
            <a:endParaRPr kumimoji="1" lang="ja-JP" altLang="en-US" dirty="0"/>
          </a:p>
        </p:txBody>
      </p:sp>
    </p:spTree>
    <p:extLst>
      <p:ext uri="{BB962C8B-B14F-4D97-AF65-F5344CB8AC3E}">
        <p14:creationId xmlns:p14="http://schemas.microsoft.com/office/powerpoint/2010/main" val="11122607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846573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5668555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fr-FR" altLang="ja-JP" b="0" i="0" dirty="0" err="1">
                <a:solidFill>
                  <a:srgbClr val="000000"/>
                </a:solidFill>
                <a:effectLst/>
                <a:highlight>
                  <a:srgbClr val="FFFFFF"/>
                </a:highlight>
                <a:latin typeface="Linux Libertine"/>
              </a:rPr>
              <a:t>Phryges</a:t>
            </a:r>
            <a:endParaRPr lang="fr-FR" altLang="ja-JP" b="0" i="0" dirty="0">
              <a:solidFill>
                <a:srgbClr val="000000"/>
              </a:solidFill>
              <a:effectLst/>
              <a:highlight>
                <a:srgbClr val="FFFFFF"/>
              </a:highlight>
              <a:latin typeface="Linux Libertine"/>
            </a:endParaRPr>
          </a:p>
          <a:p>
            <a:pPr marL="0" marR="0" lvl="0" indent="0" algn="l" defTabSz="914400" eaLnBrk="1" fontAlgn="auto" latinLnBrk="0" hangingPunct="1">
              <a:lnSpc>
                <a:spcPct val="100000"/>
              </a:lnSpc>
              <a:spcBef>
                <a:spcPts val="0"/>
              </a:spcBef>
              <a:spcAft>
                <a:spcPts val="0"/>
              </a:spcAft>
              <a:buClrTx/>
              <a:buSzTx/>
              <a:buFontTx/>
              <a:buNone/>
              <a:tabLst/>
              <a:defRPr/>
            </a:pPr>
            <a:r>
              <a:rPr lang="fr-FR" altLang="ja-JP" b="0" i="0" dirty="0">
                <a:solidFill>
                  <a:srgbClr val="1155CC"/>
                </a:solidFill>
                <a:effectLst/>
                <a:highlight>
                  <a:srgbClr val="FFFFFF"/>
                </a:highlight>
                <a:latin typeface="Arial" panose="020B0604020202020204" pitchFamily="34" charset="0"/>
                <a:hlinkClick r:id="rId3"/>
              </a:rPr>
              <a:t>https://www.futura-sciences.com/sciences/questions-reponses/histoire-france-elle-representee-coq-14894/</a:t>
            </a:r>
            <a:endParaRPr lang="fr-FR" altLang="ja-JP" b="0" i="0" dirty="0">
              <a:solidFill>
                <a:srgbClr val="000000"/>
              </a:solidFill>
              <a:effectLst/>
              <a:highlight>
                <a:srgbClr val="FFFFFF"/>
              </a:highlight>
              <a:latin typeface="Linux Libertine"/>
            </a:endParaRPr>
          </a:p>
          <a:p>
            <a:endParaRPr kumimoji="1" lang="ja-JP" altLang="en-US" dirty="0"/>
          </a:p>
        </p:txBody>
      </p:sp>
    </p:spTree>
    <p:extLst>
      <p:ext uri="{BB962C8B-B14F-4D97-AF65-F5344CB8AC3E}">
        <p14:creationId xmlns:p14="http://schemas.microsoft.com/office/powerpoint/2010/main" val="17716315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fr-CA" altLang="ja-JP" dirty="0"/>
              <a:t>Clope, m, mégot de cigare, f, cigarette (Robert)</a:t>
            </a:r>
          </a:p>
          <a:p>
            <a:r>
              <a:rPr kumimoji="1" lang="fr-CA" altLang="ja-JP" dirty="0"/>
              <a:t>Auto-</a:t>
            </a:r>
            <a:r>
              <a:rPr kumimoji="1" lang="fr-CA" altLang="ja-JP" dirty="0" err="1"/>
              <a:t>rute</a:t>
            </a:r>
            <a:r>
              <a:rPr kumimoji="1" lang="fr-CA" altLang="ja-JP" dirty="0"/>
              <a:t>, f (Robert)</a:t>
            </a:r>
          </a:p>
          <a:p>
            <a:r>
              <a:rPr kumimoji="1" lang="fr-CA" altLang="ja-JP" dirty="0"/>
              <a:t>Ravin ravine (</a:t>
            </a:r>
            <a:r>
              <a:rPr kumimoji="1" lang="ja-JP" altLang="en-US" dirty="0"/>
              <a:t>渓谷、小渓谷）</a:t>
            </a:r>
            <a:endParaRPr kumimoji="1" lang="en-US" altLang="ja-JP" dirty="0"/>
          </a:p>
          <a:p>
            <a:r>
              <a:rPr kumimoji="1" lang="en-US" altLang="ja-JP" dirty="0" err="1"/>
              <a:t>Photocopieur</a:t>
            </a:r>
            <a:r>
              <a:rPr kumimoji="1" lang="en-US" altLang="ja-JP" dirty="0"/>
              <a:t>, </a:t>
            </a:r>
            <a:r>
              <a:rPr kumimoji="1" lang="en-US" altLang="ja-JP" dirty="0" err="1"/>
              <a:t>photocopieuse</a:t>
            </a:r>
            <a:r>
              <a:rPr kumimoji="1" lang="en-US" altLang="ja-JP" dirty="0"/>
              <a:t> </a:t>
            </a:r>
            <a:r>
              <a:rPr kumimoji="1" lang="ja-JP" altLang="en-US" dirty="0"/>
              <a:t>（コピー機）</a:t>
            </a:r>
          </a:p>
        </p:txBody>
      </p:sp>
    </p:spTree>
    <p:extLst>
      <p:ext uri="{BB962C8B-B14F-4D97-AF65-F5344CB8AC3E}">
        <p14:creationId xmlns:p14="http://schemas.microsoft.com/office/powerpoint/2010/main" val="330299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fr-CA" dirty="0"/>
              <a:t>９</a:t>
            </a:r>
            <a:r>
              <a:rPr kumimoji="1" lang="fr-CA" altLang="ja-JP" dirty="0"/>
              <a:t>a</a:t>
            </a:r>
            <a:r>
              <a:rPr kumimoji="1" lang="ja-JP" altLang="en-US" dirty="0"/>
              <a:t>：名詞には</a:t>
            </a:r>
            <a:r>
              <a:rPr kumimoji="1" lang="fr-CA" altLang="ja-JP" dirty="0"/>
              <a:t>genre grammatical</a:t>
            </a:r>
            <a:r>
              <a:rPr kumimoji="1" lang="ja-JP" altLang="en-US" dirty="0"/>
              <a:t>があるという古典的な考え。一つの名詞</a:t>
            </a:r>
            <a:r>
              <a:rPr kumimoji="1" lang="fr-CA" altLang="ja-JP" dirty="0"/>
              <a:t>gosse</a:t>
            </a:r>
            <a:r>
              <a:rPr kumimoji="1" lang="ja-JP" altLang="en-US" dirty="0"/>
              <a:t>の</a:t>
            </a:r>
            <a:r>
              <a:rPr kumimoji="1" lang="fr-CA" altLang="ja-JP" dirty="0"/>
              <a:t>m</a:t>
            </a:r>
            <a:r>
              <a:rPr kumimoji="1" lang="en-GB" altLang="ja-JP" dirty="0"/>
              <a:t>/f</a:t>
            </a:r>
            <a:r>
              <a:rPr kumimoji="1" lang="ja-JP" altLang="en-US" dirty="0"/>
              <a:t>という考え方ではうまくいかない。別々の名詞ではありえない。　人間名詞は文法上の性を変えることを説明できない。</a:t>
            </a:r>
            <a:endParaRPr kumimoji="1" lang="en-US" altLang="ja-JP" dirty="0"/>
          </a:p>
          <a:p>
            <a:endParaRPr kumimoji="1" lang="en-US" altLang="ja-JP" dirty="0"/>
          </a:p>
          <a:p>
            <a:r>
              <a:rPr kumimoji="1" lang="fr-CA" altLang="ja-JP" dirty="0"/>
              <a:t>9b</a:t>
            </a:r>
            <a:r>
              <a:rPr kumimoji="1" lang="ja-JP" altLang="en-US" dirty="0"/>
              <a:t>：</a:t>
            </a:r>
            <a:r>
              <a:rPr kumimoji="1" lang="fr-CA" altLang="ja-JP" dirty="0"/>
              <a:t>genre grammatical</a:t>
            </a:r>
            <a:r>
              <a:rPr kumimoji="1" lang="ja-JP" altLang="en-US" dirty="0"/>
              <a:t>が決定されていない名詞を想定する</a:t>
            </a:r>
            <a:endParaRPr kumimoji="1" lang="en-US" altLang="ja-JP" dirty="0"/>
          </a:p>
          <a:p>
            <a:r>
              <a:rPr kumimoji="1" lang="fr-CA" altLang="ja-JP" dirty="0"/>
              <a:t>9c:</a:t>
            </a:r>
            <a:r>
              <a:rPr kumimoji="1" lang="ja-JP" altLang="en-US" dirty="0"/>
              <a:t>ジェンダー共通名詞は男性形と女性形の別々のパラダイムセルを持つが、形態学は男性形 と女性形の実現を同期化させると仮定する。この見解は、パラダイムの均一性と普遍的な性別の特異性の両方を放棄している。</a:t>
            </a:r>
            <a:endParaRPr kumimoji="1" lang="en-US" altLang="ja-JP" dirty="0"/>
          </a:p>
          <a:p>
            <a:endParaRPr kumimoji="1" lang="en-US" altLang="ja-JP" dirty="0"/>
          </a:p>
          <a:p>
            <a:r>
              <a:rPr kumimoji="1" lang="ja-JP" altLang="en-US" dirty="0"/>
              <a:t>派生ではなく、屈折によって関係づけられている。</a:t>
            </a:r>
            <a:endParaRPr kumimoji="1" lang="en-US" altLang="ja-JP" dirty="0"/>
          </a:p>
          <a:p>
            <a:r>
              <a:rPr kumimoji="1" lang="ja-JP" altLang="en-US" dirty="0"/>
              <a:t>男女同形は、男女別形の、バリエーション</a:t>
            </a:r>
            <a:endParaRPr kumimoji="1" lang="en-US" altLang="ja-JP" dirty="0"/>
          </a:p>
          <a:p>
            <a:r>
              <a:rPr kumimoji="1" lang="ja-JP" altLang="en-US" dirty="0"/>
              <a:t>人間名詞と、無生名詞は別。人間名詞と形容詞は近い。</a:t>
            </a:r>
            <a:endParaRPr kumimoji="1" lang="en-US" altLang="ja-JP" dirty="0"/>
          </a:p>
          <a:p>
            <a:r>
              <a:rPr kumimoji="1" lang="fr-CA" altLang="ja-JP" dirty="0" err="1"/>
              <a:t>Gender</a:t>
            </a:r>
            <a:r>
              <a:rPr kumimoji="1" lang="ja-JP" altLang="en-US" dirty="0"/>
              <a:t>共通名詞に向かっている。（人間の場合）</a:t>
            </a:r>
          </a:p>
        </p:txBody>
      </p:sp>
    </p:spTree>
    <p:extLst>
      <p:ext uri="{BB962C8B-B14F-4D97-AF65-F5344CB8AC3E}">
        <p14:creationId xmlns:p14="http://schemas.microsoft.com/office/powerpoint/2010/main" val="702846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どの人間名詞も形容詞にできるわけではない。</a:t>
            </a:r>
            <a:endParaRPr kumimoji="1" lang="fr-CA" altLang="ja-JP" dirty="0"/>
          </a:p>
          <a:p>
            <a:r>
              <a:rPr kumimoji="1" lang="fr-CA" altLang="ja-JP" dirty="0"/>
              <a:t>Directeur, directrice, </a:t>
            </a:r>
          </a:p>
          <a:p>
            <a:r>
              <a:rPr kumimoji="1" lang="fr-CA" altLang="ja-JP" dirty="0"/>
              <a:t>Repas voyageur, </a:t>
            </a:r>
          </a:p>
          <a:p>
            <a:r>
              <a:rPr kumimoji="1" lang="en-GB" altLang="ja-JP" dirty="0" err="1"/>
              <a:t>Denseur</a:t>
            </a:r>
            <a:r>
              <a:rPr kumimoji="1" lang="en-GB" altLang="ja-JP" dirty="0"/>
              <a:t>, avocat</a:t>
            </a:r>
            <a:r>
              <a:rPr kumimoji="1" lang="ja-JP" altLang="en-US" dirty="0"/>
              <a:t>などはできない。</a:t>
            </a:r>
          </a:p>
        </p:txBody>
      </p:sp>
    </p:spTree>
    <p:extLst>
      <p:ext uri="{BB962C8B-B14F-4D97-AF65-F5344CB8AC3E}">
        <p14:creationId xmlns:p14="http://schemas.microsoft.com/office/powerpoint/2010/main" val="2097073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93815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タイトル スライド">
    <p:bg>
      <p:bgPr>
        <a:solidFill>
          <a:schemeClr val="accent1"/>
        </a:solidFill>
        <a:effectLst/>
      </p:bgPr>
    </p:bg>
    <p:spTree>
      <p:nvGrpSpPr>
        <p:cNvPr id="1" name=""/>
        <p:cNvGrpSpPr/>
        <p:nvPr/>
      </p:nvGrpSpPr>
      <p:grpSpPr>
        <a:xfrm>
          <a:off x="0" y="0"/>
          <a:ext cx="0" cy="0"/>
          <a:chOff x="0" y="0"/>
          <a:chExt cx="0" cy="0"/>
        </a:xfrm>
      </p:grpSpPr>
      <p:sp>
        <p:nvSpPr>
          <p:cNvPr id="13" name="scalloped circleFreeform 6"/>
          <p:cNvSpPr/>
          <p:nvPr/>
        </p:nvSpPr>
        <p:spPr>
          <a:xfrm>
            <a:off x="3557015" y="630936"/>
            <a:ext cx="5235576" cy="5229226"/>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11010" y="20"/>
                </a:lnTo>
                <a:lnTo>
                  <a:pt x="11213" y="72"/>
                </a:lnTo>
                <a:lnTo>
                  <a:pt x="11409" y="151"/>
                </a:lnTo>
                <a:lnTo>
                  <a:pt x="11612" y="249"/>
                </a:lnTo>
                <a:lnTo>
                  <a:pt x="11802" y="361"/>
                </a:lnTo>
                <a:lnTo>
                  <a:pt x="11999" y="479"/>
                </a:lnTo>
                <a:lnTo>
                  <a:pt x="12392" y="689"/>
                </a:lnTo>
                <a:lnTo>
                  <a:pt x="12581" y="767"/>
                </a:lnTo>
                <a:lnTo>
                  <a:pt x="12791" y="820"/>
                </a:lnTo>
                <a:lnTo>
                  <a:pt x="12994" y="846"/>
                </a:lnTo>
                <a:lnTo>
                  <a:pt x="13210" y="846"/>
                </a:lnTo>
                <a:lnTo>
                  <a:pt x="13433" y="833"/>
                </a:lnTo>
                <a:lnTo>
                  <a:pt x="13656" y="807"/>
                </a:lnTo>
                <a:lnTo>
                  <a:pt x="13878" y="774"/>
                </a:lnTo>
                <a:lnTo>
                  <a:pt x="14101" y="748"/>
                </a:lnTo>
                <a:lnTo>
                  <a:pt x="14324" y="728"/>
                </a:lnTo>
                <a:lnTo>
                  <a:pt x="14533" y="734"/>
                </a:lnTo>
                <a:lnTo>
                  <a:pt x="14736" y="761"/>
                </a:lnTo>
                <a:lnTo>
                  <a:pt x="14933" y="820"/>
                </a:lnTo>
                <a:lnTo>
                  <a:pt x="15096" y="905"/>
                </a:lnTo>
                <a:lnTo>
                  <a:pt x="15254" y="1016"/>
                </a:lnTo>
                <a:lnTo>
                  <a:pt x="15391" y="1148"/>
                </a:lnTo>
                <a:lnTo>
                  <a:pt x="15529" y="1298"/>
                </a:lnTo>
                <a:lnTo>
                  <a:pt x="15653" y="1456"/>
                </a:lnTo>
                <a:lnTo>
                  <a:pt x="15902" y="1784"/>
                </a:lnTo>
                <a:lnTo>
                  <a:pt x="16026" y="1941"/>
                </a:lnTo>
                <a:lnTo>
                  <a:pt x="16157" y="2092"/>
                </a:lnTo>
                <a:lnTo>
                  <a:pt x="16308" y="2223"/>
                </a:lnTo>
                <a:lnTo>
                  <a:pt x="16452" y="2341"/>
                </a:lnTo>
                <a:lnTo>
                  <a:pt x="16616" y="2433"/>
                </a:lnTo>
                <a:lnTo>
                  <a:pt x="16793" y="2511"/>
                </a:lnTo>
                <a:lnTo>
                  <a:pt x="16983" y="2577"/>
                </a:lnTo>
                <a:lnTo>
                  <a:pt x="17179" y="2636"/>
                </a:lnTo>
                <a:lnTo>
                  <a:pt x="17376" y="2689"/>
                </a:lnTo>
                <a:lnTo>
                  <a:pt x="17579" y="2741"/>
                </a:lnTo>
                <a:lnTo>
                  <a:pt x="17769" y="2800"/>
                </a:lnTo>
                <a:lnTo>
                  <a:pt x="17959" y="2866"/>
                </a:lnTo>
                <a:lnTo>
                  <a:pt x="18135" y="2944"/>
                </a:lnTo>
                <a:lnTo>
                  <a:pt x="18293" y="3043"/>
                </a:lnTo>
                <a:lnTo>
                  <a:pt x="18437" y="3161"/>
                </a:lnTo>
                <a:lnTo>
                  <a:pt x="18555" y="3305"/>
                </a:lnTo>
                <a:lnTo>
                  <a:pt x="18653" y="3462"/>
                </a:lnTo>
                <a:lnTo>
                  <a:pt x="18731" y="3639"/>
                </a:lnTo>
                <a:lnTo>
                  <a:pt x="18797" y="3830"/>
                </a:lnTo>
                <a:lnTo>
                  <a:pt x="18856" y="4020"/>
                </a:lnTo>
                <a:lnTo>
                  <a:pt x="18908" y="4223"/>
                </a:lnTo>
                <a:lnTo>
                  <a:pt x="18961" y="4420"/>
                </a:lnTo>
                <a:lnTo>
                  <a:pt x="19020" y="4616"/>
                </a:lnTo>
                <a:lnTo>
                  <a:pt x="19085" y="4807"/>
                </a:lnTo>
                <a:lnTo>
                  <a:pt x="19164" y="4984"/>
                </a:lnTo>
                <a:lnTo>
                  <a:pt x="19255" y="5148"/>
                </a:lnTo>
                <a:lnTo>
                  <a:pt x="19373" y="5292"/>
                </a:lnTo>
                <a:lnTo>
                  <a:pt x="19504" y="5443"/>
                </a:lnTo>
                <a:lnTo>
                  <a:pt x="19655" y="5574"/>
                </a:lnTo>
                <a:lnTo>
                  <a:pt x="19812" y="5698"/>
                </a:lnTo>
                <a:lnTo>
                  <a:pt x="19982" y="5823"/>
                </a:lnTo>
                <a:lnTo>
                  <a:pt x="20146" y="5948"/>
                </a:lnTo>
                <a:lnTo>
                  <a:pt x="20303" y="6072"/>
                </a:lnTo>
                <a:lnTo>
                  <a:pt x="20454" y="6210"/>
                </a:lnTo>
                <a:lnTo>
                  <a:pt x="20585" y="6348"/>
                </a:lnTo>
                <a:lnTo>
                  <a:pt x="20696" y="6505"/>
                </a:lnTo>
                <a:lnTo>
                  <a:pt x="20781" y="6669"/>
                </a:lnTo>
                <a:lnTo>
                  <a:pt x="20840" y="6866"/>
                </a:lnTo>
                <a:lnTo>
                  <a:pt x="20866" y="7069"/>
                </a:lnTo>
                <a:lnTo>
                  <a:pt x="20873" y="7279"/>
                </a:lnTo>
                <a:lnTo>
                  <a:pt x="20853" y="7502"/>
                </a:lnTo>
                <a:lnTo>
                  <a:pt x="20827" y="7725"/>
                </a:lnTo>
                <a:lnTo>
                  <a:pt x="20794" y="7948"/>
                </a:lnTo>
                <a:lnTo>
                  <a:pt x="20768" y="8170"/>
                </a:lnTo>
                <a:lnTo>
                  <a:pt x="20755" y="8393"/>
                </a:lnTo>
                <a:lnTo>
                  <a:pt x="20755" y="8610"/>
                </a:lnTo>
                <a:lnTo>
                  <a:pt x="20781" y="8813"/>
                </a:lnTo>
                <a:lnTo>
                  <a:pt x="20834" y="9016"/>
                </a:lnTo>
                <a:lnTo>
                  <a:pt x="20912" y="9207"/>
                </a:lnTo>
                <a:lnTo>
                  <a:pt x="21122" y="9600"/>
                </a:lnTo>
                <a:lnTo>
                  <a:pt x="21240" y="9797"/>
                </a:lnTo>
                <a:lnTo>
                  <a:pt x="21351" y="9987"/>
                </a:lnTo>
                <a:lnTo>
                  <a:pt x="21449" y="10190"/>
                </a:lnTo>
                <a:lnTo>
                  <a:pt x="21528" y="10387"/>
                </a:lnTo>
                <a:lnTo>
                  <a:pt x="21580" y="10590"/>
                </a:lnTo>
                <a:lnTo>
                  <a:pt x="21600" y="10800"/>
                </a:lnTo>
                <a:lnTo>
                  <a:pt x="21580" y="11010"/>
                </a:lnTo>
                <a:lnTo>
                  <a:pt x="21528" y="11213"/>
                </a:lnTo>
                <a:lnTo>
                  <a:pt x="21449" y="11410"/>
                </a:lnTo>
                <a:lnTo>
                  <a:pt x="21351" y="11613"/>
                </a:lnTo>
                <a:lnTo>
                  <a:pt x="21240" y="11803"/>
                </a:lnTo>
                <a:lnTo>
                  <a:pt x="21122" y="12000"/>
                </a:lnTo>
                <a:lnTo>
                  <a:pt x="20912" y="12393"/>
                </a:lnTo>
                <a:lnTo>
                  <a:pt x="20834" y="12584"/>
                </a:lnTo>
                <a:lnTo>
                  <a:pt x="20781" y="12787"/>
                </a:lnTo>
                <a:lnTo>
                  <a:pt x="20755" y="12990"/>
                </a:lnTo>
                <a:lnTo>
                  <a:pt x="20755" y="13207"/>
                </a:lnTo>
                <a:lnTo>
                  <a:pt x="20768" y="13430"/>
                </a:lnTo>
                <a:lnTo>
                  <a:pt x="20794" y="13652"/>
                </a:lnTo>
                <a:lnTo>
                  <a:pt x="20827" y="13875"/>
                </a:lnTo>
                <a:lnTo>
                  <a:pt x="20853" y="14098"/>
                </a:lnTo>
                <a:lnTo>
                  <a:pt x="20873" y="14321"/>
                </a:lnTo>
                <a:lnTo>
                  <a:pt x="20866" y="14531"/>
                </a:lnTo>
                <a:lnTo>
                  <a:pt x="20840" y="14734"/>
                </a:lnTo>
                <a:lnTo>
                  <a:pt x="20781" y="14931"/>
                </a:lnTo>
                <a:lnTo>
                  <a:pt x="20696" y="15095"/>
                </a:lnTo>
                <a:lnTo>
                  <a:pt x="20585" y="15252"/>
                </a:lnTo>
                <a:lnTo>
                  <a:pt x="20454" y="15390"/>
                </a:lnTo>
                <a:lnTo>
                  <a:pt x="20303" y="15528"/>
                </a:lnTo>
                <a:lnTo>
                  <a:pt x="20146" y="15652"/>
                </a:lnTo>
                <a:lnTo>
                  <a:pt x="19982" y="15777"/>
                </a:lnTo>
                <a:lnTo>
                  <a:pt x="19812" y="15902"/>
                </a:lnTo>
                <a:lnTo>
                  <a:pt x="19655" y="16026"/>
                </a:lnTo>
                <a:lnTo>
                  <a:pt x="19504" y="16157"/>
                </a:lnTo>
                <a:lnTo>
                  <a:pt x="19373" y="16308"/>
                </a:lnTo>
                <a:lnTo>
                  <a:pt x="19255" y="16452"/>
                </a:lnTo>
                <a:lnTo>
                  <a:pt x="19164" y="16616"/>
                </a:lnTo>
                <a:lnTo>
                  <a:pt x="19085" y="16793"/>
                </a:lnTo>
                <a:lnTo>
                  <a:pt x="19020" y="16984"/>
                </a:lnTo>
                <a:lnTo>
                  <a:pt x="18961" y="17180"/>
                </a:lnTo>
                <a:lnTo>
                  <a:pt x="18908" y="17377"/>
                </a:lnTo>
                <a:lnTo>
                  <a:pt x="18856" y="17580"/>
                </a:lnTo>
                <a:lnTo>
                  <a:pt x="18797" y="17770"/>
                </a:lnTo>
                <a:lnTo>
                  <a:pt x="18731" y="17961"/>
                </a:lnTo>
                <a:lnTo>
                  <a:pt x="18653" y="18138"/>
                </a:lnTo>
                <a:lnTo>
                  <a:pt x="18555" y="18295"/>
                </a:lnTo>
                <a:lnTo>
                  <a:pt x="18437" y="18439"/>
                </a:lnTo>
                <a:lnTo>
                  <a:pt x="18293" y="18557"/>
                </a:lnTo>
                <a:lnTo>
                  <a:pt x="18135" y="18656"/>
                </a:lnTo>
                <a:lnTo>
                  <a:pt x="17959" y="18734"/>
                </a:lnTo>
                <a:lnTo>
                  <a:pt x="17769" y="18800"/>
                </a:lnTo>
                <a:lnTo>
                  <a:pt x="17579" y="18859"/>
                </a:lnTo>
                <a:lnTo>
                  <a:pt x="17376" y="18911"/>
                </a:lnTo>
                <a:lnTo>
                  <a:pt x="17179" y="18964"/>
                </a:lnTo>
                <a:lnTo>
                  <a:pt x="16983" y="19023"/>
                </a:lnTo>
                <a:lnTo>
                  <a:pt x="16793" y="19089"/>
                </a:lnTo>
                <a:lnTo>
                  <a:pt x="16616" y="19167"/>
                </a:lnTo>
                <a:lnTo>
                  <a:pt x="16452" y="19259"/>
                </a:lnTo>
                <a:lnTo>
                  <a:pt x="16308" y="19377"/>
                </a:lnTo>
                <a:lnTo>
                  <a:pt x="16157" y="19508"/>
                </a:lnTo>
                <a:lnTo>
                  <a:pt x="16026" y="19659"/>
                </a:lnTo>
                <a:lnTo>
                  <a:pt x="15902" y="19816"/>
                </a:lnTo>
                <a:lnTo>
                  <a:pt x="15653" y="20144"/>
                </a:lnTo>
                <a:lnTo>
                  <a:pt x="15529" y="20302"/>
                </a:lnTo>
                <a:lnTo>
                  <a:pt x="15391" y="20452"/>
                </a:lnTo>
                <a:lnTo>
                  <a:pt x="15254" y="20584"/>
                </a:lnTo>
                <a:lnTo>
                  <a:pt x="15096" y="20695"/>
                </a:lnTo>
                <a:lnTo>
                  <a:pt x="14933" y="20780"/>
                </a:lnTo>
                <a:lnTo>
                  <a:pt x="14736" y="20839"/>
                </a:lnTo>
                <a:lnTo>
                  <a:pt x="14533" y="20866"/>
                </a:lnTo>
                <a:lnTo>
                  <a:pt x="14324" y="20872"/>
                </a:lnTo>
                <a:lnTo>
                  <a:pt x="14101" y="20852"/>
                </a:lnTo>
                <a:lnTo>
                  <a:pt x="13878" y="20826"/>
                </a:lnTo>
                <a:lnTo>
                  <a:pt x="13656" y="20793"/>
                </a:lnTo>
                <a:lnTo>
                  <a:pt x="13433" y="20767"/>
                </a:lnTo>
                <a:lnTo>
                  <a:pt x="13210" y="20754"/>
                </a:lnTo>
                <a:lnTo>
                  <a:pt x="12994" y="20754"/>
                </a:lnTo>
                <a:lnTo>
                  <a:pt x="12791" y="20780"/>
                </a:lnTo>
                <a:lnTo>
                  <a:pt x="12581" y="20833"/>
                </a:lnTo>
                <a:lnTo>
                  <a:pt x="12392" y="20911"/>
                </a:lnTo>
                <a:lnTo>
                  <a:pt x="11999" y="21121"/>
                </a:lnTo>
                <a:lnTo>
                  <a:pt x="11802" y="21239"/>
                </a:lnTo>
                <a:lnTo>
                  <a:pt x="11612" y="21351"/>
                </a:lnTo>
                <a:lnTo>
                  <a:pt x="11409" y="21449"/>
                </a:lnTo>
                <a:lnTo>
                  <a:pt x="11213" y="21528"/>
                </a:lnTo>
                <a:lnTo>
                  <a:pt x="11010" y="21580"/>
                </a:lnTo>
                <a:lnTo>
                  <a:pt x="10800" y="21600"/>
                </a:lnTo>
                <a:lnTo>
                  <a:pt x="10590" y="21580"/>
                </a:lnTo>
                <a:lnTo>
                  <a:pt x="10387" y="21528"/>
                </a:lnTo>
                <a:lnTo>
                  <a:pt x="10191" y="21449"/>
                </a:lnTo>
                <a:lnTo>
                  <a:pt x="9988" y="21351"/>
                </a:lnTo>
                <a:lnTo>
                  <a:pt x="9798" y="21239"/>
                </a:lnTo>
                <a:lnTo>
                  <a:pt x="9601" y="21121"/>
                </a:lnTo>
                <a:lnTo>
                  <a:pt x="9208" y="20911"/>
                </a:lnTo>
                <a:lnTo>
                  <a:pt x="9012" y="20833"/>
                </a:lnTo>
                <a:lnTo>
                  <a:pt x="8809" y="20780"/>
                </a:lnTo>
                <a:lnTo>
                  <a:pt x="8606" y="20754"/>
                </a:lnTo>
                <a:lnTo>
                  <a:pt x="8390" y="20754"/>
                </a:lnTo>
                <a:lnTo>
                  <a:pt x="8167" y="20767"/>
                </a:lnTo>
                <a:lnTo>
                  <a:pt x="7944" y="20793"/>
                </a:lnTo>
                <a:lnTo>
                  <a:pt x="7722" y="20826"/>
                </a:lnTo>
                <a:lnTo>
                  <a:pt x="7499" y="20852"/>
                </a:lnTo>
                <a:lnTo>
                  <a:pt x="7276" y="20872"/>
                </a:lnTo>
                <a:lnTo>
                  <a:pt x="7067" y="20866"/>
                </a:lnTo>
                <a:lnTo>
                  <a:pt x="6864" y="20839"/>
                </a:lnTo>
                <a:lnTo>
                  <a:pt x="6667" y="20780"/>
                </a:lnTo>
                <a:lnTo>
                  <a:pt x="6504" y="20695"/>
                </a:lnTo>
                <a:lnTo>
                  <a:pt x="6346" y="20584"/>
                </a:lnTo>
                <a:lnTo>
                  <a:pt x="6209" y="20452"/>
                </a:lnTo>
                <a:lnTo>
                  <a:pt x="6071" y="20302"/>
                </a:lnTo>
                <a:lnTo>
                  <a:pt x="5947" y="20144"/>
                </a:lnTo>
                <a:lnTo>
                  <a:pt x="5698" y="19816"/>
                </a:lnTo>
                <a:lnTo>
                  <a:pt x="5574" y="19659"/>
                </a:lnTo>
                <a:lnTo>
                  <a:pt x="5443" y="19508"/>
                </a:lnTo>
                <a:lnTo>
                  <a:pt x="5292" y="19377"/>
                </a:lnTo>
                <a:lnTo>
                  <a:pt x="5148" y="19259"/>
                </a:lnTo>
                <a:lnTo>
                  <a:pt x="4984" y="19167"/>
                </a:lnTo>
                <a:lnTo>
                  <a:pt x="4807" y="19089"/>
                </a:lnTo>
                <a:lnTo>
                  <a:pt x="4617" y="19023"/>
                </a:lnTo>
                <a:lnTo>
                  <a:pt x="4421" y="18964"/>
                </a:lnTo>
                <a:lnTo>
                  <a:pt x="4224" y="18911"/>
                </a:lnTo>
                <a:lnTo>
                  <a:pt x="4021" y="18859"/>
                </a:lnTo>
                <a:lnTo>
                  <a:pt x="3831" y="18800"/>
                </a:lnTo>
                <a:lnTo>
                  <a:pt x="3641" y="18734"/>
                </a:lnTo>
                <a:lnTo>
                  <a:pt x="3465" y="18656"/>
                </a:lnTo>
                <a:lnTo>
                  <a:pt x="3307" y="18557"/>
                </a:lnTo>
                <a:lnTo>
                  <a:pt x="3163" y="18439"/>
                </a:lnTo>
                <a:lnTo>
                  <a:pt x="3045" y="18295"/>
                </a:lnTo>
                <a:lnTo>
                  <a:pt x="2947" y="18138"/>
                </a:lnTo>
                <a:lnTo>
                  <a:pt x="2869" y="17961"/>
                </a:lnTo>
                <a:lnTo>
                  <a:pt x="2803" y="17770"/>
                </a:lnTo>
                <a:lnTo>
                  <a:pt x="2744" y="17580"/>
                </a:lnTo>
                <a:lnTo>
                  <a:pt x="2692" y="17377"/>
                </a:lnTo>
                <a:lnTo>
                  <a:pt x="2639" y="17180"/>
                </a:lnTo>
                <a:lnTo>
                  <a:pt x="2580" y="16984"/>
                </a:lnTo>
                <a:lnTo>
                  <a:pt x="2515" y="16793"/>
                </a:lnTo>
                <a:lnTo>
                  <a:pt x="2436" y="16616"/>
                </a:lnTo>
                <a:lnTo>
                  <a:pt x="2345" y="16452"/>
                </a:lnTo>
                <a:lnTo>
                  <a:pt x="2227" y="16308"/>
                </a:lnTo>
                <a:lnTo>
                  <a:pt x="2096" y="16157"/>
                </a:lnTo>
                <a:lnTo>
                  <a:pt x="1945" y="16026"/>
                </a:lnTo>
                <a:lnTo>
                  <a:pt x="1454" y="15652"/>
                </a:lnTo>
                <a:lnTo>
                  <a:pt x="1297" y="15528"/>
                </a:lnTo>
                <a:lnTo>
                  <a:pt x="1146" y="15390"/>
                </a:lnTo>
                <a:lnTo>
                  <a:pt x="1015" y="15252"/>
                </a:lnTo>
                <a:lnTo>
                  <a:pt x="904" y="15095"/>
                </a:lnTo>
                <a:lnTo>
                  <a:pt x="819" y="14931"/>
                </a:lnTo>
                <a:lnTo>
                  <a:pt x="760" y="14734"/>
                </a:lnTo>
                <a:lnTo>
                  <a:pt x="734" y="14531"/>
                </a:lnTo>
                <a:lnTo>
                  <a:pt x="727" y="14321"/>
                </a:lnTo>
                <a:lnTo>
                  <a:pt x="747" y="14098"/>
                </a:lnTo>
                <a:lnTo>
                  <a:pt x="773" y="13875"/>
                </a:lnTo>
                <a:lnTo>
                  <a:pt x="806" y="13652"/>
                </a:lnTo>
                <a:lnTo>
                  <a:pt x="832" y="13430"/>
                </a:lnTo>
                <a:lnTo>
                  <a:pt x="845" y="13207"/>
                </a:lnTo>
                <a:lnTo>
                  <a:pt x="845" y="12990"/>
                </a:lnTo>
                <a:lnTo>
                  <a:pt x="819" y="12787"/>
                </a:lnTo>
                <a:lnTo>
                  <a:pt x="766" y="12584"/>
                </a:lnTo>
                <a:lnTo>
                  <a:pt x="688" y="12393"/>
                </a:lnTo>
                <a:lnTo>
                  <a:pt x="589" y="12197"/>
                </a:lnTo>
                <a:lnTo>
                  <a:pt x="478" y="12000"/>
                </a:lnTo>
                <a:lnTo>
                  <a:pt x="360" y="11803"/>
                </a:lnTo>
                <a:lnTo>
                  <a:pt x="249" y="11613"/>
                </a:lnTo>
                <a:lnTo>
                  <a:pt x="151" y="11410"/>
                </a:lnTo>
                <a:lnTo>
                  <a:pt x="72" y="11213"/>
                </a:lnTo>
                <a:lnTo>
                  <a:pt x="20" y="11010"/>
                </a:lnTo>
                <a:lnTo>
                  <a:pt x="0" y="10800"/>
                </a:lnTo>
                <a:lnTo>
                  <a:pt x="20" y="10590"/>
                </a:lnTo>
                <a:lnTo>
                  <a:pt x="72" y="10387"/>
                </a:lnTo>
                <a:lnTo>
                  <a:pt x="151" y="10190"/>
                </a:lnTo>
                <a:lnTo>
                  <a:pt x="249" y="9987"/>
                </a:lnTo>
                <a:lnTo>
                  <a:pt x="360" y="9797"/>
                </a:lnTo>
                <a:lnTo>
                  <a:pt x="478" y="9600"/>
                </a:lnTo>
                <a:lnTo>
                  <a:pt x="589" y="9403"/>
                </a:lnTo>
                <a:lnTo>
                  <a:pt x="688" y="9207"/>
                </a:lnTo>
                <a:lnTo>
                  <a:pt x="766" y="9016"/>
                </a:lnTo>
                <a:lnTo>
                  <a:pt x="819" y="8813"/>
                </a:lnTo>
                <a:lnTo>
                  <a:pt x="845" y="8610"/>
                </a:lnTo>
                <a:lnTo>
                  <a:pt x="845" y="8393"/>
                </a:lnTo>
                <a:lnTo>
                  <a:pt x="832" y="8170"/>
                </a:lnTo>
                <a:lnTo>
                  <a:pt x="806" y="7948"/>
                </a:lnTo>
                <a:lnTo>
                  <a:pt x="773" y="7725"/>
                </a:lnTo>
                <a:lnTo>
                  <a:pt x="747" y="7502"/>
                </a:lnTo>
                <a:lnTo>
                  <a:pt x="727" y="7279"/>
                </a:lnTo>
                <a:lnTo>
                  <a:pt x="734" y="7069"/>
                </a:lnTo>
                <a:lnTo>
                  <a:pt x="760" y="6866"/>
                </a:lnTo>
                <a:lnTo>
                  <a:pt x="819" y="6669"/>
                </a:lnTo>
                <a:lnTo>
                  <a:pt x="904" y="6505"/>
                </a:lnTo>
                <a:lnTo>
                  <a:pt x="1015" y="6348"/>
                </a:lnTo>
                <a:lnTo>
                  <a:pt x="1146" y="6210"/>
                </a:lnTo>
                <a:lnTo>
                  <a:pt x="1297" y="6072"/>
                </a:lnTo>
                <a:lnTo>
                  <a:pt x="1454" y="5948"/>
                </a:lnTo>
                <a:lnTo>
                  <a:pt x="1945" y="5574"/>
                </a:lnTo>
                <a:lnTo>
                  <a:pt x="2096" y="5443"/>
                </a:lnTo>
                <a:lnTo>
                  <a:pt x="2227" y="5292"/>
                </a:lnTo>
                <a:lnTo>
                  <a:pt x="2345" y="5148"/>
                </a:lnTo>
                <a:lnTo>
                  <a:pt x="2436" y="4984"/>
                </a:lnTo>
                <a:lnTo>
                  <a:pt x="2515" y="4807"/>
                </a:lnTo>
                <a:lnTo>
                  <a:pt x="2580" y="4616"/>
                </a:lnTo>
                <a:lnTo>
                  <a:pt x="2639" y="4420"/>
                </a:lnTo>
                <a:lnTo>
                  <a:pt x="2692" y="4223"/>
                </a:lnTo>
                <a:lnTo>
                  <a:pt x="2744" y="4020"/>
                </a:lnTo>
                <a:lnTo>
                  <a:pt x="2803" y="3830"/>
                </a:lnTo>
                <a:lnTo>
                  <a:pt x="2869" y="3639"/>
                </a:lnTo>
                <a:lnTo>
                  <a:pt x="2947" y="3462"/>
                </a:lnTo>
                <a:lnTo>
                  <a:pt x="3045" y="3305"/>
                </a:lnTo>
                <a:lnTo>
                  <a:pt x="3163" y="3161"/>
                </a:lnTo>
                <a:lnTo>
                  <a:pt x="3307" y="3043"/>
                </a:lnTo>
                <a:lnTo>
                  <a:pt x="3465" y="2944"/>
                </a:lnTo>
                <a:lnTo>
                  <a:pt x="3641" y="2866"/>
                </a:lnTo>
                <a:lnTo>
                  <a:pt x="3831" y="2800"/>
                </a:lnTo>
                <a:lnTo>
                  <a:pt x="4021" y="2741"/>
                </a:lnTo>
                <a:lnTo>
                  <a:pt x="4224" y="2689"/>
                </a:lnTo>
                <a:lnTo>
                  <a:pt x="4421" y="2636"/>
                </a:lnTo>
                <a:lnTo>
                  <a:pt x="4617" y="2577"/>
                </a:lnTo>
                <a:lnTo>
                  <a:pt x="4807" y="2511"/>
                </a:lnTo>
                <a:lnTo>
                  <a:pt x="4984" y="2433"/>
                </a:lnTo>
                <a:lnTo>
                  <a:pt x="5148" y="2341"/>
                </a:lnTo>
                <a:lnTo>
                  <a:pt x="5292" y="2223"/>
                </a:lnTo>
                <a:lnTo>
                  <a:pt x="5443" y="2092"/>
                </a:lnTo>
                <a:lnTo>
                  <a:pt x="5574" y="1941"/>
                </a:lnTo>
                <a:lnTo>
                  <a:pt x="5698" y="1784"/>
                </a:lnTo>
                <a:lnTo>
                  <a:pt x="5947" y="1456"/>
                </a:lnTo>
                <a:lnTo>
                  <a:pt x="6071" y="1298"/>
                </a:lnTo>
                <a:lnTo>
                  <a:pt x="6209" y="1148"/>
                </a:lnTo>
                <a:lnTo>
                  <a:pt x="6346" y="1016"/>
                </a:lnTo>
                <a:lnTo>
                  <a:pt x="6504" y="905"/>
                </a:lnTo>
                <a:lnTo>
                  <a:pt x="6667" y="820"/>
                </a:lnTo>
                <a:lnTo>
                  <a:pt x="6864" y="761"/>
                </a:lnTo>
                <a:lnTo>
                  <a:pt x="7067" y="734"/>
                </a:lnTo>
                <a:lnTo>
                  <a:pt x="7276" y="728"/>
                </a:lnTo>
                <a:lnTo>
                  <a:pt x="7499" y="748"/>
                </a:lnTo>
                <a:lnTo>
                  <a:pt x="7722" y="774"/>
                </a:lnTo>
                <a:lnTo>
                  <a:pt x="7944" y="807"/>
                </a:lnTo>
                <a:lnTo>
                  <a:pt x="8167" y="833"/>
                </a:lnTo>
                <a:lnTo>
                  <a:pt x="8390" y="846"/>
                </a:lnTo>
                <a:lnTo>
                  <a:pt x="8606" y="846"/>
                </a:lnTo>
                <a:lnTo>
                  <a:pt x="8809" y="820"/>
                </a:lnTo>
                <a:lnTo>
                  <a:pt x="9012" y="767"/>
                </a:lnTo>
                <a:lnTo>
                  <a:pt x="9208" y="689"/>
                </a:lnTo>
                <a:lnTo>
                  <a:pt x="9601" y="479"/>
                </a:lnTo>
                <a:lnTo>
                  <a:pt x="9798" y="361"/>
                </a:lnTo>
                <a:lnTo>
                  <a:pt x="9988" y="249"/>
                </a:lnTo>
                <a:lnTo>
                  <a:pt x="10191" y="151"/>
                </a:lnTo>
                <a:lnTo>
                  <a:pt x="10387" y="72"/>
                </a:lnTo>
                <a:lnTo>
                  <a:pt x="10590" y="20"/>
                </a:lnTo>
                <a:lnTo>
                  <a:pt x="10800" y="0"/>
                </a:lnTo>
                <a:close/>
              </a:path>
            </a:pathLst>
          </a:custGeom>
          <a:solidFill>
            <a:srgbClr val="F3F3F2"/>
          </a:solidFill>
          <a:ln w="12700">
            <a:miter lim="400000"/>
          </a:ln>
        </p:spPr>
        <p:txBody>
          <a:bodyPr lIns="45719" rIns="45719"/>
          <a:lstStyle/>
          <a:p>
            <a:endParaRPr/>
          </a:p>
        </p:txBody>
      </p:sp>
      <p:sp>
        <p:nvSpPr>
          <p:cNvPr id="14" name="Shape 14"/>
          <p:cNvSpPr txBox="1">
            <a:spLocks noGrp="1"/>
          </p:cNvSpPr>
          <p:nvPr>
            <p:ph type="title"/>
          </p:nvPr>
        </p:nvSpPr>
        <p:spPr>
          <a:xfrm>
            <a:off x="1078523" y="1098387"/>
            <a:ext cx="10318419" cy="4394989"/>
          </a:xfrm>
          <a:prstGeom prst="rect">
            <a:avLst/>
          </a:prstGeom>
        </p:spPr>
        <p:txBody>
          <a:bodyPr anchor="ctr"/>
          <a:lstStyle>
            <a:lvl1pPr algn="ctr">
              <a:defRPr sz="10000" spc="800"/>
            </a:lvl1pPr>
          </a:lstStyle>
          <a:p>
            <a:r>
              <a:t>Title Text</a:t>
            </a:r>
          </a:p>
        </p:txBody>
      </p:sp>
      <p:sp>
        <p:nvSpPr>
          <p:cNvPr id="15" name="Shape 15"/>
          <p:cNvSpPr txBox="1">
            <a:spLocks noGrp="1"/>
          </p:cNvSpPr>
          <p:nvPr>
            <p:ph type="body" sz="quarter" idx="1"/>
          </p:nvPr>
        </p:nvSpPr>
        <p:spPr>
          <a:xfrm>
            <a:off x="2215045" y="5979195"/>
            <a:ext cx="8045374" cy="742280"/>
          </a:xfrm>
          <a:prstGeom prst="rect">
            <a:avLst/>
          </a:prstGeom>
        </p:spPr>
        <p:txBody>
          <a:bodyPr/>
          <a:lstStyle>
            <a:lvl1pPr marL="0" indent="0" algn="ctr">
              <a:lnSpc>
                <a:spcPct val="100000"/>
              </a:lnSpc>
              <a:buClrTx/>
              <a:buSzTx/>
              <a:buFontTx/>
              <a:buNone/>
              <a:defRPr b="1" cap="all" spc="400">
                <a:solidFill>
                  <a:srgbClr val="2A1A00"/>
                </a:solidFill>
              </a:defRPr>
            </a:lvl1pPr>
            <a:lvl2pPr marL="0" indent="457200" algn="ctr">
              <a:lnSpc>
                <a:spcPct val="100000"/>
              </a:lnSpc>
              <a:buClrTx/>
              <a:buSzTx/>
              <a:buFontTx/>
              <a:buNone/>
              <a:defRPr b="1" cap="all" spc="400">
                <a:solidFill>
                  <a:srgbClr val="2A1A00"/>
                </a:solidFill>
              </a:defRPr>
            </a:lvl2pPr>
            <a:lvl3pPr marL="0" indent="914400" algn="ctr">
              <a:lnSpc>
                <a:spcPct val="100000"/>
              </a:lnSpc>
              <a:buClrTx/>
              <a:buSzTx/>
              <a:buFontTx/>
              <a:buNone/>
              <a:defRPr b="1" cap="all" spc="400">
                <a:solidFill>
                  <a:srgbClr val="2A1A00"/>
                </a:solidFill>
              </a:defRPr>
            </a:lvl3pPr>
            <a:lvl4pPr marL="0" indent="1371600" algn="ctr">
              <a:lnSpc>
                <a:spcPct val="100000"/>
              </a:lnSpc>
              <a:buClrTx/>
              <a:buSzTx/>
              <a:buFontTx/>
              <a:buNone/>
              <a:defRPr b="1" cap="all" spc="400">
                <a:solidFill>
                  <a:srgbClr val="2A1A00"/>
                </a:solidFill>
              </a:defRPr>
            </a:lvl4pPr>
            <a:lvl5pPr marL="0" indent="1828800" algn="ctr">
              <a:lnSpc>
                <a:spcPct val="100000"/>
              </a:lnSpc>
              <a:buClrTx/>
              <a:buSzTx/>
              <a:buFontTx/>
              <a:buNone/>
              <a:defRPr b="1" cap="all" spc="4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16" name="left edge borderRectangle 12"/>
          <p:cNvSpPr/>
          <p:nvPr/>
        </p:nvSpPr>
        <p:spPr>
          <a:xfrm>
            <a:off x="0" y="0"/>
            <a:ext cx="283464" cy="6858000"/>
          </a:xfrm>
          <a:prstGeom prst="rect">
            <a:avLst/>
          </a:prstGeom>
          <a:solidFill>
            <a:srgbClr val="2A1A00"/>
          </a:solidFill>
          <a:ln w="12700">
            <a:miter lim="400000"/>
          </a:ln>
        </p:spPr>
        <p:txBody>
          <a:bodyPr lIns="45719" rIns="45719"/>
          <a:lstStyle/>
          <a:p>
            <a:endParaRPr/>
          </a:p>
        </p:txBody>
      </p:sp>
      <p:sp>
        <p:nvSpPr>
          <p:cNvPr id="17" name="Shape 17"/>
          <p:cNvSpPr txBox="1">
            <a:spLocks noGrp="1"/>
          </p:cNvSpPr>
          <p:nvPr>
            <p:ph type="sldNum" sz="quarter" idx="2"/>
          </p:nvPr>
        </p:nvSpPr>
        <p:spPr>
          <a:xfrm>
            <a:off x="11123285" y="6413957"/>
            <a:ext cx="273656" cy="269241"/>
          </a:xfrm>
          <a:prstGeom prst="rect">
            <a:avLst/>
          </a:prstGeom>
        </p:spPr>
        <p:txBody>
          <a:bodyPr/>
          <a:lstStyle>
            <a:lvl1pPr>
              <a:defRPr>
                <a:solidFill>
                  <a:srgbClr val="895E04"/>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タイトルとコンテンツ">
    <p:spTree>
      <p:nvGrpSpPr>
        <p:cNvPr id="1" name=""/>
        <p:cNvGrpSpPr/>
        <p:nvPr/>
      </p:nvGrpSpPr>
      <p:grpSpPr>
        <a:xfrm>
          <a:off x="0" y="0"/>
          <a:ext cx="0" cy="0"/>
          <a:chOff x="0" y="0"/>
          <a:chExt cx="0" cy="0"/>
        </a:xfrm>
      </p:grpSpPr>
      <p:sp>
        <p:nvSpPr>
          <p:cNvPr id="24" name="Shape 24"/>
          <p:cNvSpPr txBox="1">
            <a:spLocks noGrp="1"/>
          </p:cNvSpPr>
          <p:nvPr>
            <p:ph type="title"/>
          </p:nvPr>
        </p:nvSpPr>
        <p:spPr>
          <a:prstGeom prst="rect">
            <a:avLst/>
          </a:prstGeom>
        </p:spPr>
        <p:txBody>
          <a:bodyPr/>
          <a:lstStyle/>
          <a:p>
            <a:r>
              <a:t>Title Text</a:t>
            </a:r>
          </a:p>
        </p:txBody>
      </p:sp>
      <p:sp>
        <p:nvSpPr>
          <p:cNvPr id="25" name="Shape 25"/>
          <p:cNvSpPr txBox="1">
            <a:spLocks noGrp="1"/>
          </p:cNvSpPr>
          <p:nvPr>
            <p:ph type="body" idx="1"/>
          </p:nvPr>
        </p:nvSpPr>
        <p:spPr>
          <a:xfrm>
            <a:off x="1251677" y="2286000"/>
            <a:ext cx="10178324" cy="359359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セクション見出し">
    <p:bg>
      <p:bgPr>
        <a:solidFill>
          <a:srgbClr val="2A1A00"/>
        </a:solidFill>
        <a:effectLst/>
      </p:bgPr>
    </p:bg>
    <p:spTree>
      <p:nvGrpSpPr>
        <p:cNvPr id="1" name=""/>
        <p:cNvGrpSpPr/>
        <p:nvPr/>
      </p:nvGrpSpPr>
      <p:grpSpPr>
        <a:xfrm>
          <a:off x="0" y="0"/>
          <a:ext cx="0" cy="0"/>
          <a:chOff x="0" y="0"/>
          <a:chExt cx="0" cy="0"/>
        </a:xfrm>
      </p:grpSpPr>
      <p:sp>
        <p:nvSpPr>
          <p:cNvPr id="33" name="Shape 33"/>
          <p:cNvSpPr txBox="1">
            <a:spLocks noGrp="1"/>
          </p:cNvSpPr>
          <p:nvPr>
            <p:ph type="title"/>
          </p:nvPr>
        </p:nvSpPr>
        <p:spPr>
          <a:xfrm>
            <a:off x="3242928" y="1073888"/>
            <a:ext cx="8187072" cy="4064628"/>
          </a:xfrm>
          <a:prstGeom prst="rect">
            <a:avLst/>
          </a:prstGeom>
        </p:spPr>
        <p:txBody>
          <a:bodyPr anchor="b"/>
          <a:lstStyle>
            <a:lvl1pPr>
              <a:defRPr sz="8400" spc="800">
                <a:solidFill>
                  <a:srgbClr val="F3F3F2"/>
                </a:solidFill>
              </a:defRPr>
            </a:lvl1pPr>
          </a:lstStyle>
          <a:p>
            <a:r>
              <a:t>Title Text</a:t>
            </a:r>
          </a:p>
        </p:txBody>
      </p:sp>
      <p:sp>
        <p:nvSpPr>
          <p:cNvPr id="34" name="Shape 34"/>
          <p:cNvSpPr txBox="1">
            <a:spLocks noGrp="1"/>
          </p:cNvSpPr>
          <p:nvPr>
            <p:ph type="body" sz="quarter" idx="1"/>
          </p:nvPr>
        </p:nvSpPr>
        <p:spPr>
          <a:xfrm>
            <a:off x="3242929" y="5159781"/>
            <a:ext cx="7017489" cy="951136"/>
          </a:xfrm>
          <a:prstGeom prst="rect">
            <a:avLst/>
          </a:prstGeom>
        </p:spPr>
        <p:txBody>
          <a:bodyPr/>
          <a:lstStyle>
            <a:lvl1pPr marL="0" indent="0">
              <a:lnSpc>
                <a:spcPct val="100000"/>
              </a:lnSpc>
              <a:buClrTx/>
              <a:buSzTx/>
              <a:buFontTx/>
              <a:buNone/>
              <a:defRPr b="1" cap="all" spc="400">
                <a:solidFill>
                  <a:schemeClr val="accent1"/>
                </a:solidFill>
              </a:defRPr>
            </a:lvl1pPr>
            <a:lvl2pPr marL="0" indent="457200">
              <a:lnSpc>
                <a:spcPct val="100000"/>
              </a:lnSpc>
              <a:buClrTx/>
              <a:buSzTx/>
              <a:buFontTx/>
              <a:buNone/>
              <a:defRPr b="1" cap="all" spc="400">
                <a:solidFill>
                  <a:schemeClr val="accent1"/>
                </a:solidFill>
              </a:defRPr>
            </a:lvl2pPr>
            <a:lvl3pPr marL="0" indent="914400">
              <a:lnSpc>
                <a:spcPct val="100000"/>
              </a:lnSpc>
              <a:buClrTx/>
              <a:buSzTx/>
              <a:buFontTx/>
              <a:buNone/>
              <a:defRPr b="1" cap="all" spc="400">
                <a:solidFill>
                  <a:schemeClr val="accent1"/>
                </a:solidFill>
              </a:defRPr>
            </a:lvl3pPr>
            <a:lvl4pPr marL="0" indent="1371600">
              <a:lnSpc>
                <a:spcPct val="100000"/>
              </a:lnSpc>
              <a:buClrTx/>
              <a:buSzTx/>
              <a:buFontTx/>
              <a:buNone/>
              <a:defRPr b="1" cap="all" spc="400">
                <a:solidFill>
                  <a:schemeClr val="accent1"/>
                </a:solidFill>
              </a:defRPr>
            </a:lvl4pPr>
            <a:lvl5pPr marL="0" indent="1828800">
              <a:lnSpc>
                <a:spcPct val="100000"/>
              </a:lnSpc>
              <a:buClrTx/>
              <a:buSzTx/>
              <a:buFontTx/>
              <a:buNone/>
              <a:defRPr b="1" cap="all" spc="400">
                <a:solidFill>
                  <a:schemeClr val="accent1"/>
                </a:solidFill>
              </a:defRPr>
            </a:lvl5pPr>
          </a:lstStyle>
          <a:p>
            <a:r>
              <a:t>Body Level One</a:t>
            </a:r>
          </a:p>
          <a:p>
            <a:pPr lvl="1"/>
            <a:r>
              <a:t>Body Level Two</a:t>
            </a:r>
          </a:p>
          <a:p>
            <a:pPr lvl="2"/>
            <a:r>
              <a:t>Body Level Three</a:t>
            </a:r>
          </a:p>
          <a:p>
            <a:pPr lvl="3"/>
            <a:r>
              <a:t>Body Level Four</a:t>
            </a:r>
          </a:p>
          <a:p>
            <a:pPr lvl="4"/>
            <a:r>
              <a:t>Body Level Five</a:t>
            </a:r>
          </a:p>
        </p:txBody>
      </p:sp>
      <p:grpSp>
        <p:nvGrpSpPr>
          <p:cNvPr id="37" name="left scallop shapeGroup 6"/>
          <p:cNvGrpSpPr/>
          <p:nvPr/>
        </p:nvGrpSpPr>
        <p:grpSpPr>
          <a:xfrm>
            <a:off x="-1" y="0"/>
            <a:ext cx="2814640" cy="6858000"/>
            <a:chOff x="0" y="0"/>
            <a:chExt cx="2814638" cy="6858000"/>
          </a:xfrm>
        </p:grpSpPr>
        <p:sp>
          <p:nvSpPr>
            <p:cNvPr id="35" name="left scallop shapeFreeform 6"/>
            <p:cNvSpPr/>
            <p:nvPr/>
          </p:nvSpPr>
          <p:spPr>
            <a:xfrm>
              <a:off x="-1" y="0"/>
              <a:ext cx="28146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55" y="0"/>
                  </a:lnTo>
                  <a:lnTo>
                    <a:pt x="11038" y="280"/>
                  </a:lnTo>
                  <a:lnTo>
                    <a:pt x="11220" y="555"/>
                  </a:lnTo>
                  <a:lnTo>
                    <a:pt x="11427" y="825"/>
                  </a:lnTo>
                  <a:lnTo>
                    <a:pt x="11659" y="1085"/>
                  </a:lnTo>
                  <a:lnTo>
                    <a:pt x="11939" y="1330"/>
                  </a:lnTo>
                  <a:lnTo>
                    <a:pt x="12268" y="1560"/>
                  </a:lnTo>
                  <a:lnTo>
                    <a:pt x="12621" y="1755"/>
                  </a:lnTo>
                  <a:lnTo>
                    <a:pt x="13023" y="1935"/>
                  </a:lnTo>
                  <a:lnTo>
                    <a:pt x="13462" y="2110"/>
                  </a:lnTo>
                  <a:lnTo>
                    <a:pt x="13949" y="2280"/>
                  </a:lnTo>
                  <a:lnTo>
                    <a:pt x="14437" y="2435"/>
                  </a:lnTo>
                  <a:lnTo>
                    <a:pt x="14948" y="2600"/>
                  </a:lnTo>
                  <a:lnTo>
                    <a:pt x="15472" y="2755"/>
                  </a:lnTo>
                  <a:lnTo>
                    <a:pt x="16471" y="3085"/>
                  </a:lnTo>
                  <a:lnTo>
                    <a:pt x="16934" y="3255"/>
                  </a:lnTo>
                  <a:lnTo>
                    <a:pt x="17360" y="3435"/>
                  </a:lnTo>
                  <a:lnTo>
                    <a:pt x="17738" y="3625"/>
                  </a:lnTo>
                  <a:lnTo>
                    <a:pt x="18079" y="3825"/>
                  </a:lnTo>
                  <a:lnTo>
                    <a:pt x="18335" y="4040"/>
                  </a:lnTo>
                  <a:lnTo>
                    <a:pt x="18530" y="4280"/>
                  </a:lnTo>
                  <a:lnTo>
                    <a:pt x="18640" y="4535"/>
                  </a:lnTo>
                  <a:lnTo>
                    <a:pt x="18688" y="4800"/>
                  </a:lnTo>
                  <a:lnTo>
                    <a:pt x="18688" y="5065"/>
                  </a:lnTo>
                  <a:lnTo>
                    <a:pt x="18640" y="5340"/>
                  </a:lnTo>
                  <a:lnTo>
                    <a:pt x="18554" y="5625"/>
                  </a:lnTo>
                  <a:lnTo>
                    <a:pt x="18457" y="5905"/>
                  </a:lnTo>
                  <a:lnTo>
                    <a:pt x="18286" y="6465"/>
                  </a:lnTo>
                  <a:lnTo>
                    <a:pt x="18225" y="6750"/>
                  </a:lnTo>
                  <a:lnTo>
                    <a:pt x="18201" y="7025"/>
                  </a:lnTo>
                  <a:lnTo>
                    <a:pt x="18238" y="7290"/>
                  </a:lnTo>
                  <a:lnTo>
                    <a:pt x="18323" y="7555"/>
                  </a:lnTo>
                  <a:lnTo>
                    <a:pt x="18481" y="7800"/>
                  </a:lnTo>
                  <a:lnTo>
                    <a:pt x="18701" y="8050"/>
                  </a:lnTo>
                  <a:lnTo>
                    <a:pt x="18969" y="8295"/>
                  </a:lnTo>
                  <a:lnTo>
                    <a:pt x="19285" y="8540"/>
                  </a:lnTo>
                  <a:lnTo>
                    <a:pt x="19626" y="8785"/>
                  </a:lnTo>
                  <a:lnTo>
                    <a:pt x="19980" y="9035"/>
                  </a:lnTo>
                  <a:lnTo>
                    <a:pt x="20333" y="9275"/>
                  </a:lnTo>
                  <a:lnTo>
                    <a:pt x="20662" y="9525"/>
                  </a:lnTo>
                  <a:lnTo>
                    <a:pt x="20966" y="9770"/>
                  </a:lnTo>
                  <a:lnTo>
                    <a:pt x="21222" y="10030"/>
                  </a:lnTo>
                  <a:lnTo>
                    <a:pt x="21429" y="10285"/>
                  </a:lnTo>
                  <a:lnTo>
                    <a:pt x="21551" y="10540"/>
                  </a:lnTo>
                  <a:lnTo>
                    <a:pt x="21600" y="10800"/>
                  </a:lnTo>
                  <a:lnTo>
                    <a:pt x="21551" y="11060"/>
                  </a:lnTo>
                  <a:lnTo>
                    <a:pt x="21429" y="11315"/>
                  </a:lnTo>
                  <a:lnTo>
                    <a:pt x="21222" y="11570"/>
                  </a:lnTo>
                  <a:lnTo>
                    <a:pt x="20966" y="11830"/>
                  </a:lnTo>
                  <a:lnTo>
                    <a:pt x="20662" y="12075"/>
                  </a:lnTo>
                  <a:lnTo>
                    <a:pt x="20333" y="12325"/>
                  </a:lnTo>
                  <a:lnTo>
                    <a:pt x="19980" y="12565"/>
                  </a:lnTo>
                  <a:lnTo>
                    <a:pt x="19626" y="12815"/>
                  </a:lnTo>
                  <a:lnTo>
                    <a:pt x="19285" y="13060"/>
                  </a:lnTo>
                  <a:lnTo>
                    <a:pt x="18969" y="13305"/>
                  </a:lnTo>
                  <a:lnTo>
                    <a:pt x="18701" y="13550"/>
                  </a:lnTo>
                  <a:lnTo>
                    <a:pt x="18481" y="13800"/>
                  </a:lnTo>
                  <a:lnTo>
                    <a:pt x="18323" y="14045"/>
                  </a:lnTo>
                  <a:lnTo>
                    <a:pt x="18238" y="14310"/>
                  </a:lnTo>
                  <a:lnTo>
                    <a:pt x="18201" y="14575"/>
                  </a:lnTo>
                  <a:lnTo>
                    <a:pt x="18225" y="14850"/>
                  </a:lnTo>
                  <a:lnTo>
                    <a:pt x="18286" y="15135"/>
                  </a:lnTo>
                  <a:lnTo>
                    <a:pt x="18457" y="15695"/>
                  </a:lnTo>
                  <a:lnTo>
                    <a:pt x="18554" y="15975"/>
                  </a:lnTo>
                  <a:lnTo>
                    <a:pt x="18640" y="16260"/>
                  </a:lnTo>
                  <a:lnTo>
                    <a:pt x="18688" y="16535"/>
                  </a:lnTo>
                  <a:lnTo>
                    <a:pt x="18688" y="16800"/>
                  </a:lnTo>
                  <a:lnTo>
                    <a:pt x="18640" y="17065"/>
                  </a:lnTo>
                  <a:lnTo>
                    <a:pt x="18530" y="17320"/>
                  </a:lnTo>
                  <a:lnTo>
                    <a:pt x="18335" y="17560"/>
                  </a:lnTo>
                  <a:lnTo>
                    <a:pt x="18079" y="17775"/>
                  </a:lnTo>
                  <a:lnTo>
                    <a:pt x="17738" y="17975"/>
                  </a:lnTo>
                  <a:lnTo>
                    <a:pt x="17360" y="18165"/>
                  </a:lnTo>
                  <a:lnTo>
                    <a:pt x="16934" y="18345"/>
                  </a:lnTo>
                  <a:lnTo>
                    <a:pt x="16471" y="18515"/>
                  </a:lnTo>
                  <a:lnTo>
                    <a:pt x="15472" y="18845"/>
                  </a:lnTo>
                  <a:lnTo>
                    <a:pt x="14948" y="19000"/>
                  </a:lnTo>
                  <a:lnTo>
                    <a:pt x="14437" y="19165"/>
                  </a:lnTo>
                  <a:lnTo>
                    <a:pt x="13949" y="19320"/>
                  </a:lnTo>
                  <a:lnTo>
                    <a:pt x="13462" y="19490"/>
                  </a:lnTo>
                  <a:lnTo>
                    <a:pt x="13023" y="19665"/>
                  </a:lnTo>
                  <a:lnTo>
                    <a:pt x="12621" y="19845"/>
                  </a:lnTo>
                  <a:lnTo>
                    <a:pt x="12268" y="20040"/>
                  </a:lnTo>
                  <a:lnTo>
                    <a:pt x="11939" y="20270"/>
                  </a:lnTo>
                  <a:lnTo>
                    <a:pt x="11659" y="20515"/>
                  </a:lnTo>
                  <a:lnTo>
                    <a:pt x="11427" y="20775"/>
                  </a:lnTo>
                  <a:lnTo>
                    <a:pt x="11220" y="21045"/>
                  </a:lnTo>
                  <a:lnTo>
                    <a:pt x="11038" y="21320"/>
                  </a:lnTo>
                  <a:lnTo>
                    <a:pt x="10855" y="21600"/>
                  </a:lnTo>
                  <a:lnTo>
                    <a:pt x="0" y="21600"/>
                  </a:lnTo>
                  <a:lnTo>
                    <a:pt x="0" y="0"/>
                  </a:lnTo>
                  <a:close/>
                </a:path>
              </a:pathLst>
            </a:custGeom>
            <a:solidFill>
              <a:srgbClr val="F3F3F2"/>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sp>
          <p:nvSpPr>
            <p:cNvPr id="36" name="left scallop inlineFreeform 11"/>
            <p:cNvSpPr/>
            <p:nvPr/>
          </p:nvSpPr>
          <p:spPr>
            <a:xfrm>
              <a:off x="874381" y="0"/>
              <a:ext cx="1646240"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62" y="0"/>
                  </a:lnTo>
                  <a:lnTo>
                    <a:pt x="3916" y="275"/>
                  </a:lnTo>
                  <a:lnTo>
                    <a:pt x="4249" y="550"/>
                  </a:lnTo>
                  <a:lnTo>
                    <a:pt x="4582" y="830"/>
                  </a:lnTo>
                  <a:lnTo>
                    <a:pt x="4874" y="1115"/>
                  </a:lnTo>
                  <a:lnTo>
                    <a:pt x="5228" y="1390"/>
                  </a:lnTo>
                  <a:lnTo>
                    <a:pt x="5603" y="1655"/>
                  </a:lnTo>
                  <a:lnTo>
                    <a:pt x="6082" y="1905"/>
                  </a:lnTo>
                  <a:lnTo>
                    <a:pt x="6645" y="2135"/>
                  </a:lnTo>
                  <a:lnTo>
                    <a:pt x="7269" y="2330"/>
                  </a:lnTo>
                  <a:lnTo>
                    <a:pt x="7957" y="2515"/>
                  </a:lnTo>
                  <a:lnTo>
                    <a:pt x="8748" y="2685"/>
                  </a:lnTo>
                  <a:lnTo>
                    <a:pt x="9581" y="2855"/>
                  </a:lnTo>
                  <a:lnTo>
                    <a:pt x="11331" y="3175"/>
                  </a:lnTo>
                  <a:lnTo>
                    <a:pt x="12227" y="3340"/>
                  </a:lnTo>
                  <a:lnTo>
                    <a:pt x="13081" y="3500"/>
                  </a:lnTo>
                  <a:lnTo>
                    <a:pt x="13893" y="3670"/>
                  </a:lnTo>
                  <a:lnTo>
                    <a:pt x="14643" y="3855"/>
                  </a:lnTo>
                  <a:lnTo>
                    <a:pt x="15330" y="4040"/>
                  </a:lnTo>
                  <a:lnTo>
                    <a:pt x="15893" y="4240"/>
                  </a:lnTo>
                  <a:lnTo>
                    <a:pt x="16372" y="4465"/>
                  </a:lnTo>
                  <a:lnTo>
                    <a:pt x="16663" y="4685"/>
                  </a:lnTo>
                  <a:lnTo>
                    <a:pt x="16851" y="4930"/>
                  </a:lnTo>
                  <a:lnTo>
                    <a:pt x="16934" y="5170"/>
                  </a:lnTo>
                  <a:lnTo>
                    <a:pt x="16913" y="5425"/>
                  </a:lnTo>
                  <a:lnTo>
                    <a:pt x="16830" y="5680"/>
                  </a:lnTo>
                  <a:lnTo>
                    <a:pt x="16726" y="5945"/>
                  </a:lnTo>
                  <a:lnTo>
                    <a:pt x="16580" y="6210"/>
                  </a:lnTo>
                  <a:lnTo>
                    <a:pt x="16414" y="6475"/>
                  </a:lnTo>
                  <a:lnTo>
                    <a:pt x="16289" y="6740"/>
                  </a:lnTo>
                  <a:lnTo>
                    <a:pt x="16205" y="7005"/>
                  </a:lnTo>
                  <a:lnTo>
                    <a:pt x="16143" y="7260"/>
                  </a:lnTo>
                  <a:lnTo>
                    <a:pt x="16205" y="7510"/>
                  </a:lnTo>
                  <a:lnTo>
                    <a:pt x="16330" y="7755"/>
                  </a:lnTo>
                  <a:lnTo>
                    <a:pt x="16601" y="8010"/>
                  </a:lnTo>
                  <a:lnTo>
                    <a:pt x="17018" y="8260"/>
                  </a:lnTo>
                  <a:lnTo>
                    <a:pt x="17517" y="8510"/>
                  </a:lnTo>
                  <a:lnTo>
                    <a:pt x="18080" y="8760"/>
                  </a:lnTo>
                  <a:lnTo>
                    <a:pt x="18663" y="9005"/>
                  </a:lnTo>
                  <a:lnTo>
                    <a:pt x="19288" y="9255"/>
                  </a:lnTo>
                  <a:lnTo>
                    <a:pt x="19850" y="9505"/>
                  </a:lnTo>
                  <a:lnTo>
                    <a:pt x="20413" y="9760"/>
                  </a:lnTo>
                  <a:lnTo>
                    <a:pt x="20892" y="10015"/>
                  </a:lnTo>
                  <a:lnTo>
                    <a:pt x="21267" y="10270"/>
                  </a:lnTo>
                  <a:lnTo>
                    <a:pt x="21475" y="10530"/>
                  </a:lnTo>
                  <a:lnTo>
                    <a:pt x="21600" y="10800"/>
                  </a:lnTo>
                  <a:lnTo>
                    <a:pt x="21475" y="11070"/>
                  </a:lnTo>
                  <a:lnTo>
                    <a:pt x="21267" y="11330"/>
                  </a:lnTo>
                  <a:lnTo>
                    <a:pt x="20892" y="11585"/>
                  </a:lnTo>
                  <a:lnTo>
                    <a:pt x="20413" y="11840"/>
                  </a:lnTo>
                  <a:lnTo>
                    <a:pt x="19850" y="12095"/>
                  </a:lnTo>
                  <a:lnTo>
                    <a:pt x="19288" y="12345"/>
                  </a:lnTo>
                  <a:lnTo>
                    <a:pt x="18663" y="12595"/>
                  </a:lnTo>
                  <a:lnTo>
                    <a:pt x="18080" y="12840"/>
                  </a:lnTo>
                  <a:lnTo>
                    <a:pt x="17517" y="13090"/>
                  </a:lnTo>
                  <a:lnTo>
                    <a:pt x="17018" y="13340"/>
                  </a:lnTo>
                  <a:lnTo>
                    <a:pt x="16601" y="13590"/>
                  </a:lnTo>
                  <a:lnTo>
                    <a:pt x="16330" y="13845"/>
                  </a:lnTo>
                  <a:lnTo>
                    <a:pt x="16205" y="14090"/>
                  </a:lnTo>
                  <a:lnTo>
                    <a:pt x="16143" y="14340"/>
                  </a:lnTo>
                  <a:lnTo>
                    <a:pt x="16205" y="14595"/>
                  </a:lnTo>
                  <a:lnTo>
                    <a:pt x="16289" y="14860"/>
                  </a:lnTo>
                  <a:lnTo>
                    <a:pt x="16414" y="15125"/>
                  </a:lnTo>
                  <a:lnTo>
                    <a:pt x="16580" y="15390"/>
                  </a:lnTo>
                  <a:lnTo>
                    <a:pt x="16726" y="15655"/>
                  </a:lnTo>
                  <a:lnTo>
                    <a:pt x="16830" y="15920"/>
                  </a:lnTo>
                  <a:lnTo>
                    <a:pt x="16913" y="16175"/>
                  </a:lnTo>
                  <a:lnTo>
                    <a:pt x="16934" y="16430"/>
                  </a:lnTo>
                  <a:lnTo>
                    <a:pt x="16851" y="16670"/>
                  </a:lnTo>
                  <a:lnTo>
                    <a:pt x="16663" y="16915"/>
                  </a:lnTo>
                  <a:lnTo>
                    <a:pt x="16372" y="17135"/>
                  </a:lnTo>
                  <a:lnTo>
                    <a:pt x="15893" y="17360"/>
                  </a:lnTo>
                  <a:lnTo>
                    <a:pt x="15330" y="17560"/>
                  </a:lnTo>
                  <a:lnTo>
                    <a:pt x="14643" y="17745"/>
                  </a:lnTo>
                  <a:lnTo>
                    <a:pt x="13893" y="17930"/>
                  </a:lnTo>
                  <a:lnTo>
                    <a:pt x="13081" y="18100"/>
                  </a:lnTo>
                  <a:lnTo>
                    <a:pt x="12227" y="18260"/>
                  </a:lnTo>
                  <a:lnTo>
                    <a:pt x="11331" y="18425"/>
                  </a:lnTo>
                  <a:lnTo>
                    <a:pt x="9581" y="18745"/>
                  </a:lnTo>
                  <a:lnTo>
                    <a:pt x="8748" y="18915"/>
                  </a:lnTo>
                  <a:lnTo>
                    <a:pt x="7957" y="19085"/>
                  </a:lnTo>
                  <a:lnTo>
                    <a:pt x="7269" y="19270"/>
                  </a:lnTo>
                  <a:lnTo>
                    <a:pt x="6645" y="19465"/>
                  </a:lnTo>
                  <a:lnTo>
                    <a:pt x="6082" y="19695"/>
                  </a:lnTo>
                  <a:lnTo>
                    <a:pt x="5603" y="19945"/>
                  </a:lnTo>
                  <a:lnTo>
                    <a:pt x="5228" y="20210"/>
                  </a:lnTo>
                  <a:lnTo>
                    <a:pt x="4874" y="20485"/>
                  </a:lnTo>
                  <a:lnTo>
                    <a:pt x="4582" y="20770"/>
                  </a:lnTo>
                  <a:lnTo>
                    <a:pt x="4249" y="21050"/>
                  </a:lnTo>
                  <a:lnTo>
                    <a:pt x="3916" y="21325"/>
                  </a:lnTo>
                  <a:lnTo>
                    <a:pt x="3562" y="21600"/>
                  </a:lnTo>
                  <a:lnTo>
                    <a:pt x="0" y="21600"/>
                  </a:lnTo>
                  <a:lnTo>
                    <a:pt x="354" y="21390"/>
                  </a:lnTo>
                  <a:lnTo>
                    <a:pt x="687" y="21160"/>
                  </a:lnTo>
                  <a:lnTo>
                    <a:pt x="958" y="20915"/>
                  </a:lnTo>
                  <a:lnTo>
                    <a:pt x="1250" y="20655"/>
                  </a:lnTo>
                  <a:lnTo>
                    <a:pt x="1875" y="20095"/>
                  </a:lnTo>
                  <a:lnTo>
                    <a:pt x="2270" y="19820"/>
                  </a:lnTo>
                  <a:lnTo>
                    <a:pt x="2687" y="19545"/>
                  </a:lnTo>
                  <a:lnTo>
                    <a:pt x="3249" y="19275"/>
                  </a:lnTo>
                  <a:lnTo>
                    <a:pt x="3874" y="19020"/>
                  </a:lnTo>
                  <a:lnTo>
                    <a:pt x="4624" y="18780"/>
                  </a:lnTo>
                  <a:lnTo>
                    <a:pt x="5436" y="18565"/>
                  </a:lnTo>
                  <a:lnTo>
                    <a:pt x="6311" y="18360"/>
                  </a:lnTo>
                  <a:lnTo>
                    <a:pt x="7249" y="18170"/>
                  </a:lnTo>
                  <a:lnTo>
                    <a:pt x="8165" y="17995"/>
                  </a:lnTo>
                  <a:lnTo>
                    <a:pt x="9123" y="17825"/>
                  </a:lnTo>
                  <a:lnTo>
                    <a:pt x="10040" y="17655"/>
                  </a:lnTo>
                  <a:lnTo>
                    <a:pt x="10894" y="17495"/>
                  </a:lnTo>
                  <a:lnTo>
                    <a:pt x="11685" y="17330"/>
                  </a:lnTo>
                  <a:lnTo>
                    <a:pt x="12373" y="17170"/>
                  </a:lnTo>
                  <a:lnTo>
                    <a:pt x="12914" y="17000"/>
                  </a:lnTo>
                  <a:lnTo>
                    <a:pt x="13289" y="16835"/>
                  </a:lnTo>
                  <a:lnTo>
                    <a:pt x="13477" y="16680"/>
                  </a:lnTo>
                  <a:lnTo>
                    <a:pt x="13581" y="16510"/>
                  </a:lnTo>
                  <a:lnTo>
                    <a:pt x="13622" y="16325"/>
                  </a:lnTo>
                  <a:lnTo>
                    <a:pt x="13560" y="16120"/>
                  </a:lnTo>
                  <a:lnTo>
                    <a:pt x="13477" y="15905"/>
                  </a:lnTo>
                  <a:lnTo>
                    <a:pt x="13372" y="15685"/>
                  </a:lnTo>
                  <a:lnTo>
                    <a:pt x="13268" y="15455"/>
                  </a:lnTo>
                  <a:lnTo>
                    <a:pt x="13039" y="15105"/>
                  </a:lnTo>
                  <a:lnTo>
                    <a:pt x="12914" y="14760"/>
                  </a:lnTo>
                  <a:lnTo>
                    <a:pt x="12831" y="14405"/>
                  </a:lnTo>
                  <a:lnTo>
                    <a:pt x="12873" y="14045"/>
                  </a:lnTo>
                  <a:lnTo>
                    <a:pt x="13081" y="13685"/>
                  </a:lnTo>
                  <a:lnTo>
                    <a:pt x="13372" y="13405"/>
                  </a:lnTo>
                  <a:lnTo>
                    <a:pt x="13768" y="13130"/>
                  </a:lnTo>
                  <a:lnTo>
                    <a:pt x="14268" y="12870"/>
                  </a:lnTo>
                  <a:lnTo>
                    <a:pt x="14810" y="12605"/>
                  </a:lnTo>
                  <a:lnTo>
                    <a:pt x="16476" y="11905"/>
                  </a:lnTo>
                  <a:lnTo>
                    <a:pt x="16934" y="11710"/>
                  </a:lnTo>
                  <a:lnTo>
                    <a:pt x="17372" y="11515"/>
                  </a:lnTo>
                  <a:lnTo>
                    <a:pt x="17726" y="11325"/>
                  </a:lnTo>
                  <a:lnTo>
                    <a:pt x="17997" y="11140"/>
                  </a:lnTo>
                  <a:lnTo>
                    <a:pt x="18184" y="10970"/>
                  </a:lnTo>
                  <a:lnTo>
                    <a:pt x="18246" y="10800"/>
                  </a:lnTo>
                  <a:lnTo>
                    <a:pt x="18184" y="10630"/>
                  </a:lnTo>
                  <a:lnTo>
                    <a:pt x="17997" y="10460"/>
                  </a:lnTo>
                  <a:lnTo>
                    <a:pt x="17726" y="10275"/>
                  </a:lnTo>
                  <a:lnTo>
                    <a:pt x="17372" y="10085"/>
                  </a:lnTo>
                  <a:lnTo>
                    <a:pt x="16934" y="9890"/>
                  </a:lnTo>
                  <a:lnTo>
                    <a:pt x="16476" y="9695"/>
                  </a:lnTo>
                  <a:lnTo>
                    <a:pt x="14810" y="8995"/>
                  </a:lnTo>
                  <a:lnTo>
                    <a:pt x="14268" y="8730"/>
                  </a:lnTo>
                  <a:lnTo>
                    <a:pt x="13768" y="8470"/>
                  </a:lnTo>
                  <a:lnTo>
                    <a:pt x="13372" y="8195"/>
                  </a:lnTo>
                  <a:lnTo>
                    <a:pt x="13081" y="7915"/>
                  </a:lnTo>
                  <a:lnTo>
                    <a:pt x="12873" y="7555"/>
                  </a:lnTo>
                  <a:lnTo>
                    <a:pt x="12831" y="7195"/>
                  </a:lnTo>
                  <a:lnTo>
                    <a:pt x="12914" y="6840"/>
                  </a:lnTo>
                  <a:lnTo>
                    <a:pt x="13039" y="6495"/>
                  </a:lnTo>
                  <a:lnTo>
                    <a:pt x="13268" y="6145"/>
                  </a:lnTo>
                  <a:lnTo>
                    <a:pt x="13372" y="5915"/>
                  </a:lnTo>
                  <a:lnTo>
                    <a:pt x="13477" y="5695"/>
                  </a:lnTo>
                  <a:lnTo>
                    <a:pt x="13560" y="5480"/>
                  </a:lnTo>
                  <a:lnTo>
                    <a:pt x="13622" y="5275"/>
                  </a:lnTo>
                  <a:lnTo>
                    <a:pt x="13581" y="5090"/>
                  </a:lnTo>
                  <a:lnTo>
                    <a:pt x="13477" y="4920"/>
                  </a:lnTo>
                  <a:lnTo>
                    <a:pt x="13289" y="4765"/>
                  </a:lnTo>
                  <a:lnTo>
                    <a:pt x="12914" y="4600"/>
                  </a:lnTo>
                  <a:lnTo>
                    <a:pt x="12373" y="4430"/>
                  </a:lnTo>
                  <a:lnTo>
                    <a:pt x="11685" y="4270"/>
                  </a:lnTo>
                  <a:lnTo>
                    <a:pt x="10894" y="4110"/>
                  </a:lnTo>
                  <a:lnTo>
                    <a:pt x="10040" y="3945"/>
                  </a:lnTo>
                  <a:lnTo>
                    <a:pt x="9123" y="3775"/>
                  </a:lnTo>
                  <a:lnTo>
                    <a:pt x="8165" y="3605"/>
                  </a:lnTo>
                  <a:lnTo>
                    <a:pt x="7249" y="3430"/>
                  </a:lnTo>
                  <a:lnTo>
                    <a:pt x="6311" y="3240"/>
                  </a:lnTo>
                  <a:lnTo>
                    <a:pt x="5436" y="3035"/>
                  </a:lnTo>
                  <a:lnTo>
                    <a:pt x="4624" y="2820"/>
                  </a:lnTo>
                  <a:lnTo>
                    <a:pt x="3874" y="2580"/>
                  </a:lnTo>
                  <a:lnTo>
                    <a:pt x="3249" y="2325"/>
                  </a:lnTo>
                  <a:lnTo>
                    <a:pt x="2687" y="2055"/>
                  </a:lnTo>
                  <a:lnTo>
                    <a:pt x="2270" y="1780"/>
                  </a:lnTo>
                  <a:lnTo>
                    <a:pt x="1875" y="1505"/>
                  </a:lnTo>
                  <a:lnTo>
                    <a:pt x="1250" y="945"/>
                  </a:lnTo>
                  <a:lnTo>
                    <a:pt x="958" y="685"/>
                  </a:lnTo>
                  <a:lnTo>
                    <a:pt x="687" y="440"/>
                  </a:lnTo>
                  <a:lnTo>
                    <a:pt x="354" y="210"/>
                  </a:lnTo>
                  <a:lnTo>
                    <a:pt x="0" y="0"/>
                  </a:lnTo>
                  <a:close/>
                </a:path>
              </a:pathLst>
            </a:custGeom>
            <a:solidFill>
              <a:schemeClr val="accent1"/>
            </a:solidFill>
            <a:ln w="12700" cap="flat">
              <a:noFill/>
              <a:miter lim="400000"/>
            </a:ln>
            <a:effectLst/>
          </p:spPr>
          <p:txBody>
            <a:bodyPr wrap="square" lIns="45719" tIns="45719" rIns="45719" bIns="45719" numCol="1" anchor="t">
              <a:noAutofit/>
            </a:bodyPr>
            <a:lstStyle/>
            <a:p>
              <a:pPr>
                <a:defRPr>
                  <a:solidFill>
                    <a:srgbClr val="FFFFFF"/>
                  </a:solidFill>
                </a:defRPr>
              </a:pPr>
              <a:endParaRPr/>
            </a:p>
          </p:txBody>
        </p:sp>
      </p:grpSp>
      <p:sp>
        <p:nvSpPr>
          <p:cNvPr id="38" name="Shape 38"/>
          <p:cNvSpPr txBox="1">
            <a:spLocks noGrp="1"/>
          </p:cNvSpPr>
          <p:nvPr>
            <p:ph type="sldNum" sz="quarter" idx="2"/>
          </p:nvPr>
        </p:nvSpPr>
        <p:spPr>
          <a:prstGeom prst="rect">
            <a:avLst/>
          </a:prstGeom>
        </p:spPr>
        <p:txBody>
          <a:bodyPr/>
          <a:lstStyle>
            <a:lvl1pPr>
              <a:defRPr>
                <a:solidFill>
                  <a:srgbClr val="F3F3F2"/>
                </a:solidFill>
              </a:defRPr>
            </a:lvl1p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2 つのコンテンツ">
    <p:spTree>
      <p:nvGrpSpPr>
        <p:cNvPr id="1" name=""/>
        <p:cNvGrpSpPr/>
        <p:nvPr/>
      </p:nvGrpSpPr>
      <p:grpSpPr>
        <a:xfrm>
          <a:off x="0" y="0"/>
          <a:ext cx="0" cy="0"/>
          <a:chOff x="0" y="0"/>
          <a:chExt cx="0" cy="0"/>
        </a:xfrm>
      </p:grpSpPr>
      <p:sp>
        <p:nvSpPr>
          <p:cNvPr id="45" name="Shape 45"/>
          <p:cNvSpPr txBox="1">
            <a:spLocks noGrp="1"/>
          </p:cNvSpPr>
          <p:nvPr>
            <p:ph type="title"/>
          </p:nvPr>
        </p:nvSpPr>
        <p:spPr>
          <a:prstGeom prst="rect">
            <a:avLst/>
          </a:prstGeom>
        </p:spPr>
        <p:txBody>
          <a:bodyPr/>
          <a:lstStyle/>
          <a:p>
            <a:r>
              <a:t>Title Text</a:t>
            </a:r>
          </a:p>
        </p:txBody>
      </p:sp>
      <p:sp>
        <p:nvSpPr>
          <p:cNvPr id="46" name="Shape 46"/>
          <p:cNvSpPr txBox="1">
            <a:spLocks noGrp="1"/>
          </p:cNvSpPr>
          <p:nvPr>
            <p:ph type="body" sz="half" idx="1"/>
          </p:nvPr>
        </p:nvSpPr>
        <p:spPr>
          <a:xfrm>
            <a:off x="1257300" y="2286000"/>
            <a:ext cx="4800600" cy="36195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Shape 4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較">
    <p:spTree>
      <p:nvGrpSpPr>
        <p:cNvPr id="1" name=""/>
        <p:cNvGrpSpPr/>
        <p:nvPr/>
      </p:nvGrpSpPr>
      <p:grpSpPr>
        <a:xfrm>
          <a:off x="0" y="0"/>
          <a:ext cx="0" cy="0"/>
          <a:chOff x="0" y="0"/>
          <a:chExt cx="0" cy="0"/>
        </a:xfrm>
      </p:grpSpPr>
      <p:sp>
        <p:nvSpPr>
          <p:cNvPr id="54" name="Shape 54"/>
          <p:cNvSpPr txBox="1">
            <a:spLocks noGrp="1"/>
          </p:cNvSpPr>
          <p:nvPr>
            <p:ph type="title"/>
          </p:nvPr>
        </p:nvSpPr>
        <p:spPr>
          <a:xfrm>
            <a:off x="1252727" y="381000"/>
            <a:ext cx="10172701" cy="1493517"/>
          </a:xfrm>
          <a:prstGeom prst="rect">
            <a:avLst/>
          </a:prstGeom>
        </p:spPr>
        <p:txBody>
          <a:bodyPr/>
          <a:lstStyle/>
          <a:p>
            <a:r>
              <a:t>Title Text</a:t>
            </a:r>
          </a:p>
        </p:txBody>
      </p:sp>
      <p:sp>
        <p:nvSpPr>
          <p:cNvPr id="55" name="Shape 55"/>
          <p:cNvSpPr txBox="1">
            <a:spLocks noGrp="1"/>
          </p:cNvSpPr>
          <p:nvPr>
            <p:ph type="body" sz="quarter" idx="1"/>
          </p:nvPr>
        </p:nvSpPr>
        <p:spPr>
          <a:xfrm>
            <a:off x="1251677" y="2199632"/>
            <a:ext cx="4800601" cy="632530"/>
          </a:xfrm>
          <a:prstGeom prst="rect">
            <a:avLst/>
          </a:prstGeom>
        </p:spPr>
        <p:txBody>
          <a:bodyPr anchor="b"/>
          <a:lstStyle>
            <a:lvl1pPr marL="0" indent="0">
              <a:lnSpc>
                <a:spcPct val="100000"/>
              </a:lnSpc>
              <a:buClrTx/>
              <a:buSzTx/>
              <a:buFontTx/>
              <a:buNone/>
              <a:defRPr sz="1900" b="1" cap="all" spc="200">
                <a:solidFill>
                  <a:srgbClr val="2A1A00"/>
                </a:solidFill>
              </a:defRPr>
            </a:lvl1pPr>
            <a:lvl2pPr marL="0" indent="457200">
              <a:lnSpc>
                <a:spcPct val="100000"/>
              </a:lnSpc>
              <a:buClrTx/>
              <a:buSzTx/>
              <a:buFontTx/>
              <a:buNone/>
              <a:defRPr sz="1900" b="1" cap="all" spc="200">
                <a:solidFill>
                  <a:srgbClr val="2A1A00"/>
                </a:solidFill>
              </a:defRPr>
            </a:lvl2pPr>
            <a:lvl3pPr marL="0" indent="914400">
              <a:lnSpc>
                <a:spcPct val="100000"/>
              </a:lnSpc>
              <a:buClrTx/>
              <a:buSzTx/>
              <a:buFontTx/>
              <a:buNone/>
              <a:defRPr sz="1900" b="1" cap="all" spc="200">
                <a:solidFill>
                  <a:srgbClr val="2A1A00"/>
                </a:solidFill>
              </a:defRPr>
            </a:lvl3pPr>
            <a:lvl4pPr marL="0" indent="1371600">
              <a:lnSpc>
                <a:spcPct val="100000"/>
              </a:lnSpc>
              <a:buClrTx/>
              <a:buSzTx/>
              <a:buFontTx/>
              <a:buNone/>
              <a:defRPr sz="1900" b="1" cap="all" spc="200">
                <a:solidFill>
                  <a:srgbClr val="2A1A00"/>
                </a:solidFill>
              </a:defRPr>
            </a:lvl4pPr>
            <a:lvl5pPr marL="0" indent="1828800">
              <a:lnSpc>
                <a:spcPct val="100000"/>
              </a:lnSpc>
              <a:buClrTx/>
              <a:buSzTx/>
              <a:buFontTx/>
              <a:buNone/>
              <a:defRPr sz="1900" b="1" cap="all" spc="200">
                <a:solidFill>
                  <a:srgbClr val="2A1A00"/>
                </a:solidFill>
              </a:defRPr>
            </a:lvl5pPr>
          </a:lstStyle>
          <a:p>
            <a:r>
              <a:t>Body Level One</a:t>
            </a:r>
          </a:p>
          <a:p>
            <a:pPr lvl="1"/>
            <a:r>
              <a:t>Body Level Two</a:t>
            </a:r>
          </a:p>
          <a:p>
            <a:pPr lvl="2"/>
            <a:r>
              <a:t>Body Level Three</a:t>
            </a:r>
          </a:p>
          <a:p>
            <a:pPr lvl="3"/>
            <a:r>
              <a:t>Body Level Four</a:t>
            </a:r>
          </a:p>
          <a:p>
            <a:pPr lvl="4"/>
            <a:r>
              <a:t>Body Level Five</a:t>
            </a:r>
          </a:p>
        </p:txBody>
      </p:sp>
      <p:sp>
        <p:nvSpPr>
          <p:cNvPr id="56" name="Text Placeholder 4"/>
          <p:cNvSpPr>
            <a:spLocks noGrp="1"/>
          </p:cNvSpPr>
          <p:nvPr>
            <p:ph type="body" sz="quarter" idx="13"/>
          </p:nvPr>
        </p:nvSpPr>
        <p:spPr>
          <a:xfrm>
            <a:off x="6633864" y="2199632"/>
            <a:ext cx="4800601" cy="632530"/>
          </a:xfrm>
          <a:prstGeom prst="rect">
            <a:avLst/>
          </a:prstGeom>
        </p:spPr>
        <p:txBody>
          <a:bodyPr anchor="b"/>
          <a:lstStyle/>
          <a:p>
            <a:pPr marL="0" indent="0">
              <a:lnSpc>
                <a:spcPct val="100000"/>
              </a:lnSpc>
              <a:buClrTx/>
              <a:buSzTx/>
              <a:buFontTx/>
              <a:buNone/>
              <a:defRPr sz="1900" b="1" cap="all" spc="200">
                <a:solidFill>
                  <a:srgbClr val="2A1A00"/>
                </a:solidFill>
              </a:defRPr>
            </a:pPr>
            <a:endParaRPr/>
          </a:p>
        </p:txBody>
      </p:sp>
      <p:sp>
        <p:nvSpPr>
          <p:cNvPr id="57" name="Shape 57"/>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タイトルのみ">
    <p:spTree>
      <p:nvGrpSpPr>
        <p:cNvPr id="1" name=""/>
        <p:cNvGrpSpPr/>
        <p:nvPr/>
      </p:nvGrpSpPr>
      <p:grpSpPr>
        <a:xfrm>
          <a:off x="0" y="0"/>
          <a:ext cx="0" cy="0"/>
          <a:chOff x="0" y="0"/>
          <a:chExt cx="0" cy="0"/>
        </a:xfrm>
      </p:grpSpPr>
      <p:sp>
        <p:nvSpPr>
          <p:cNvPr id="64" name="Shape 64"/>
          <p:cNvSpPr txBox="1">
            <a:spLocks noGrp="1"/>
          </p:cNvSpPr>
          <p:nvPr>
            <p:ph type="title"/>
          </p:nvPr>
        </p:nvSpPr>
        <p:spPr>
          <a:prstGeom prst="rect">
            <a:avLst/>
          </a:prstGeom>
        </p:spPr>
        <p:txBody>
          <a:bodyPr/>
          <a:lstStyle/>
          <a:p>
            <a:r>
              <a:t>Title Text</a:t>
            </a:r>
          </a:p>
        </p:txBody>
      </p:sp>
      <p:sp>
        <p:nvSpPr>
          <p:cNvPr id="65" name="Shape 65"/>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白紙">
    <p:spTree>
      <p:nvGrpSpPr>
        <p:cNvPr id="1" name=""/>
        <p:cNvGrpSpPr/>
        <p:nvPr/>
      </p:nvGrpSpPr>
      <p:grpSpPr>
        <a:xfrm>
          <a:off x="0" y="0"/>
          <a:ext cx="0" cy="0"/>
          <a:chOff x="0" y="0"/>
          <a:chExt cx="0" cy="0"/>
        </a:xfrm>
      </p:grpSpPr>
      <p:sp>
        <p:nvSpPr>
          <p:cNvPr id="72" name="Shape 72"/>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タイトル付きのコンテンツ">
    <p:spTree>
      <p:nvGrpSpPr>
        <p:cNvPr id="1" name=""/>
        <p:cNvGrpSpPr/>
        <p:nvPr/>
      </p:nvGrpSpPr>
      <p:grpSpPr>
        <a:xfrm>
          <a:off x="0" y="0"/>
          <a:ext cx="0" cy="0"/>
          <a:chOff x="0" y="0"/>
          <a:chExt cx="0" cy="0"/>
        </a:xfrm>
      </p:grpSpPr>
      <p:sp>
        <p:nvSpPr>
          <p:cNvPr id="79"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80" name="Shape 80"/>
          <p:cNvSpPr txBox="1">
            <a:spLocks noGrp="1"/>
          </p:cNvSpPr>
          <p:nvPr>
            <p:ph type="title"/>
          </p:nvPr>
        </p:nvSpPr>
        <p:spPr>
          <a:xfrm>
            <a:off x="8337884" y="457198"/>
            <a:ext cx="3092116" cy="1196673"/>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81" name="Shape 81"/>
          <p:cNvSpPr txBox="1">
            <a:spLocks noGrp="1"/>
          </p:cNvSpPr>
          <p:nvPr>
            <p:ph type="body" sz="half" idx="1"/>
          </p:nvPr>
        </p:nvSpPr>
        <p:spPr>
          <a:xfrm>
            <a:off x="765050" y="920376"/>
            <a:ext cx="6158419" cy="49851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13"/>
          </p:nvPr>
        </p:nvSpPr>
        <p:spPr>
          <a:xfrm>
            <a:off x="8337884" y="1741335"/>
            <a:ext cx="3092116" cy="4164165"/>
          </a:xfrm>
          <a:prstGeom prst="rect">
            <a:avLst/>
          </a:prstGeom>
        </p:spPr>
        <p:txBody>
          <a:bodyPr/>
          <a:lstStyle/>
          <a:p>
            <a:pPr marL="0" indent="0">
              <a:lnSpc>
                <a:spcPct val="120000"/>
              </a:lnSpc>
              <a:spcBef>
                <a:spcPts val="1200"/>
              </a:spcBef>
              <a:buClrTx/>
              <a:buSzTx/>
              <a:buFontTx/>
              <a:buNone/>
              <a:defRPr sz="1600">
                <a:solidFill>
                  <a:srgbClr val="F3F3F2"/>
                </a:solidFill>
              </a:defRPr>
            </a:pPr>
            <a:endParaRPr/>
          </a:p>
        </p:txBody>
      </p:sp>
      <p:sp>
        <p:nvSpPr>
          <p:cNvPr id="83" name="left edge borderRectangle 7"/>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84" name="Shape 84"/>
          <p:cNvSpPr txBox="1">
            <a:spLocks noGrp="1"/>
          </p:cNvSpPr>
          <p:nvPr>
            <p:ph type="sldNum" sz="quarter" idx="2"/>
          </p:nvPr>
        </p:nvSpPr>
        <p:spPr>
          <a:xfrm>
            <a:off x="6649814"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タイトル付きの図">
    <p:spTree>
      <p:nvGrpSpPr>
        <p:cNvPr id="1" name=""/>
        <p:cNvGrpSpPr/>
        <p:nvPr/>
      </p:nvGrpSpPr>
      <p:grpSpPr>
        <a:xfrm>
          <a:off x="0" y="0"/>
          <a:ext cx="0" cy="0"/>
          <a:chOff x="0" y="0"/>
          <a:chExt cx="0" cy="0"/>
        </a:xfrm>
      </p:grpSpPr>
      <p:sp>
        <p:nvSpPr>
          <p:cNvPr id="91" name="Picture Placeholder 2"/>
          <p:cNvSpPr>
            <a:spLocks noGrp="1"/>
          </p:cNvSpPr>
          <p:nvPr>
            <p:ph type="pic" idx="13"/>
          </p:nvPr>
        </p:nvSpPr>
        <p:spPr>
          <a:xfrm>
            <a:off x="283463" y="0"/>
            <a:ext cx="7355587" cy="6858000"/>
          </a:xfrm>
          <a:prstGeom prst="rect">
            <a:avLst/>
          </a:prstGeom>
        </p:spPr>
        <p:txBody>
          <a:bodyPr lIns="91439" rIns="91439">
            <a:noAutofit/>
          </a:bodyPr>
          <a:lstStyle/>
          <a:p>
            <a:endParaRPr/>
          </a:p>
        </p:txBody>
      </p:sp>
      <p:sp>
        <p:nvSpPr>
          <p:cNvPr id="92" name="right scallop background shapeFreeform 11"/>
          <p:cNvSpPr/>
          <p:nvPr/>
        </p:nvSpPr>
        <p:spPr>
          <a:xfrm>
            <a:off x="7389811" y="0"/>
            <a:ext cx="4802189"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0" y="21600"/>
                </a:lnTo>
                <a:lnTo>
                  <a:pt x="21" y="21390"/>
                </a:lnTo>
                <a:lnTo>
                  <a:pt x="57" y="21215"/>
                </a:lnTo>
                <a:lnTo>
                  <a:pt x="100" y="21050"/>
                </a:lnTo>
                <a:lnTo>
                  <a:pt x="243" y="20780"/>
                </a:lnTo>
                <a:lnTo>
                  <a:pt x="328" y="20665"/>
                </a:lnTo>
                <a:lnTo>
                  <a:pt x="493" y="20435"/>
                </a:lnTo>
                <a:lnTo>
                  <a:pt x="571" y="20310"/>
                </a:lnTo>
                <a:lnTo>
                  <a:pt x="643" y="20180"/>
                </a:lnTo>
                <a:lnTo>
                  <a:pt x="707" y="20035"/>
                </a:lnTo>
                <a:lnTo>
                  <a:pt x="757" y="19880"/>
                </a:lnTo>
                <a:lnTo>
                  <a:pt x="793" y="19690"/>
                </a:lnTo>
                <a:lnTo>
                  <a:pt x="807" y="19475"/>
                </a:lnTo>
                <a:lnTo>
                  <a:pt x="793" y="19255"/>
                </a:lnTo>
                <a:lnTo>
                  <a:pt x="757" y="19075"/>
                </a:lnTo>
                <a:lnTo>
                  <a:pt x="707" y="18910"/>
                </a:lnTo>
                <a:lnTo>
                  <a:pt x="643" y="18760"/>
                </a:lnTo>
                <a:lnTo>
                  <a:pt x="571" y="18630"/>
                </a:lnTo>
                <a:lnTo>
                  <a:pt x="486" y="18510"/>
                </a:lnTo>
                <a:lnTo>
                  <a:pt x="400" y="18395"/>
                </a:lnTo>
                <a:lnTo>
                  <a:pt x="314" y="18275"/>
                </a:lnTo>
                <a:lnTo>
                  <a:pt x="236" y="18150"/>
                </a:lnTo>
                <a:lnTo>
                  <a:pt x="157" y="18020"/>
                </a:lnTo>
                <a:lnTo>
                  <a:pt x="93" y="17875"/>
                </a:lnTo>
                <a:lnTo>
                  <a:pt x="50" y="17710"/>
                </a:lnTo>
                <a:lnTo>
                  <a:pt x="7" y="17520"/>
                </a:lnTo>
                <a:lnTo>
                  <a:pt x="0" y="17305"/>
                </a:lnTo>
                <a:lnTo>
                  <a:pt x="7" y="17090"/>
                </a:lnTo>
                <a:lnTo>
                  <a:pt x="50" y="16900"/>
                </a:lnTo>
                <a:lnTo>
                  <a:pt x="93" y="16735"/>
                </a:lnTo>
                <a:lnTo>
                  <a:pt x="157" y="16595"/>
                </a:lnTo>
                <a:lnTo>
                  <a:pt x="236" y="16460"/>
                </a:lnTo>
                <a:lnTo>
                  <a:pt x="314" y="16335"/>
                </a:lnTo>
                <a:lnTo>
                  <a:pt x="400" y="16220"/>
                </a:lnTo>
                <a:lnTo>
                  <a:pt x="486" y="16110"/>
                </a:lnTo>
                <a:lnTo>
                  <a:pt x="571" y="15985"/>
                </a:lnTo>
                <a:lnTo>
                  <a:pt x="643" y="15855"/>
                </a:lnTo>
                <a:lnTo>
                  <a:pt x="707" y="15710"/>
                </a:lnTo>
                <a:lnTo>
                  <a:pt x="757" y="15545"/>
                </a:lnTo>
                <a:lnTo>
                  <a:pt x="793" y="15355"/>
                </a:lnTo>
                <a:lnTo>
                  <a:pt x="807" y="15140"/>
                </a:lnTo>
                <a:lnTo>
                  <a:pt x="793" y="14925"/>
                </a:lnTo>
                <a:lnTo>
                  <a:pt x="757" y="14735"/>
                </a:lnTo>
                <a:lnTo>
                  <a:pt x="707" y="14570"/>
                </a:lnTo>
                <a:lnTo>
                  <a:pt x="643" y="14425"/>
                </a:lnTo>
                <a:lnTo>
                  <a:pt x="571" y="14290"/>
                </a:lnTo>
                <a:lnTo>
                  <a:pt x="486" y="14170"/>
                </a:lnTo>
                <a:lnTo>
                  <a:pt x="314" y="13935"/>
                </a:lnTo>
                <a:lnTo>
                  <a:pt x="236" y="13815"/>
                </a:lnTo>
                <a:lnTo>
                  <a:pt x="157" y="13680"/>
                </a:lnTo>
                <a:lnTo>
                  <a:pt x="93" y="13535"/>
                </a:lnTo>
                <a:lnTo>
                  <a:pt x="50" y="13370"/>
                </a:lnTo>
                <a:lnTo>
                  <a:pt x="7" y="13185"/>
                </a:lnTo>
                <a:lnTo>
                  <a:pt x="0" y="12965"/>
                </a:lnTo>
                <a:lnTo>
                  <a:pt x="7" y="12750"/>
                </a:lnTo>
                <a:lnTo>
                  <a:pt x="50" y="12560"/>
                </a:lnTo>
                <a:lnTo>
                  <a:pt x="93" y="12395"/>
                </a:lnTo>
                <a:lnTo>
                  <a:pt x="157" y="12255"/>
                </a:lnTo>
                <a:lnTo>
                  <a:pt x="236" y="12120"/>
                </a:lnTo>
                <a:lnTo>
                  <a:pt x="314" y="12005"/>
                </a:lnTo>
                <a:lnTo>
                  <a:pt x="486" y="11770"/>
                </a:lnTo>
                <a:lnTo>
                  <a:pt x="571" y="11645"/>
                </a:lnTo>
                <a:lnTo>
                  <a:pt x="643" y="11515"/>
                </a:lnTo>
                <a:lnTo>
                  <a:pt x="707" y="11370"/>
                </a:lnTo>
                <a:lnTo>
                  <a:pt x="757" y="11205"/>
                </a:lnTo>
                <a:lnTo>
                  <a:pt x="793" y="11015"/>
                </a:lnTo>
                <a:lnTo>
                  <a:pt x="807" y="10795"/>
                </a:lnTo>
                <a:lnTo>
                  <a:pt x="793" y="10585"/>
                </a:lnTo>
                <a:lnTo>
                  <a:pt x="757" y="10395"/>
                </a:lnTo>
                <a:lnTo>
                  <a:pt x="707" y="10230"/>
                </a:lnTo>
                <a:lnTo>
                  <a:pt x="643" y="10085"/>
                </a:lnTo>
                <a:lnTo>
                  <a:pt x="571" y="9955"/>
                </a:lnTo>
                <a:lnTo>
                  <a:pt x="486" y="9830"/>
                </a:lnTo>
                <a:lnTo>
                  <a:pt x="400" y="9715"/>
                </a:lnTo>
                <a:lnTo>
                  <a:pt x="314" y="9595"/>
                </a:lnTo>
                <a:lnTo>
                  <a:pt x="236" y="9480"/>
                </a:lnTo>
                <a:lnTo>
                  <a:pt x="157" y="9345"/>
                </a:lnTo>
                <a:lnTo>
                  <a:pt x="93" y="9205"/>
                </a:lnTo>
                <a:lnTo>
                  <a:pt x="50" y="9035"/>
                </a:lnTo>
                <a:lnTo>
                  <a:pt x="7" y="8850"/>
                </a:lnTo>
                <a:lnTo>
                  <a:pt x="0" y="8635"/>
                </a:lnTo>
                <a:lnTo>
                  <a:pt x="7" y="8415"/>
                </a:lnTo>
                <a:lnTo>
                  <a:pt x="50" y="8230"/>
                </a:lnTo>
                <a:lnTo>
                  <a:pt x="93" y="8065"/>
                </a:lnTo>
                <a:lnTo>
                  <a:pt x="157" y="7915"/>
                </a:lnTo>
                <a:lnTo>
                  <a:pt x="236" y="7785"/>
                </a:lnTo>
                <a:lnTo>
                  <a:pt x="314" y="7665"/>
                </a:lnTo>
                <a:lnTo>
                  <a:pt x="400" y="7545"/>
                </a:lnTo>
                <a:lnTo>
                  <a:pt x="486" y="7430"/>
                </a:lnTo>
                <a:lnTo>
                  <a:pt x="571" y="7305"/>
                </a:lnTo>
                <a:lnTo>
                  <a:pt x="643" y="7175"/>
                </a:lnTo>
                <a:lnTo>
                  <a:pt x="707" y="7030"/>
                </a:lnTo>
                <a:lnTo>
                  <a:pt x="757" y="6865"/>
                </a:lnTo>
                <a:lnTo>
                  <a:pt x="793" y="6675"/>
                </a:lnTo>
                <a:lnTo>
                  <a:pt x="807" y="6460"/>
                </a:lnTo>
                <a:lnTo>
                  <a:pt x="793" y="6245"/>
                </a:lnTo>
                <a:lnTo>
                  <a:pt x="757" y="6055"/>
                </a:lnTo>
                <a:lnTo>
                  <a:pt x="707" y="5890"/>
                </a:lnTo>
                <a:lnTo>
                  <a:pt x="643" y="5745"/>
                </a:lnTo>
                <a:lnTo>
                  <a:pt x="571" y="5615"/>
                </a:lnTo>
                <a:lnTo>
                  <a:pt x="486" y="5490"/>
                </a:lnTo>
                <a:lnTo>
                  <a:pt x="400" y="5380"/>
                </a:lnTo>
                <a:lnTo>
                  <a:pt x="314" y="5265"/>
                </a:lnTo>
                <a:lnTo>
                  <a:pt x="236" y="5140"/>
                </a:lnTo>
                <a:lnTo>
                  <a:pt x="157" y="5005"/>
                </a:lnTo>
                <a:lnTo>
                  <a:pt x="93" y="4865"/>
                </a:lnTo>
                <a:lnTo>
                  <a:pt x="50" y="4700"/>
                </a:lnTo>
                <a:lnTo>
                  <a:pt x="7" y="4510"/>
                </a:lnTo>
                <a:lnTo>
                  <a:pt x="0" y="4295"/>
                </a:lnTo>
                <a:lnTo>
                  <a:pt x="7" y="4080"/>
                </a:lnTo>
                <a:lnTo>
                  <a:pt x="50" y="3890"/>
                </a:lnTo>
                <a:lnTo>
                  <a:pt x="93" y="3725"/>
                </a:lnTo>
                <a:lnTo>
                  <a:pt x="157" y="3580"/>
                </a:lnTo>
                <a:lnTo>
                  <a:pt x="236" y="3450"/>
                </a:lnTo>
                <a:lnTo>
                  <a:pt x="314" y="3325"/>
                </a:lnTo>
                <a:lnTo>
                  <a:pt x="400" y="3205"/>
                </a:lnTo>
                <a:lnTo>
                  <a:pt x="486" y="3090"/>
                </a:lnTo>
                <a:lnTo>
                  <a:pt x="571" y="2970"/>
                </a:lnTo>
                <a:lnTo>
                  <a:pt x="643" y="2840"/>
                </a:lnTo>
                <a:lnTo>
                  <a:pt x="707" y="2690"/>
                </a:lnTo>
                <a:lnTo>
                  <a:pt x="757" y="2525"/>
                </a:lnTo>
                <a:lnTo>
                  <a:pt x="793" y="2345"/>
                </a:lnTo>
                <a:lnTo>
                  <a:pt x="807" y="2120"/>
                </a:lnTo>
                <a:lnTo>
                  <a:pt x="793" y="1910"/>
                </a:lnTo>
                <a:lnTo>
                  <a:pt x="757" y="1720"/>
                </a:lnTo>
                <a:lnTo>
                  <a:pt x="707" y="1565"/>
                </a:lnTo>
                <a:lnTo>
                  <a:pt x="643" y="1420"/>
                </a:lnTo>
                <a:lnTo>
                  <a:pt x="571" y="1290"/>
                </a:lnTo>
                <a:lnTo>
                  <a:pt x="493" y="1165"/>
                </a:lnTo>
                <a:lnTo>
                  <a:pt x="328" y="935"/>
                </a:lnTo>
                <a:lnTo>
                  <a:pt x="243" y="820"/>
                </a:lnTo>
                <a:lnTo>
                  <a:pt x="100" y="550"/>
                </a:lnTo>
                <a:lnTo>
                  <a:pt x="57" y="385"/>
                </a:lnTo>
                <a:lnTo>
                  <a:pt x="21" y="210"/>
                </a:lnTo>
                <a:lnTo>
                  <a:pt x="0" y="0"/>
                </a:lnTo>
                <a:close/>
              </a:path>
            </a:pathLst>
          </a:custGeom>
          <a:solidFill>
            <a:srgbClr val="2A1A00"/>
          </a:solidFill>
          <a:ln w="12700">
            <a:miter lim="400000"/>
          </a:ln>
        </p:spPr>
        <p:txBody>
          <a:bodyPr lIns="45719" rIns="45719"/>
          <a:lstStyle/>
          <a:p>
            <a:endParaRPr/>
          </a:p>
        </p:txBody>
      </p:sp>
      <p:sp>
        <p:nvSpPr>
          <p:cNvPr id="93" name="left edge borderRectangle 11"/>
          <p:cNvSpPr/>
          <p:nvPr/>
        </p:nvSpPr>
        <p:spPr>
          <a:xfrm>
            <a:off x="0" y="0"/>
            <a:ext cx="283464" cy="6858000"/>
          </a:xfrm>
          <a:prstGeom prst="rect">
            <a:avLst/>
          </a:prstGeom>
          <a:solidFill>
            <a:schemeClr val="accent1"/>
          </a:solidFill>
          <a:ln w="12700">
            <a:miter lim="400000"/>
          </a:ln>
        </p:spPr>
        <p:txBody>
          <a:bodyPr lIns="45719" rIns="45719"/>
          <a:lstStyle/>
          <a:p>
            <a:endParaRPr/>
          </a:p>
        </p:txBody>
      </p:sp>
      <p:sp>
        <p:nvSpPr>
          <p:cNvPr id="94" name="Shape 94"/>
          <p:cNvSpPr txBox="1">
            <a:spLocks noGrp="1"/>
          </p:cNvSpPr>
          <p:nvPr>
            <p:ph type="title"/>
          </p:nvPr>
        </p:nvSpPr>
        <p:spPr>
          <a:xfrm>
            <a:off x="8337883" y="457200"/>
            <a:ext cx="3092118" cy="1196670"/>
          </a:xfrm>
          <a:prstGeom prst="rect">
            <a:avLst/>
          </a:prstGeom>
        </p:spPr>
        <p:txBody>
          <a:bodyPr anchor="b"/>
          <a:lstStyle>
            <a:lvl1pPr>
              <a:lnSpc>
                <a:spcPct val="100000"/>
              </a:lnSpc>
              <a:defRPr sz="1900" b="1" spc="300">
                <a:solidFill>
                  <a:schemeClr val="accent1"/>
                </a:solidFill>
                <a:latin typeface="Gill Sans MT"/>
                <a:ea typeface="Gill Sans MT"/>
                <a:cs typeface="Gill Sans MT"/>
                <a:sym typeface="Gill Sans MT"/>
              </a:defRPr>
            </a:lvl1pPr>
          </a:lstStyle>
          <a:p>
            <a:r>
              <a:t>Title Text</a:t>
            </a:r>
          </a:p>
        </p:txBody>
      </p:sp>
      <p:sp>
        <p:nvSpPr>
          <p:cNvPr id="95" name="Shape 95"/>
          <p:cNvSpPr txBox="1">
            <a:spLocks noGrp="1"/>
          </p:cNvSpPr>
          <p:nvPr>
            <p:ph type="body" sz="quarter" idx="1"/>
          </p:nvPr>
        </p:nvSpPr>
        <p:spPr>
          <a:xfrm>
            <a:off x="8337883" y="1741335"/>
            <a:ext cx="3092118" cy="4164165"/>
          </a:xfrm>
          <a:prstGeom prst="rect">
            <a:avLst/>
          </a:prstGeom>
        </p:spPr>
        <p:txBody>
          <a:bodyPr/>
          <a:lstStyle>
            <a:lvl1pPr marL="0" indent="0">
              <a:lnSpc>
                <a:spcPct val="120000"/>
              </a:lnSpc>
              <a:spcBef>
                <a:spcPts val="1200"/>
              </a:spcBef>
              <a:buClrTx/>
              <a:buSzTx/>
              <a:buFontTx/>
              <a:buNone/>
              <a:defRPr sz="1600">
                <a:solidFill>
                  <a:srgbClr val="F3F3F2"/>
                </a:solidFill>
              </a:defRPr>
            </a:lvl1pPr>
            <a:lvl2pPr marL="0" indent="457200">
              <a:lnSpc>
                <a:spcPct val="120000"/>
              </a:lnSpc>
              <a:spcBef>
                <a:spcPts val="1200"/>
              </a:spcBef>
              <a:buClrTx/>
              <a:buSzTx/>
              <a:buFontTx/>
              <a:buNone/>
              <a:defRPr sz="1600">
                <a:solidFill>
                  <a:srgbClr val="F3F3F2"/>
                </a:solidFill>
              </a:defRPr>
            </a:lvl2pPr>
            <a:lvl3pPr marL="0" indent="914400">
              <a:lnSpc>
                <a:spcPct val="120000"/>
              </a:lnSpc>
              <a:spcBef>
                <a:spcPts val="1200"/>
              </a:spcBef>
              <a:buClrTx/>
              <a:buSzTx/>
              <a:buFontTx/>
              <a:buNone/>
              <a:defRPr sz="1600">
                <a:solidFill>
                  <a:srgbClr val="F3F3F2"/>
                </a:solidFill>
              </a:defRPr>
            </a:lvl3pPr>
            <a:lvl4pPr marL="0" indent="1371600">
              <a:lnSpc>
                <a:spcPct val="120000"/>
              </a:lnSpc>
              <a:spcBef>
                <a:spcPts val="1200"/>
              </a:spcBef>
              <a:buClrTx/>
              <a:buSzTx/>
              <a:buFontTx/>
              <a:buNone/>
              <a:defRPr sz="1600">
                <a:solidFill>
                  <a:srgbClr val="F3F3F2"/>
                </a:solidFill>
              </a:defRPr>
            </a:lvl4pPr>
            <a:lvl5pPr marL="0" indent="1828800">
              <a:lnSpc>
                <a:spcPct val="120000"/>
              </a:lnSpc>
              <a:spcBef>
                <a:spcPts val="1200"/>
              </a:spcBef>
              <a:buClrTx/>
              <a:buSzTx/>
              <a:buFontTx/>
              <a:buNone/>
              <a:defRPr sz="1600">
                <a:solidFill>
                  <a:srgbClr val="F3F3F2"/>
                </a:solidFill>
              </a:defRPr>
            </a:lvl5pPr>
          </a:lstStyle>
          <a:p>
            <a:r>
              <a:t>Body Level One</a:t>
            </a:r>
          </a:p>
          <a:p>
            <a:pPr lvl="1"/>
            <a:r>
              <a:t>Body Level Two</a:t>
            </a:r>
          </a:p>
          <a:p>
            <a:pPr lvl="2"/>
            <a:r>
              <a:t>Body Level Three</a:t>
            </a:r>
          </a:p>
          <a:p>
            <a:pPr lvl="3"/>
            <a:r>
              <a:t>Body Level Four</a:t>
            </a:r>
          </a:p>
          <a:p>
            <a:pPr lvl="4"/>
            <a:r>
              <a:t>Body Level Five</a:t>
            </a:r>
          </a:p>
        </p:txBody>
      </p:sp>
      <p:sp>
        <p:nvSpPr>
          <p:cNvPr id="96" name="Shape 96"/>
          <p:cNvSpPr txBox="1">
            <a:spLocks noGrp="1"/>
          </p:cNvSpPr>
          <p:nvPr>
            <p:ph type="sldNum" sz="quarter" idx="2"/>
          </p:nvPr>
        </p:nvSpPr>
        <p:spPr>
          <a:xfrm>
            <a:off x="6648352" y="6413957"/>
            <a:ext cx="273656" cy="269241"/>
          </a:xfrm>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Left scallop edgeFreeform 6"/>
          <p:cNvSpPr/>
          <p:nvPr/>
        </p:nvSpPr>
        <p:spPr>
          <a:xfrm>
            <a:off x="0" y="0"/>
            <a:ext cx="885825" cy="6858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303" y="0"/>
                </a:lnTo>
                <a:lnTo>
                  <a:pt x="17342" y="215"/>
                </a:lnTo>
                <a:lnTo>
                  <a:pt x="17535" y="405"/>
                </a:lnTo>
                <a:lnTo>
                  <a:pt x="17806" y="570"/>
                </a:lnTo>
                <a:lnTo>
                  <a:pt x="18155" y="715"/>
                </a:lnTo>
                <a:lnTo>
                  <a:pt x="18542" y="845"/>
                </a:lnTo>
                <a:lnTo>
                  <a:pt x="19006" y="960"/>
                </a:lnTo>
                <a:lnTo>
                  <a:pt x="19935" y="1200"/>
                </a:lnTo>
                <a:lnTo>
                  <a:pt x="20323" y="1315"/>
                </a:lnTo>
                <a:lnTo>
                  <a:pt x="20710" y="1445"/>
                </a:lnTo>
                <a:lnTo>
                  <a:pt x="21097" y="1590"/>
                </a:lnTo>
                <a:lnTo>
                  <a:pt x="21368" y="1755"/>
                </a:lnTo>
                <a:lnTo>
                  <a:pt x="21523" y="1945"/>
                </a:lnTo>
                <a:lnTo>
                  <a:pt x="21600" y="2160"/>
                </a:lnTo>
                <a:lnTo>
                  <a:pt x="21523" y="2375"/>
                </a:lnTo>
                <a:lnTo>
                  <a:pt x="21368" y="2565"/>
                </a:lnTo>
                <a:lnTo>
                  <a:pt x="21097" y="2730"/>
                </a:lnTo>
                <a:lnTo>
                  <a:pt x="20710" y="2875"/>
                </a:lnTo>
                <a:lnTo>
                  <a:pt x="20323" y="3005"/>
                </a:lnTo>
                <a:lnTo>
                  <a:pt x="19935" y="3120"/>
                </a:lnTo>
                <a:lnTo>
                  <a:pt x="19006" y="3360"/>
                </a:lnTo>
                <a:lnTo>
                  <a:pt x="18542" y="3475"/>
                </a:lnTo>
                <a:lnTo>
                  <a:pt x="18155" y="3605"/>
                </a:lnTo>
                <a:lnTo>
                  <a:pt x="17806" y="3750"/>
                </a:lnTo>
                <a:lnTo>
                  <a:pt x="17535" y="3915"/>
                </a:lnTo>
                <a:lnTo>
                  <a:pt x="17342" y="4105"/>
                </a:lnTo>
                <a:lnTo>
                  <a:pt x="17303" y="4320"/>
                </a:lnTo>
                <a:lnTo>
                  <a:pt x="17342" y="4535"/>
                </a:lnTo>
                <a:lnTo>
                  <a:pt x="17535" y="4725"/>
                </a:lnTo>
                <a:lnTo>
                  <a:pt x="17806" y="4890"/>
                </a:lnTo>
                <a:lnTo>
                  <a:pt x="18155" y="5035"/>
                </a:lnTo>
                <a:lnTo>
                  <a:pt x="18542" y="5165"/>
                </a:lnTo>
                <a:lnTo>
                  <a:pt x="19006" y="5280"/>
                </a:lnTo>
                <a:lnTo>
                  <a:pt x="19935" y="5520"/>
                </a:lnTo>
                <a:lnTo>
                  <a:pt x="20323" y="5635"/>
                </a:lnTo>
                <a:lnTo>
                  <a:pt x="20710" y="5765"/>
                </a:lnTo>
                <a:lnTo>
                  <a:pt x="21097" y="5910"/>
                </a:lnTo>
                <a:lnTo>
                  <a:pt x="21368" y="6075"/>
                </a:lnTo>
                <a:lnTo>
                  <a:pt x="21523" y="6265"/>
                </a:lnTo>
                <a:lnTo>
                  <a:pt x="21600" y="6480"/>
                </a:lnTo>
                <a:lnTo>
                  <a:pt x="21523" y="6695"/>
                </a:lnTo>
                <a:lnTo>
                  <a:pt x="21368" y="6885"/>
                </a:lnTo>
                <a:lnTo>
                  <a:pt x="21097" y="7050"/>
                </a:lnTo>
                <a:lnTo>
                  <a:pt x="20710" y="7195"/>
                </a:lnTo>
                <a:lnTo>
                  <a:pt x="20323" y="7325"/>
                </a:lnTo>
                <a:lnTo>
                  <a:pt x="19935" y="7440"/>
                </a:lnTo>
                <a:lnTo>
                  <a:pt x="19006" y="7680"/>
                </a:lnTo>
                <a:lnTo>
                  <a:pt x="18542" y="7795"/>
                </a:lnTo>
                <a:lnTo>
                  <a:pt x="18155" y="7925"/>
                </a:lnTo>
                <a:lnTo>
                  <a:pt x="17806" y="8070"/>
                </a:lnTo>
                <a:lnTo>
                  <a:pt x="17535" y="8235"/>
                </a:lnTo>
                <a:lnTo>
                  <a:pt x="17342" y="8425"/>
                </a:lnTo>
                <a:lnTo>
                  <a:pt x="17303" y="8640"/>
                </a:lnTo>
                <a:lnTo>
                  <a:pt x="17342" y="8855"/>
                </a:lnTo>
                <a:lnTo>
                  <a:pt x="17535" y="9045"/>
                </a:lnTo>
                <a:lnTo>
                  <a:pt x="17806" y="9210"/>
                </a:lnTo>
                <a:lnTo>
                  <a:pt x="18155" y="9355"/>
                </a:lnTo>
                <a:lnTo>
                  <a:pt x="18542" y="9485"/>
                </a:lnTo>
                <a:lnTo>
                  <a:pt x="19006" y="9600"/>
                </a:lnTo>
                <a:lnTo>
                  <a:pt x="19935" y="9840"/>
                </a:lnTo>
                <a:lnTo>
                  <a:pt x="20323" y="9955"/>
                </a:lnTo>
                <a:lnTo>
                  <a:pt x="20710" y="10085"/>
                </a:lnTo>
                <a:lnTo>
                  <a:pt x="21097" y="10230"/>
                </a:lnTo>
                <a:lnTo>
                  <a:pt x="21368" y="10395"/>
                </a:lnTo>
                <a:lnTo>
                  <a:pt x="21523" y="10585"/>
                </a:lnTo>
                <a:lnTo>
                  <a:pt x="21600" y="10795"/>
                </a:lnTo>
                <a:lnTo>
                  <a:pt x="21523" y="11015"/>
                </a:lnTo>
                <a:lnTo>
                  <a:pt x="21368" y="11205"/>
                </a:lnTo>
                <a:lnTo>
                  <a:pt x="21097" y="11370"/>
                </a:lnTo>
                <a:lnTo>
                  <a:pt x="20710" y="11515"/>
                </a:lnTo>
                <a:lnTo>
                  <a:pt x="20323" y="11645"/>
                </a:lnTo>
                <a:lnTo>
                  <a:pt x="19935" y="11760"/>
                </a:lnTo>
                <a:lnTo>
                  <a:pt x="19006" y="12000"/>
                </a:lnTo>
                <a:lnTo>
                  <a:pt x="18542" y="12115"/>
                </a:lnTo>
                <a:lnTo>
                  <a:pt x="18155" y="12245"/>
                </a:lnTo>
                <a:lnTo>
                  <a:pt x="17806" y="12390"/>
                </a:lnTo>
                <a:lnTo>
                  <a:pt x="17535" y="12555"/>
                </a:lnTo>
                <a:lnTo>
                  <a:pt x="17342" y="12745"/>
                </a:lnTo>
                <a:lnTo>
                  <a:pt x="17303" y="12960"/>
                </a:lnTo>
                <a:lnTo>
                  <a:pt x="17342" y="13175"/>
                </a:lnTo>
                <a:lnTo>
                  <a:pt x="17535" y="13365"/>
                </a:lnTo>
                <a:lnTo>
                  <a:pt x="17806" y="13530"/>
                </a:lnTo>
                <a:lnTo>
                  <a:pt x="18155" y="13675"/>
                </a:lnTo>
                <a:lnTo>
                  <a:pt x="18542" y="13805"/>
                </a:lnTo>
                <a:lnTo>
                  <a:pt x="19006" y="13920"/>
                </a:lnTo>
                <a:lnTo>
                  <a:pt x="19935" y="14160"/>
                </a:lnTo>
                <a:lnTo>
                  <a:pt x="20323" y="14275"/>
                </a:lnTo>
                <a:lnTo>
                  <a:pt x="20710" y="14405"/>
                </a:lnTo>
                <a:lnTo>
                  <a:pt x="21097" y="14550"/>
                </a:lnTo>
                <a:lnTo>
                  <a:pt x="21368" y="14715"/>
                </a:lnTo>
                <a:lnTo>
                  <a:pt x="21523" y="14905"/>
                </a:lnTo>
                <a:lnTo>
                  <a:pt x="21600" y="15120"/>
                </a:lnTo>
                <a:lnTo>
                  <a:pt x="21523" y="15335"/>
                </a:lnTo>
                <a:lnTo>
                  <a:pt x="21368" y="15525"/>
                </a:lnTo>
                <a:lnTo>
                  <a:pt x="21097" y="15690"/>
                </a:lnTo>
                <a:lnTo>
                  <a:pt x="20710" y="15835"/>
                </a:lnTo>
                <a:lnTo>
                  <a:pt x="20323" y="15965"/>
                </a:lnTo>
                <a:lnTo>
                  <a:pt x="19935" y="16080"/>
                </a:lnTo>
                <a:lnTo>
                  <a:pt x="19006" y="16320"/>
                </a:lnTo>
                <a:lnTo>
                  <a:pt x="18542" y="16435"/>
                </a:lnTo>
                <a:lnTo>
                  <a:pt x="18155" y="16565"/>
                </a:lnTo>
                <a:lnTo>
                  <a:pt x="17806" y="16710"/>
                </a:lnTo>
                <a:lnTo>
                  <a:pt x="17535" y="16875"/>
                </a:lnTo>
                <a:lnTo>
                  <a:pt x="17342" y="17065"/>
                </a:lnTo>
                <a:lnTo>
                  <a:pt x="17303" y="17280"/>
                </a:lnTo>
                <a:lnTo>
                  <a:pt x="17342" y="17495"/>
                </a:lnTo>
                <a:lnTo>
                  <a:pt x="17535" y="17685"/>
                </a:lnTo>
                <a:lnTo>
                  <a:pt x="17806" y="17850"/>
                </a:lnTo>
                <a:lnTo>
                  <a:pt x="18155" y="17995"/>
                </a:lnTo>
                <a:lnTo>
                  <a:pt x="18542" y="18125"/>
                </a:lnTo>
                <a:lnTo>
                  <a:pt x="19006" y="18240"/>
                </a:lnTo>
                <a:lnTo>
                  <a:pt x="19935" y="18480"/>
                </a:lnTo>
                <a:lnTo>
                  <a:pt x="20323" y="18595"/>
                </a:lnTo>
                <a:lnTo>
                  <a:pt x="20710" y="18725"/>
                </a:lnTo>
                <a:lnTo>
                  <a:pt x="21097" y="18870"/>
                </a:lnTo>
                <a:lnTo>
                  <a:pt x="21368" y="19035"/>
                </a:lnTo>
                <a:lnTo>
                  <a:pt x="21523" y="19225"/>
                </a:lnTo>
                <a:lnTo>
                  <a:pt x="21600" y="19440"/>
                </a:lnTo>
                <a:lnTo>
                  <a:pt x="21523" y="19655"/>
                </a:lnTo>
                <a:lnTo>
                  <a:pt x="21368" y="19845"/>
                </a:lnTo>
                <a:lnTo>
                  <a:pt x="21097" y="20010"/>
                </a:lnTo>
                <a:lnTo>
                  <a:pt x="20710" y="20155"/>
                </a:lnTo>
                <a:lnTo>
                  <a:pt x="20323" y="20285"/>
                </a:lnTo>
                <a:lnTo>
                  <a:pt x="19935" y="20400"/>
                </a:lnTo>
                <a:lnTo>
                  <a:pt x="19006" y="20640"/>
                </a:lnTo>
                <a:lnTo>
                  <a:pt x="18542" y="20755"/>
                </a:lnTo>
                <a:lnTo>
                  <a:pt x="18155" y="20885"/>
                </a:lnTo>
                <a:lnTo>
                  <a:pt x="17806" y="21030"/>
                </a:lnTo>
                <a:lnTo>
                  <a:pt x="17535" y="21195"/>
                </a:lnTo>
                <a:lnTo>
                  <a:pt x="17342" y="21385"/>
                </a:lnTo>
                <a:lnTo>
                  <a:pt x="17303" y="21600"/>
                </a:lnTo>
                <a:lnTo>
                  <a:pt x="0" y="21600"/>
                </a:lnTo>
                <a:lnTo>
                  <a:pt x="0" y="0"/>
                </a:lnTo>
                <a:close/>
              </a:path>
            </a:pathLst>
          </a:custGeom>
          <a:solidFill>
            <a:srgbClr val="2A1A00"/>
          </a:solidFill>
          <a:ln w="12700">
            <a:miter lim="400000"/>
          </a:ln>
        </p:spPr>
        <p:txBody>
          <a:bodyPr lIns="45719" rIns="45719"/>
          <a:lstStyle/>
          <a:p>
            <a:endParaRPr/>
          </a:p>
        </p:txBody>
      </p:sp>
      <p:sp>
        <p:nvSpPr>
          <p:cNvPr id="3" name="right edge borderRectangle 11"/>
          <p:cNvSpPr/>
          <p:nvPr/>
        </p:nvSpPr>
        <p:spPr>
          <a:xfrm>
            <a:off x="11908535" y="0"/>
            <a:ext cx="283465" cy="6858000"/>
          </a:xfrm>
          <a:prstGeom prst="rect">
            <a:avLst/>
          </a:prstGeom>
          <a:solidFill>
            <a:schemeClr val="accent1"/>
          </a:solidFill>
          <a:ln w="12700">
            <a:miter lim="400000"/>
          </a:ln>
        </p:spPr>
        <p:txBody>
          <a:bodyPr lIns="45719" rIns="45719"/>
          <a:lstStyle/>
          <a:p>
            <a:endParaRPr/>
          </a:p>
        </p:txBody>
      </p:sp>
      <p:sp>
        <p:nvSpPr>
          <p:cNvPr id="4" name="Shape 4"/>
          <p:cNvSpPr txBox="1">
            <a:spLocks noGrp="1"/>
          </p:cNvSpPr>
          <p:nvPr>
            <p:ph type="title"/>
          </p:nvPr>
        </p:nvSpPr>
        <p:spPr>
          <a:xfrm>
            <a:off x="1251677" y="382384"/>
            <a:ext cx="10178324" cy="14921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Title Text</a:t>
            </a:r>
          </a:p>
        </p:txBody>
      </p:sp>
      <p:sp>
        <p:nvSpPr>
          <p:cNvPr id="5" name="Shape 5"/>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6" name="Shape 6"/>
          <p:cNvSpPr txBox="1">
            <a:spLocks noGrp="1"/>
          </p:cNvSpPr>
          <p:nvPr>
            <p:ph type="sldNum" sz="quarter" idx="2"/>
          </p:nvPr>
        </p:nvSpPr>
        <p:spPr>
          <a:xfrm>
            <a:off x="11156344" y="6413957"/>
            <a:ext cx="273657" cy="269241"/>
          </a:xfrm>
          <a:prstGeom prst="rect">
            <a:avLst/>
          </a:prstGeom>
          <a:ln w="12700">
            <a:miter lim="400000"/>
          </a:ln>
        </p:spPr>
        <p:txBody>
          <a:bodyPr wrap="none" lIns="45719" rIns="45719" anchor="ctr">
            <a:spAutoFit/>
          </a:bodyPr>
          <a:lstStyle>
            <a:lvl1pPr algn="r">
              <a:defRPr sz="1200">
                <a:solidFill>
                  <a:srgbClr val="59595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1pPr>
      <a:lvl2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2pPr>
      <a:lvl3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3pPr>
      <a:lvl4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4pPr>
      <a:lvl5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5pPr>
      <a:lvl6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6pPr>
      <a:lvl7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7pPr>
      <a:lvl8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8pPr>
      <a:lvl9pPr marL="0" marR="0" indent="0" algn="l" defTabSz="914400" rtl="0" latinLnBrk="0">
        <a:lnSpc>
          <a:spcPct val="90000"/>
        </a:lnSpc>
        <a:spcBef>
          <a:spcPts val="0"/>
        </a:spcBef>
        <a:spcAft>
          <a:spcPts val="0"/>
        </a:spcAft>
        <a:buClrTx/>
        <a:buSzTx/>
        <a:buFontTx/>
        <a:buNone/>
        <a:tabLst/>
        <a:defRPr sz="5100" b="0" i="0" u="none" strike="noStrike" cap="all" spc="200" baseline="0">
          <a:solidFill>
            <a:srgbClr val="2A1A00"/>
          </a:solidFill>
          <a:uFillTx/>
          <a:latin typeface="Impact"/>
          <a:ea typeface="Impact"/>
          <a:cs typeface="Impact"/>
          <a:sym typeface="Impact"/>
        </a:defRPr>
      </a:lvl9pPr>
    </p:titleStyle>
    <p:bodyStyle>
      <a:lvl1pPr marL="228600" marR="0" indent="-2286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1pPr>
      <a:lvl2pPr marL="711200" marR="0" indent="-25400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2pPr>
      <a:lvl3pPr marL="1200150" marR="0" indent="-285750"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3pPr>
      <a:lvl4pPr marL="1698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4pPr>
      <a:lvl5pPr marL="21553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5pPr>
      <a:lvl6pPr marL="26125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6pPr>
      <a:lvl7pPr marL="30697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7pPr>
      <a:lvl8pPr marL="35269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8pPr>
      <a:lvl9pPr marL="3984171" marR="0" indent="-326571" algn="l" defTabSz="914400" rtl="0" latinLnBrk="0">
        <a:lnSpc>
          <a:spcPct val="110000"/>
        </a:lnSpc>
        <a:spcBef>
          <a:spcPts val="700"/>
        </a:spcBef>
        <a:spcAft>
          <a:spcPts val="0"/>
        </a:spcAft>
        <a:buClr>
          <a:srgbClr val="2A1A00"/>
        </a:buClr>
        <a:buSzPct val="100000"/>
        <a:buFont typeface="Arial"/>
        <a:buChar char="•"/>
        <a:tabLst/>
        <a:defRPr sz="2000" b="0" i="0" u="none" strike="noStrike" cap="none" spc="0" baseline="0">
          <a:solidFill>
            <a:srgbClr val="595959"/>
          </a:solidFill>
          <a:uFillTx/>
          <a:latin typeface="Gill Sans MT"/>
          <a:ea typeface="Gill Sans MT"/>
          <a:cs typeface="Gill Sans MT"/>
          <a:sym typeface="Gill Sans MT"/>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M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12501;&#12521;&#12531;&#12473;&#35486;&#12398;&#24615;&#27508;&#21490;.doc"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ja.wikipedia.org/wiki/9%E6%9C%881%E6%97%A5" TargetMode="External"/><Relationship Id="rId3" Type="http://schemas.openxmlformats.org/officeDocument/2006/relationships/hyperlink" Target="https://fr.wikipedia.org/wiki/Ast%C3%A9rix" TargetMode="External"/><Relationship Id="rId7" Type="http://schemas.openxmlformats.org/officeDocument/2006/relationships/hyperlink" Target="https://ja.wikipedia.org/wiki/1715%E5%B9%B4"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ja.wikipedia.org/wiki/9%E6%9C%885%E6%97%A5" TargetMode="External"/><Relationship Id="rId5" Type="http://schemas.openxmlformats.org/officeDocument/2006/relationships/hyperlink" Target="https://ja.wikipedia.org/wiki/1638%E5%B9%B4" TargetMode="External"/><Relationship Id="rId4" Type="http://schemas.openxmlformats.org/officeDocument/2006/relationships/hyperlink" Target="https://ja.wikipedia.org/wiki/%E3%83%95%E3%83%A9%E3%83%B3%E3%82%B9%E8%AA%9E"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ja.wikipedia.org/wiki/768%E5%B9%B4" TargetMode="External"/><Relationship Id="rId2" Type="http://schemas.openxmlformats.org/officeDocument/2006/relationships/hyperlink" Target="https://ja.wikipedia.org/wiki/%E3%83%95%E3%83%A9%E3%83%B3%E3%82%AF%E7%8E%8B%E5%9B%BD"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hyperlink" Target="https://blog.assimil.com/a-quoi-sert-le-genre-grammatic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blog.assimil.com/langues-et-genre-serie-en-6-episode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usito.usherbrooke.ca/d%C3%A9finitions/annexes/adjectifsD%C3%A9riv%C3%A9sDeNomsPropres/proustien_DE_Marcel_Proust"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2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9.xml.rels><?xml version="1.0" encoding="UTF-8" standalone="yes"?>
<Relationships xmlns="http://schemas.openxmlformats.org/package/2006/relationships"><Relationship Id="rId3" Type="http://schemas.openxmlformats.org/officeDocument/2006/relationships/hyperlink" Target="corpatext_liste.xls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8.emf"/><Relationship Id="rId4" Type="http://schemas.openxmlformats.org/officeDocument/2006/relationships/image" Target="../media/image17.emf"/></Relationships>
</file>

<file path=ppt/slides/_rels/slide3.xml.rels><?xml version="1.0" encoding="UTF-8" standalone="yes"?>
<Relationships xmlns="http://schemas.openxmlformats.org/package/2006/relationships"><Relationship Id="rId3" Type="http://schemas.openxmlformats.org/officeDocument/2006/relationships/hyperlink" Target="https://www.itsukof.com/" TargetMode="External"/><Relationship Id="rId2" Type="http://schemas.openxmlformats.org/officeDocument/2006/relationships/hyperlink" Target="https://ocw.nagoya-u.jp/farewell/0726-%E5%A4%A7%E8%A6%8F%E6%A8%A1%E3%81%AA%E8%A8%80%E8%AA%9E%E4%BD%BF%E7%94%A8%E3%83%87%E3%83%BC%E3%82%BF%E3%81%A8%E8%A8%80%E8%AA%9E%E7%A0%94%E7%A9%B6-2020/"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motscles.net/blog/academie-francaise-ecriture-inclusive" TargetMode="External"/><Relationship Id="rId2" Type="http://schemas.openxmlformats.org/officeDocument/2006/relationships/hyperlink" Target="https://www.itsukof.com/gyoseki/shitsumon2015.pdf" TargetMode="External"/><Relationship Id="rId1" Type="http://schemas.openxmlformats.org/officeDocument/2006/relationships/slideLayout" Target="../slideLayouts/slideLayout2.xml"/><Relationship Id="rId4" Type="http://schemas.openxmlformats.org/officeDocument/2006/relationships/hyperlink" Target="https://www.crimsonjapan.co.jp/blog/grammatical_gender_influence" TargetMode="External"/></Relationships>
</file>

<file path=ppt/slides/_rels/slide40.xml.rels><?xml version="1.0" encoding="UTF-8" standalone="yes"?>
<Relationships xmlns="http://schemas.openxmlformats.org/package/2006/relationships"><Relationship Id="rId2" Type="http://schemas.openxmlformats.org/officeDocument/2006/relationships/hyperlink" Target="../../www.itsukof.com/cours/data/petit_prince"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fr.wikipedia.org/wiki/Langage_%C3%A9pic%C3%A8ne" TargetMode="External"/><Relationship Id="rId2" Type="http://schemas.openxmlformats.org/officeDocument/2006/relationships/hyperlink" Target="https://fr.wikipedia.org/wiki/Langage_inclusif_en_fran%C3%A7ais"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8" Type="http://schemas.openxmlformats.org/officeDocument/2006/relationships/hyperlink" Target="https://fr.wikipedia.org/wiki/Langage_inclusif_en_fran%C3%A7ais#cite_note-28" TargetMode="External"/><Relationship Id="rId3" Type="http://schemas.openxmlformats.org/officeDocument/2006/relationships/hyperlink" Target="https://fr.wikipedia.org/wiki/Langage_inclusif_en_fran%C3%A7ais#cite_note-:16-24" TargetMode="External"/><Relationship Id="rId7" Type="http://schemas.openxmlformats.org/officeDocument/2006/relationships/hyperlink" Target="https://fr.wikipedia.org/wiki/%C3%89liane_Viennot" TargetMode="External"/><Relationship Id="rId2" Type="http://schemas.openxmlformats.org/officeDocument/2006/relationships/hyperlink" Target="https://fr.wikipedia.org/wiki/Fran%C3%A7ais" TargetMode="External"/><Relationship Id="rId1" Type="http://schemas.openxmlformats.org/officeDocument/2006/relationships/slideLayout" Target="../slideLayouts/slideLayout2.xml"/><Relationship Id="rId6" Type="http://schemas.openxmlformats.org/officeDocument/2006/relationships/hyperlink" Target="https://fr.wikipedia.org/wiki/Langage_inclusif_en_fran%C3%A7ais#cite_note-27" TargetMode="External"/><Relationship Id="rId5" Type="http://schemas.openxmlformats.org/officeDocument/2006/relationships/hyperlink" Target="https://fr.wikipedia.org/wiki/Langage_inclusif_en_fran%C3%A7ais#cite_note-26" TargetMode="External"/><Relationship Id="rId10" Type="http://schemas.openxmlformats.org/officeDocument/2006/relationships/hyperlink" Target="https://fr.wikipedia.org/wiki/Langage_inclusif_en_fran%C3%A7ais#cite_note-30" TargetMode="External"/><Relationship Id="rId4" Type="http://schemas.openxmlformats.org/officeDocument/2006/relationships/hyperlink" Target="https://fr.wikipedia.org/wiki/Langage_inclusif_en_fran%C3%A7ais#cite_note-lib%C3%A9-25" TargetMode="External"/><Relationship Id="rId9" Type="http://schemas.openxmlformats.org/officeDocument/2006/relationships/hyperlink" Target="https://fr.wikipedia.org/wiki/Langage_inclusif_en_fran%C3%A7ais#cite_note-29"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fr.wikipedia.org/wiki/Qu%C3%A9bec" TargetMode="External"/><Relationship Id="rId2" Type="http://schemas.openxmlformats.org/officeDocument/2006/relationships/hyperlink" Target="https://fr.wikipedia.org/wiki/Langage_inclusif_en_fran%C3%A7ais#cite_note-64" TargetMode="External"/><Relationship Id="rId1" Type="http://schemas.openxmlformats.org/officeDocument/2006/relationships/slideLayout" Target="../slideLayouts/slideLayout2.xml"/><Relationship Id="rId6" Type="http://schemas.openxmlformats.org/officeDocument/2006/relationships/hyperlink" Target="https://fr.wikipedia.org/wiki/Langage_inclusif_en_fran%C3%A7ais#cite_note-:4-63" TargetMode="External"/><Relationship Id="rId5" Type="http://schemas.openxmlformats.org/officeDocument/2006/relationships/hyperlink" Target="https://fr.wikipedia.org/wiki/Langage_inclusif_en_fran%C3%A7ais#cite_note-65" TargetMode="External"/><Relationship Id="rId4" Type="http://schemas.openxmlformats.org/officeDocument/2006/relationships/hyperlink" Target="https://fr.wikipedia.org/wiki/Trentin-Haut-Adige" TargetMode="External"/></Relationships>
</file>

<file path=ppt/slides/_rels/slide48.xml.rels><?xml version="1.0" encoding="UTF-8" standalone="yes"?>
<Relationships xmlns="http://schemas.openxmlformats.org/package/2006/relationships"><Relationship Id="rId8" Type="http://schemas.openxmlformats.org/officeDocument/2006/relationships/hyperlink" Target="https://fr.wikipedia.org/wiki/Langage_inclusif_en_fran%C3%A7ais#cite_note-72" TargetMode="External"/><Relationship Id="rId3" Type="http://schemas.openxmlformats.org/officeDocument/2006/relationships/hyperlink" Target="https://fr.wikipedia.org/wiki/Linguistique" TargetMode="External"/><Relationship Id="rId7" Type="http://schemas.openxmlformats.org/officeDocument/2006/relationships/hyperlink" Target="https://fr.wikipedia.org/wiki/Langage_inclusif_en_fran%C3%A7ais#cite_note-71" TargetMode="External"/><Relationship Id="rId2" Type="http://schemas.openxmlformats.org/officeDocument/2006/relationships/hyperlink" Target="https://fr.wikipedia.org/wiki/Marianne_(magazine)" TargetMode="External"/><Relationship Id="rId1" Type="http://schemas.openxmlformats.org/officeDocument/2006/relationships/slideLayout" Target="../slideLayouts/slideLayout2.xml"/><Relationship Id="rId6" Type="http://schemas.openxmlformats.org/officeDocument/2006/relationships/hyperlink" Target="https://fr.wikipedia.org/wiki/Pascal_Gygax" TargetMode="External"/><Relationship Id="rId5" Type="http://schemas.openxmlformats.org/officeDocument/2006/relationships/hyperlink" Target="https://fr.wikipedia.org/wiki/The_Conversation_(m%C3%A9dia)" TargetMode="External"/><Relationship Id="rId4" Type="http://schemas.openxmlformats.org/officeDocument/2006/relationships/hyperlink" Target="https://fr.wikipedia.org/wiki/Mediapart" TargetMode="External"/><Relationship Id="rId9" Type="http://schemas.openxmlformats.org/officeDocument/2006/relationships/hyperlink" Target="https://fr.wikipedia.org/wiki/Langage_inclusif_en_fran%C3%A7ais#cite_note-theconv2020-73"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fr.wikipedia.org/wiki/Langage_inclusif_en_fran%C3%A7ais#cite_note-89" TargetMode="External"/><Relationship Id="rId7" Type="http://schemas.openxmlformats.org/officeDocument/2006/relationships/hyperlink" Target="https://www.legifrance.gouv.fr/download/pdf?id=wEtdPmGTGjdd7202jfyTkHEkAp4FIizANS-DxD8-Hjk=" TargetMode="External"/><Relationship Id="rId2" Type="http://schemas.openxmlformats.org/officeDocument/2006/relationships/hyperlink" Target="https://fr.wikipedia.org/wiki/Circulaire_du_21_novembre_2017_relative_aux_r%C3%A8gles_de_f%C3%A9minisation_et_de_r%C3%A9daction_des_textes_publi%C3%A9s_au_Journal_officiel_de_la_R%C3%A9publique_fran%C3%A7aise" TargetMode="External"/><Relationship Id="rId1" Type="http://schemas.openxmlformats.org/officeDocument/2006/relationships/slideLayout" Target="../slideLayouts/slideLayout2.xml"/><Relationship Id="rId6" Type="http://schemas.openxmlformats.org/officeDocument/2006/relationships/hyperlink" Target="https://fr.wikipedia.org/wiki/Langage_inclusif_en_fran%C3%A7ais#cite_note-91" TargetMode="External"/><Relationship Id="rId5" Type="http://schemas.openxmlformats.org/officeDocument/2006/relationships/hyperlink" Target="https://fr.wikipedia.org/wiki/Universit%C3%A9_Paris-Panth%C3%A9on-Assas" TargetMode="External"/><Relationship Id="rId4" Type="http://schemas.openxmlformats.org/officeDocument/2006/relationships/hyperlink" Target="https://fr.wikipedia.org/wiki/Langage_inclusif_en_fran%C3%A7ais#cite_note-90"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hyperlink" Target="https://www.itsukof.com/cours/shuchu/kanazawa/kanazawa-genre.pdf" TargetMode="External"/><Relationship Id="rId3" Type="http://schemas.openxmlformats.org/officeDocument/2006/relationships/hyperlink" Target="https://www.itsukof.com/gyoseki/francais_espagnol.pdf" TargetMode="External"/><Relationship Id="rId7" Type="http://schemas.openxmlformats.org/officeDocument/2006/relationships/hyperlink" Target="http://www.ladocumentationfrancaise.fr/rapports-publics/994001174/" TargetMode="External"/><Relationship Id="rId2" Type="http://schemas.openxmlformats.org/officeDocument/2006/relationships/hyperlink" Target="http://katsoura.free.fr/site-ortho-gaffe/download/madame-la-ministre.pdf" TargetMode="External"/><Relationship Id="rId1" Type="http://schemas.openxmlformats.org/officeDocument/2006/relationships/slideLayout" Target="../slideLayouts/slideLayout2.xml"/><Relationship Id="rId6" Type="http://schemas.openxmlformats.org/officeDocument/2006/relationships/hyperlink" Target="http://www.lemonde.fr/campus/article/2017/03/08/quiz-savez-vous-feminiser-les-noms-et-autres-questions-de-genre_5091419_4401467.html" TargetMode="External"/><Relationship Id="rId5" Type="http://schemas.openxmlformats.org/officeDocument/2006/relationships/hyperlink" Target="http://mots.revues.org/355#ftn17" TargetMode="External"/><Relationship Id="rId4" Type="http://schemas.openxmlformats.org/officeDocument/2006/relationships/hyperlink" Target="https://www.itsukof.com/feminin.html" TargetMode="External"/><Relationship Id="rId9" Type="http://schemas.openxmlformats.org/officeDocument/2006/relationships/hyperlink" Target="https://journals.openedition.org/mots/355#ftn17"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hyperlink" Target="http://mots.revues.org/355#ftn17" TargetMode="Externa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hyperlink" Target="https://www.lemonde.fr/politique/live/2024/07/02/en-direct-legislatives-2024-lfi-refusera-de-participer-a-une-grande-coalition-comme-l-a-propose-gabriel-attal-repond-manuel-bompard_6245747_823448.html"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hyperlink" Target="https://www.lemonde.fr/societe/article/2019/02/28/l-academie-francaise-se-resout-a-la-feminisation-des-noms-de-metiers_5429632_3224.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hyperlink" Target="https://doi.org/10.2307/45874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doi.org/10.1017/S0959269506002304"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lemonde.fr/les-decodeurs/article/2024/07/08/la-carte-des-resultats-des-legislatives-2024-au-second-tour-la-composition-de-l-assemblee-et-le-depute-elu-dans-votre-circonscription_6247510_4355771.html" TargetMode="External"/><Relationship Id="rId2" Type="http://schemas.openxmlformats.org/officeDocument/2006/relationships/hyperlink" Target="https://www.lemonde.fr/les-decodeurs/article/2024/07/01/la-carte-des-resultats-des-legislatives-au-premier-tour-et-le-tableau-des-candidats-qualifies_6245574_4355771.html"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liberation.fr/politique/elections/portrait-robot-de-lelecteur-rn-de-louvrier-desherite-a-monsieur-ou-madame-tout-le-monde-20240702_URBDBZOO35C5PC4KCNSVSMAZ5U/" TargetMode="External"/><Relationship Id="rId2" Type="http://schemas.openxmlformats.org/officeDocument/2006/relationships/hyperlink" Target="https://www.liberation.fr/societe/droits-des-femmes/rn-et-droits-des-femmes-le-discours-de-marine-le-pen-peut-avoir-une-audience-aupres-de-celles-en-difficulte-economique-20240704_OT4T4ESOPRCM3ESP2NVMWIGW6M/" TargetMode="External"/><Relationship Id="rId1" Type="http://schemas.openxmlformats.org/officeDocument/2006/relationships/slideLayout" Target="../slideLayouts/slideLayout2.xml"/><Relationship Id="rId5" Type="http://schemas.openxmlformats.org/officeDocument/2006/relationships/hyperlink" Target="https://books.google.com/ngrams/" TargetMode="External"/><Relationship Id="rId4" Type="http://schemas.openxmlformats.org/officeDocument/2006/relationships/hyperlink" Target="https://www.liberation.fr/economie/les-femmes-victimes-systematiques-des-crises-economiques-20230308_XNHWFFTEMJCWLFDHVYLT3NNGPE/"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lemonde.fr/sport/article/2024/07/10/france-espagne-une-fin-d-euro-amere-pour-des-bleus-surclasses_6248279_3242.html" TargetMode="External"/><Relationship Id="rId2" Type="http://schemas.openxmlformats.org/officeDocument/2006/relationships/hyperlink" Target="https://www.liberation.fr/sports/football/france-espagne-a-leuro-2024-kylian-mbappe-je-est-un-autre-20240709_AINOHTY5OFGSPLSN6YZDXPGLRM/"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lemonde.fr/jeux-olympiques-2024/" TargetMode="External"/><Relationship Id="rId2" Type="http://schemas.openxmlformats.org/officeDocument/2006/relationships/hyperlink" Target="https://www.liberation.fr/dossier/jo-paris-2024/"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hyperlink" Target="https://information.tv5monde.com/terriennes/le-vote-feminin-pour-lextreme-droite-une-specificite-francaise-en-europe-2728124"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corpatext_liste.xls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als.info/feature/30A#2/26.7/149.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als.info/feature/44A#2/18.0/149.1" TargetMode="External"/><Relationship Id="rId5" Type="http://schemas.openxmlformats.org/officeDocument/2006/relationships/hyperlink" Target="https://wals.info/feature/32A#2/26.7/149.1" TargetMode="External"/><Relationship Id="rId4" Type="http://schemas.openxmlformats.org/officeDocument/2006/relationships/hyperlink" Target="https://wals.info/feature/31A#2/26.7/149.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dictionary.sanseido-publ.co.jp/column/ghf07" TargetMode="External"/><Relationship Id="rId2" Type="http://schemas.openxmlformats.org/officeDocument/2006/relationships/hyperlink" Target="&#12501;&#12521;&#12531;&#12473;&#35486;&#12398;&#24615;&#27508;&#21490;.doc"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タイトル 1"/>
          <p:cNvSpPr txBox="1">
            <a:spLocks noGrp="1"/>
          </p:cNvSpPr>
          <p:nvPr>
            <p:ph type="ctrTitle"/>
          </p:nvPr>
        </p:nvSpPr>
        <p:spPr>
          <a:xfrm>
            <a:off x="1078522" y="1098387"/>
            <a:ext cx="10318420" cy="4394989"/>
          </a:xfrm>
          <a:prstGeom prst="rect">
            <a:avLst/>
          </a:prstGeom>
        </p:spPr>
        <p:txBody>
          <a:bodyPr/>
          <a:lstStyle/>
          <a:p>
            <a:pPr defTabSz="584200">
              <a:lnSpc>
                <a:spcPct val="100000"/>
              </a:lnSpc>
              <a:defRPr sz="3800" cap="none" spc="0">
                <a:solidFill>
                  <a:srgbClr val="000000"/>
                </a:solidFill>
                <a:latin typeface="ヒラギノ角ゴ ProN W3"/>
                <a:ea typeface="ヒラギノ角ゴ ProN W3"/>
                <a:cs typeface="ヒラギノ角ゴ ProN W3"/>
                <a:sym typeface="ヒラギノ角ゴ ProN W3"/>
              </a:defRPr>
            </a:pPr>
            <a:r>
              <a:rPr lang="ja-JP" altLang="en-US" dirty="0">
                <a:solidFill>
                  <a:srgbClr val="000000"/>
                </a:solidFill>
              </a:rPr>
              <a:t>関学授業　春</a:t>
            </a:r>
            <a:br>
              <a:rPr dirty="0">
                <a:solidFill>
                  <a:srgbClr val="000000"/>
                </a:solidFill>
              </a:rPr>
            </a:br>
            <a:br>
              <a:rPr dirty="0"/>
            </a:br>
            <a:endParaRPr dirty="0"/>
          </a:p>
        </p:txBody>
      </p:sp>
      <p:sp>
        <p:nvSpPr>
          <p:cNvPr id="106" name="字幕 2"/>
          <p:cNvSpPr txBox="1">
            <a:spLocks noGrp="1"/>
          </p:cNvSpPr>
          <p:nvPr>
            <p:ph type="subTitle" sz="quarter" idx="1"/>
          </p:nvPr>
        </p:nvSpPr>
        <p:spPr>
          <a:xfrm>
            <a:off x="1524000" y="4208324"/>
            <a:ext cx="9144000" cy="870572"/>
          </a:xfrm>
          <a:prstGeom prst="rect">
            <a:avLst/>
          </a:prstGeom>
        </p:spPr>
        <p:txBody>
          <a:bodyPr/>
          <a:lstStyle/>
          <a:p>
            <a:pPr defTabSz="484631">
              <a:spcBef>
                <a:spcPts val="300"/>
              </a:spcBef>
              <a:defRPr sz="1749" spc="212"/>
            </a:pPr>
            <a:r>
              <a:rPr dirty="0"/>
              <a:t>　　　　　　　</a:t>
            </a:r>
            <a:r>
              <a:rPr sz="2800" b="0" spc="173" dirty="0"/>
              <a:t>藤村</a:t>
            </a:r>
            <a:r>
              <a:rPr lang="ja-JP" altLang="en-US" sz="2800" b="0" spc="173" dirty="0"/>
              <a:t>逸子</a:t>
            </a:r>
            <a:endParaRPr lang="en-US" altLang="ja-JP" sz="2800" b="0" spc="173" dirty="0"/>
          </a:p>
        </p:txBody>
      </p:sp>
      <p:sp>
        <p:nvSpPr>
          <p:cNvPr id="107" name="Rectangle 1"/>
          <p:cNvSpPr txBox="1"/>
          <p:nvPr/>
        </p:nvSpPr>
        <p:spPr>
          <a:xfrm>
            <a:off x="45719" y="-175331"/>
            <a:ext cx="313766" cy="3506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nchor="ctr">
            <a:spAutoFit/>
          </a:bodyPr>
          <a:lstStyle>
            <a:lvl1pPr defTabSz="914400">
              <a:defRPr>
                <a:solidFill>
                  <a:srgbClr val="222222"/>
                </a:solidFill>
                <a:latin typeface="Arial"/>
                <a:ea typeface="Arial"/>
                <a:cs typeface="Arial"/>
                <a:sym typeface="Arial"/>
              </a:defRPr>
            </a:lvl1pPr>
          </a:lstStyle>
          <a:p>
            <a:r>
              <a:t>&lt;(</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839BC7A-74C2-F5E4-FE75-0ADC73548EE6}"/>
              </a:ext>
            </a:extLst>
          </p:cNvPr>
          <p:cNvSpPr>
            <a:spLocks noGrp="1"/>
          </p:cNvSpPr>
          <p:nvPr>
            <p:ph type="title"/>
          </p:nvPr>
        </p:nvSpPr>
        <p:spPr/>
        <p:txBody>
          <a:bodyPr/>
          <a:lstStyle/>
          <a:p>
            <a:r>
              <a:rPr kumimoji="1" lang="en-US" altLang="ja-JP" dirty="0"/>
              <a:t>4/24 Genre Grammatical</a:t>
            </a:r>
            <a:r>
              <a:rPr kumimoji="1" lang="ja-JP" altLang="en-US" dirty="0"/>
              <a:t>の由来</a:t>
            </a:r>
          </a:p>
        </p:txBody>
      </p:sp>
      <p:pic>
        <p:nvPicPr>
          <p:cNvPr id="1026" name="Picture 2">
            <a:extLst>
              <a:ext uri="{FF2B5EF4-FFF2-40B4-BE49-F238E27FC236}">
                <a16:creationId xmlns:a16="http://schemas.microsoft.com/office/drawing/2014/main" id="{985CE3A7-1C98-8E0B-0056-CD06CAF706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09530" y="1315172"/>
            <a:ext cx="7872343" cy="5548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04542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AE8DCB-EF19-1226-B3A1-E23C800FD194}"/>
              </a:ext>
            </a:extLst>
          </p:cNvPr>
          <p:cNvSpPr>
            <a:spLocks noGrp="1"/>
          </p:cNvSpPr>
          <p:nvPr>
            <p:ph type="title"/>
          </p:nvPr>
        </p:nvSpPr>
        <p:spPr/>
        <p:txBody>
          <a:bodyPr/>
          <a:lstStyle/>
          <a:p>
            <a:r>
              <a:rPr kumimoji="1" lang="en-US" altLang="ja-JP" dirty="0"/>
              <a:t>4/24 </a:t>
            </a:r>
            <a:endParaRPr kumimoji="1" lang="ja-JP" altLang="en-US" dirty="0"/>
          </a:p>
        </p:txBody>
      </p:sp>
      <p:pic>
        <p:nvPicPr>
          <p:cNvPr id="4" name="図 3">
            <a:extLst>
              <a:ext uri="{FF2B5EF4-FFF2-40B4-BE49-F238E27FC236}">
                <a16:creationId xmlns:a16="http://schemas.microsoft.com/office/drawing/2014/main" id="{1776E78E-E1A0-8E08-7B71-849F51F3763D}"/>
              </a:ext>
            </a:extLst>
          </p:cNvPr>
          <p:cNvPicPr>
            <a:picLocks noChangeAspect="1"/>
          </p:cNvPicPr>
          <p:nvPr/>
        </p:nvPicPr>
        <p:blipFill>
          <a:blip r:embed="rId2"/>
          <a:stretch>
            <a:fillRect/>
          </a:stretch>
        </p:blipFill>
        <p:spPr>
          <a:xfrm>
            <a:off x="1183943" y="1219200"/>
            <a:ext cx="10682618" cy="4943762"/>
          </a:xfrm>
          <a:prstGeom prst="rect">
            <a:avLst/>
          </a:prstGeom>
        </p:spPr>
      </p:pic>
    </p:spTree>
    <p:extLst>
      <p:ext uri="{BB962C8B-B14F-4D97-AF65-F5344CB8AC3E}">
        <p14:creationId xmlns:p14="http://schemas.microsoft.com/office/powerpoint/2010/main" val="167010823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A47A72B-4EFB-8DF4-6C6D-1711017792AB}"/>
              </a:ext>
            </a:extLst>
          </p:cNvPr>
          <p:cNvSpPr>
            <a:spLocks noGrp="1"/>
          </p:cNvSpPr>
          <p:nvPr>
            <p:ph type="title"/>
          </p:nvPr>
        </p:nvSpPr>
        <p:spPr/>
        <p:txBody>
          <a:bodyPr/>
          <a:lstStyle/>
          <a:p>
            <a:r>
              <a:rPr kumimoji="1" lang="en-US" altLang="ja-JP" dirty="0"/>
              <a:t>5/1 </a:t>
            </a:r>
            <a:r>
              <a:rPr kumimoji="1" lang="ja-JP" altLang="en-US" dirty="0"/>
              <a:t>フランス語の性の歴史</a:t>
            </a:r>
          </a:p>
        </p:txBody>
      </p:sp>
      <p:sp>
        <p:nvSpPr>
          <p:cNvPr id="3" name="テキスト プレースホルダー 2">
            <a:extLst>
              <a:ext uri="{FF2B5EF4-FFF2-40B4-BE49-F238E27FC236}">
                <a16:creationId xmlns:a16="http://schemas.microsoft.com/office/drawing/2014/main" id="{A9F99E7E-C7C1-E8F3-FF01-E2D1525AAB55}"/>
              </a:ext>
            </a:extLst>
          </p:cNvPr>
          <p:cNvSpPr>
            <a:spLocks noGrp="1"/>
          </p:cNvSpPr>
          <p:nvPr>
            <p:ph type="body" idx="1"/>
          </p:nvPr>
        </p:nvSpPr>
        <p:spPr>
          <a:xfrm>
            <a:off x="1229906" y="1643743"/>
            <a:ext cx="10178324" cy="4268507"/>
          </a:xfrm>
        </p:spPr>
        <p:txBody>
          <a:bodyPr>
            <a:normAutofit fontScale="85000" lnSpcReduction="10000"/>
          </a:bodyPr>
          <a:lstStyle/>
          <a:p>
            <a:pPr marL="0" indent="0" algn="just">
              <a:buNone/>
            </a:pPr>
            <a:r>
              <a:rPr lang="ja-JP" altLang="en-US"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ラテン語（文語ラテン語）</a:t>
            </a:r>
            <a:endPar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marL="0" indent="0" algn="just">
              <a:buNone/>
            </a:pPr>
            <a:r>
              <a:rPr lang="ja-JP" altLang="en-US" sz="1800" kern="100" dirty="0">
                <a:solidFill>
                  <a:srgbClr val="000000"/>
                </a:solidFill>
                <a:latin typeface="Times" panose="02020603050405020304" pitchFamily="18" charset="0"/>
                <a:ea typeface="ＭＳ 明朝" panose="02020609040205080304" pitchFamily="17" charset="-128"/>
                <a:cs typeface="Times New Roman" panose="02020603050405020304" pitchFamily="18" charset="0"/>
              </a:rPr>
              <a:t>俗ラテン語（口語ラテン語）</a:t>
            </a:r>
            <a:endParaRPr lang="en-US" altLang="ja-JP" sz="1800" kern="100" dirty="0">
              <a:solidFill>
                <a:srgbClr val="000000"/>
              </a:solidFill>
              <a:latin typeface="Times" panose="02020603050405020304" pitchFamily="18" charset="0"/>
              <a:ea typeface="ＭＳ 明朝" panose="02020609040205080304" pitchFamily="17" charset="-128"/>
              <a:cs typeface="Times New Roman" panose="02020603050405020304" pitchFamily="18" charset="0"/>
            </a:endParaRPr>
          </a:p>
          <a:p>
            <a:pPr marL="0" indent="0" algn="just">
              <a:buNone/>
            </a:pPr>
            <a:endPar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口語ラテン語が変化し分裂した契機：</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5</a:t>
            </a:r>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世紀の西ローマ帝国の滅亡</a:t>
            </a:r>
            <a:endPar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marL="0" indent="0" algn="just">
              <a:buNone/>
            </a:pPr>
            <a:r>
              <a:rPr lang="ja-JP" altLang="en-US" sz="1800" kern="100" dirty="0">
                <a:effectLst/>
                <a:latin typeface="Times" panose="02020603050405020304" pitchFamily="18" charset="0"/>
                <a:ea typeface="ＭＳ 明朝" panose="02020609040205080304" pitchFamily="17" charset="-128"/>
                <a:cs typeface="Times New Roman" panose="02020603050405020304" pitchFamily="18" charset="0"/>
              </a:rPr>
              <a:t>↓</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９世紀：旧西ローマ帝国の地域の言語はバラバラになった。</a:t>
            </a:r>
            <a:endPar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marL="0" indent="0" algn="just">
              <a:buNone/>
            </a:pPr>
            <a:r>
              <a:rPr lang="ja-JP" altLang="en-US" sz="1800" kern="100" dirty="0">
                <a:effectLst/>
                <a:latin typeface="Times" panose="02020603050405020304" pitchFamily="18" charset="0"/>
                <a:ea typeface="ＭＳ 明朝" panose="02020609040205080304" pitchFamily="17" charset="-128"/>
                <a:cs typeface="Times New Roman" panose="02020603050405020304" pitchFamily="18" charset="0"/>
              </a:rPr>
              <a:t>↓</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pPr lvl="1"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北フランス：ケルト語（ラテン語以前の基層）、ラテン語、ゲルマン語（フランク王国の言語が上層）の混成</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pPr lvl="1"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南フランス：オック語</a:t>
            </a:r>
            <a:r>
              <a:rPr lang="fr-CA"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 langue d’oc)</a:t>
            </a:r>
          </a:p>
          <a:p>
            <a:pPr lvl="1" algn="just"/>
            <a:r>
              <a:rPr lang="ja-JP" altLang="en-US"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スペイン、ポルトガル、イタリア</a:t>
            </a:r>
            <a:endParaRPr lang="fr-CA"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marL="0" indent="0" algn="just">
              <a:buNone/>
            </a:pPr>
            <a:endParaRPr lang="fr-CA" altLang="ja-JP" sz="1800" kern="100" dirty="0">
              <a:solidFill>
                <a:srgbClr val="000000"/>
              </a:solidFill>
              <a:latin typeface="Times" panose="02020603050405020304" pitchFamily="18" charset="0"/>
              <a:ea typeface="ＭＳ 明朝" panose="02020609040205080304" pitchFamily="17" charset="-128"/>
              <a:cs typeface="Times New Roman" panose="02020603050405020304" pitchFamily="18" charset="0"/>
            </a:endParaRPr>
          </a:p>
          <a:p>
            <a:endParaRPr kumimoji="1" lang="en-US" altLang="ja-JP" dirty="0"/>
          </a:p>
          <a:p>
            <a:pPr marL="0" indent="0">
              <a:buNone/>
            </a:pPr>
            <a:r>
              <a:rPr kumimoji="1" lang="ja-JP" altLang="en-US" dirty="0">
                <a:hlinkClick r:id="rId3" action="ppaction://hlinkfile"/>
              </a:rPr>
              <a:t>フランス語の性の歴史</a:t>
            </a:r>
            <a:r>
              <a:rPr kumimoji="1" lang="en-US" altLang="ja-JP" dirty="0">
                <a:hlinkClick r:id="rId3" action="ppaction://hlinkfile"/>
              </a:rPr>
              <a:t>.doc</a:t>
            </a:r>
            <a:endParaRPr kumimoji="1" lang="en-US" altLang="ja-JP" dirty="0"/>
          </a:p>
          <a:p>
            <a:pPr marL="0" indent="0">
              <a:buNone/>
            </a:pPr>
            <a:endParaRPr kumimoji="1" lang="ja-JP" altLang="en-US" dirty="0"/>
          </a:p>
        </p:txBody>
      </p:sp>
    </p:spTree>
    <p:extLst>
      <p:ext uri="{BB962C8B-B14F-4D97-AF65-F5344CB8AC3E}">
        <p14:creationId xmlns:p14="http://schemas.microsoft.com/office/powerpoint/2010/main" val="389342740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41328B-1B7F-98F6-6FA9-13E224CF2E53}"/>
              </a:ext>
            </a:extLst>
          </p:cNvPr>
          <p:cNvSpPr>
            <a:spLocks noGrp="1"/>
          </p:cNvSpPr>
          <p:nvPr>
            <p:ph type="title"/>
          </p:nvPr>
        </p:nvSpPr>
        <p:spPr/>
        <p:txBody>
          <a:bodyPr/>
          <a:lstStyle/>
          <a:p>
            <a:r>
              <a:rPr kumimoji="1" lang="en-US" altLang="ja-JP" dirty="0"/>
              <a:t>5/1 </a:t>
            </a:r>
            <a:r>
              <a:rPr kumimoji="1" lang="ja-JP" altLang="en-US" dirty="0"/>
              <a:t>ロマンス語の分類</a:t>
            </a:r>
          </a:p>
        </p:txBody>
      </p:sp>
      <p:pic>
        <p:nvPicPr>
          <p:cNvPr id="4" name="図 3">
            <a:extLst>
              <a:ext uri="{FF2B5EF4-FFF2-40B4-BE49-F238E27FC236}">
                <a16:creationId xmlns:a16="http://schemas.microsoft.com/office/drawing/2014/main" id="{35547255-8D23-3494-A6A0-B0F95924BD5B}"/>
              </a:ext>
            </a:extLst>
          </p:cNvPr>
          <p:cNvPicPr>
            <a:picLocks noChangeAspect="1"/>
          </p:cNvPicPr>
          <p:nvPr/>
        </p:nvPicPr>
        <p:blipFill>
          <a:blip r:embed="rId2"/>
          <a:stretch>
            <a:fillRect/>
          </a:stretch>
        </p:blipFill>
        <p:spPr>
          <a:xfrm>
            <a:off x="1703614" y="1692952"/>
            <a:ext cx="8496120" cy="5682118"/>
          </a:xfrm>
          <a:prstGeom prst="rect">
            <a:avLst/>
          </a:prstGeom>
        </p:spPr>
      </p:pic>
    </p:spTree>
    <p:extLst>
      <p:ext uri="{BB962C8B-B14F-4D97-AF65-F5344CB8AC3E}">
        <p14:creationId xmlns:p14="http://schemas.microsoft.com/office/powerpoint/2010/main" val="36959515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463DB87-C19F-94E3-15C4-F4EEB10742B9}"/>
              </a:ext>
            </a:extLst>
          </p:cNvPr>
          <p:cNvSpPr>
            <a:spLocks noGrp="1"/>
          </p:cNvSpPr>
          <p:nvPr>
            <p:ph type="title"/>
          </p:nvPr>
        </p:nvSpPr>
        <p:spPr/>
        <p:txBody>
          <a:bodyPr>
            <a:normAutofit/>
          </a:bodyPr>
          <a:lstStyle/>
          <a:p>
            <a:r>
              <a:rPr kumimoji="1" lang="en-US" altLang="ja-JP" dirty="0"/>
              <a:t>5/1</a:t>
            </a:r>
            <a:r>
              <a:rPr kumimoji="1" lang="ja-JP" altLang="en-US" dirty="0"/>
              <a:t>フランスとフランス語の歴史</a:t>
            </a:r>
            <a:br>
              <a:rPr kumimoji="1" lang="ja-JP" altLang="en-US" dirty="0"/>
            </a:br>
            <a:endParaRPr kumimoji="1" lang="ja-JP" altLang="en-US" dirty="0"/>
          </a:p>
        </p:txBody>
      </p:sp>
      <p:sp>
        <p:nvSpPr>
          <p:cNvPr id="3" name="テキスト プレースホルダー 2">
            <a:extLst>
              <a:ext uri="{FF2B5EF4-FFF2-40B4-BE49-F238E27FC236}">
                <a16:creationId xmlns:a16="http://schemas.microsoft.com/office/drawing/2014/main" id="{13E9C411-2C51-B404-830C-7678A589CB99}"/>
              </a:ext>
            </a:extLst>
          </p:cNvPr>
          <p:cNvSpPr>
            <a:spLocks noGrp="1"/>
          </p:cNvSpPr>
          <p:nvPr>
            <p:ph type="body" idx="1"/>
          </p:nvPr>
        </p:nvSpPr>
        <p:spPr>
          <a:xfrm>
            <a:off x="1097280" y="1670304"/>
            <a:ext cx="10332721" cy="4209289"/>
          </a:xfrm>
        </p:spPr>
        <p:txBody>
          <a:bodyPr>
            <a:normAutofit fontScale="47500" lnSpcReduction="20000"/>
          </a:bodyPr>
          <a:lstStyle/>
          <a:p>
            <a:endParaRPr kumimoji="1" lang="en-US" altLang="ja-JP" dirty="0"/>
          </a:p>
          <a:p>
            <a:pPr>
              <a:buFont typeface="Arial" panose="020B0604020202020204" pitchFamily="34" charset="0"/>
              <a:buChar char="•"/>
            </a:pPr>
            <a:r>
              <a:rPr kumimoji="1" lang="ja-JP" altLang="en-US" dirty="0"/>
              <a:t>紀元前　</a:t>
            </a:r>
            <a:r>
              <a:rPr kumimoji="1" lang="en-US" altLang="ja-JP" dirty="0"/>
              <a:t>58-51</a:t>
            </a:r>
            <a:r>
              <a:rPr kumimoji="1" lang="ja-JP" altLang="en-US" dirty="0"/>
              <a:t>カエサルによる征服 ガリア戦記　</a:t>
            </a:r>
            <a:endParaRPr kumimoji="1" lang="fr-CA" altLang="ja-JP" dirty="0"/>
          </a:p>
          <a:p>
            <a:pPr lvl="1">
              <a:buFont typeface="Arial" panose="020B0604020202020204" pitchFamily="34" charset="0"/>
              <a:buChar char="•"/>
            </a:pPr>
            <a:r>
              <a:rPr kumimoji="1" lang="fr-CA" altLang="ja-JP" dirty="0"/>
              <a:t>Astérix </a:t>
            </a:r>
            <a:r>
              <a:rPr kumimoji="1" lang="fr-FR" altLang="ja-JP" dirty="0">
                <a:hlinkClick r:id="rId3"/>
              </a:rPr>
              <a:t>https://fr.wikipedia.org/wiki/Ast%C3%A9rix</a:t>
            </a:r>
            <a:endParaRPr kumimoji="1" lang="fr-FR" altLang="ja-JP" dirty="0"/>
          </a:p>
          <a:p>
            <a:pPr lvl="1">
              <a:buFont typeface="Arial" panose="020B0604020202020204" pitchFamily="34" charset="0"/>
              <a:buChar char="•"/>
            </a:pPr>
            <a:r>
              <a:rPr kumimoji="1" lang="en-US" altLang="ja-JP" dirty="0"/>
              <a:t>https://fr.wikipedia.org/wiki/Liste_des_personnages_d%27Ast%C3%A9rix</a:t>
            </a:r>
          </a:p>
          <a:p>
            <a:pPr>
              <a:buFont typeface="Arial" panose="020B0604020202020204" pitchFamily="34" charset="0"/>
              <a:buChar char="•"/>
            </a:pPr>
            <a:r>
              <a:rPr kumimoji="1" lang="en-US" altLang="ja-JP" dirty="0"/>
              <a:t>5</a:t>
            </a:r>
            <a:r>
              <a:rPr kumimoji="1" lang="ja-JP" altLang="en-US" dirty="0"/>
              <a:t>世紀後半　フランク王国フランク王国（フランク王国、ラテン語</a:t>
            </a:r>
            <a:r>
              <a:rPr kumimoji="1" lang="en-US" altLang="ja-JP" dirty="0"/>
              <a:t>: Regnum Francorum, </a:t>
            </a:r>
            <a:r>
              <a:rPr kumimoji="1" lang="ja-JP" altLang="en-US" dirty="0"/>
              <a:t>ドイツ語</a:t>
            </a:r>
            <a:r>
              <a:rPr kumimoji="1" lang="en-US" altLang="ja-JP" dirty="0"/>
              <a:t>: </a:t>
            </a:r>
            <a:r>
              <a:rPr kumimoji="1" lang="en-US" altLang="ja-JP" dirty="0" err="1"/>
              <a:t>Fränkisches</a:t>
            </a:r>
            <a:r>
              <a:rPr kumimoji="1" lang="en-US" altLang="ja-JP" dirty="0"/>
              <a:t> Reich,</a:t>
            </a:r>
            <a:r>
              <a:rPr kumimoji="1" lang="ja-JP" altLang="en-US" dirty="0"/>
              <a:t>フランス語</a:t>
            </a:r>
            <a:r>
              <a:rPr kumimoji="1" lang="en-US" altLang="ja-JP" dirty="0"/>
              <a:t>: </a:t>
            </a:r>
            <a:r>
              <a:rPr kumimoji="1" lang="en-US" altLang="ja-JP" dirty="0" err="1"/>
              <a:t>Royaumes</a:t>
            </a:r>
            <a:r>
              <a:rPr kumimoji="1" lang="en-US" altLang="ja-JP" dirty="0"/>
              <a:t> francs</a:t>
            </a:r>
            <a:r>
              <a:rPr kumimoji="1" lang="ja-JP" altLang="en-US" dirty="0"/>
              <a:t>）　最古のフランス語文書</a:t>
            </a:r>
            <a:endParaRPr kumimoji="1" lang="en-US" altLang="ja-JP" dirty="0"/>
          </a:p>
          <a:p>
            <a:pPr>
              <a:buFont typeface="Arial" panose="020B0604020202020204" pitchFamily="34" charset="0"/>
              <a:buChar char="•"/>
            </a:pPr>
            <a:r>
              <a:rPr kumimoji="1" lang="en-US" altLang="ja-JP" dirty="0"/>
              <a:t>842: </a:t>
            </a:r>
            <a:r>
              <a:rPr kumimoji="1" lang="ja-JP" altLang="en-US" dirty="0"/>
              <a:t>　</a:t>
            </a:r>
            <a:r>
              <a:rPr kumimoji="1" lang="fr-FR" altLang="ja-JP" dirty="0"/>
              <a:t>Strasbourg</a:t>
            </a:r>
            <a:r>
              <a:rPr kumimoji="1" lang="ja-JP" altLang="en-US" dirty="0"/>
              <a:t>の誓約</a:t>
            </a:r>
            <a:r>
              <a:rPr kumimoji="1" lang="fr-FR" altLang="ja-JP" dirty="0"/>
              <a:t>les serments de Strasbourg</a:t>
            </a:r>
            <a:r>
              <a:rPr kumimoji="1" lang="ja-JP" altLang="fr-FR" dirty="0"/>
              <a:t>、</a:t>
            </a:r>
            <a:r>
              <a:rPr kumimoji="1" lang="ja-JP" altLang="en-US" dirty="0"/>
              <a:t>ドイツ語</a:t>
            </a:r>
            <a:r>
              <a:rPr kumimoji="1" lang="en-US" altLang="ja-JP" dirty="0"/>
              <a:t>: </a:t>
            </a:r>
            <a:r>
              <a:rPr kumimoji="1" lang="fr-FR" altLang="ja-JP" dirty="0"/>
              <a:t>die </a:t>
            </a:r>
            <a:r>
              <a:rPr kumimoji="1" lang="fr-FR" altLang="ja-JP" dirty="0" err="1"/>
              <a:t>Straßburger</a:t>
            </a:r>
            <a:r>
              <a:rPr kumimoji="1" lang="fr-FR" altLang="ja-JP" dirty="0"/>
              <a:t> </a:t>
            </a:r>
            <a:r>
              <a:rPr kumimoji="1" lang="fr-FR" altLang="ja-JP" dirty="0" err="1"/>
              <a:t>Eide</a:t>
            </a:r>
            <a:r>
              <a:rPr kumimoji="1" lang="ja-JP" altLang="fr-FR" dirty="0"/>
              <a:t>）</a:t>
            </a:r>
            <a:endParaRPr kumimoji="1" lang="ja-JP" altLang="en-US" dirty="0"/>
          </a:p>
          <a:p>
            <a:pPr>
              <a:buFont typeface="Arial" panose="020B0604020202020204" pitchFamily="34" charset="0"/>
              <a:buChar char="•"/>
            </a:pPr>
            <a:r>
              <a:rPr kumimoji="1" lang="en-US" altLang="ja-JP" dirty="0"/>
              <a:t>1066: </a:t>
            </a:r>
            <a:r>
              <a:rPr kumimoji="1" lang="ja-JP" altLang="en-US" dirty="0"/>
              <a:t>英国征服</a:t>
            </a:r>
          </a:p>
          <a:p>
            <a:r>
              <a:rPr kumimoji="1" lang="en-US" altLang="ja-JP" dirty="0"/>
              <a:t>1539:  </a:t>
            </a:r>
            <a:r>
              <a:rPr kumimoji="1" lang="fr-CA" altLang="ja-JP" dirty="0"/>
              <a:t>L’</a:t>
            </a:r>
            <a:r>
              <a:rPr kumimoji="1" lang="fr-FR" altLang="ja-JP" dirty="0"/>
              <a:t>ordonnance de </a:t>
            </a:r>
            <a:r>
              <a:rPr kumimoji="1" lang="fr-FR" altLang="ja-JP" dirty="0" err="1"/>
              <a:t>Villers-Cotterets</a:t>
            </a:r>
            <a:r>
              <a:rPr kumimoji="1" lang="fr-FR" altLang="ja-JP" dirty="0"/>
              <a:t>: </a:t>
            </a:r>
            <a:r>
              <a:rPr kumimoji="1" lang="ja-JP" altLang="en-US" dirty="0"/>
              <a:t>裁判の判決や訴訟手続きをフランス語で行う。</a:t>
            </a:r>
            <a:r>
              <a:rPr kumimoji="1" lang="fr-FR" altLang="ja-JP" dirty="0"/>
              <a:t>François Ier.</a:t>
            </a:r>
          </a:p>
          <a:p>
            <a:r>
              <a:rPr kumimoji="1" lang="fr-FR" altLang="ja-JP" dirty="0"/>
              <a:t>1634:  </a:t>
            </a:r>
            <a:r>
              <a:rPr kumimoji="1" lang="ja-JP" altLang="en-US" dirty="0"/>
              <a:t>アカデミーフランセ</a:t>
            </a:r>
            <a:r>
              <a:rPr kumimoji="1" lang="en-US" altLang="ja-JP" dirty="0"/>
              <a:t>―</a:t>
            </a:r>
            <a:r>
              <a:rPr kumimoji="1" lang="ja-JP" altLang="en-US" dirty="0"/>
              <a:t>ズの誕生</a:t>
            </a:r>
          </a:p>
          <a:p>
            <a:pPr marL="482600" lvl="1" indent="0">
              <a:buNone/>
            </a:pPr>
            <a:r>
              <a:rPr kumimoji="1" lang="fr-FR" altLang="ja-JP" dirty="0"/>
              <a:t>La mission confiée à l'Académie est claire : « La principale fonction de l'Académie sera de travailler, avec tout le soin et toute la diligence possibles, à donner des règles certaines à notre langue et à la rendre pure, éloquente et capable de traiter les arts et les sciences. » (Article 24 des statuts.)</a:t>
            </a:r>
          </a:p>
          <a:p>
            <a:r>
              <a:rPr lang="ja-JP" altLang="en-US" b="1" dirty="0">
                <a:solidFill>
                  <a:srgbClr val="202122"/>
                </a:solidFill>
                <a:highlight>
                  <a:srgbClr val="FFFFFF"/>
                </a:highlight>
                <a:latin typeface="Arial" panose="020B0604020202020204" pitchFamily="34" charset="0"/>
              </a:rPr>
              <a:t>ルイ</a:t>
            </a:r>
            <a:r>
              <a:rPr lang="en-US" altLang="ja-JP" b="1" dirty="0">
                <a:solidFill>
                  <a:srgbClr val="202122"/>
                </a:solidFill>
                <a:highlight>
                  <a:srgbClr val="FFFFFF"/>
                </a:highlight>
                <a:latin typeface="Arial" panose="020B0604020202020204" pitchFamily="34" charset="0"/>
              </a:rPr>
              <a:t>14</a:t>
            </a:r>
            <a:r>
              <a:rPr lang="ja-JP" altLang="en-US" b="1" dirty="0">
                <a:solidFill>
                  <a:srgbClr val="202122"/>
                </a:solidFill>
                <a:highlight>
                  <a:srgbClr val="FFFFFF"/>
                </a:highlight>
                <a:latin typeface="Arial" panose="020B0604020202020204" pitchFamily="34" charset="0"/>
              </a:rPr>
              <a:t>世</a:t>
            </a:r>
            <a:r>
              <a:rPr lang="ja-JP" altLang="en-US" dirty="0">
                <a:solidFill>
                  <a:srgbClr val="202122"/>
                </a:solidFill>
                <a:highlight>
                  <a:srgbClr val="FFFFFF"/>
                </a:highlight>
                <a:latin typeface="Arial" panose="020B0604020202020204" pitchFamily="34" charset="0"/>
              </a:rPr>
              <a:t>（</a:t>
            </a:r>
            <a:r>
              <a:rPr lang="ja-JP" altLang="en-US" dirty="0">
                <a:solidFill>
                  <a:srgbClr val="3366CC"/>
                </a:solidFill>
                <a:highlight>
                  <a:srgbClr val="FFFFFF"/>
                </a:highlight>
                <a:latin typeface="Arial" panose="020B0604020202020204" pitchFamily="34" charset="0"/>
                <a:hlinkClick r:id="rId4" tooltip="フランス語"/>
              </a:rPr>
              <a:t>仏</a:t>
            </a:r>
            <a:r>
              <a:rPr lang="en-US" altLang="ja-JP" dirty="0">
                <a:solidFill>
                  <a:srgbClr val="202122"/>
                </a:solidFill>
                <a:highlight>
                  <a:srgbClr val="FFFFFF"/>
                </a:highlight>
                <a:latin typeface="Arial" panose="020B0604020202020204" pitchFamily="34" charset="0"/>
              </a:rPr>
              <a:t>: </a:t>
            </a:r>
            <a:r>
              <a:rPr lang="fr-FR" altLang="ja-JP" dirty="0">
                <a:solidFill>
                  <a:srgbClr val="202122"/>
                </a:solidFill>
                <a:highlight>
                  <a:srgbClr val="FFFFFF"/>
                </a:highlight>
                <a:latin typeface="Arial" panose="020B0604020202020204" pitchFamily="34" charset="0"/>
              </a:rPr>
              <a:t>Louis XIV</a:t>
            </a:r>
            <a:r>
              <a:rPr lang="ja-JP" altLang="fr-FR" dirty="0">
                <a:solidFill>
                  <a:srgbClr val="202122"/>
                </a:solidFill>
                <a:highlight>
                  <a:srgbClr val="FFFFFF"/>
                </a:highlight>
                <a:latin typeface="Arial" panose="020B0604020202020204" pitchFamily="34" charset="0"/>
              </a:rPr>
              <a:t>、</a:t>
            </a:r>
            <a:r>
              <a:rPr lang="fr-FR" altLang="ja-JP" dirty="0">
                <a:solidFill>
                  <a:srgbClr val="3366CC"/>
                </a:solidFill>
                <a:highlight>
                  <a:srgbClr val="FFFFFF"/>
                </a:highlight>
                <a:latin typeface="Arial" panose="020B0604020202020204" pitchFamily="34" charset="0"/>
                <a:hlinkClick r:id="rId5" tooltip="1638年"/>
              </a:rPr>
              <a:t>1638</a:t>
            </a:r>
            <a:r>
              <a:rPr lang="ja-JP" altLang="en-US" dirty="0">
                <a:solidFill>
                  <a:srgbClr val="3366CC"/>
                </a:solidFill>
                <a:highlight>
                  <a:srgbClr val="FFFFFF"/>
                </a:highlight>
                <a:latin typeface="Arial" panose="020B0604020202020204" pitchFamily="34" charset="0"/>
                <a:hlinkClick r:id="rId5" tooltip="1638年"/>
              </a:rPr>
              <a:t>年</a:t>
            </a:r>
            <a:r>
              <a:rPr lang="en-US" altLang="ja-JP" dirty="0">
                <a:solidFill>
                  <a:srgbClr val="3366CC"/>
                </a:solidFill>
                <a:highlight>
                  <a:srgbClr val="FFFFFF"/>
                </a:highlight>
                <a:latin typeface="Arial" panose="020B0604020202020204" pitchFamily="34" charset="0"/>
                <a:hlinkClick r:id="rId6" tooltip="9月5日"/>
              </a:rPr>
              <a:t>9</a:t>
            </a:r>
            <a:r>
              <a:rPr lang="ja-JP" altLang="en-US" dirty="0">
                <a:solidFill>
                  <a:srgbClr val="3366CC"/>
                </a:solidFill>
                <a:highlight>
                  <a:srgbClr val="FFFFFF"/>
                </a:highlight>
                <a:latin typeface="Arial" panose="020B0604020202020204" pitchFamily="34" charset="0"/>
                <a:hlinkClick r:id="rId6" tooltip="9月5日"/>
              </a:rPr>
              <a:t>月</a:t>
            </a:r>
            <a:r>
              <a:rPr lang="en-US" altLang="ja-JP" dirty="0">
                <a:solidFill>
                  <a:srgbClr val="3366CC"/>
                </a:solidFill>
                <a:highlight>
                  <a:srgbClr val="FFFFFF"/>
                </a:highlight>
                <a:latin typeface="Arial" panose="020B0604020202020204" pitchFamily="34" charset="0"/>
                <a:hlinkClick r:id="rId6" tooltip="9月5日"/>
              </a:rPr>
              <a:t>5</a:t>
            </a:r>
            <a:r>
              <a:rPr lang="ja-JP" altLang="en-US" dirty="0">
                <a:solidFill>
                  <a:srgbClr val="3366CC"/>
                </a:solidFill>
                <a:highlight>
                  <a:srgbClr val="FFFFFF"/>
                </a:highlight>
                <a:latin typeface="Arial" panose="020B0604020202020204" pitchFamily="34" charset="0"/>
                <a:hlinkClick r:id="rId6" tooltip="9月5日"/>
              </a:rPr>
              <a:t>日</a:t>
            </a:r>
            <a:r>
              <a:rPr lang="ja-JP" altLang="en-US" dirty="0">
                <a:solidFill>
                  <a:srgbClr val="202122"/>
                </a:solidFill>
                <a:highlight>
                  <a:srgbClr val="FFFFFF"/>
                </a:highlight>
                <a:latin typeface="Arial" panose="020B0604020202020204" pitchFamily="34" charset="0"/>
              </a:rPr>
              <a:t> </a:t>
            </a:r>
            <a:r>
              <a:rPr lang="en-US" altLang="ja-JP" dirty="0">
                <a:solidFill>
                  <a:srgbClr val="202122"/>
                </a:solidFill>
                <a:highlight>
                  <a:srgbClr val="FFFFFF"/>
                </a:highlight>
                <a:latin typeface="Arial" panose="020B0604020202020204" pitchFamily="34" charset="0"/>
              </a:rPr>
              <a:t>- </a:t>
            </a:r>
            <a:r>
              <a:rPr lang="en-US" altLang="ja-JP" dirty="0">
                <a:solidFill>
                  <a:srgbClr val="3366CC"/>
                </a:solidFill>
                <a:highlight>
                  <a:srgbClr val="FFFFFF"/>
                </a:highlight>
                <a:latin typeface="Arial" panose="020B0604020202020204" pitchFamily="34" charset="0"/>
                <a:hlinkClick r:id="rId7" tooltip="1715年"/>
              </a:rPr>
              <a:t>1715</a:t>
            </a:r>
            <a:r>
              <a:rPr lang="ja-JP" altLang="en-US" dirty="0">
                <a:solidFill>
                  <a:srgbClr val="3366CC"/>
                </a:solidFill>
                <a:highlight>
                  <a:srgbClr val="FFFFFF"/>
                </a:highlight>
                <a:latin typeface="Arial" panose="020B0604020202020204" pitchFamily="34" charset="0"/>
                <a:hlinkClick r:id="rId7" tooltip="1715年"/>
              </a:rPr>
              <a:t>年</a:t>
            </a:r>
            <a:r>
              <a:rPr lang="en-US" altLang="ja-JP" dirty="0">
                <a:solidFill>
                  <a:srgbClr val="3366CC"/>
                </a:solidFill>
                <a:highlight>
                  <a:srgbClr val="FFFFFF"/>
                </a:highlight>
                <a:latin typeface="Arial" panose="020B0604020202020204" pitchFamily="34" charset="0"/>
                <a:hlinkClick r:id="rId8" tooltip="9月1日"/>
              </a:rPr>
              <a:t>9</a:t>
            </a:r>
            <a:r>
              <a:rPr lang="ja-JP" altLang="en-US" dirty="0">
                <a:solidFill>
                  <a:srgbClr val="3366CC"/>
                </a:solidFill>
                <a:highlight>
                  <a:srgbClr val="FFFFFF"/>
                </a:highlight>
                <a:latin typeface="Arial" panose="020B0604020202020204" pitchFamily="34" charset="0"/>
                <a:hlinkClick r:id="rId8" tooltip="9月1日"/>
              </a:rPr>
              <a:t>月</a:t>
            </a:r>
            <a:r>
              <a:rPr lang="en-US" altLang="ja-JP" dirty="0">
                <a:solidFill>
                  <a:srgbClr val="3366CC"/>
                </a:solidFill>
                <a:highlight>
                  <a:srgbClr val="FFFFFF"/>
                </a:highlight>
                <a:latin typeface="Arial" panose="020B0604020202020204" pitchFamily="34" charset="0"/>
                <a:hlinkClick r:id="rId8" tooltip="9月1日"/>
              </a:rPr>
              <a:t>1</a:t>
            </a:r>
            <a:r>
              <a:rPr lang="ja-JP" altLang="en-US" dirty="0">
                <a:solidFill>
                  <a:srgbClr val="3366CC"/>
                </a:solidFill>
                <a:highlight>
                  <a:srgbClr val="FFFFFF"/>
                </a:highlight>
                <a:latin typeface="Arial" panose="020B0604020202020204" pitchFamily="34" charset="0"/>
                <a:hlinkClick r:id="rId8" tooltip="9月1日"/>
              </a:rPr>
              <a:t>日</a:t>
            </a:r>
            <a:r>
              <a:rPr lang="ja-JP" altLang="en-US" dirty="0">
                <a:solidFill>
                  <a:srgbClr val="202122"/>
                </a:solidFill>
                <a:highlight>
                  <a:srgbClr val="FFFFFF"/>
                </a:highlight>
                <a:latin typeface="Arial" panose="020B0604020202020204" pitchFamily="34" charset="0"/>
              </a:rPr>
              <a:t>）</a:t>
            </a:r>
            <a:endParaRPr kumimoji="1" lang="fr-FR" altLang="ja-JP" dirty="0"/>
          </a:p>
          <a:p>
            <a:r>
              <a:rPr kumimoji="1" lang="en-US" altLang="ja-JP" dirty="0"/>
              <a:t>1648</a:t>
            </a:r>
            <a:r>
              <a:rPr kumimoji="1" lang="ja-JP" altLang="en-US" dirty="0"/>
              <a:t>：外交用言語のフランス語の始まり</a:t>
            </a:r>
            <a:endParaRPr kumimoji="1" lang="fr-FR" altLang="ja-JP" dirty="0"/>
          </a:p>
          <a:p>
            <a:r>
              <a:rPr kumimoji="1" lang="fr-FR" altLang="ja-JP" dirty="0"/>
              <a:t>1794: </a:t>
            </a:r>
            <a:r>
              <a:rPr kumimoji="1" lang="en-US" altLang="ja-JP" dirty="0"/>
              <a:t>Le</a:t>
            </a:r>
            <a:r>
              <a:rPr kumimoji="1" lang="fr-FR" altLang="ja-JP" dirty="0"/>
              <a:t>s Rapports Barère et Grégoire : </a:t>
            </a:r>
            <a:r>
              <a:rPr kumimoji="1" lang="ja-JP" altLang="en-US" dirty="0"/>
              <a:t>国語としてのフランス語の統一</a:t>
            </a:r>
            <a:endParaRPr kumimoji="1" lang="fr-CA" altLang="ja-JP" dirty="0"/>
          </a:p>
          <a:p>
            <a:pPr marL="0" indent="0">
              <a:buNone/>
            </a:pPr>
            <a:r>
              <a:rPr kumimoji="1" lang="fr-FR" altLang="ja-JP" dirty="0"/>
              <a:t>	https://www.axl.cefan.ulaval.ca/francophonie/gregoire-rapport.htm</a:t>
            </a:r>
            <a:endParaRPr kumimoji="1" lang="ja-JP" altLang="en-US" dirty="0"/>
          </a:p>
          <a:p>
            <a:r>
              <a:rPr kumimoji="1" lang="en-US" altLang="ja-JP" dirty="0"/>
              <a:t>1919 :</a:t>
            </a:r>
            <a:r>
              <a:rPr kumimoji="1" lang="fr-FR" altLang="ja-JP" dirty="0"/>
              <a:t>Le traité de Versailles : </a:t>
            </a:r>
            <a:r>
              <a:rPr kumimoji="1" lang="ja-JP" altLang="en-US" dirty="0"/>
              <a:t>外交用言語としてのフランス語の力の最初の失墜　（英語とフランス語）</a:t>
            </a:r>
          </a:p>
          <a:p>
            <a:r>
              <a:rPr kumimoji="1" lang="en-US" altLang="ja-JP" dirty="0"/>
              <a:t>1960 : </a:t>
            </a:r>
            <a:r>
              <a:rPr kumimoji="1" lang="fr-FR" altLang="ja-JP" dirty="0"/>
              <a:t>Association des Francophones</a:t>
            </a:r>
          </a:p>
          <a:p>
            <a:r>
              <a:rPr kumimoji="1" lang="fr-FR" altLang="ja-JP" dirty="0"/>
              <a:t>1994 : la loi Toubon </a:t>
            </a:r>
          </a:p>
          <a:p>
            <a:endParaRPr kumimoji="1" lang="ja-JP" altLang="en-US" dirty="0"/>
          </a:p>
        </p:txBody>
      </p:sp>
    </p:spTree>
    <p:extLst>
      <p:ext uri="{BB962C8B-B14F-4D97-AF65-F5344CB8AC3E}">
        <p14:creationId xmlns:p14="http://schemas.microsoft.com/office/powerpoint/2010/main" val="1058038526"/>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E2BA67-309E-4C6B-ADC5-F1AE9E65A40F}"/>
              </a:ext>
            </a:extLst>
          </p:cNvPr>
          <p:cNvSpPr>
            <a:spLocks noGrp="1"/>
          </p:cNvSpPr>
          <p:nvPr>
            <p:ph type="title"/>
          </p:nvPr>
        </p:nvSpPr>
        <p:spPr/>
        <p:txBody>
          <a:bodyPr>
            <a:normAutofit fontScale="90000"/>
          </a:bodyPr>
          <a:lstStyle/>
          <a:p>
            <a:r>
              <a:rPr kumimoji="1" lang="en-US" altLang="ja-JP" dirty="0"/>
              <a:t>5/1 </a:t>
            </a:r>
            <a:r>
              <a:rPr kumimoji="1" lang="ja-JP" altLang="en-US" dirty="0"/>
              <a:t>ガリア帝国（紀元後</a:t>
            </a:r>
            <a:r>
              <a:rPr kumimoji="1" lang="en-US" altLang="ja-JP" dirty="0"/>
              <a:t>300</a:t>
            </a:r>
            <a:r>
              <a:rPr kumimoji="1" lang="ja-JP" altLang="en-US" dirty="0"/>
              <a:t>年ごろ）のちに再度西ローマ帝国に統合</a:t>
            </a:r>
          </a:p>
        </p:txBody>
      </p:sp>
      <p:pic>
        <p:nvPicPr>
          <p:cNvPr id="4" name="図 3">
            <a:extLst>
              <a:ext uri="{FF2B5EF4-FFF2-40B4-BE49-F238E27FC236}">
                <a16:creationId xmlns:a16="http://schemas.microsoft.com/office/drawing/2014/main" id="{410B16CF-7439-FB2F-7809-212439BAA598}"/>
              </a:ext>
            </a:extLst>
          </p:cNvPr>
          <p:cNvPicPr>
            <a:picLocks noChangeAspect="1"/>
          </p:cNvPicPr>
          <p:nvPr/>
        </p:nvPicPr>
        <p:blipFill>
          <a:blip r:embed="rId2"/>
          <a:stretch>
            <a:fillRect/>
          </a:stretch>
        </p:blipFill>
        <p:spPr>
          <a:xfrm>
            <a:off x="1962912" y="2286000"/>
            <a:ext cx="6588101" cy="3896244"/>
          </a:xfrm>
          <a:prstGeom prst="rect">
            <a:avLst/>
          </a:prstGeom>
        </p:spPr>
      </p:pic>
    </p:spTree>
    <p:extLst>
      <p:ext uri="{BB962C8B-B14F-4D97-AF65-F5344CB8AC3E}">
        <p14:creationId xmlns:p14="http://schemas.microsoft.com/office/powerpoint/2010/main" val="1434413061"/>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5C4A7B7-0B91-7C34-6CFB-92C47DF8F572}"/>
              </a:ext>
            </a:extLst>
          </p:cNvPr>
          <p:cNvSpPr>
            <a:spLocks noGrp="1"/>
          </p:cNvSpPr>
          <p:nvPr>
            <p:ph type="title"/>
          </p:nvPr>
        </p:nvSpPr>
        <p:spPr/>
        <p:txBody>
          <a:bodyPr/>
          <a:lstStyle/>
          <a:p>
            <a:r>
              <a:rPr kumimoji="1" lang="en-US" altLang="ja-JP" dirty="0"/>
              <a:t>5/1 </a:t>
            </a:r>
            <a:r>
              <a:rPr kumimoji="1" lang="ja-JP" altLang="en-US" dirty="0"/>
              <a:t>西ローマ帝国</a:t>
            </a:r>
            <a:r>
              <a:rPr kumimoji="1" lang="en-US" altLang="ja-JP" dirty="0"/>
              <a:t>400</a:t>
            </a:r>
            <a:r>
              <a:rPr kumimoji="1" lang="ja-JP" altLang="en-US" dirty="0"/>
              <a:t>年ごろ</a:t>
            </a:r>
          </a:p>
        </p:txBody>
      </p:sp>
      <p:pic>
        <p:nvPicPr>
          <p:cNvPr id="4" name="図 3">
            <a:extLst>
              <a:ext uri="{FF2B5EF4-FFF2-40B4-BE49-F238E27FC236}">
                <a16:creationId xmlns:a16="http://schemas.microsoft.com/office/drawing/2014/main" id="{ED6520DB-4AFE-3919-B22A-6FAEB4230154}"/>
              </a:ext>
            </a:extLst>
          </p:cNvPr>
          <p:cNvPicPr>
            <a:picLocks noChangeAspect="1"/>
          </p:cNvPicPr>
          <p:nvPr/>
        </p:nvPicPr>
        <p:blipFill>
          <a:blip r:embed="rId2"/>
          <a:stretch>
            <a:fillRect/>
          </a:stretch>
        </p:blipFill>
        <p:spPr>
          <a:xfrm>
            <a:off x="3414712" y="1495425"/>
            <a:ext cx="5362575" cy="3867150"/>
          </a:xfrm>
          <a:prstGeom prst="rect">
            <a:avLst/>
          </a:prstGeom>
        </p:spPr>
      </p:pic>
    </p:spTree>
    <p:extLst>
      <p:ext uri="{BB962C8B-B14F-4D97-AF65-F5344CB8AC3E}">
        <p14:creationId xmlns:p14="http://schemas.microsoft.com/office/powerpoint/2010/main" val="242863052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E34B1AB-A605-4522-E05F-6CCE9D3317AD}"/>
              </a:ext>
            </a:extLst>
          </p:cNvPr>
          <p:cNvSpPr>
            <a:spLocks noGrp="1"/>
          </p:cNvSpPr>
          <p:nvPr>
            <p:ph type="title"/>
          </p:nvPr>
        </p:nvSpPr>
        <p:spPr/>
        <p:txBody>
          <a:bodyPr>
            <a:normAutofit fontScale="90000"/>
          </a:bodyPr>
          <a:lstStyle/>
          <a:p>
            <a:r>
              <a:rPr kumimoji="1" lang="en-US" altLang="ja-JP" dirty="0"/>
              <a:t>5/1 </a:t>
            </a:r>
            <a:r>
              <a:rPr kumimoji="1" lang="ja-JP" altLang="en-US" dirty="0"/>
              <a:t>西ローマ帝国と東ローマ帝国という二つの国があったわけではない</a:t>
            </a:r>
          </a:p>
        </p:txBody>
      </p:sp>
      <p:pic>
        <p:nvPicPr>
          <p:cNvPr id="4" name="図 3">
            <a:extLst>
              <a:ext uri="{FF2B5EF4-FFF2-40B4-BE49-F238E27FC236}">
                <a16:creationId xmlns:a16="http://schemas.microsoft.com/office/drawing/2014/main" id="{5C21DC51-63EA-2B0F-5CAE-EB740C932F0D}"/>
              </a:ext>
            </a:extLst>
          </p:cNvPr>
          <p:cNvPicPr>
            <a:picLocks noChangeAspect="1"/>
          </p:cNvPicPr>
          <p:nvPr/>
        </p:nvPicPr>
        <p:blipFill>
          <a:blip r:embed="rId2"/>
          <a:stretch>
            <a:fillRect/>
          </a:stretch>
        </p:blipFill>
        <p:spPr>
          <a:xfrm>
            <a:off x="3804856" y="2434209"/>
            <a:ext cx="5362575" cy="3867150"/>
          </a:xfrm>
          <a:prstGeom prst="rect">
            <a:avLst/>
          </a:prstGeom>
        </p:spPr>
      </p:pic>
    </p:spTree>
    <p:extLst>
      <p:ext uri="{BB962C8B-B14F-4D97-AF65-F5344CB8AC3E}">
        <p14:creationId xmlns:p14="http://schemas.microsoft.com/office/powerpoint/2010/main" val="38157338"/>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B99E2B-C79B-74C5-17C6-3ED0C0326BFC}"/>
              </a:ext>
            </a:extLst>
          </p:cNvPr>
          <p:cNvSpPr>
            <a:spLocks noGrp="1"/>
          </p:cNvSpPr>
          <p:nvPr>
            <p:ph type="title"/>
          </p:nvPr>
        </p:nvSpPr>
        <p:spPr/>
        <p:txBody>
          <a:bodyPr/>
          <a:lstStyle/>
          <a:p>
            <a:r>
              <a:rPr kumimoji="1" lang="en-US" altLang="ja-JP" dirty="0"/>
              <a:t>5/1</a:t>
            </a:r>
            <a:r>
              <a:rPr kumimoji="1" lang="ja-JP" altLang="en-US" dirty="0"/>
              <a:t>フランク王国</a:t>
            </a:r>
          </a:p>
        </p:txBody>
      </p:sp>
      <p:sp>
        <p:nvSpPr>
          <p:cNvPr id="3" name="テキスト プレースホルダー 2">
            <a:extLst>
              <a:ext uri="{FF2B5EF4-FFF2-40B4-BE49-F238E27FC236}">
                <a16:creationId xmlns:a16="http://schemas.microsoft.com/office/drawing/2014/main" id="{DF5842FD-7F1E-C3FE-1352-30A572362AF5}"/>
              </a:ext>
            </a:extLst>
          </p:cNvPr>
          <p:cNvSpPr>
            <a:spLocks noGrp="1"/>
          </p:cNvSpPr>
          <p:nvPr>
            <p:ph type="body" idx="1"/>
          </p:nvPr>
        </p:nvSpPr>
        <p:spPr/>
        <p:txBody>
          <a:bodyPr/>
          <a:lstStyle/>
          <a:p>
            <a:r>
              <a:rPr kumimoji="1" lang="en-US" altLang="ja-JP" dirty="0">
                <a:hlinkClick r:id="rId2"/>
              </a:rPr>
              <a:t>https://ja.wikipedia.org/wiki/%E3%83%95%E3%83%A9%E3%83%B3%E3%82%AF%E7%8E%8B%E5%9B%BD</a:t>
            </a:r>
          </a:p>
          <a:p>
            <a:r>
              <a:rPr kumimoji="1" lang="ja-JP" altLang="en-US" dirty="0">
                <a:hlinkClick r:id="rId2"/>
              </a:rPr>
              <a:t>フランク王国</a:t>
            </a:r>
            <a:endParaRPr kumimoji="1" lang="en-US" altLang="ja-JP" dirty="0"/>
          </a:p>
          <a:p>
            <a:r>
              <a:rPr kumimoji="1" lang="ja-JP" altLang="en-US" dirty="0"/>
              <a:t>シャルルマーニュ（</a:t>
            </a:r>
            <a:r>
              <a:rPr lang="ja-JP" altLang="en-US" b="0" i="0" dirty="0">
                <a:solidFill>
                  <a:srgbClr val="202122"/>
                </a:solidFill>
                <a:effectLst/>
                <a:highlight>
                  <a:srgbClr val="FFFFFF"/>
                </a:highlight>
                <a:latin typeface="Arial" panose="020B0604020202020204" pitchFamily="34" charset="0"/>
              </a:rPr>
              <a:t>在位：</a:t>
            </a:r>
            <a:r>
              <a:rPr lang="en-US" altLang="ja-JP" b="0" i="0" u="none" strike="noStrike" dirty="0">
                <a:solidFill>
                  <a:srgbClr val="3366CC"/>
                </a:solidFill>
                <a:effectLst/>
                <a:highlight>
                  <a:srgbClr val="FFFFFF"/>
                </a:highlight>
                <a:latin typeface="Arial" panose="020B0604020202020204" pitchFamily="34" charset="0"/>
                <a:hlinkClick r:id="rId3" tooltip="768年"/>
              </a:rPr>
              <a:t>768</a:t>
            </a:r>
            <a:r>
              <a:rPr lang="ja-JP" altLang="en-US" b="0" i="0" u="none" strike="noStrike" dirty="0">
                <a:solidFill>
                  <a:srgbClr val="3366CC"/>
                </a:solidFill>
                <a:effectLst/>
                <a:highlight>
                  <a:srgbClr val="FFFFFF"/>
                </a:highlight>
                <a:latin typeface="Arial" panose="020B0604020202020204" pitchFamily="34" charset="0"/>
                <a:hlinkClick r:id="rId3" tooltip="768年"/>
              </a:rPr>
              <a:t>年</a:t>
            </a:r>
            <a:r>
              <a:rPr lang="ja-JP" altLang="en-US" b="0" i="0" dirty="0">
                <a:solidFill>
                  <a:srgbClr val="202122"/>
                </a:solidFill>
                <a:effectLst/>
                <a:highlight>
                  <a:srgbClr val="FFFFFF"/>
                </a:highlight>
                <a:latin typeface="Arial" panose="020B0604020202020204" pitchFamily="34" charset="0"/>
              </a:rPr>
              <a:t> </a:t>
            </a:r>
            <a:r>
              <a:rPr lang="en-US" altLang="ja-JP" b="0" i="0" dirty="0">
                <a:solidFill>
                  <a:srgbClr val="202122"/>
                </a:solidFill>
                <a:effectLst/>
                <a:highlight>
                  <a:srgbClr val="FFFFFF"/>
                </a:highlight>
                <a:latin typeface="Arial" panose="020B0604020202020204" pitchFamily="34" charset="0"/>
              </a:rPr>
              <a:t>- 814</a:t>
            </a:r>
            <a:r>
              <a:rPr lang="ja-JP" altLang="en-US" b="0" i="0" dirty="0">
                <a:solidFill>
                  <a:srgbClr val="202122"/>
                </a:solidFill>
                <a:effectLst/>
                <a:highlight>
                  <a:srgbClr val="FFFFFF"/>
                </a:highlight>
                <a:latin typeface="Arial" panose="020B0604020202020204" pitchFamily="34" charset="0"/>
              </a:rPr>
              <a:t>年）</a:t>
            </a:r>
            <a:endParaRPr kumimoji="1" lang="ja-JP" altLang="en-US" dirty="0"/>
          </a:p>
        </p:txBody>
      </p:sp>
      <p:pic>
        <p:nvPicPr>
          <p:cNvPr id="4" name="図 3">
            <a:extLst>
              <a:ext uri="{FF2B5EF4-FFF2-40B4-BE49-F238E27FC236}">
                <a16:creationId xmlns:a16="http://schemas.microsoft.com/office/drawing/2014/main" id="{6CD9B2D9-531D-C1E3-8D3E-4EB78FCFA18B}"/>
              </a:ext>
            </a:extLst>
          </p:cNvPr>
          <p:cNvPicPr>
            <a:picLocks noChangeAspect="1"/>
          </p:cNvPicPr>
          <p:nvPr/>
        </p:nvPicPr>
        <p:blipFill>
          <a:blip r:embed="rId4"/>
          <a:stretch>
            <a:fillRect/>
          </a:stretch>
        </p:blipFill>
        <p:spPr>
          <a:xfrm>
            <a:off x="2011728" y="4196442"/>
            <a:ext cx="2685458" cy="2262499"/>
          </a:xfrm>
          <a:prstGeom prst="rect">
            <a:avLst/>
          </a:prstGeom>
        </p:spPr>
      </p:pic>
    </p:spTree>
    <p:extLst>
      <p:ext uri="{BB962C8B-B14F-4D97-AF65-F5344CB8AC3E}">
        <p14:creationId xmlns:p14="http://schemas.microsoft.com/office/powerpoint/2010/main" val="1887122000"/>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6B094C-BFE2-33D3-93B8-DFB511DD8685}"/>
              </a:ext>
            </a:extLst>
          </p:cNvPr>
          <p:cNvSpPr>
            <a:spLocks noGrp="1"/>
          </p:cNvSpPr>
          <p:nvPr>
            <p:ph type="title"/>
          </p:nvPr>
        </p:nvSpPr>
        <p:spPr/>
        <p:txBody>
          <a:bodyPr/>
          <a:lstStyle/>
          <a:p>
            <a:r>
              <a:rPr kumimoji="1" lang="fr-CA" altLang="ja-JP" dirty="0"/>
              <a:t>5</a:t>
            </a:r>
            <a:r>
              <a:rPr kumimoji="1" lang="en-GB" altLang="ja-JP" dirty="0"/>
              <a:t>/8</a:t>
            </a:r>
            <a:r>
              <a:rPr kumimoji="1" lang="fr-CA" altLang="ja-JP" dirty="0"/>
              <a:t>genre grammatical</a:t>
            </a:r>
            <a:r>
              <a:rPr kumimoji="1" lang="ja-JP" altLang="en-US" dirty="0"/>
              <a:t>の文法１</a:t>
            </a:r>
          </a:p>
        </p:txBody>
      </p:sp>
      <p:sp>
        <p:nvSpPr>
          <p:cNvPr id="3" name="テキスト プレースホルダー 2">
            <a:extLst>
              <a:ext uri="{FF2B5EF4-FFF2-40B4-BE49-F238E27FC236}">
                <a16:creationId xmlns:a16="http://schemas.microsoft.com/office/drawing/2014/main" id="{039CC907-7682-8655-7150-0557ECE1CFAA}"/>
              </a:ext>
            </a:extLst>
          </p:cNvPr>
          <p:cNvSpPr>
            <a:spLocks noGrp="1"/>
          </p:cNvSpPr>
          <p:nvPr>
            <p:ph type="body" idx="1"/>
          </p:nvPr>
        </p:nvSpPr>
        <p:spPr>
          <a:xfrm>
            <a:off x="1251677" y="1694688"/>
            <a:ext cx="9794275" cy="5163312"/>
          </a:xfrm>
        </p:spPr>
        <p:txBody>
          <a:bodyPr>
            <a:normAutofit/>
          </a:bodyPr>
          <a:lstStyle/>
          <a:p>
            <a:r>
              <a:rPr kumimoji="1" lang="ja-JP" altLang="en-US" dirty="0"/>
              <a:t>名詞の性 それぞれの名詞に</a:t>
            </a:r>
            <a:r>
              <a:rPr kumimoji="1" lang="fr-CA" altLang="ja-JP" dirty="0"/>
              <a:t>genre</a:t>
            </a:r>
            <a:r>
              <a:rPr kumimoji="1" lang="en-GB" altLang="ja-JP" dirty="0"/>
              <a:t> grammatical</a:t>
            </a:r>
            <a:r>
              <a:rPr kumimoji="1" lang="ja-JP" altLang="en-US" dirty="0"/>
              <a:t>がある。</a:t>
            </a:r>
            <a:endParaRPr kumimoji="1" lang="en-US" altLang="ja-JP" dirty="0"/>
          </a:p>
          <a:p>
            <a:pPr lvl="2"/>
            <a:r>
              <a:rPr kumimoji="1" lang="fr-CA" altLang="ja-JP" dirty="0"/>
              <a:t>livre m,  table, f</a:t>
            </a:r>
          </a:p>
          <a:p>
            <a:pPr>
              <a:buFont typeface="Arial" panose="020B0604020202020204" pitchFamily="34" charset="0"/>
              <a:buChar char="•"/>
            </a:pPr>
            <a:r>
              <a:rPr kumimoji="1" lang="ja-JP" altLang="en-US" dirty="0"/>
              <a:t>語形　発音（</a:t>
            </a:r>
            <a:r>
              <a:rPr kumimoji="1" lang="fr-CA" altLang="ja-JP" dirty="0"/>
              <a:t>phonologie, phonétique) </a:t>
            </a:r>
            <a:r>
              <a:rPr kumimoji="1" lang="ja-JP" altLang="en-US" dirty="0"/>
              <a:t>と形態（</a:t>
            </a:r>
            <a:r>
              <a:rPr kumimoji="1" lang="fr-CA" altLang="ja-JP" dirty="0"/>
              <a:t>morphologie) </a:t>
            </a:r>
            <a:endParaRPr kumimoji="1" lang="en-US" altLang="ja-JP" dirty="0"/>
          </a:p>
          <a:p>
            <a:r>
              <a:rPr kumimoji="1" lang="ja-JP" altLang="en-US" dirty="0"/>
              <a:t>形容詞の性</a:t>
            </a:r>
            <a:endParaRPr kumimoji="1" lang="en-US" altLang="ja-JP" dirty="0"/>
          </a:p>
          <a:p>
            <a:r>
              <a:rPr kumimoji="1" lang="ja-JP" altLang="en-US" dirty="0"/>
              <a:t>無生物名詞</a:t>
            </a:r>
            <a:endParaRPr kumimoji="1" lang="en-US" altLang="ja-JP" dirty="0"/>
          </a:p>
          <a:p>
            <a:r>
              <a:rPr kumimoji="1" lang="ja-JP" altLang="en-US" dirty="0"/>
              <a:t>人間名詞</a:t>
            </a:r>
            <a:endParaRPr kumimoji="1" lang="fr-CA" altLang="ja-JP" dirty="0"/>
          </a:p>
          <a:p>
            <a:r>
              <a:rPr kumimoji="1" lang="fr-CA" altLang="ja-JP" dirty="0"/>
              <a:t>Bonami O. et Boyé G., 2019, « </a:t>
            </a:r>
            <a:r>
              <a:rPr kumimoji="1" lang="fr-CA" altLang="ja-JP" dirty="0" err="1"/>
              <a:t>Paradigm</a:t>
            </a:r>
            <a:r>
              <a:rPr kumimoji="1" lang="fr-CA" altLang="ja-JP" dirty="0"/>
              <a:t> </a:t>
            </a:r>
            <a:r>
              <a:rPr kumimoji="1" lang="fr-CA" altLang="ja-JP" dirty="0" err="1"/>
              <a:t>Uniformity</a:t>
            </a:r>
            <a:r>
              <a:rPr kumimoji="1" lang="fr-CA" altLang="ja-JP" dirty="0"/>
              <a:t> and the French </a:t>
            </a:r>
            <a:r>
              <a:rPr kumimoji="1" lang="fr-CA" altLang="ja-JP" dirty="0" err="1"/>
              <a:t>Gender</a:t>
            </a:r>
            <a:r>
              <a:rPr kumimoji="1" lang="fr-CA" altLang="ja-JP" dirty="0"/>
              <a:t> System », in </a:t>
            </a:r>
            <a:r>
              <a:rPr kumimoji="1" lang="fr-CA" altLang="ja-JP" dirty="0" err="1"/>
              <a:t>Hippisley</a:t>
            </a:r>
            <a:r>
              <a:rPr kumimoji="1" lang="fr-CA" altLang="ja-JP" dirty="0"/>
              <a:t> A., </a:t>
            </a:r>
            <a:r>
              <a:rPr kumimoji="1" lang="fr-CA" altLang="ja-JP" dirty="0" err="1"/>
              <a:t>Baerman</a:t>
            </a:r>
            <a:r>
              <a:rPr kumimoji="1" lang="fr-CA" altLang="ja-JP" dirty="0"/>
              <a:t> M. et Bond O., Perspectives on </a:t>
            </a:r>
            <a:r>
              <a:rPr kumimoji="1" lang="fr-CA" altLang="ja-JP" dirty="0" err="1"/>
              <a:t>morphology</a:t>
            </a:r>
            <a:r>
              <a:rPr kumimoji="1" lang="fr-CA" altLang="ja-JP" dirty="0"/>
              <a:t>: Papers in </a:t>
            </a:r>
            <a:r>
              <a:rPr kumimoji="1" lang="fr-CA" altLang="ja-JP" dirty="0" err="1"/>
              <a:t>honour</a:t>
            </a:r>
            <a:r>
              <a:rPr kumimoji="1" lang="fr-CA" altLang="ja-JP" dirty="0"/>
              <a:t> of Greville Corbett G., Edinburgh, Edinburgh UP, p. 171-192.</a:t>
            </a:r>
          </a:p>
          <a:p>
            <a:r>
              <a:rPr kumimoji="1" lang="ja-JP" altLang="en-US" dirty="0"/>
              <a:t>名詞の性は恣意的か？</a:t>
            </a:r>
            <a:endParaRPr kumimoji="1" lang="en-US" altLang="ja-JP" dirty="0"/>
          </a:p>
          <a:p>
            <a:r>
              <a:rPr kumimoji="1" lang="fr-FR" altLang="ja-JP" dirty="0">
                <a:hlinkClick r:id="rId3"/>
              </a:rPr>
              <a:t>https://blog.assimil.com/a-quoi-sert-le-genre-grammatical/</a:t>
            </a:r>
            <a:endParaRPr kumimoji="1" lang="fr-FR" altLang="ja-JP" dirty="0"/>
          </a:p>
          <a:p>
            <a:r>
              <a:rPr lang="fr-FR" altLang="ja-JP" dirty="0">
                <a:hlinkClick r:id="rId4"/>
              </a:rPr>
              <a:t>Langues et genre : une série en 6 épisodes | </a:t>
            </a:r>
            <a:r>
              <a:rPr lang="fr-FR" altLang="ja-JP" dirty="0" err="1">
                <a:hlinkClick r:id="rId4"/>
              </a:rPr>
              <a:t>Assimil</a:t>
            </a:r>
            <a:endParaRPr kumimoji="1" lang="fr-FR" altLang="ja-JP" dirty="0"/>
          </a:p>
          <a:p>
            <a:endParaRPr kumimoji="1" lang="ja-JP" altLang="en-US" dirty="0"/>
          </a:p>
        </p:txBody>
      </p:sp>
    </p:spTree>
    <p:extLst>
      <p:ext uri="{BB962C8B-B14F-4D97-AF65-F5344CB8AC3E}">
        <p14:creationId xmlns:p14="http://schemas.microsoft.com/office/powerpoint/2010/main" val="89598848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プレースホルダー 2">
            <a:extLst>
              <a:ext uri="{FF2B5EF4-FFF2-40B4-BE49-F238E27FC236}">
                <a16:creationId xmlns:a16="http://schemas.microsoft.com/office/drawing/2014/main" id="{9C13B11A-C9F8-6EF9-3217-86ECC2312E25}"/>
              </a:ext>
            </a:extLst>
          </p:cNvPr>
          <p:cNvSpPr>
            <a:spLocks noGrp="1"/>
          </p:cNvSpPr>
          <p:nvPr>
            <p:ph type="body" idx="1"/>
          </p:nvPr>
        </p:nvSpPr>
        <p:spPr/>
        <p:txBody>
          <a:bodyPr>
            <a:normAutofit fontScale="92500" lnSpcReduction="10000"/>
          </a:bodyPr>
          <a:lstStyle/>
          <a:p>
            <a:pPr marL="0" indent="0">
              <a:buNone/>
            </a:pPr>
            <a:r>
              <a:rPr kumimoji="1" lang="ja-JP" altLang="en-US" dirty="0"/>
              <a:t>授業目的</a:t>
            </a:r>
            <a:endParaRPr kumimoji="1" lang="fr-CA" altLang="ja-JP" dirty="0"/>
          </a:p>
          <a:p>
            <a:r>
              <a:rPr lang="ja-JP" altLang="en-US" b="0" i="0" dirty="0">
                <a:solidFill>
                  <a:srgbClr val="000000"/>
                </a:solidFill>
                <a:effectLst/>
                <a:latin typeface="Meiryo" panose="020B0604030504040204" pitchFamily="50" charset="-128"/>
                <a:ea typeface="Meiryo" panose="020B0604030504040204" pitchFamily="50" charset="-128"/>
              </a:rPr>
              <a:t>フランス語の社会言語学的な側面を包括的に探求する。主に言語とジェンダーの問題を取り上げる。</a:t>
            </a:r>
            <a:endParaRPr lang="en-US" altLang="ja-JP" b="0" i="0" dirty="0">
              <a:solidFill>
                <a:srgbClr val="000000"/>
              </a:solidFill>
              <a:effectLst/>
              <a:latin typeface="Meiryo" panose="020B0604030504040204" pitchFamily="50" charset="-128"/>
              <a:ea typeface="Meiryo" panose="020B0604030504040204" pitchFamily="50" charset="-128"/>
            </a:endParaRPr>
          </a:p>
          <a:p>
            <a:pPr marL="0" indent="0">
              <a:buNone/>
            </a:pPr>
            <a:r>
              <a:rPr lang="ja-JP" altLang="en-US" dirty="0">
                <a:solidFill>
                  <a:srgbClr val="000000"/>
                </a:solidFill>
                <a:latin typeface="Meiryo" panose="020B0604030504040204" pitchFamily="50" charset="-128"/>
                <a:ea typeface="Meiryo" panose="020B0604030504040204" pitchFamily="50" charset="-128"/>
              </a:rPr>
              <a:t>到達目標</a:t>
            </a:r>
            <a:endParaRPr lang="en-US" altLang="ja-JP" dirty="0">
              <a:solidFill>
                <a:srgbClr val="000000"/>
              </a:solidFill>
              <a:latin typeface="Meiryo" panose="020B0604030504040204" pitchFamily="50" charset="-128"/>
              <a:ea typeface="Meiryo" panose="020B0604030504040204" pitchFamily="50" charset="-128"/>
            </a:endParaRPr>
          </a:p>
          <a:p>
            <a:pPr>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フランス語の現代フランス語を形作っている社会的および歴史的要因を理解する。</a:t>
            </a:r>
            <a:endParaRPr lang="en-US" altLang="ja-JP" b="0" i="0" dirty="0">
              <a:solidFill>
                <a:srgbClr val="000000"/>
              </a:solidFill>
              <a:effectLst/>
              <a:latin typeface="Meiryo" panose="020B0604030504040204" pitchFamily="50" charset="-128"/>
              <a:ea typeface="Meiryo" panose="020B0604030504040204" pitchFamily="50" charset="-128"/>
            </a:endParaRPr>
          </a:p>
          <a:p>
            <a:pPr>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授業の概要：背景</a:t>
            </a:r>
            <a:endParaRPr lang="en-US" altLang="ja-JP" b="0" i="0" dirty="0">
              <a:solidFill>
                <a:srgbClr val="000000"/>
              </a:solidFill>
              <a:effectLst/>
              <a:latin typeface="Meiryo" panose="020B0604030504040204" pitchFamily="50" charset="-128"/>
              <a:ea typeface="Meiryo" panose="020B0604030504040204" pitchFamily="50" charset="-128"/>
            </a:endParaRPr>
          </a:p>
          <a:p>
            <a:pPr>
              <a:buFont typeface="Arial" panose="020B0604020202020204" pitchFamily="34" charset="0"/>
              <a:buChar char="•"/>
            </a:pPr>
            <a:r>
              <a:rPr lang="ja-JP" altLang="en-US" b="0" i="0" dirty="0">
                <a:solidFill>
                  <a:srgbClr val="000000"/>
                </a:solidFill>
                <a:effectLst/>
                <a:latin typeface="Meiryo" panose="020B0604030504040204" pitchFamily="50" charset="-128"/>
                <a:ea typeface="Meiryo" panose="020B0604030504040204" pitchFamily="50" charset="-128"/>
              </a:rPr>
              <a:t>このコースでは、人間のジェンダーと文法上の性の問題を縦軸に、フランス語の社会言語学的な側面を包括的に探求する。歴史的な変遷から始まり、アカデミーフランセーズによる標準化、地域変種、国際的な影響、英語との相互</a:t>
            </a:r>
            <a:r>
              <a:rPr lang="ja-JP" altLang="en-US" b="0" i="0">
                <a:solidFill>
                  <a:srgbClr val="000000"/>
                </a:solidFill>
                <a:effectLst/>
                <a:latin typeface="Meiryo" panose="020B0604030504040204" pitchFamily="50" charset="-128"/>
                <a:ea typeface="Meiryo" panose="020B0604030504040204" pitchFamily="50" charset="-128"/>
              </a:rPr>
              <a:t>関係、そして</a:t>
            </a:r>
            <a:r>
              <a:rPr lang="ja-JP" altLang="en-US" b="0" i="0" dirty="0">
                <a:solidFill>
                  <a:srgbClr val="000000"/>
                </a:solidFill>
                <a:effectLst/>
                <a:latin typeface="Meiryo" panose="020B0604030504040204" pitchFamily="50" charset="-128"/>
                <a:ea typeface="Meiryo" panose="020B0604030504040204" pitchFamily="50" charset="-128"/>
              </a:rPr>
              <a:t>ジェンダーと文化の影響までを対象とする。また、言語と政治や社会との関係、未来の展望についても考察する。</a:t>
            </a:r>
            <a:endParaRPr lang="en-US" altLang="ja-JP" dirty="0">
              <a:solidFill>
                <a:srgbClr val="000000"/>
              </a:solidFill>
              <a:latin typeface="Meiryo" panose="020B0604030504040204" pitchFamily="50" charset="-128"/>
              <a:ea typeface="Meiryo" panose="020B0604030504040204" pitchFamily="50" charset="-128"/>
            </a:endParaRPr>
          </a:p>
          <a:p>
            <a:endParaRPr lang="en-US" altLang="ja-JP" b="0" i="0" dirty="0">
              <a:solidFill>
                <a:srgbClr val="000000"/>
              </a:solidFill>
              <a:effectLst/>
              <a:latin typeface="Meiryo" panose="020B0604030504040204" pitchFamily="50" charset="-128"/>
              <a:ea typeface="Meiryo" panose="020B0604030504040204" pitchFamily="50" charset="-128"/>
            </a:endParaRPr>
          </a:p>
          <a:p>
            <a:pPr marL="0" indent="0">
              <a:buNone/>
            </a:pPr>
            <a:endParaRPr kumimoji="1" lang="en-US" altLang="ja-JP" dirty="0">
              <a:solidFill>
                <a:srgbClr val="000000"/>
              </a:solidFill>
              <a:latin typeface="Meiryo" panose="020B0604030504040204" pitchFamily="50" charset="-128"/>
              <a:ea typeface="Meiryo" panose="020B0604030504040204" pitchFamily="50" charset="-128"/>
            </a:endParaRPr>
          </a:p>
        </p:txBody>
      </p:sp>
      <p:sp>
        <p:nvSpPr>
          <p:cNvPr id="4" name="タイトル 1">
            <a:extLst>
              <a:ext uri="{FF2B5EF4-FFF2-40B4-BE49-F238E27FC236}">
                <a16:creationId xmlns:a16="http://schemas.microsoft.com/office/drawing/2014/main" id="{805FEA34-2E54-887B-8C17-C955AECABD72}"/>
              </a:ext>
            </a:extLst>
          </p:cNvPr>
          <p:cNvSpPr>
            <a:spLocks noGrp="1"/>
          </p:cNvSpPr>
          <p:nvPr>
            <p:ph type="title"/>
          </p:nvPr>
        </p:nvSpPr>
        <p:spPr>
          <a:xfrm>
            <a:off x="1250950" y="382588"/>
            <a:ext cx="10179050" cy="1492250"/>
          </a:xfrm>
        </p:spPr>
        <p:txBody>
          <a:bodyPr/>
          <a:lstStyle/>
          <a:p>
            <a:r>
              <a:rPr kumimoji="1" lang="en-GB" altLang="ja-JP" dirty="0"/>
              <a:t>4/10 introduction</a:t>
            </a:r>
            <a:endParaRPr kumimoji="1" lang="ja-JP" altLang="en-US" dirty="0"/>
          </a:p>
        </p:txBody>
      </p:sp>
    </p:spTree>
    <p:extLst>
      <p:ext uri="{BB962C8B-B14F-4D97-AF65-F5344CB8AC3E}">
        <p14:creationId xmlns:p14="http://schemas.microsoft.com/office/powerpoint/2010/main" val="3274084795"/>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2A6A49F-1CD2-ADFF-40E1-39D27CAED1A4}"/>
              </a:ext>
            </a:extLst>
          </p:cNvPr>
          <p:cNvSpPr>
            <a:spLocks noGrp="1"/>
          </p:cNvSpPr>
          <p:nvPr>
            <p:ph type="title"/>
          </p:nvPr>
        </p:nvSpPr>
        <p:spPr>
          <a:xfrm>
            <a:off x="1251677" y="382384"/>
            <a:ext cx="10178324" cy="896687"/>
          </a:xfrm>
        </p:spPr>
        <p:txBody>
          <a:bodyPr/>
          <a:lstStyle/>
          <a:p>
            <a:r>
              <a:rPr kumimoji="1" lang="en-US" altLang="ja-JP" dirty="0"/>
              <a:t>5/8 </a:t>
            </a:r>
            <a:r>
              <a:rPr kumimoji="1" lang="ja-JP" altLang="en-US" dirty="0"/>
              <a:t>名詞→形容詞（→名詞）</a:t>
            </a:r>
          </a:p>
        </p:txBody>
      </p:sp>
      <p:sp>
        <p:nvSpPr>
          <p:cNvPr id="3" name="テキスト プレースホルダー 2">
            <a:extLst>
              <a:ext uri="{FF2B5EF4-FFF2-40B4-BE49-F238E27FC236}">
                <a16:creationId xmlns:a16="http://schemas.microsoft.com/office/drawing/2014/main" id="{BEA036FC-29BC-D28B-7A90-21F49FD6597C}"/>
              </a:ext>
            </a:extLst>
          </p:cNvPr>
          <p:cNvSpPr>
            <a:spLocks noGrp="1"/>
          </p:cNvSpPr>
          <p:nvPr>
            <p:ph type="body" idx="1"/>
          </p:nvPr>
        </p:nvSpPr>
        <p:spPr>
          <a:xfrm>
            <a:off x="914400" y="1874516"/>
            <a:ext cx="10777728" cy="4450084"/>
          </a:xfrm>
        </p:spPr>
        <p:txBody>
          <a:bodyPr>
            <a:normAutofit fontScale="25000" lnSpcReduction="20000"/>
          </a:bodyPr>
          <a:lstStyle/>
          <a:p>
            <a:r>
              <a:rPr kumimoji="1" lang="fr-CA" altLang="ja-JP" sz="4200" dirty="0"/>
              <a:t>résidence étudiante, rue piétonne, culture bourgeoise, cité ouvrière</a:t>
            </a:r>
          </a:p>
          <a:p>
            <a:r>
              <a:rPr kumimoji="1" lang="fr-CA" altLang="ja-JP" sz="4200" dirty="0"/>
              <a:t>langue française, nation Européenne, banlieue parisienne</a:t>
            </a:r>
          </a:p>
          <a:p>
            <a:r>
              <a:rPr kumimoji="1" lang="fr-CA" altLang="ja-JP" sz="4200" dirty="0"/>
              <a:t>Université Sorbonne </a:t>
            </a:r>
            <a:r>
              <a:rPr kumimoji="1" lang="ja-JP" altLang="en-US" sz="4200" dirty="0"/>
              <a:t>ソルボンヌ大学　→　</a:t>
            </a:r>
            <a:r>
              <a:rPr kumimoji="1" lang="fr-CA" altLang="ja-JP" sz="4200" dirty="0"/>
              <a:t>La Sorbonne</a:t>
            </a:r>
          </a:p>
          <a:p>
            <a:pPr marL="0" indent="0">
              <a:buNone/>
            </a:pPr>
            <a:r>
              <a:rPr kumimoji="1" lang="fr-CA" altLang="ja-JP" sz="4200" dirty="0"/>
              <a:t>	Robert de Sorbon, 1201-1274</a:t>
            </a:r>
          </a:p>
          <a:p>
            <a:r>
              <a:rPr kumimoji="1" lang="fr-CA" altLang="ja-JP" sz="4200" dirty="0"/>
              <a:t>rue Mazarine </a:t>
            </a:r>
            <a:r>
              <a:rPr kumimoji="1" lang="ja-JP" altLang="en-US" sz="4200" dirty="0"/>
              <a:t>　マザリーヌ通り</a:t>
            </a:r>
            <a:endParaRPr kumimoji="1" lang="fr-CA" altLang="ja-JP" sz="4200" dirty="0"/>
          </a:p>
          <a:p>
            <a:pPr lvl="1"/>
            <a:r>
              <a:rPr kumimoji="1" lang="fr-FR" altLang="ja-JP" sz="4200" dirty="0"/>
              <a:t>Son nom vient du voisinage du collège des Quatre-Nations, aujourd'hui Institut de France, fondé par Jules Mazarin. (1602-1661)</a:t>
            </a:r>
          </a:p>
          <a:p>
            <a:pPr lvl="1"/>
            <a:endParaRPr kumimoji="1" lang="fr-CA" altLang="ja-JP" sz="4200" dirty="0"/>
          </a:p>
          <a:p>
            <a:r>
              <a:rPr lang="fr-FR" altLang="ja-JP" sz="4200" b="0" i="1" dirty="0">
                <a:solidFill>
                  <a:srgbClr val="202122"/>
                </a:solidFill>
                <a:effectLst/>
                <a:latin typeface="Arial" panose="020B0604020202020204" pitchFamily="34" charset="0"/>
              </a:rPr>
              <a:t>République </a:t>
            </a:r>
            <a:r>
              <a:rPr lang="fr-FR" altLang="ja-JP" sz="4200" b="1" i="1" dirty="0">
                <a:solidFill>
                  <a:srgbClr val="202122"/>
                </a:solidFill>
                <a:effectLst/>
                <a:latin typeface="Arial" panose="020B0604020202020204" pitchFamily="34" charset="0"/>
              </a:rPr>
              <a:t>mitterrandienne</a:t>
            </a:r>
            <a:r>
              <a:rPr lang="ja-JP" altLang="en-US" sz="4200" i="1" dirty="0">
                <a:solidFill>
                  <a:srgbClr val="202122"/>
                </a:solidFill>
                <a:latin typeface="Arial" panose="020B0604020202020204" pitchFamily="34" charset="0"/>
              </a:rPr>
              <a:t>、</a:t>
            </a:r>
            <a:r>
              <a:rPr lang="fr-CA" altLang="ja-JP" sz="4200" i="1" dirty="0">
                <a:solidFill>
                  <a:srgbClr val="202122"/>
                </a:solidFill>
                <a:latin typeface="Arial" panose="020B0604020202020204" pitchFamily="34" charset="0"/>
              </a:rPr>
              <a:t>chiraquienne, </a:t>
            </a:r>
          </a:p>
          <a:p>
            <a:r>
              <a:rPr kumimoji="1" lang="en-GB" altLang="ja-JP" sz="4200" dirty="0" err="1"/>
              <a:t>mitterrandiste</a:t>
            </a:r>
            <a:endParaRPr kumimoji="1" lang="fr-CA" altLang="ja-JP" sz="4200" dirty="0"/>
          </a:p>
          <a:p>
            <a:r>
              <a:rPr lang="fr-FR" altLang="ja-JP" sz="4200" b="0" i="0" u="none" strike="noStrike" dirty="0">
                <a:solidFill>
                  <a:srgbClr val="11594B"/>
                </a:solidFill>
                <a:effectLst/>
                <a:highlight>
                  <a:srgbClr val="FFFFFF"/>
                </a:highlight>
                <a:latin typeface="Roboto" panose="02000000000000000000" pitchFamily="2" charset="0"/>
                <a:hlinkClick r:id="rId2"/>
              </a:rPr>
              <a:t>proustien (Marcel Proust)</a:t>
            </a:r>
            <a:endParaRPr lang="fr-FR" altLang="ja-JP" sz="4200" b="0" i="0" u="none" strike="noStrike" dirty="0">
              <a:solidFill>
                <a:srgbClr val="11594B"/>
              </a:solidFill>
              <a:effectLst/>
              <a:highlight>
                <a:srgbClr val="FFFFFF"/>
              </a:highlight>
              <a:latin typeface="Roboto" panose="02000000000000000000" pitchFamily="2" charset="0"/>
            </a:endParaRPr>
          </a:p>
          <a:p>
            <a:pPr lvl="1"/>
            <a:r>
              <a:rPr lang="fr-FR" altLang="ja-JP" sz="4000" b="0" i="1" dirty="0">
                <a:solidFill>
                  <a:srgbClr val="202122"/>
                </a:solidFill>
                <a:effectLst/>
                <a:latin typeface="Arial" panose="020B0604020202020204" pitchFamily="34" charset="0"/>
              </a:rPr>
              <a:t>[Emil] Cioran semble bien respecter la consigne </a:t>
            </a:r>
            <a:r>
              <a:rPr lang="fr-FR" altLang="ja-JP" sz="4000" b="1" i="1" dirty="0">
                <a:solidFill>
                  <a:srgbClr val="202122"/>
                </a:solidFill>
                <a:effectLst/>
                <a:latin typeface="Arial" panose="020B0604020202020204" pitchFamily="34" charset="0"/>
              </a:rPr>
              <a:t>proustienne</a:t>
            </a:r>
            <a:r>
              <a:rPr lang="fr-FR" altLang="ja-JP" sz="4000" b="0" i="1" dirty="0">
                <a:solidFill>
                  <a:srgbClr val="202122"/>
                </a:solidFill>
                <a:effectLst/>
                <a:latin typeface="Arial" panose="020B0604020202020204" pitchFamily="34" charset="0"/>
              </a:rPr>
              <a:t> : « le devoir et la tâche d’un écrivain sont ceux d’un traducteur » et il se trouve souvent dans l’impossibilité d’écrire, tout comme il se tourmente dans l’impossibilité de tout traduire.</a:t>
            </a:r>
            <a:r>
              <a:rPr lang="fr-FR" altLang="ja-JP" sz="4000" b="0" i="0" dirty="0">
                <a:solidFill>
                  <a:srgbClr val="202122"/>
                </a:solidFill>
                <a:effectLst/>
                <a:highlight>
                  <a:srgbClr val="FFFFFF"/>
                </a:highlight>
                <a:latin typeface="Arial" panose="020B0604020202020204" pitchFamily="34" charset="0"/>
              </a:rPr>
              <a:t> </a:t>
            </a:r>
            <a:endParaRPr lang="fr-FR" altLang="ja-JP" sz="4200" b="0" i="0" u="none" strike="noStrike" dirty="0">
              <a:solidFill>
                <a:srgbClr val="11594B"/>
              </a:solidFill>
              <a:effectLst/>
              <a:highlight>
                <a:srgbClr val="FFFFFF"/>
              </a:highlight>
              <a:latin typeface="Roboto" panose="02000000000000000000" pitchFamily="2" charset="0"/>
            </a:endParaRPr>
          </a:p>
          <a:p>
            <a:r>
              <a:rPr lang="fr-FR" altLang="ja-JP" sz="4200" dirty="0">
                <a:solidFill>
                  <a:srgbClr val="11594B"/>
                </a:solidFill>
                <a:highlight>
                  <a:srgbClr val="FFFFFF"/>
                </a:highlight>
                <a:latin typeface="Roboto" panose="02000000000000000000" pitchFamily="2" charset="0"/>
              </a:rPr>
              <a:t>Balzacien</a:t>
            </a:r>
          </a:p>
          <a:p>
            <a:r>
              <a:rPr lang="fr-FR" altLang="ja-JP" sz="4200" b="0" i="0" u="none" strike="noStrike" dirty="0">
                <a:solidFill>
                  <a:srgbClr val="11594B"/>
                </a:solidFill>
                <a:effectLst/>
                <a:highlight>
                  <a:srgbClr val="FFFFFF"/>
                </a:highlight>
                <a:latin typeface="Roboto" panose="02000000000000000000" pitchFamily="2" charset="0"/>
              </a:rPr>
              <a:t>Freudien</a:t>
            </a:r>
          </a:p>
          <a:p>
            <a:r>
              <a:rPr lang="fr-FR" altLang="ja-JP" sz="4200" b="0" i="0" u="none" strike="noStrike" dirty="0">
                <a:solidFill>
                  <a:srgbClr val="11594B"/>
                </a:solidFill>
                <a:effectLst/>
                <a:highlight>
                  <a:srgbClr val="FFFFFF"/>
                </a:highlight>
                <a:latin typeface="Roboto" panose="02000000000000000000" pitchFamily="2" charset="0"/>
              </a:rPr>
              <a:t>Gaulliste</a:t>
            </a:r>
          </a:p>
          <a:p>
            <a:r>
              <a:rPr lang="fr-FR" altLang="ja-JP" sz="4200" dirty="0">
                <a:solidFill>
                  <a:srgbClr val="11594B"/>
                </a:solidFill>
                <a:highlight>
                  <a:srgbClr val="FFFFFF"/>
                </a:highlight>
                <a:latin typeface="Roboto" panose="02000000000000000000" pitchFamily="2" charset="0"/>
              </a:rPr>
              <a:t>Gaullien</a:t>
            </a:r>
            <a:endParaRPr lang="fr-FR" altLang="ja-JP" sz="4200" b="0" i="0" u="none" strike="noStrike" dirty="0">
              <a:solidFill>
                <a:srgbClr val="11594B"/>
              </a:solidFill>
              <a:effectLst/>
              <a:highlight>
                <a:srgbClr val="FFFFFF"/>
              </a:highlight>
              <a:latin typeface="Roboto" panose="02000000000000000000" pitchFamily="2" charset="0"/>
            </a:endParaRPr>
          </a:p>
          <a:p>
            <a:r>
              <a:rPr lang="fr-FR" altLang="ja-JP" sz="4200" dirty="0">
                <a:solidFill>
                  <a:srgbClr val="11594B"/>
                </a:solidFill>
                <a:highlight>
                  <a:srgbClr val="FFFFFF"/>
                </a:highlight>
                <a:latin typeface="Roboto" panose="02000000000000000000" pitchFamily="2" charset="0"/>
              </a:rPr>
              <a:t>Hugolien</a:t>
            </a:r>
          </a:p>
          <a:p>
            <a:r>
              <a:rPr lang="fr-FR" altLang="ja-JP" sz="4200" dirty="0" err="1">
                <a:solidFill>
                  <a:srgbClr val="11594B"/>
                </a:solidFill>
                <a:highlight>
                  <a:srgbClr val="FFFFFF"/>
                </a:highlight>
                <a:latin typeface="Roboto" panose="02000000000000000000" pitchFamily="2" charset="0"/>
              </a:rPr>
              <a:t>Moli</a:t>
            </a:r>
            <a:r>
              <a:rPr lang="fr-CA" altLang="ja-JP" sz="4200" dirty="0">
                <a:solidFill>
                  <a:srgbClr val="11594B"/>
                </a:solidFill>
                <a:highlight>
                  <a:srgbClr val="FFFFFF"/>
                </a:highlight>
                <a:latin typeface="Roboto" panose="02000000000000000000" pitchFamily="2" charset="0"/>
              </a:rPr>
              <a:t>é</a:t>
            </a:r>
            <a:r>
              <a:rPr lang="fr-FR" altLang="ja-JP" sz="4200" dirty="0" err="1">
                <a:solidFill>
                  <a:srgbClr val="11594B"/>
                </a:solidFill>
                <a:highlight>
                  <a:srgbClr val="FFFFFF"/>
                </a:highlight>
                <a:latin typeface="Roboto" panose="02000000000000000000" pitchFamily="2" charset="0"/>
              </a:rPr>
              <a:t>resque</a:t>
            </a:r>
            <a:endParaRPr lang="fr-FR" altLang="ja-JP" sz="4200" dirty="0">
              <a:solidFill>
                <a:srgbClr val="11594B"/>
              </a:solidFill>
              <a:highlight>
                <a:srgbClr val="FFFFFF"/>
              </a:highlight>
              <a:latin typeface="Roboto" panose="02000000000000000000" pitchFamily="2" charset="0"/>
            </a:endParaRPr>
          </a:p>
          <a:p>
            <a:r>
              <a:rPr lang="fr-FR" altLang="ja-JP" sz="4200" dirty="0">
                <a:solidFill>
                  <a:srgbClr val="11594B"/>
                </a:solidFill>
                <a:highlight>
                  <a:srgbClr val="FFFFFF"/>
                </a:highlight>
                <a:latin typeface="Roboto" panose="02000000000000000000" pitchFamily="2" charset="0"/>
              </a:rPr>
              <a:t>Saussurien</a:t>
            </a:r>
          </a:p>
          <a:p>
            <a:endParaRPr lang="fr-FR" altLang="ja-JP" b="0" i="0" u="none" strike="noStrike" dirty="0">
              <a:solidFill>
                <a:srgbClr val="11594B"/>
              </a:solidFill>
              <a:effectLst/>
              <a:highlight>
                <a:srgbClr val="FFFFFF"/>
              </a:highlight>
              <a:latin typeface="Roboto" panose="02000000000000000000" pitchFamily="2" charset="0"/>
            </a:endParaRPr>
          </a:p>
          <a:p>
            <a:pPr marL="0" indent="0">
              <a:buNone/>
            </a:pPr>
            <a:endParaRPr lang="fr-FR" altLang="ja-JP" b="0" i="0" u="none" strike="noStrike" dirty="0">
              <a:solidFill>
                <a:srgbClr val="11594B"/>
              </a:solidFill>
              <a:effectLst/>
              <a:highlight>
                <a:srgbClr val="FFFFFF"/>
              </a:highlight>
              <a:latin typeface="Roboto" panose="02000000000000000000" pitchFamily="2" charset="0"/>
            </a:endParaRPr>
          </a:p>
          <a:p>
            <a:endParaRPr lang="fr-FR" altLang="ja-JP" b="0" i="0" u="none" strike="noStrike" dirty="0">
              <a:solidFill>
                <a:srgbClr val="11594B"/>
              </a:solidFill>
              <a:effectLst/>
              <a:highlight>
                <a:srgbClr val="FFFFFF"/>
              </a:highlight>
              <a:latin typeface="Roboto" panose="02000000000000000000" pitchFamily="2" charset="0"/>
            </a:endParaRPr>
          </a:p>
          <a:p>
            <a:r>
              <a:rPr lang="ja-JP" altLang="en-US" b="0" i="0" u="none" strike="noStrike" dirty="0">
                <a:solidFill>
                  <a:srgbClr val="11594B"/>
                </a:solidFill>
                <a:effectLst/>
                <a:highlight>
                  <a:srgbClr val="FFFFFF"/>
                </a:highlight>
                <a:latin typeface="Roboto" panose="02000000000000000000" pitchFamily="2" charset="0"/>
              </a:rPr>
              <a:t>ゼレンスキー、ゼレンシカ</a:t>
            </a:r>
            <a:endParaRPr lang="en-US" altLang="ja-JP" b="0" i="0" u="none" strike="noStrike" dirty="0">
              <a:solidFill>
                <a:srgbClr val="11594B"/>
              </a:solidFill>
              <a:effectLst/>
              <a:highlight>
                <a:srgbClr val="FFFFFF"/>
              </a:highlight>
              <a:latin typeface="Roboto" panose="02000000000000000000" pitchFamily="2" charset="0"/>
            </a:endParaRPr>
          </a:p>
          <a:p>
            <a:r>
              <a:rPr lang="ja-JP" altLang="en-US" dirty="0">
                <a:solidFill>
                  <a:srgbClr val="11594B"/>
                </a:solidFill>
                <a:highlight>
                  <a:srgbClr val="FFFFFF"/>
                </a:highlight>
                <a:latin typeface="Roboto" panose="02000000000000000000" pitchFamily="2" charset="0"/>
              </a:rPr>
              <a:t>プーチン、プーチナ</a:t>
            </a:r>
            <a:endParaRPr lang="fr-FR" altLang="ja-JP" b="0" i="0" u="none" strike="noStrike" dirty="0">
              <a:solidFill>
                <a:srgbClr val="11594B"/>
              </a:solidFill>
              <a:effectLst/>
              <a:highlight>
                <a:srgbClr val="FFFFFF"/>
              </a:highlight>
              <a:latin typeface="Roboto" panose="02000000000000000000" pitchFamily="2" charset="0"/>
            </a:endParaRPr>
          </a:p>
          <a:p>
            <a:endParaRPr lang="fr-FR" altLang="ja-JP" b="0" i="0" u="none" strike="noStrike" dirty="0">
              <a:solidFill>
                <a:srgbClr val="11594B"/>
              </a:solidFill>
              <a:effectLst/>
              <a:highlight>
                <a:srgbClr val="FFFFFF"/>
              </a:highlight>
              <a:latin typeface="Roboto" panose="02000000000000000000" pitchFamily="2" charset="0"/>
            </a:endParaRPr>
          </a:p>
          <a:p>
            <a:endParaRPr kumimoji="1" lang="fr-CA" altLang="ja-JP" dirty="0"/>
          </a:p>
          <a:p>
            <a:endParaRPr kumimoji="1" lang="ja-JP" altLang="en-US" dirty="0"/>
          </a:p>
        </p:txBody>
      </p:sp>
    </p:spTree>
    <p:extLst>
      <p:ext uri="{BB962C8B-B14F-4D97-AF65-F5344CB8AC3E}">
        <p14:creationId xmlns:p14="http://schemas.microsoft.com/office/powerpoint/2010/main" val="352355090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9DAE3-E794-4F2B-0713-3A562ECC8E02}"/>
              </a:ext>
            </a:extLst>
          </p:cNvPr>
          <p:cNvSpPr>
            <a:spLocks noGrp="1"/>
          </p:cNvSpPr>
          <p:nvPr>
            <p:ph type="title"/>
          </p:nvPr>
        </p:nvSpPr>
        <p:spPr/>
        <p:txBody>
          <a:bodyPr/>
          <a:lstStyle/>
          <a:p>
            <a:r>
              <a:rPr kumimoji="1" lang="fr-CA" altLang="ja-JP" dirty="0"/>
              <a:t>5/8 Bonami O. et Boyé G., 2019</a:t>
            </a:r>
            <a:endParaRPr kumimoji="1" lang="ja-JP" altLang="en-US" dirty="0"/>
          </a:p>
        </p:txBody>
      </p:sp>
      <p:pic>
        <p:nvPicPr>
          <p:cNvPr id="5" name="図 4">
            <a:extLst>
              <a:ext uri="{FF2B5EF4-FFF2-40B4-BE49-F238E27FC236}">
                <a16:creationId xmlns:a16="http://schemas.microsoft.com/office/drawing/2014/main" id="{6DE1C17B-B952-E13E-7646-CBF5B5514E00}"/>
              </a:ext>
            </a:extLst>
          </p:cNvPr>
          <p:cNvPicPr>
            <a:picLocks noChangeAspect="1"/>
          </p:cNvPicPr>
          <p:nvPr/>
        </p:nvPicPr>
        <p:blipFill>
          <a:blip r:embed="rId3"/>
          <a:stretch>
            <a:fillRect/>
          </a:stretch>
        </p:blipFill>
        <p:spPr>
          <a:xfrm>
            <a:off x="1437575" y="2043482"/>
            <a:ext cx="8965423" cy="4541862"/>
          </a:xfrm>
          <a:prstGeom prst="rect">
            <a:avLst/>
          </a:prstGeom>
        </p:spPr>
      </p:pic>
    </p:spTree>
    <p:extLst>
      <p:ext uri="{BB962C8B-B14F-4D97-AF65-F5344CB8AC3E}">
        <p14:creationId xmlns:p14="http://schemas.microsoft.com/office/powerpoint/2010/main" val="899295194"/>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F3AE61ED-8D5C-2481-9E75-03A0DBEA395F}"/>
              </a:ext>
            </a:extLst>
          </p:cNvPr>
          <p:cNvPicPr>
            <a:picLocks noChangeAspect="1"/>
          </p:cNvPicPr>
          <p:nvPr/>
        </p:nvPicPr>
        <p:blipFill>
          <a:blip r:embed="rId2"/>
          <a:stretch>
            <a:fillRect/>
          </a:stretch>
        </p:blipFill>
        <p:spPr>
          <a:xfrm>
            <a:off x="1476929" y="1462591"/>
            <a:ext cx="8498458" cy="1410317"/>
          </a:xfrm>
          <a:prstGeom prst="rect">
            <a:avLst/>
          </a:prstGeom>
        </p:spPr>
      </p:pic>
      <p:pic>
        <p:nvPicPr>
          <p:cNvPr id="7" name="図 6">
            <a:extLst>
              <a:ext uri="{FF2B5EF4-FFF2-40B4-BE49-F238E27FC236}">
                <a16:creationId xmlns:a16="http://schemas.microsoft.com/office/drawing/2014/main" id="{408049D2-5155-A084-036F-84FBA9800342}"/>
              </a:ext>
            </a:extLst>
          </p:cNvPr>
          <p:cNvPicPr>
            <a:picLocks noChangeAspect="1"/>
          </p:cNvPicPr>
          <p:nvPr/>
        </p:nvPicPr>
        <p:blipFill>
          <a:blip r:embed="rId3"/>
          <a:stretch>
            <a:fillRect/>
          </a:stretch>
        </p:blipFill>
        <p:spPr>
          <a:xfrm>
            <a:off x="2257624" y="3554560"/>
            <a:ext cx="7676752" cy="1485962"/>
          </a:xfrm>
          <a:prstGeom prst="rect">
            <a:avLst/>
          </a:prstGeom>
        </p:spPr>
      </p:pic>
      <p:pic>
        <p:nvPicPr>
          <p:cNvPr id="9" name="図 8">
            <a:extLst>
              <a:ext uri="{FF2B5EF4-FFF2-40B4-BE49-F238E27FC236}">
                <a16:creationId xmlns:a16="http://schemas.microsoft.com/office/drawing/2014/main" id="{6DC230B7-6955-DE63-FEE6-0AD9CAB57F7F}"/>
              </a:ext>
            </a:extLst>
          </p:cNvPr>
          <p:cNvPicPr>
            <a:picLocks noChangeAspect="1"/>
          </p:cNvPicPr>
          <p:nvPr/>
        </p:nvPicPr>
        <p:blipFill>
          <a:blip r:embed="rId4"/>
          <a:stretch>
            <a:fillRect/>
          </a:stretch>
        </p:blipFill>
        <p:spPr>
          <a:xfrm>
            <a:off x="1436619" y="5143211"/>
            <a:ext cx="9503704" cy="1253362"/>
          </a:xfrm>
          <a:prstGeom prst="rect">
            <a:avLst/>
          </a:prstGeom>
        </p:spPr>
      </p:pic>
      <p:sp>
        <p:nvSpPr>
          <p:cNvPr id="10" name="タイトル 1">
            <a:extLst>
              <a:ext uri="{FF2B5EF4-FFF2-40B4-BE49-F238E27FC236}">
                <a16:creationId xmlns:a16="http://schemas.microsoft.com/office/drawing/2014/main" id="{78D136D1-647B-B488-99DB-F0669B2C0A09}"/>
              </a:ext>
            </a:extLst>
          </p:cNvPr>
          <p:cNvSpPr>
            <a:spLocks noGrp="1"/>
          </p:cNvSpPr>
          <p:nvPr>
            <p:ph type="title"/>
          </p:nvPr>
        </p:nvSpPr>
        <p:spPr>
          <a:xfrm>
            <a:off x="1250950" y="382588"/>
            <a:ext cx="10179050" cy="1492250"/>
          </a:xfrm>
        </p:spPr>
        <p:txBody>
          <a:bodyPr/>
          <a:lstStyle/>
          <a:p>
            <a:r>
              <a:rPr kumimoji="1" lang="fr-CA" altLang="ja-JP" dirty="0"/>
              <a:t>5/8 Bonami O. et Boyé G., 2019</a:t>
            </a:r>
            <a:endParaRPr kumimoji="1" lang="ja-JP" altLang="en-US" dirty="0"/>
          </a:p>
        </p:txBody>
      </p:sp>
      <p:sp>
        <p:nvSpPr>
          <p:cNvPr id="11" name="テキスト ボックス 10">
            <a:extLst>
              <a:ext uri="{FF2B5EF4-FFF2-40B4-BE49-F238E27FC236}">
                <a16:creationId xmlns:a16="http://schemas.microsoft.com/office/drawing/2014/main" id="{3F9CC249-D0BB-A6F2-1202-60A742634A13}"/>
              </a:ext>
            </a:extLst>
          </p:cNvPr>
          <p:cNvSpPr txBox="1"/>
          <p:nvPr/>
        </p:nvSpPr>
        <p:spPr>
          <a:xfrm>
            <a:off x="3928655" y="3223529"/>
            <a:ext cx="3595006"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CA" altLang="ja-JP" sz="1000" dirty="0" err="1"/>
              <a:t>With</a:t>
            </a:r>
            <a:r>
              <a:rPr lang="fr-CA" altLang="ja-JP" sz="1000" dirty="0"/>
              <a:t> </a:t>
            </a:r>
            <a:r>
              <a:rPr lang="fr-CA" altLang="ja-JP" sz="1000" dirty="0" err="1"/>
              <a:t>associate</a:t>
            </a:r>
            <a:r>
              <a:rPr lang="fr-CA" altLang="ja-JP" sz="1000" dirty="0"/>
              <a:t>: m</a:t>
            </a:r>
            <a:r>
              <a:rPr lang="en-GB" altLang="ja-JP" sz="1000" dirty="0"/>
              <a:t>/f</a:t>
            </a:r>
            <a:r>
              <a:rPr lang="ja-JP" altLang="en-US" sz="1000" dirty="0"/>
              <a:t>間に形態上のつながりがあるもの</a:t>
            </a:r>
            <a:endPar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14" name="テキスト ボックス 13">
            <a:extLst>
              <a:ext uri="{FF2B5EF4-FFF2-40B4-BE49-F238E27FC236}">
                <a16:creationId xmlns:a16="http://schemas.microsoft.com/office/drawing/2014/main" id="{51A3F018-90B7-F789-DAAD-9472B4E016F3}"/>
              </a:ext>
            </a:extLst>
          </p:cNvPr>
          <p:cNvSpPr txBox="1"/>
          <p:nvPr/>
        </p:nvSpPr>
        <p:spPr>
          <a:xfrm>
            <a:off x="3082415" y="4814521"/>
            <a:ext cx="6120493"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fr-CA" altLang="ja-JP" sz="1000" dirty="0" err="1"/>
              <a:t>With</a:t>
            </a:r>
            <a:r>
              <a:rPr lang="fr-CA" altLang="ja-JP" sz="1000" dirty="0"/>
              <a:t> </a:t>
            </a:r>
            <a:r>
              <a:rPr lang="fr-CA" altLang="ja-JP" sz="1000" dirty="0" err="1"/>
              <a:t>associate</a:t>
            </a:r>
            <a:r>
              <a:rPr lang="fr-CA" altLang="ja-JP" sz="1000" dirty="0"/>
              <a:t>: </a:t>
            </a:r>
            <a:r>
              <a:rPr lang="ja-JP" altLang="en-US" sz="1000" dirty="0"/>
              <a:t>人間を表す名詞のうち、</a:t>
            </a:r>
            <a:r>
              <a:rPr lang="fr-CA" altLang="ja-JP" sz="1000" dirty="0"/>
              <a:t>m</a:t>
            </a:r>
            <a:r>
              <a:rPr lang="en-GB" altLang="ja-JP" sz="1000" dirty="0"/>
              <a:t>/f</a:t>
            </a:r>
            <a:r>
              <a:rPr lang="ja-JP" altLang="en-US" sz="1000" dirty="0"/>
              <a:t>間に形態上のつながりがあるもの、ｍが</a:t>
            </a:r>
            <a:r>
              <a:rPr lang="fr-CA" altLang="ja-JP" sz="1000" dirty="0"/>
              <a:t>non marqué</a:t>
            </a:r>
            <a:endPar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15" name="テキスト ボックス 14">
            <a:extLst>
              <a:ext uri="{FF2B5EF4-FFF2-40B4-BE49-F238E27FC236}">
                <a16:creationId xmlns:a16="http://schemas.microsoft.com/office/drawing/2014/main" id="{0AA4A5C5-8766-D27F-D7E1-6C283C7DAF54}"/>
              </a:ext>
            </a:extLst>
          </p:cNvPr>
          <p:cNvSpPr txBox="1"/>
          <p:nvPr/>
        </p:nvSpPr>
        <p:spPr>
          <a:xfrm>
            <a:off x="2887751" y="6340972"/>
            <a:ext cx="6657557" cy="24621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457200" rtl="0" fontAlgn="auto" latinLnBrk="0" hangingPunct="0">
              <a:lnSpc>
                <a:spcPct val="100000"/>
              </a:lnSpc>
              <a:spcBef>
                <a:spcPts val="0"/>
              </a:spcBef>
              <a:spcAft>
                <a:spcPts val="0"/>
              </a:spcAft>
              <a:buClrTx/>
              <a:buSzTx/>
              <a:buFontTx/>
              <a:buNone/>
              <a:tabLst/>
            </a:pPr>
            <a:r>
              <a:rPr lang="ja-JP" altLang="en-US" sz="1000" dirty="0"/>
              <a:t>人間を表す名詞のうち、</a:t>
            </a:r>
            <a:r>
              <a:rPr lang="fr-CA" altLang="ja-JP" sz="1000" dirty="0"/>
              <a:t>m</a:t>
            </a:r>
            <a:r>
              <a:rPr lang="en-GB" altLang="ja-JP" sz="1000" dirty="0"/>
              <a:t>/f</a:t>
            </a:r>
            <a:r>
              <a:rPr lang="ja-JP" altLang="en-US" sz="1000" dirty="0"/>
              <a:t>が同形が</a:t>
            </a:r>
            <a:r>
              <a:rPr lang="en-US" altLang="ja-JP" sz="1000" dirty="0"/>
              <a:t>42%, minister, </a:t>
            </a:r>
            <a:r>
              <a:rPr lang="en-US" altLang="ja-JP" sz="1000" dirty="0" err="1"/>
              <a:t>secr</a:t>
            </a:r>
            <a:r>
              <a:rPr lang="fr-CA" altLang="ja-JP" sz="1000" dirty="0" err="1"/>
              <a:t>ét</a:t>
            </a:r>
            <a:r>
              <a:rPr lang="en-US" altLang="ja-JP" sz="1000" dirty="0" err="1"/>
              <a:t>aire</a:t>
            </a:r>
            <a:r>
              <a:rPr lang="en-US" altLang="ja-JP" sz="1000" dirty="0"/>
              <a:t>, dentist, </a:t>
            </a:r>
            <a:r>
              <a:rPr lang="en-US" altLang="ja-JP" sz="1000" dirty="0" err="1"/>
              <a:t>phylosophe</a:t>
            </a:r>
            <a:r>
              <a:rPr lang="en-US" altLang="ja-JP" sz="1000" dirty="0"/>
              <a:t> etc. </a:t>
            </a:r>
            <a:endParaRPr kumimoji="0" lang="ja-JP" altLang="en-US" sz="10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250028880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10D7F6-8E71-40F8-717F-6EEBFEE9AA7B}"/>
              </a:ext>
            </a:extLst>
          </p:cNvPr>
          <p:cNvSpPr>
            <a:spLocks noGrp="1"/>
          </p:cNvSpPr>
          <p:nvPr>
            <p:ph type="title"/>
          </p:nvPr>
        </p:nvSpPr>
        <p:spPr/>
        <p:txBody>
          <a:bodyPr/>
          <a:lstStyle/>
          <a:p>
            <a:r>
              <a:rPr kumimoji="1" lang="en-US" altLang="ja-JP" dirty="0"/>
              <a:t>5/8 </a:t>
            </a:r>
            <a:r>
              <a:rPr kumimoji="1" lang="fr-CA" altLang="ja-JP" dirty="0"/>
              <a:t>Bonami O. et Boyé G., 2019</a:t>
            </a:r>
            <a:endParaRPr kumimoji="1" lang="ja-JP" altLang="en-US" dirty="0"/>
          </a:p>
        </p:txBody>
      </p:sp>
      <p:sp>
        <p:nvSpPr>
          <p:cNvPr id="3" name="テキスト プレースホルダー 2">
            <a:extLst>
              <a:ext uri="{FF2B5EF4-FFF2-40B4-BE49-F238E27FC236}">
                <a16:creationId xmlns:a16="http://schemas.microsoft.com/office/drawing/2014/main" id="{4DFD0700-7726-9007-5868-E9343FE5D083}"/>
              </a:ext>
            </a:extLst>
          </p:cNvPr>
          <p:cNvSpPr>
            <a:spLocks noGrp="1"/>
          </p:cNvSpPr>
          <p:nvPr>
            <p:ph type="body" idx="1"/>
          </p:nvPr>
        </p:nvSpPr>
        <p:spPr>
          <a:xfrm>
            <a:off x="1105373" y="1389892"/>
            <a:ext cx="9294403" cy="484626"/>
          </a:xfrm>
        </p:spPr>
        <p:txBody>
          <a:bodyPr/>
          <a:lstStyle/>
          <a:p>
            <a:r>
              <a:rPr kumimoji="1" lang="ja-JP" altLang="en-US" dirty="0"/>
              <a:t>人間名詞の</a:t>
            </a:r>
            <a:r>
              <a:rPr kumimoji="1" lang="fr-CA" altLang="ja-JP" dirty="0"/>
              <a:t>m/f</a:t>
            </a:r>
            <a:r>
              <a:rPr kumimoji="1" lang="ja-JP" altLang="en-US" dirty="0"/>
              <a:t>は、形容詞の</a:t>
            </a:r>
            <a:r>
              <a:rPr kumimoji="1" lang="fr-CA" altLang="ja-JP" dirty="0"/>
              <a:t>m</a:t>
            </a:r>
            <a:r>
              <a:rPr kumimoji="1" lang="en-GB" altLang="ja-JP" dirty="0"/>
              <a:t>/f</a:t>
            </a:r>
            <a:r>
              <a:rPr kumimoji="1" lang="ja-JP" altLang="en-US" dirty="0"/>
              <a:t>とほぼ同じ。</a:t>
            </a:r>
          </a:p>
        </p:txBody>
      </p:sp>
      <p:pic>
        <p:nvPicPr>
          <p:cNvPr id="5" name="図 4">
            <a:extLst>
              <a:ext uri="{FF2B5EF4-FFF2-40B4-BE49-F238E27FC236}">
                <a16:creationId xmlns:a16="http://schemas.microsoft.com/office/drawing/2014/main" id="{4CBB3881-A37B-6750-76FD-0A61E7E08100}"/>
              </a:ext>
            </a:extLst>
          </p:cNvPr>
          <p:cNvPicPr>
            <a:picLocks noChangeAspect="1"/>
          </p:cNvPicPr>
          <p:nvPr/>
        </p:nvPicPr>
        <p:blipFill>
          <a:blip r:embed="rId2"/>
          <a:stretch>
            <a:fillRect/>
          </a:stretch>
        </p:blipFill>
        <p:spPr>
          <a:xfrm>
            <a:off x="1105373" y="1874517"/>
            <a:ext cx="9931578" cy="4462100"/>
          </a:xfrm>
          <a:prstGeom prst="rect">
            <a:avLst/>
          </a:prstGeom>
        </p:spPr>
      </p:pic>
    </p:spTree>
    <p:extLst>
      <p:ext uri="{BB962C8B-B14F-4D97-AF65-F5344CB8AC3E}">
        <p14:creationId xmlns:p14="http://schemas.microsoft.com/office/powerpoint/2010/main" val="2365881552"/>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168DB7B-0E1F-597B-8D0B-C9F0BEFB4791}"/>
              </a:ext>
            </a:extLst>
          </p:cNvPr>
          <p:cNvSpPr>
            <a:spLocks noGrp="1"/>
          </p:cNvSpPr>
          <p:nvPr>
            <p:ph type="title"/>
          </p:nvPr>
        </p:nvSpPr>
        <p:spPr/>
        <p:txBody>
          <a:bodyPr/>
          <a:lstStyle/>
          <a:p>
            <a:r>
              <a:rPr kumimoji="1" lang="en-US" altLang="ja-JP" dirty="0"/>
              <a:t>5/8 </a:t>
            </a:r>
            <a:r>
              <a:rPr kumimoji="1" lang="fr-CA" altLang="ja-JP" dirty="0"/>
              <a:t>Bonami O. et Boyé G., 2019</a:t>
            </a:r>
            <a:endParaRPr kumimoji="1" lang="ja-JP" altLang="en-US" dirty="0"/>
          </a:p>
        </p:txBody>
      </p:sp>
      <p:sp>
        <p:nvSpPr>
          <p:cNvPr id="3" name="テキスト プレースホルダー 2">
            <a:extLst>
              <a:ext uri="{FF2B5EF4-FFF2-40B4-BE49-F238E27FC236}">
                <a16:creationId xmlns:a16="http://schemas.microsoft.com/office/drawing/2014/main" id="{8888346E-1B27-137C-29D8-546946D9A719}"/>
              </a:ext>
            </a:extLst>
          </p:cNvPr>
          <p:cNvSpPr>
            <a:spLocks noGrp="1"/>
          </p:cNvSpPr>
          <p:nvPr>
            <p:ph type="body" idx="1"/>
          </p:nvPr>
        </p:nvSpPr>
        <p:spPr/>
        <p:txBody>
          <a:bodyPr/>
          <a:lstStyle/>
          <a:p>
            <a:endParaRPr kumimoji="1" lang="ja-JP" altLang="en-US" dirty="0"/>
          </a:p>
        </p:txBody>
      </p:sp>
      <p:pic>
        <p:nvPicPr>
          <p:cNvPr id="7" name="図 6">
            <a:extLst>
              <a:ext uri="{FF2B5EF4-FFF2-40B4-BE49-F238E27FC236}">
                <a16:creationId xmlns:a16="http://schemas.microsoft.com/office/drawing/2014/main" id="{26433A10-45DD-F626-1A39-51AC07C0DBB8}"/>
              </a:ext>
            </a:extLst>
          </p:cNvPr>
          <p:cNvPicPr>
            <a:picLocks noChangeAspect="1"/>
          </p:cNvPicPr>
          <p:nvPr/>
        </p:nvPicPr>
        <p:blipFill>
          <a:blip r:embed="rId3"/>
          <a:stretch>
            <a:fillRect/>
          </a:stretch>
        </p:blipFill>
        <p:spPr>
          <a:xfrm>
            <a:off x="918580" y="1386418"/>
            <a:ext cx="10511421" cy="4493175"/>
          </a:xfrm>
          <a:prstGeom prst="rect">
            <a:avLst/>
          </a:prstGeom>
        </p:spPr>
      </p:pic>
      <p:sp>
        <p:nvSpPr>
          <p:cNvPr id="8" name="テキスト ボックス 7">
            <a:extLst>
              <a:ext uri="{FF2B5EF4-FFF2-40B4-BE49-F238E27FC236}">
                <a16:creationId xmlns:a16="http://schemas.microsoft.com/office/drawing/2014/main" id="{49E4D734-B1DB-13EC-7A29-244702721F07}"/>
              </a:ext>
            </a:extLst>
          </p:cNvPr>
          <p:cNvSpPr txBox="1"/>
          <p:nvPr/>
        </p:nvSpPr>
        <p:spPr>
          <a:xfrm>
            <a:off x="1611086" y="5992586"/>
            <a:ext cx="2036774"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男女同形（</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épicène)</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1881155994"/>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F9519F6-7487-5F57-E240-CEC8F034F3DB}"/>
              </a:ext>
            </a:extLst>
          </p:cNvPr>
          <p:cNvSpPr>
            <a:spLocks noGrp="1"/>
          </p:cNvSpPr>
          <p:nvPr>
            <p:ph type="title"/>
          </p:nvPr>
        </p:nvSpPr>
        <p:spPr/>
        <p:txBody>
          <a:bodyPr/>
          <a:lstStyle/>
          <a:p>
            <a:r>
              <a:rPr kumimoji="1" lang="en-US" altLang="ja-JP" dirty="0"/>
              <a:t>5/8</a:t>
            </a:r>
            <a:r>
              <a:rPr kumimoji="1" lang="ja-JP" altLang="en-US" dirty="0"/>
              <a:t>　</a:t>
            </a:r>
            <a:r>
              <a:rPr kumimoji="1" lang="fr-CA" altLang="ja-JP" dirty="0"/>
              <a:t>genre</a:t>
            </a:r>
            <a:r>
              <a:rPr kumimoji="1" lang="en-GB" altLang="ja-JP" dirty="0"/>
              <a:t> grammatical</a:t>
            </a:r>
            <a:r>
              <a:rPr kumimoji="1" lang="ja-JP" altLang="en-US" dirty="0"/>
              <a:t>の文法２</a:t>
            </a:r>
            <a:r>
              <a:rPr kumimoji="1" lang="en-US" altLang="ja-JP" dirty="0"/>
              <a:t> </a:t>
            </a:r>
            <a:endParaRPr kumimoji="1" lang="ja-JP" altLang="en-US" dirty="0"/>
          </a:p>
        </p:txBody>
      </p:sp>
      <p:sp>
        <p:nvSpPr>
          <p:cNvPr id="3" name="テキスト プレースホルダー 2">
            <a:extLst>
              <a:ext uri="{FF2B5EF4-FFF2-40B4-BE49-F238E27FC236}">
                <a16:creationId xmlns:a16="http://schemas.microsoft.com/office/drawing/2014/main" id="{0B35E465-B8C5-0CC2-A54E-5E77567D2D1E}"/>
              </a:ext>
            </a:extLst>
          </p:cNvPr>
          <p:cNvSpPr>
            <a:spLocks noGrp="1"/>
          </p:cNvSpPr>
          <p:nvPr>
            <p:ph type="body" idx="1"/>
          </p:nvPr>
        </p:nvSpPr>
        <p:spPr/>
        <p:txBody>
          <a:bodyPr>
            <a:normAutofit/>
          </a:bodyPr>
          <a:lstStyle/>
          <a:p>
            <a:r>
              <a:rPr kumimoji="1" lang="fr-FR" altLang="ja-JP" dirty="0"/>
              <a:t>« Ces noms, qui servent à désigner principalement des personnes, ont un statut tout à fait particulier en français. Ils sont pris substantivement de façon très naturelle : une géante ; mon avocat. Mais leur morphologie les rapproche des adjectifs : aucun n’a de genre fixe – critère déterminant dans la classification des substantifs et des adjectifs, [...] il vaut mieux admettre qu’on a là en français une catégorie exactement intermédiaire, également apte aux emplois substantifs et aux emplois adjectifs » (Noailly, 1990 : 29).</a:t>
            </a:r>
          </a:p>
          <a:p>
            <a:endParaRPr kumimoji="1" lang="fr-FR" altLang="ja-JP" dirty="0"/>
          </a:p>
          <a:p>
            <a:pPr marL="0" indent="0">
              <a:buNone/>
            </a:pPr>
            <a:endParaRPr kumimoji="1" lang="fr-FR" altLang="ja-JP" dirty="0"/>
          </a:p>
          <a:p>
            <a:endParaRPr kumimoji="1" lang="ja-JP" altLang="en-US" dirty="0"/>
          </a:p>
        </p:txBody>
      </p:sp>
    </p:spTree>
    <p:extLst>
      <p:ext uri="{BB962C8B-B14F-4D97-AF65-F5344CB8AC3E}">
        <p14:creationId xmlns:p14="http://schemas.microsoft.com/office/powerpoint/2010/main" val="4032751"/>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3F1B5-025E-B845-963E-9B894E8E46A2}"/>
              </a:ext>
            </a:extLst>
          </p:cNvPr>
          <p:cNvSpPr>
            <a:spLocks noGrp="1"/>
          </p:cNvSpPr>
          <p:nvPr>
            <p:ph type="title"/>
          </p:nvPr>
        </p:nvSpPr>
        <p:spPr/>
        <p:txBody>
          <a:bodyPr/>
          <a:lstStyle/>
          <a:p>
            <a:r>
              <a:rPr kumimoji="1" lang="fr-CA" altLang="ja-JP" dirty="0"/>
              <a:t>5</a:t>
            </a:r>
            <a:r>
              <a:rPr kumimoji="1" lang="en-GB" altLang="ja-JP" dirty="0"/>
              <a:t>/8 </a:t>
            </a:r>
            <a:r>
              <a:rPr kumimoji="1" lang="ja-JP" altLang="en-US" dirty="0"/>
              <a:t>人間名詞について：宿題</a:t>
            </a:r>
          </a:p>
        </p:txBody>
      </p:sp>
      <p:sp>
        <p:nvSpPr>
          <p:cNvPr id="3" name="テキスト プレースホルダー 2">
            <a:extLst>
              <a:ext uri="{FF2B5EF4-FFF2-40B4-BE49-F238E27FC236}">
                <a16:creationId xmlns:a16="http://schemas.microsoft.com/office/drawing/2014/main" id="{06F3A08A-BAEF-8330-2D5C-9AF83979B034}"/>
              </a:ext>
            </a:extLst>
          </p:cNvPr>
          <p:cNvSpPr>
            <a:spLocks noGrp="1"/>
          </p:cNvSpPr>
          <p:nvPr>
            <p:ph type="body" idx="1"/>
          </p:nvPr>
        </p:nvSpPr>
        <p:spPr/>
        <p:txBody>
          <a:bodyPr/>
          <a:lstStyle/>
          <a:p>
            <a:r>
              <a:rPr kumimoji="1" lang="fr-FR" altLang="ja-JP" dirty="0"/>
              <a:t>Quels sont les arguments de l’Académie française ?</a:t>
            </a:r>
            <a:r>
              <a:rPr kumimoji="1" lang="ja-JP" altLang="en-US" dirty="0"/>
              <a:t>　山崎</a:t>
            </a:r>
            <a:endParaRPr kumimoji="1" lang="fr-FR" altLang="ja-JP" dirty="0"/>
          </a:p>
          <a:p>
            <a:r>
              <a:rPr kumimoji="1" lang="fr-FR" altLang="ja-JP" dirty="0"/>
              <a:t>Quels sont les cas de disparités entre genre et sexe ?</a:t>
            </a:r>
            <a:r>
              <a:rPr kumimoji="1" lang="ja-JP" altLang="en-US" dirty="0"/>
              <a:t>　山本</a:t>
            </a:r>
            <a:endParaRPr kumimoji="1" lang="fr-FR" altLang="ja-JP" dirty="0"/>
          </a:p>
          <a:p>
            <a:r>
              <a:rPr kumimoji="1" lang="fr-FR" altLang="ja-JP" dirty="0"/>
              <a:t>Le masculin est-il générique ?</a:t>
            </a:r>
            <a:r>
              <a:rPr kumimoji="1" lang="ja-JP" altLang="en-US" dirty="0"/>
              <a:t>　吉村</a:t>
            </a:r>
            <a:endParaRPr kumimoji="1" lang="fr-FR" altLang="ja-JP" dirty="0"/>
          </a:p>
          <a:p>
            <a:r>
              <a:rPr kumimoji="1" lang="fr-FR" altLang="ja-JP" dirty="0"/>
              <a:t>Pourquoi les noms de métier ou de fonction posent-ils un problème ?</a:t>
            </a:r>
            <a:r>
              <a:rPr kumimoji="1" lang="ja-JP" altLang="en-US" dirty="0"/>
              <a:t>　蒔田</a:t>
            </a:r>
            <a:endParaRPr kumimoji="1" lang="fr-FR" altLang="ja-JP" dirty="0"/>
          </a:p>
          <a:p>
            <a:pPr marL="0" indent="0">
              <a:buNone/>
            </a:pPr>
            <a:endParaRPr kumimoji="1" lang="fr-FR" altLang="ja-JP" dirty="0"/>
          </a:p>
          <a:p>
            <a:pPr marL="0" indent="0">
              <a:buNone/>
            </a:pPr>
            <a:r>
              <a:rPr kumimoji="1" lang="fr-FR" altLang="ja-JP" dirty="0"/>
              <a:t>Jean Rousseau - CIEP - BELC - 1998</a:t>
            </a:r>
          </a:p>
          <a:p>
            <a:pPr marL="0" indent="0">
              <a:buNone/>
            </a:pPr>
            <a:r>
              <a:rPr kumimoji="1" lang="fr-FR" altLang="ja-JP" dirty="0"/>
              <a:t>« Madame la Ministre » La féminisation des noms en dix questions.</a:t>
            </a:r>
            <a:endParaRPr kumimoji="1" lang="ja-JP" altLang="en-US" dirty="0"/>
          </a:p>
        </p:txBody>
      </p:sp>
    </p:spTree>
    <p:extLst>
      <p:ext uri="{BB962C8B-B14F-4D97-AF65-F5344CB8AC3E}">
        <p14:creationId xmlns:p14="http://schemas.microsoft.com/office/powerpoint/2010/main" val="1825615402"/>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56C6BE-C0A4-0E0A-6FCB-2E708E5BA047}"/>
              </a:ext>
            </a:extLst>
          </p:cNvPr>
          <p:cNvSpPr>
            <a:spLocks noGrp="1"/>
          </p:cNvSpPr>
          <p:nvPr>
            <p:ph type="title"/>
          </p:nvPr>
        </p:nvSpPr>
        <p:spPr/>
        <p:txBody>
          <a:bodyPr/>
          <a:lstStyle/>
          <a:p>
            <a:r>
              <a:rPr kumimoji="1" lang="en-GB" altLang="ja-JP" dirty="0"/>
              <a:t>5/15 </a:t>
            </a:r>
            <a:r>
              <a:rPr kumimoji="1" lang="fr-CA" altLang="ja-JP" dirty="0"/>
              <a:t>Bonami O. et Boyé G., 2019 </a:t>
            </a:r>
            <a:r>
              <a:rPr kumimoji="1" lang="ja-JP" altLang="en-US" dirty="0"/>
              <a:t>つづき</a:t>
            </a:r>
            <a:r>
              <a:rPr kumimoji="1" lang="en-GB" altLang="ja-JP" dirty="0"/>
              <a:t> </a:t>
            </a:r>
            <a:endParaRPr kumimoji="1" lang="ja-JP" altLang="en-US" dirty="0"/>
          </a:p>
        </p:txBody>
      </p:sp>
      <p:sp>
        <p:nvSpPr>
          <p:cNvPr id="3" name="テキスト プレースホルダー 2">
            <a:extLst>
              <a:ext uri="{FF2B5EF4-FFF2-40B4-BE49-F238E27FC236}">
                <a16:creationId xmlns:a16="http://schemas.microsoft.com/office/drawing/2014/main" id="{D8501618-47AE-314A-B03E-B327DB819A3D}"/>
              </a:ext>
            </a:extLst>
          </p:cNvPr>
          <p:cNvSpPr>
            <a:spLocks noGrp="1"/>
          </p:cNvSpPr>
          <p:nvPr>
            <p:ph type="body" idx="1"/>
          </p:nvPr>
        </p:nvSpPr>
        <p:spPr>
          <a:xfrm>
            <a:off x="1517729" y="2286001"/>
            <a:ext cx="9912271" cy="2743200"/>
          </a:xfrm>
        </p:spPr>
        <p:txBody>
          <a:bodyPr/>
          <a:lstStyle/>
          <a:p>
            <a:endParaRPr kumimoji="1" lang="ja-JP" altLang="en-US" dirty="0"/>
          </a:p>
        </p:txBody>
      </p:sp>
      <p:pic>
        <p:nvPicPr>
          <p:cNvPr id="5" name="図 4">
            <a:extLst>
              <a:ext uri="{FF2B5EF4-FFF2-40B4-BE49-F238E27FC236}">
                <a16:creationId xmlns:a16="http://schemas.microsoft.com/office/drawing/2014/main" id="{4D23104F-A17B-AD67-8DC6-2B0C53ECC7F7}"/>
              </a:ext>
            </a:extLst>
          </p:cNvPr>
          <p:cNvPicPr>
            <a:picLocks noChangeAspect="1"/>
          </p:cNvPicPr>
          <p:nvPr/>
        </p:nvPicPr>
        <p:blipFill>
          <a:blip r:embed="rId3"/>
          <a:stretch>
            <a:fillRect/>
          </a:stretch>
        </p:blipFill>
        <p:spPr>
          <a:xfrm>
            <a:off x="1517730" y="2275936"/>
            <a:ext cx="5879939" cy="2306128"/>
          </a:xfrm>
          <a:prstGeom prst="rect">
            <a:avLst/>
          </a:prstGeom>
        </p:spPr>
      </p:pic>
      <p:sp>
        <p:nvSpPr>
          <p:cNvPr id="6" name="テキスト ボックス 5">
            <a:extLst>
              <a:ext uri="{FF2B5EF4-FFF2-40B4-BE49-F238E27FC236}">
                <a16:creationId xmlns:a16="http://schemas.microsoft.com/office/drawing/2014/main" id="{42A123E2-6EE3-C0F6-91AA-F7BA109A2250}"/>
              </a:ext>
            </a:extLst>
          </p:cNvPr>
          <p:cNvSpPr txBox="1"/>
          <p:nvPr/>
        </p:nvSpPr>
        <p:spPr>
          <a:xfrm>
            <a:off x="1045030" y="5187155"/>
            <a:ext cx="9655628" cy="92332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ja-JP" altLang="en-US" dirty="0"/>
              <a:t>生物的男女の</a:t>
            </a:r>
            <a:r>
              <a:rPr lang="en-US" altLang="ja-JP" dirty="0"/>
              <a:t>sex</a:t>
            </a:r>
            <a:r>
              <a:rPr lang="ja-JP" altLang="en-US" dirty="0"/>
              <a:t>にしたがって語形が変わるタイプ。</a:t>
            </a:r>
            <a:r>
              <a:rPr lang="fr-CA" altLang="ja-JP" dirty="0"/>
              <a:t>10a</a:t>
            </a:r>
            <a:r>
              <a:rPr lang="ja-JP" altLang="en-US" dirty="0"/>
              <a:t>は二つの語彙項目（</a:t>
            </a:r>
            <a:r>
              <a:rPr lang="fr-CA" altLang="ja-JP" dirty="0"/>
              <a:t>lexème), </a:t>
            </a:r>
            <a:r>
              <a:rPr lang="en-GB" altLang="ja-JP" dirty="0"/>
              <a:t>10b</a:t>
            </a:r>
            <a:r>
              <a:rPr lang="ja-JP" altLang="en-US" dirty="0"/>
              <a:t>は一つの語彙項目。一つの語彙項目には一つの意味しかない。例えば動詞</a:t>
            </a:r>
            <a:r>
              <a:rPr lang="fr-CA" altLang="ja-JP" dirty="0"/>
              <a:t>(chanter)</a:t>
            </a:r>
            <a:r>
              <a:rPr lang="ja-JP" altLang="en-US" dirty="0"/>
              <a:t>は活用によって意味を変えるが同じ１つの動詞のまま。</a:t>
            </a:r>
            <a:r>
              <a:rPr lang="fr-CA" altLang="ja-JP" dirty="0"/>
              <a:t>Avocat</a:t>
            </a:r>
            <a:r>
              <a:rPr lang="ja-JP" altLang="en-US" dirty="0"/>
              <a:t>と</a:t>
            </a:r>
            <a:r>
              <a:rPr lang="fr-CA" altLang="ja-JP" dirty="0"/>
              <a:t>avocate, acteur</a:t>
            </a:r>
            <a:r>
              <a:rPr lang="ja-JP" altLang="en-US" dirty="0"/>
              <a:t>と</a:t>
            </a:r>
            <a:r>
              <a:rPr lang="fr-CA" altLang="ja-JP" dirty="0" err="1"/>
              <a:t>actresse</a:t>
            </a:r>
            <a:r>
              <a:rPr lang="ja-JP" altLang="en-US" dirty="0"/>
              <a:t>は同じ意味か？</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3852095568"/>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50EA0C-86FD-907E-3767-5FB29B051BA4}"/>
              </a:ext>
            </a:extLst>
          </p:cNvPr>
          <p:cNvSpPr>
            <a:spLocks noGrp="1"/>
          </p:cNvSpPr>
          <p:nvPr>
            <p:ph type="title"/>
          </p:nvPr>
        </p:nvSpPr>
        <p:spPr/>
        <p:txBody>
          <a:bodyPr/>
          <a:lstStyle/>
          <a:p>
            <a:r>
              <a:rPr kumimoji="1" lang="fr-CA" altLang="ja-JP" dirty="0"/>
              <a:t>5</a:t>
            </a:r>
            <a:r>
              <a:rPr kumimoji="1" lang="en-GB" altLang="ja-JP" dirty="0"/>
              <a:t>/15 </a:t>
            </a:r>
            <a:r>
              <a:rPr kumimoji="1" lang="en-GB" altLang="ja-JP" dirty="0" err="1"/>
              <a:t>commun</a:t>
            </a:r>
            <a:r>
              <a:rPr kumimoji="1" lang="en-GB" altLang="ja-JP" dirty="0"/>
              <a:t> (</a:t>
            </a:r>
            <a:r>
              <a:rPr kumimoji="1" lang="fr-CA" altLang="ja-JP" dirty="0"/>
              <a:t>épicène)</a:t>
            </a:r>
            <a:endParaRPr kumimoji="1" lang="ja-JP" altLang="en-US" dirty="0"/>
          </a:p>
        </p:txBody>
      </p:sp>
      <p:sp>
        <p:nvSpPr>
          <p:cNvPr id="3" name="テキスト プレースホルダー 2">
            <a:extLst>
              <a:ext uri="{FF2B5EF4-FFF2-40B4-BE49-F238E27FC236}">
                <a16:creationId xmlns:a16="http://schemas.microsoft.com/office/drawing/2014/main" id="{02252ACE-2CD4-5D56-6147-1B9FB9F8F8C5}"/>
              </a:ext>
            </a:extLst>
          </p:cNvPr>
          <p:cNvSpPr>
            <a:spLocks noGrp="1"/>
          </p:cNvSpPr>
          <p:nvPr>
            <p:ph type="body" idx="1"/>
          </p:nvPr>
        </p:nvSpPr>
        <p:spPr/>
        <p:txBody>
          <a:bodyPr/>
          <a:lstStyle/>
          <a:p>
            <a:endParaRPr kumimoji="1" lang="fr-CA" altLang="ja-JP" dirty="0"/>
          </a:p>
          <a:p>
            <a:endParaRPr kumimoji="1" lang="ja-JP" altLang="en-US" dirty="0"/>
          </a:p>
        </p:txBody>
      </p:sp>
      <p:pic>
        <p:nvPicPr>
          <p:cNvPr id="5" name="図 4">
            <a:extLst>
              <a:ext uri="{FF2B5EF4-FFF2-40B4-BE49-F238E27FC236}">
                <a16:creationId xmlns:a16="http://schemas.microsoft.com/office/drawing/2014/main" id="{F769381E-E285-7736-0753-7CD10F194117}"/>
              </a:ext>
            </a:extLst>
          </p:cNvPr>
          <p:cNvPicPr>
            <a:picLocks noChangeAspect="1"/>
          </p:cNvPicPr>
          <p:nvPr/>
        </p:nvPicPr>
        <p:blipFill>
          <a:blip r:embed="rId3"/>
          <a:stretch>
            <a:fillRect/>
          </a:stretch>
        </p:blipFill>
        <p:spPr>
          <a:xfrm>
            <a:off x="1251677" y="1258045"/>
            <a:ext cx="5903089" cy="2173857"/>
          </a:xfrm>
          <a:prstGeom prst="rect">
            <a:avLst/>
          </a:prstGeom>
        </p:spPr>
      </p:pic>
      <p:pic>
        <p:nvPicPr>
          <p:cNvPr id="7" name="図 6">
            <a:extLst>
              <a:ext uri="{FF2B5EF4-FFF2-40B4-BE49-F238E27FC236}">
                <a16:creationId xmlns:a16="http://schemas.microsoft.com/office/drawing/2014/main" id="{96B32D9F-D9DF-21DA-E66B-4A7370042B7D}"/>
              </a:ext>
            </a:extLst>
          </p:cNvPr>
          <p:cNvPicPr>
            <a:picLocks noChangeAspect="1"/>
          </p:cNvPicPr>
          <p:nvPr/>
        </p:nvPicPr>
        <p:blipFill>
          <a:blip r:embed="rId4"/>
          <a:stretch>
            <a:fillRect/>
          </a:stretch>
        </p:blipFill>
        <p:spPr>
          <a:xfrm>
            <a:off x="1251677" y="3706842"/>
            <a:ext cx="5393803" cy="1897811"/>
          </a:xfrm>
          <a:prstGeom prst="rect">
            <a:avLst/>
          </a:prstGeom>
        </p:spPr>
      </p:pic>
    </p:spTree>
    <p:extLst>
      <p:ext uri="{BB962C8B-B14F-4D97-AF65-F5344CB8AC3E}">
        <p14:creationId xmlns:p14="http://schemas.microsoft.com/office/powerpoint/2010/main" val="1469406230"/>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FC0BE5-7B5B-518E-9058-9B3D08E4BD99}"/>
              </a:ext>
            </a:extLst>
          </p:cNvPr>
          <p:cNvSpPr>
            <a:spLocks noGrp="1"/>
          </p:cNvSpPr>
          <p:nvPr>
            <p:ph type="title"/>
          </p:nvPr>
        </p:nvSpPr>
        <p:spPr>
          <a:xfrm>
            <a:off x="1175657" y="382385"/>
            <a:ext cx="10254344" cy="771502"/>
          </a:xfrm>
        </p:spPr>
        <p:txBody>
          <a:bodyPr>
            <a:normAutofit fontScale="90000"/>
          </a:bodyPr>
          <a:lstStyle/>
          <a:p>
            <a:r>
              <a:rPr kumimoji="1" lang="en-US" altLang="ja-JP" dirty="0"/>
              <a:t>5/15</a:t>
            </a:r>
            <a:r>
              <a:rPr kumimoji="1" lang="ja-JP" altLang="en-US" dirty="0"/>
              <a:t>観察</a:t>
            </a:r>
          </a:p>
        </p:txBody>
      </p:sp>
      <p:sp>
        <p:nvSpPr>
          <p:cNvPr id="3" name="テキスト プレースホルダー 2">
            <a:extLst>
              <a:ext uri="{FF2B5EF4-FFF2-40B4-BE49-F238E27FC236}">
                <a16:creationId xmlns:a16="http://schemas.microsoft.com/office/drawing/2014/main" id="{CA7C86B5-8314-AB16-7B98-CE4AD15488AE}"/>
              </a:ext>
            </a:extLst>
          </p:cNvPr>
          <p:cNvSpPr>
            <a:spLocks noGrp="1"/>
          </p:cNvSpPr>
          <p:nvPr>
            <p:ph type="body" idx="1"/>
          </p:nvPr>
        </p:nvSpPr>
        <p:spPr>
          <a:xfrm>
            <a:off x="1175656" y="1153887"/>
            <a:ext cx="10009505" cy="3593593"/>
          </a:xfrm>
        </p:spPr>
        <p:txBody>
          <a:bodyPr/>
          <a:lstStyle/>
          <a:p>
            <a:r>
              <a:rPr kumimoji="1" lang="fr-FR" altLang="ja-JP" dirty="0">
                <a:hlinkClick r:id="rId3" action="ppaction://hlinkfile"/>
              </a:rPr>
              <a:t>corpatext_liste.xlsm</a:t>
            </a:r>
            <a:endParaRPr kumimoji="1" lang="fr-FR" altLang="ja-JP" dirty="0"/>
          </a:p>
          <a:p>
            <a:endParaRPr kumimoji="1" lang="ja-JP" altLang="en-US" dirty="0"/>
          </a:p>
        </p:txBody>
      </p:sp>
      <p:sp>
        <p:nvSpPr>
          <p:cNvPr id="7" name="テキスト ボックス 6">
            <a:extLst>
              <a:ext uri="{FF2B5EF4-FFF2-40B4-BE49-F238E27FC236}">
                <a16:creationId xmlns:a16="http://schemas.microsoft.com/office/drawing/2014/main" id="{D4D96D79-F754-806D-C6F8-7ED206141881}"/>
              </a:ext>
            </a:extLst>
          </p:cNvPr>
          <p:cNvSpPr txBox="1"/>
          <p:nvPr/>
        </p:nvSpPr>
        <p:spPr>
          <a:xfrm>
            <a:off x="4261757" y="1988502"/>
            <a:ext cx="4264948" cy="17543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Commun : m</a:t>
            </a:r>
            <a:r>
              <a:rPr kumimoji="0" lang="en-GB" altLang="ja-JP" sz="1800" b="0" i="0" u="none" strike="noStrike" cap="none" spc="0" normalizeH="0" baseline="0" dirty="0">
                <a:ln>
                  <a:noFill/>
                </a:ln>
                <a:solidFill>
                  <a:srgbClr val="000000"/>
                </a:solidFill>
                <a:effectLst/>
                <a:uFillTx/>
                <a:latin typeface="Gill Sans MT"/>
                <a:ea typeface="Gill Sans MT"/>
                <a:cs typeface="Gill Sans MT"/>
                <a:sym typeface="Gill Sans MT"/>
              </a:rPr>
              <a:t>/f</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同形（冠詞は別）</a:t>
            </a:r>
            <a:endPar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a:p>
            <a:pPr marL="0" marR="0" indent="0" algn="l" defTabSz="457200" rtl="0" fontAlgn="auto" latinLnBrk="0" hangingPunct="0">
              <a:lnSpc>
                <a:spcPct val="100000"/>
              </a:lnSpc>
              <a:spcBef>
                <a:spcPts val="0"/>
              </a:spcBef>
              <a:spcAft>
                <a:spcPts val="0"/>
              </a:spcAft>
              <a:buClrTx/>
              <a:buSzTx/>
              <a:buFontTx/>
              <a:buNone/>
              <a:tabLst/>
            </a:pPr>
            <a:r>
              <a:rPr lang="en-GB" altLang="ja-JP" dirty="0"/>
              <a:t>Genre</a:t>
            </a:r>
            <a:r>
              <a:rPr lang="ja-JP" altLang="en-US" dirty="0"/>
              <a:t>一つ</a:t>
            </a:r>
            <a:endParaRPr lang="en-US" altLang="ja-JP" dirty="0"/>
          </a:p>
          <a:p>
            <a:pPr marL="0" marR="0" indent="0" algn="l" defTabSz="457200" rtl="0" fontAlgn="auto" latinLnBrk="0" hangingPunct="0">
              <a:lnSpc>
                <a:spcPct val="100000"/>
              </a:lnSpc>
              <a:spcBef>
                <a:spcPts val="0"/>
              </a:spcBef>
              <a:spcAft>
                <a:spcPts val="0"/>
              </a:spcAft>
              <a:buClrTx/>
              <a:buSzTx/>
              <a:buFontTx/>
              <a:buNone/>
              <a:tabLst/>
            </a:pPr>
            <a:r>
              <a:rPr lang="fr-CA" altLang="ja-JP" dirty="0"/>
              <a:t>	Non-iconique:</a:t>
            </a:r>
            <a:r>
              <a:rPr lang="ja-JP" altLang="en-US" dirty="0"/>
              <a:t>　</a:t>
            </a:r>
            <a:r>
              <a:rPr lang="fr-CA" altLang="ja-JP" dirty="0"/>
              <a:t>genre</a:t>
            </a:r>
            <a:r>
              <a:rPr lang="ja-JP" altLang="en-US" dirty="0"/>
              <a:t>と</a:t>
            </a:r>
            <a:r>
              <a:rPr lang="fr-CA" altLang="ja-JP" dirty="0"/>
              <a:t>sexe</a:t>
            </a:r>
            <a:r>
              <a:rPr lang="ja-JP" altLang="en-US" dirty="0"/>
              <a:t>不一致</a:t>
            </a:r>
            <a:endParaRPr lang="en-US" altLang="ja-JP" dirty="0"/>
          </a:p>
          <a:p>
            <a:pPr marL="0" marR="0" indent="0" algn="l" defTabSz="457200" rtl="0" fontAlgn="auto" latinLnBrk="0" hangingPunct="0">
              <a:lnSpc>
                <a:spcPct val="100000"/>
              </a:lnSpc>
              <a:spcBef>
                <a:spcPts val="0"/>
              </a:spcBef>
              <a:spcAft>
                <a:spcPts val="0"/>
              </a:spcAft>
              <a:buClrTx/>
              <a:buSzTx/>
              <a:buFontTx/>
              <a:buNone/>
              <a:tabLst/>
            </a:pPr>
            <a:r>
              <a:rPr lang="fr-CA" altLang="ja-JP" dirty="0"/>
              <a:t>				</a:t>
            </a:r>
            <a:r>
              <a:rPr lang="fr-CA" altLang="ja-JP" i="1" dirty="0"/>
              <a:t>personne, victime *homme</a:t>
            </a:r>
          </a:p>
          <a:p>
            <a:pPr marL="0" marR="0" indent="0" algn="l" defTabSz="457200" rtl="0" fontAlgn="auto" latinLnBrk="0" hangingPunct="0">
              <a:lnSpc>
                <a:spcPct val="100000"/>
              </a:lnSpc>
              <a:spcBef>
                <a:spcPts val="0"/>
              </a:spcBef>
              <a:spcAft>
                <a:spcPts val="0"/>
              </a:spcAft>
              <a:buClrTx/>
              <a:buSzTx/>
              <a:buFontTx/>
              <a:buNone/>
              <a:tabLst/>
            </a:pP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	Iconique: 	genre</a:t>
            </a:r>
            <a:r>
              <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rPr>
              <a:t>と</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sexe</a:t>
            </a:r>
            <a:r>
              <a:rPr lang="ja-JP" altLang="en-US" dirty="0"/>
              <a:t>一致</a:t>
            </a:r>
            <a:endParaRPr lang="fr-CA" altLang="ja-JP" dirty="0"/>
          </a:p>
          <a:p>
            <a:pPr marL="0" marR="0" indent="0" algn="l" defTabSz="457200" rtl="0" fontAlgn="auto" latinLnBrk="0" hangingPunct="0">
              <a:lnSpc>
                <a:spcPct val="100000"/>
              </a:lnSpc>
              <a:spcBef>
                <a:spcPts val="0"/>
              </a:spcBef>
              <a:spcAft>
                <a:spcPts val="0"/>
              </a:spcAft>
              <a:buClrTx/>
              <a:buSzTx/>
              <a:buFontTx/>
              <a:buNone/>
              <a:tabLst/>
            </a:pP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fr-CA" altLang="ja-JP" sz="1800" b="0" i="1" u="none" strike="noStrike" cap="none" spc="0" normalizeH="0" baseline="0" dirty="0">
                <a:ln>
                  <a:noFill/>
                </a:ln>
                <a:solidFill>
                  <a:srgbClr val="000000"/>
                </a:solidFill>
                <a:effectLst/>
                <a:uFillTx/>
                <a:latin typeface="Gill Sans MT"/>
                <a:ea typeface="Gill Sans MT"/>
                <a:cs typeface="Gill Sans MT"/>
                <a:sym typeface="Gill Sans MT"/>
              </a:rPr>
              <a:t>mère, frère, femme</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8" name="テキスト ボックス 7">
            <a:extLst>
              <a:ext uri="{FF2B5EF4-FFF2-40B4-BE49-F238E27FC236}">
                <a16:creationId xmlns:a16="http://schemas.microsoft.com/office/drawing/2014/main" id="{358ACC84-1954-2FC9-68CA-14C5C10BEFD0}"/>
              </a:ext>
            </a:extLst>
          </p:cNvPr>
          <p:cNvSpPr txBox="1"/>
          <p:nvPr/>
        </p:nvSpPr>
        <p:spPr>
          <a:xfrm>
            <a:off x="4472917" y="4490814"/>
            <a:ext cx="6023633" cy="64632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CA" altLang="ja-JP" i="1" dirty="0"/>
              <a:t>abbé</a:t>
            </a:r>
            <a:r>
              <a:rPr lang="en-GB" altLang="ja-JP" i="1" dirty="0"/>
              <a:t>/abb</a:t>
            </a:r>
            <a:r>
              <a:rPr lang="fr-CA" altLang="ja-JP" i="1" dirty="0"/>
              <a:t>esse</a:t>
            </a:r>
            <a:r>
              <a:rPr lang="fr-CA" altLang="ja-JP" dirty="0"/>
              <a:t>, </a:t>
            </a:r>
            <a:r>
              <a:rPr lang="fr-CA" altLang="ja-JP" i="1" dirty="0"/>
              <a:t>m</a:t>
            </a:r>
            <a:r>
              <a:rPr kumimoji="0" lang="fr-CA" altLang="ja-JP" sz="1800" b="0" i="1" u="none" strike="noStrike" cap="none" spc="0" normalizeH="0" baseline="0" dirty="0">
                <a:ln>
                  <a:noFill/>
                </a:ln>
                <a:solidFill>
                  <a:srgbClr val="000000"/>
                </a:solidFill>
                <a:effectLst/>
                <a:uFillTx/>
                <a:latin typeface="Gill Sans MT"/>
                <a:ea typeface="Gill Sans MT"/>
                <a:cs typeface="Gill Sans MT"/>
                <a:sym typeface="Gill Sans MT"/>
              </a:rPr>
              <a:t>aître</a:t>
            </a:r>
            <a:r>
              <a:rPr kumimoji="0" lang="en-GB" altLang="ja-JP" sz="1800" b="0" i="1" u="none" strike="noStrike" cap="none" spc="0" normalizeH="0" baseline="0" dirty="0">
                <a:ln>
                  <a:noFill/>
                </a:ln>
                <a:solidFill>
                  <a:srgbClr val="000000"/>
                </a:solidFill>
                <a:effectLst/>
                <a:uFillTx/>
                <a:latin typeface="Gill Sans MT"/>
                <a:ea typeface="Gill Sans MT"/>
                <a:cs typeface="Gill Sans MT"/>
                <a:sym typeface="Gill Sans MT"/>
              </a:rPr>
              <a:t>/</a:t>
            </a:r>
            <a:r>
              <a:rPr kumimoji="0" lang="fr-CA" altLang="ja-JP" sz="1800" b="0" i="1" u="none" strike="noStrike" cap="none" spc="0" normalizeH="0" baseline="0" dirty="0">
                <a:ln>
                  <a:noFill/>
                </a:ln>
                <a:solidFill>
                  <a:srgbClr val="000000"/>
                </a:solidFill>
                <a:effectLst/>
                <a:uFillTx/>
                <a:latin typeface="Gill Sans MT"/>
                <a:ea typeface="Gill Sans MT"/>
                <a:cs typeface="Gill Sans MT"/>
                <a:sym typeface="Gill Sans MT"/>
              </a:rPr>
              <a:t>maîtresse</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fr-CA" altLang="ja-JP" sz="1800" b="0" i="1" u="none" strike="noStrike" cap="none" spc="0" normalizeH="0" baseline="0" dirty="0">
                <a:ln>
                  <a:noFill/>
                </a:ln>
                <a:solidFill>
                  <a:srgbClr val="000000"/>
                </a:solidFill>
                <a:effectLst/>
                <a:uFillTx/>
                <a:latin typeface="Gill Sans MT"/>
                <a:ea typeface="Gill Sans MT"/>
                <a:cs typeface="Gill Sans MT"/>
                <a:sym typeface="Gill Sans MT"/>
              </a:rPr>
              <a:t>h</a:t>
            </a:r>
            <a:r>
              <a:rPr lang="fr-CA" altLang="ja-JP" i="1" dirty="0"/>
              <a:t>ôte</a:t>
            </a:r>
            <a:r>
              <a:rPr lang="en-GB" altLang="ja-JP" i="1" dirty="0"/>
              <a:t>/</a:t>
            </a:r>
            <a:r>
              <a:rPr lang="fr-CA" altLang="ja-JP" i="1" dirty="0"/>
              <a:t>hôtesse</a:t>
            </a:r>
            <a:r>
              <a:rPr lang="fr-CA" altLang="ja-JP" dirty="0"/>
              <a:t>, </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 </a:t>
            </a:r>
            <a:r>
              <a:rPr kumimoji="0" lang="fr-CA" altLang="ja-JP" sz="1800" b="0" i="1" u="none" strike="noStrike" cap="none" spc="0" normalizeH="0" baseline="0" dirty="0">
                <a:ln>
                  <a:noFill/>
                </a:ln>
                <a:solidFill>
                  <a:srgbClr val="000000"/>
                </a:solidFill>
                <a:effectLst/>
                <a:uFillTx/>
                <a:latin typeface="Gill Sans MT"/>
                <a:ea typeface="Gill Sans MT"/>
                <a:cs typeface="Gill Sans MT"/>
                <a:sym typeface="Gill Sans MT"/>
              </a:rPr>
              <a:t>prince/princesse</a:t>
            </a:r>
          </a:p>
          <a:p>
            <a:pPr marL="0" marR="0" indent="0" algn="l" defTabSz="457200" rtl="0" fontAlgn="auto" latinLnBrk="0" hangingPunct="0">
              <a:lnSpc>
                <a:spcPct val="100000"/>
              </a:lnSpc>
              <a:spcBef>
                <a:spcPts val="0"/>
              </a:spcBef>
              <a:spcAft>
                <a:spcPts val="0"/>
              </a:spcAft>
              <a:buClrTx/>
              <a:buSzTx/>
              <a:buFontTx/>
              <a:buNone/>
              <a:tabLst/>
            </a:pPr>
            <a:r>
              <a:rPr lang="ja-JP" altLang="en-US" dirty="0"/>
              <a:t>神父</a:t>
            </a:r>
            <a:r>
              <a:rPr lang="en-GB" altLang="ja-JP" dirty="0"/>
              <a:t>, </a:t>
            </a:r>
            <a:r>
              <a:rPr lang="ja-JP" altLang="en-US" dirty="0"/>
              <a:t>修道院長；師匠、先生、愛人；主人、客</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
        <p:nvSpPr>
          <p:cNvPr id="9" name="テキスト ボックス 8">
            <a:extLst>
              <a:ext uri="{FF2B5EF4-FFF2-40B4-BE49-F238E27FC236}">
                <a16:creationId xmlns:a16="http://schemas.microsoft.com/office/drawing/2014/main" id="{F9BA7D16-2218-5A89-5341-C41D14C3F580}"/>
              </a:ext>
            </a:extLst>
          </p:cNvPr>
          <p:cNvSpPr txBox="1"/>
          <p:nvPr/>
        </p:nvSpPr>
        <p:spPr>
          <a:xfrm>
            <a:off x="4472917" y="5183408"/>
            <a:ext cx="1536637"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lang="fr-CA" altLang="ja-JP" i="1" dirty="0"/>
              <a:t>homme</a:t>
            </a:r>
            <a:r>
              <a:rPr lang="en-GB" altLang="ja-JP" i="1" dirty="0"/>
              <a:t>/femme</a:t>
            </a:r>
            <a:r>
              <a:rPr lang="fr-CA" altLang="ja-JP" dirty="0"/>
              <a:t>, </a:t>
            </a:r>
            <a:endPar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pic>
        <p:nvPicPr>
          <p:cNvPr id="10" name="図 9">
            <a:extLst>
              <a:ext uri="{FF2B5EF4-FFF2-40B4-BE49-F238E27FC236}">
                <a16:creationId xmlns:a16="http://schemas.microsoft.com/office/drawing/2014/main" id="{6A56D0D4-C842-1DA1-2BD7-66EFF377CD9E}"/>
              </a:ext>
            </a:extLst>
          </p:cNvPr>
          <p:cNvPicPr>
            <a:picLocks noChangeAspect="1"/>
          </p:cNvPicPr>
          <p:nvPr/>
        </p:nvPicPr>
        <p:blipFill>
          <a:blip r:embed="rId4"/>
          <a:stretch>
            <a:fillRect/>
          </a:stretch>
        </p:blipFill>
        <p:spPr>
          <a:xfrm>
            <a:off x="1888760" y="1611085"/>
            <a:ext cx="2128157" cy="3521529"/>
          </a:xfrm>
          <a:prstGeom prst="rect">
            <a:avLst/>
          </a:prstGeom>
        </p:spPr>
      </p:pic>
      <p:pic>
        <p:nvPicPr>
          <p:cNvPr id="12" name="図 11">
            <a:extLst>
              <a:ext uri="{FF2B5EF4-FFF2-40B4-BE49-F238E27FC236}">
                <a16:creationId xmlns:a16="http://schemas.microsoft.com/office/drawing/2014/main" id="{30DE6249-5D68-4079-BA9B-6643A2CE634F}"/>
              </a:ext>
            </a:extLst>
          </p:cNvPr>
          <p:cNvPicPr>
            <a:picLocks noChangeAspect="1"/>
          </p:cNvPicPr>
          <p:nvPr/>
        </p:nvPicPr>
        <p:blipFill>
          <a:blip r:embed="rId5"/>
          <a:stretch>
            <a:fillRect/>
          </a:stretch>
        </p:blipFill>
        <p:spPr>
          <a:xfrm>
            <a:off x="8425543" y="1837871"/>
            <a:ext cx="2313214" cy="2585357"/>
          </a:xfrm>
          <a:prstGeom prst="rect">
            <a:avLst/>
          </a:prstGeom>
        </p:spPr>
      </p:pic>
    </p:spTree>
    <p:extLst>
      <p:ext uri="{BB962C8B-B14F-4D97-AF65-F5344CB8AC3E}">
        <p14:creationId xmlns:p14="http://schemas.microsoft.com/office/powerpoint/2010/main" val="180869851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DFE2ED-A6D1-FF20-410C-A7CAA552FCA9}"/>
              </a:ext>
            </a:extLst>
          </p:cNvPr>
          <p:cNvSpPr>
            <a:spLocks noGrp="1"/>
          </p:cNvSpPr>
          <p:nvPr>
            <p:ph type="title"/>
          </p:nvPr>
        </p:nvSpPr>
        <p:spPr/>
        <p:txBody>
          <a:bodyPr/>
          <a:lstStyle/>
          <a:p>
            <a:r>
              <a:rPr kumimoji="1" lang="en-GB" altLang="ja-JP" dirty="0"/>
              <a:t>4/10 introduction</a:t>
            </a:r>
            <a:endParaRPr kumimoji="1" lang="ja-JP" altLang="en-US" dirty="0"/>
          </a:p>
        </p:txBody>
      </p:sp>
      <p:sp>
        <p:nvSpPr>
          <p:cNvPr id="3" name="テキスト プレースホルダー 2">
            <a:extLst>
              <a:ext uri="{FF2B5EF4-FFF2-40B4-BE49-F238E27FC236}">
                <a16:creationId xmlns:a16="http://schemas.microsoft.com/office/drawing/2014/main" id="{93FE3A40-9F4C-23FA-D3EE-06C76343A73F}"/>
              </a:ext>
            </a:extLst>
          </p:cNvPr>
          <p:cNvSpPr>
            <a:spLocks noGrp="1"/>
          </p:cNvSpPr>
          <p:nvPr>
            <p:ph type="body" idx="1"/>
          </p:nvPr>
        </p:nvSpPr>
        <p:spPr/>
        <p:txBody>
          <a:bodyPr>
            <a:normAutofit/>
          </a:bodyPr>
          <a:lstStyle/>
          <a:p>
            <a:r>
              <a:rPr kumimoji="1" lang="ja-JP" altLang="en-US" dirty="0"/>
              <a:t>授業の進め方</a:t>
            </a:r>
            <a:endParaRPr kumimoji="1" lang="en-US" altLang="ja-JP" dirty="0"/>
          </a:p>
          <a:p>
            <a:pPr marL="0" indent="0">
              <a:buNone/>
            </a:pPr>
            <a:r>
              <a:rPr kumimoji="1" lang="ja-JP" altLang="en-US" dirty="0"/>
              <a:t>　オンライン授業を交える。</a:t>
            </a:r>
            <a:endParaRPr kumimoji="1" lang="en-US" altLang="ja-JP" dirty="0"/>
          </a:p>
          <a:p>
            <a:pPr marL="0" indent="0">
              <a:buNone/>
            </a:pPr>
            <a:r>
              <a:rPr kumimoji="1" lang="ja-JP" altLang="en-US" dirty="0"/>
              <a:t>　何がしたい？何に興味がある？</a:t>
            </a:r>
            <a:endParaRPr kumimoji="1" lang="en-US" altLang="ja-JP" dirty="0"/>
          </a:p>
          <a:p>
            <a:r>
              <a:rPr kumimoji="1" lang="ja-JP" altLang="en-US" dirty="0"/>
              <a:t>言語とジェンダーの問題を軸にして、フランス語の歴史、フランス社会、フランス語の構造の関係を知る。</a:t>
            </a:r>
            <a:endParaRPr kumimoji="1" lang="en-US" altLang="ja-JP" dirty="0"/>
          </a:p>
          <a:p>
            <a:r>
              <a:rPr kumimoji="1" lang="ja-JP" altLang="en-US" dirty="0"/>
              <a:t>自己紹介</a:t>
            </a:r>
            <a:endParaRPr kumimoji="1" lang="en-US" altLang="ja-JP" dirty="0"/>
          </a:p>
          <a:p>
            <a:r>
              <a:rPr kumimoji="1" lang="ja-JP" altLang="en-US" dirty="0"/>
              <a:t>最終講義　</a:t>
            </a:r>
            <a:r>
              <a:rPr kumimoji="1" lang="ja-JP" altLang="en-US" dirty="0">
                <a:hlinkClick r:id="rId2"/>
              </a:rPr>
              <a:t>大規模な言語使用とデータと言語研究</a:t>
            </a:r>
            <a:endParaRPr kumimoji="1" lang="en-US" altLang="ja-JP" dirty="0"/>
          </a:p>
          <a:p>
            <a:r>
              <a:rPr kumimoji="1" lang="en-US" altLang="ja-JP" dirty="0"/>
              <a:t>HP</a:t>
            </a:r>
            <a:r>
              <a:rPr kumimoji="1" lang="ja-JP" altLang="en-US" dirty="0"/>
              <a:t>　藤村逸子のページ　</a:t>
            </a:r>
            <a:r>
              <a:rPr kumimoji="1" lang="en-US" altLang="ja-JP" dirty="0">
                <a:hlinkClick r:id="rId3"/>
              </a:rPr>
              <a:t>https://www.itsukof.com/</a:t>
            </a:r>
            <a:endParaRPr kumimoji="1" lang="en-US" altLang="ja-JP" dirty="0"/>
          </a:p>
          <a:p>
            <a:pPr marL="0" indent="0">
              <a:buNone/>
            </a:pPr>
            <a:endParaRPr kumimoji="1" lang="en-US" altLang="ja-JP" dirty="0"/>
          </a:p>
          <a:p>
            <a:endParaRPr kumimoji="1" lang="ja-JP" altLang="en-US" dirty="0"/>
          </a:p>
        </p:txBody>
      </p:sp>
    </p:spTree>
    <p:extLst>
      <p:ext uri="{BB962C8B-B14F-4D97-AF65-F5344CB8AC3E}">
        <p14:creationId xmlns:p14="http://schemas.microsoft.com/office/powerpoint/2010/main" val="2931505098"/>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0D583-8FD8-BF00-622B-059947277693}"/>
              </a:ext>
            </a:extLst>
          </p:cNvPr>
          <p:cNvSpPr>
            <a:spLocks noGrp="1"/>
          </p:cNvSpPr>
          <p:nvPr>
            <p:ph type="title"/>
          </p:nvPr>
        </p:nvSpPr>
        <p:spPr/>
        <p:txBody>
          <a:bodyPr>
            <a:normAutofit/>
          </a:bodyPr>
          <a:lstStyle/>
          <a:p>
            <a:r>
              <a:rPr kumimoji="1" lang="fr-FR" altLang="ja-JP" dirty="0"/>
              <a:t>5</a:t>
            </a:r>
            <a:r>
              <a:rPr kumimoji="1" lang="en-GB" altLang="ja-JP" dirty="0"/>
              <a:t>/22 </a:t>
            </a:r>
            <a:r>
              <a:rPr kumimoji="1" lang="fr-FR" altLang="ja-JP" dirty="0"/>
              <a:t>Masculin/féminin : dissymétries grammaticales</a:t>
            </a:r>
            <a:endParaRPr kumimoji="1" lang="ja-JP" altLang="en-US" dirty="0"/>
          </a:p>
        </p:txBody>
      </p:sp>
      <p:sp>
        <p:nvSpPr>
          <p:cNvPr id="3" name="テキスト プレースホルダー 2">
            <a:extLst>
              <a:ext uri="{FF2B5EF4-FFF2-40B4-BE49-F238E27FC236}">
                <a16:creationId xmlns:a16="http://schemas.microsoft.com/office/drawing/2014/main" id="{F1F3A8CF-83CA-2E28-0E05-1A73D0C438D3}"/>
              </a:ext>
            </a:extLst>
          </p:cNvPr>
          <p:cNvSpPr>
            <a:spLocks noGrp="1"/>
          </p:cNvSpPr>
          <p:nvPr>
            <p:ph type="body" idx="1"/>
          </p:nvPr>
        </p:nvSpPr>
        <p:spPr/>
        <p:txBody>
          <a:bodyPr>
            <a:normAutofit fontScale="77500" lnSpcReduction="20000"/>
          </a:bodyPr>
          <a:lstStyle/>
          <a:p>
            <a:r>
              <a:rPr lang="fr-FR" altLang="ja-JP" dirty="0" err="1">
                <a:effectLst/>
              </a:rPr>
              <a:t>Yaguello</a:t>
            </a:r>
            <a:r>
              <a:rPr lang="fr-FR" altLang="ja-JP" dirty="0">
                <a:effectLst/>
              </a:rPr>
              <a:t>, Marina. </a:t>
            </a:r>
            <a:r>
              <a:rPr lang="fr-FR" altLang="ja-JP" i="1" dirty="0">
                <a:effectLst/>
              </a:rPr>
              <a:t>Le sexe des mots</a:t>
            </a:r>
            <a:r>
              <a:rPr lang="fr-FR" altLang="ja-JP" dirty="0">
                <a:effectLst/>
              </a:rPr>
              <a:t>. Seuil, 1989.</a:t>
            </a:r>
          </a:p>
          <a:p>
            <a:r>
              <a:rPr lang="fr-FR" altLang="ja-JP" sz="2600" dirty="0" err="1"/>
              <a:t>Abesse</a:t>
            </a:r>
            <a:endParaRPr lang="fr-FR" altLang="ja-JP" sz="2600" dirty="0"/>
          </a:p>
          <a:p>
            <a:pPr lvl="1"/>
            <a:r>
              <a:rPr lang="fr-FR" altLang="ja-JP" sz="2600" dirty="0">
                <a:effectLst/>
              </a:rPr>
              <a:t>Le suffixe </a:t>
            </a:r>
            <a:r>
              <a:rPr lang="fr-FR" altLang="ja-JP" sz="2600" i="1" dirty="0">
                <a:effectLst/>
              </a:rPr>
              <a:t>-</a:t>
            </a:r>
            <a:r>
              <a:rPr lang="fr-FR" altLang="ja-JP" sz="2600" dirty="0">
                <a:effectLst/>
              </a:rPr>
              <a:t>esse subsiste dans des titres tels que </a:t>
            </a:r>
            <a:r>
              <a:rPr lang="fr-FR" altLang="ja-JP" sz="2600" i="1" dirty="0">
                <a:effectLst/>
              </a:rPr>
              <a:t>princesse</a:t>
            </a:r>
            <a:r>
              <a:rPr lang="fr-FR" altLang="ja-JP" sz="2600" dirty="0">
                <a:effectLst/>
              </a:rPr>
              <a:t>, </a:t>
            </a:r>
            <a:r>
              <a:rPr lang="fr-FR" altLang="ja-JP" sz="2600" i="1" dirty="0">
                <a:effectLst/>
              </a:rPr>
              <a:t>duchesse</a:t>
            </a:r>
            <a:r>
              <a:rPr lang="fr-FR" altLang="ja-JP" sz="2600" dirty="0">
                <a:effectLst/>
              </a:rPr>
              <a:t>, etc., dans </a:t>
            </a:r>
            <a:r>
              <a:rPr lang="fr-FR" altLang="ja-JP" sz="2600" i="1" dirty="0">
                <a:effectLst/>
              </a:rPr>
              <a:t>maîtresse </a:t>
            </a:r>
            <a:r>
              <a:rPr lang="fr-FR" altLang="ja-JP" sz="2600" dirty="0">
                <a:effectLst/>
              </a:rPr>
              <a:t>(voir ce mot) et dans quelques noms où il conserve une valeur distinctive par rapport à l'adjectif correspondant, (…) Le suffixe </a:t>
            </a:r>
            <a:r>
              <a:rPr lang="fr-FR" altLang="ja-JP" sz="2600" i="1" dirty="0">
                <a:effectLst/>
              </a:rPr>
              <a:t>-esse</a:t>
            </a:r>
            <a:r>
              <a:rPr lang="fr-FR" altLang="ja-JP" sz="2600" dirty="0">
                <a:effectLst/>
              </a:rPr>
              <a:t> n'est cependant pas éliminé. Il reste vivant dans la langue populaire, qui en fait son mode de dérivation préféré chaque fois que se présente la nécessité de créer un nouveau féminin. C'est une évolution malheureuse pour l'image et le statut des femmes. Les mots en </a:t>
            </a:r>
            <a:r>
              <a:rPr lang="fr-FR" altLang="ja-JP" sz="2600" i="1" dirty="0">
                <a:effectLst/>
              </a:rPr>
              <a:t>-esse, </a:t>
            </a:r>
            <a:r>
              <a:rPr lang="fr-FR" altLang="ja-JP" sz="2600" dirty="0">
                <a:effectLst/>
              </a:rPr>
              <a:t>et ce dès l'époque de Rabelais, comme en atteste la citation ci-dessous, acquièrent une connotation péjorative, méprisante ou au mieux gentiment moqueuse, qui culmine avec les formations argotiques comme </a:t>
            </a:r>
            <a:r>
              <a:rPr lang="fr-FR" altLang="ja-JP" sz="2600" i="1" dirty="0">
                <a:effectLst/>
              </a:rPr>
              <a:t>chéfesse</a:t>
            </a:r>
            <a:r>
              <a:rPr lang="fr-FR" altLang="ja-JP" sz="2600" dirty="0">
                <a:effectLst/>
              </a:rPr>
              <a:t> (voir ce mot), </a:t>
            </a:r>
            <a:r>
              <a:rPr lang="fr-FR" altLang="ja-JP" sz="2600" i="1" dirty="0">
                <a:effectLst/>
              </a:rPr>
              <a:t>goinfresse,</a:t>
            </a:r>
            <a:r>
              <a:rPr lang="fr-FR" altLang="ja-JP" sz="2600" dirty="0">
                <a:effectLst/>
              </a:rPr>
              <a:t> </a:t>
            </a:r>
            <a:r>
              <a:rPr lang="fr-FR" altLang="ja-JP" sz="2600" i="1" dirty="0">
                <a:effectLst/>
              </a:rPr>
              <a:t>gonzesse </a:t>
            </a:r>
            <a:r>
              <a:rPr lang="fr-FR" altLang="ja-JP" sz="2600" dirty="0">
                <a:effectLst/>
              </a:rPr>
              <a:t>et </a:t>
            </a:r>
            <a:r>
              <a:rPr lang="fr-FR" altLang="ja-JP" sz="2600" i="1" dirty="0">
                <a:effectLst/>
              </a:rPr>
              <a:t>fliquesse.</a:t>
            </a:r>
            <a:r>
              <a:rPr lang="fr-FR" altLang="ja-JP" sz="2600" dirty="0">
                <a:effectLst/>
              </a:rPr>
              <a:t> On est loin de la majestueuse </a:t>
            </a:r>
            <a:r>
              <a:rPr lang="fr-FR" altLang="ja-JP" sz="2600" i="1" dirty="0">
                <a:effectLst/>
              </a:rPr>
              <a:t>abbesse</a:t>
            </a:r>
            <a:r>
              <a:rPr lang="fr-FR" altLang="ja-JP" sz="2600" dirty="0">
                <a:effectLst/>
              </a:rPr>
              <a:t>, égale de l'homme par la fonction et le prestige. (p.18)</a:t>
            </a:r>
          </a:p>
        </p:txBody>
      </p:sp>
    </p:spTree>
    <p:extLst>
      <p:ext uri="{BB962C8B-B14F-4D97-AF65-F5344CB8AC3E}">
        <p14:creationId xmlns:p14="http://schemas.microsoft.com/office/powerpoint/2010/main" val="2529705415"/>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A46846-650B-A3A8-B48B-D98DAF2A143E}"/>
              </a:ext>
            </a:extLst>
          </p:cNvPr>
          <p:cNvSpPr>
            <a:spLocks noGrp="1"/>
          </p:cNvSpPr>
          <p:nvPr>
            <p:ph type="title"/>
          </p:nvPr>
        </p:nvSpPr>
        <p:spPr/>
        <p:txBody>
          <a:bodyPr/>
          <a:lstStyle/>
          <a:p>
            <a:r>
              <a:rPr kumimoji="1" lang="fr-CA" altLang="ja-JP" dirty="0"/>
              <a:t>5</a:t>
            </a:r>
            <a:r>
              <a:rPr kumimoji="1" lang="en-GB" altLang="ja-JP" dirty="0"/>
              <a:t>/22 </a:t>
            </a:r>
            <a:r>
              <a:rPr kumimoji="1" lang="fr-CA" altLang="ja-JP" dirty="0"/>
              <a:t>maîtresse</a:t>
            </a:r>
            <a:endParaRPr kumimoji="1" lang="ja-JP" altLang="en-US" dirty="0"/>
          </a:p>
        </p:txBody>
      </p:sp>
      <p:sp>
        <p:nvSpPr>
          <p:cNvPr id="3" name="テキスト プレースホルダー 2">
            <a:extLst>
              <a:ext uri="{FF2B5EF4-FFF2-40B4-BE49-F238E27FC236}">
                <a16:creationId xmlns:a16="http://schemas.microsoft.com/office/drawing/2014/main" id="{46F56AAE-181C-3ABD-AE92-19F9D482CCFA}"/>
              </a:ext>
            </a:extLst>
          </p:cNvPr>
          <p:cNvSpPr>
            <a:spLocks noGrp="1"/>
          </p:cNvSpPr>
          <p:nvPr>
            <p:ph type="body" idx="1"/>
          </p:nvPr>
        </p:nvSpPr>
        <p:spPr>
          <a:xfrm>
            <a:off x="1080227" y="1282700"/>
            <a:ext cx="10486933" cy="5575300"/>
          </a:xfrm>
        </p:spPr>
        <p:txBody>
          <a:bodyPr>
            <a:normAutofit fontScale="32500" lnSpcReduction="20000"/>
          </a:bodyPr>
          <a:lstStyle/>
          <a:p>
            <a:r>
              <a:rPr kumimoji="1" lang="fr-FR" altLang="ja-JP" dirty="0"/>
              <a:t>Maîtresse</a:t>
            </a:r>
          </a:p>
          <a:p>
            <a:pPr marL="0" indent="0">
              <a:buNone/>
            </a:pPr>
            <a:r>
              <a:rPr kumimoji="1" lang="fr-FR" altLang="ja-JP" sz="4900" dirty="0">
                <a:latin typeface="Times New Roman" panose="02020603050405020304" pitchFamily="18" charset="0"/>
                <a:cs typeface="Times New Roman" panose="02020603050405020304" pitchFamily="18" charset="0"/>
              </a:rPr>
              <a:t> (</a:t>
            </a:r>
            <a:r>
              <a:rPr kumimoji="1" lang="fr-FR" altLang="ja-JP" sz="4900" i="1" dirty="0" err="1">
                <a:latin typeface="Times New Roman" panose="02020603050405020304" pitchFamily="18" charset="0"/>
                <a:cs typeface="Times New Roman" panose="02020603050405020304" pitchFamily="18" charset="0"/>
              </a:rPr>
              <a:t>maistresse</a:t>
            </a:r>
            <a:r>
              <a:rPr kumimoji="1" lang="fr-FR" altLang="ja-JP" sz="4900" dirty="0">
                <a:latin typeface="Times New Roman" panose="02020603050405020304" pitchFamily="18" charset="0"/>
                <a:cs typeface="Times New Roman" panose="02020603050405020304" pitchFamily="18" charset="0"/>
              </a:rPr>
              <a:t>, formé au </a:t>
            </a:r>
            <a:r>
              <a:rPr kumimoji="1" lang="fr-FR" altLang="ja-JP" sz="4900" dirty="0" err="1">
                <a:latin typeface="Times New Roman" panose="02020603050405020304" pitchFamily="18" charset="0"/>
                <a:cs typeface="Times New Roman" panose="02020603050405020304" pitchFamily="18" charset="0"/>
              </a:rPr>
              <a:t>xii</a:t>
            </a:r>
            <a:r>
              <a:rPr kumimoji="1" lang="fr-FR" altLang="ja-JP" sz="4900" baseline="30000" dirty="0" err="1">
                <a:latin typeface="Times New Roman" panose="02020603050405020304" pitchFamily="18" charset="0"/>
                <a:cs typeface="Times New Roman" panose="02020603050405020304" pitchFamily="18" charset="0"/>
              </a:rPr>
              <a:t>e</a:t>
            </a:r>
            <a:r>
              <a:rPr kumimoji="1" lang="fr-FR" altLang="ja-JP" sz="4900" dirty="0">
                <a:latin typeface="Times New Roman" panose="02020603050405020304" pitchFamily="18" charset="0"/>
                <a:cs typeface="Times New Roman" panose="02020603050405020304" pitchFamily="18" charset="0"/>
              </a:rPr>
              <a:t> siècle sur </a:t>
            </a:r>
            <a:r>
              <a:rPr kumimoji="1" lang="fr-FR" altLang="ja-JP" sz="4900" i="1" dirty="0" err="1">
                <a:latin typeface="Times New Roman" panose="02020603050405020304" pitchFamily="18" charset="0"/>
                <a:cs typeface="Times New Roman" panose="02020603050405020304" pitchFamily="18" charset="0"/>
              </a:rPr>
              <a:t>maistre</a:t>
            </a:r>
            <a:r>
              <a:rPr kumimoji="1" lang="fr-FR" altLang="ja-JP" sz="4900" dirty="0">
                <a:latin typeface="Times New Roman" panose="02020603050405020304" pitchFamily="18" charset="0"/>
                <a:cs typeface="Times New Roman" panose="02020603050405020304" pitchFamily="18" charset="0"/>
              </a:rPr>
              <a:t>, du latin </a:t>
            </a:r>
            <a:r>
              <a:rPr kumimoji="1" lang="fr-FR" altLang="ja-JP" sz="4900" i="1" dirty="0">
                <a:latin typeface="Times New Roman" panose="02020603050405020304" pitchFamily="18" charset="0"/>
                <a:cs typeface="Times New Roman" panose="02020603050405020304" pitchFamily="18" charset="0"/>
              </a:rPr>
              <a:t>magister</a:t>
            </a:r>
            <a:r>
              <a:rPr kumimoji="1" lang="fr-FR" altLang="ja-JP" sz="4900" dirty="0">
                <a:latin typeface="Times New Roman" panose="02020603050405020304" pitchFamily="18" charset="0"/>
                <a:cs typeface="Times New Roman" panose="02020603050405020304" pitchFamily="18" charset="0"/>
              </a:rPr>
              <a:t>). C'est l'un des plus anciens féminins en </a:t>
            </a:r>
            <a:r>
              <a:rPr kumimoji="1" lang="fr-FR" altLang="ja-JP" sz="4900" i="1" dirty="0">
                <a:latin typeface="Times New Roman" panose="02020603050405020304" pitchFamily="18" charset="0"/>
                <a:cs typeface="Times New Roman" panose="02020603050405020304" pitchFamily="18" charset="0"/>
              </a:rPr>
              <a:t>-esse </a:t>
            </a:r>
            <a:r>
              <a:rPr kumimoji="1" lang="fr-FR" altLang="ja-JP" sz="4900" dirty="0">
                <a:latin typeface="Times New Roman" panose="02020603050405020304" pitchFamily="18" charset="0"/>
                <a:cs typeface="Times New Roman" panose="02020603050405020304" pitchFamily="18" charset="0"/>
              </a:rPr>
              <a:t>attestés et l'un de ceux qui se sont conservés, un grand nombre d'autres ayant été refaits sur d'autres modèles de dérivation (voir </a:t>
            </a:r>
            <a:r>
              <a:rPr kumimoji="1" lang="fr-FR" altLang="ja-JP" sz="4900" i="1" dirty="0">
                <a:latin typeface="Times New Roman" panose="02020603050405020304" pitchFamily="18" charset="0"/>
                <a:cs typeface="Times New Roman" panose="02020603050405020304" pitchFamily="18" charset="0"/>
              </a:rPr>
              <a:t>abbesse</a:t>
            </a:r>
            <a:r>
              <a:rPr kumimoji="1" lang="fr-FR" altLang="ja-JP" sz="4900" dirty="0">
                <a:latin typeface="Times New Roman" panose="02020603050405020304" pitchFamily="18" charset="0"/>
                <a:cs typeface="Times New Roman" panose="02020603050405020304" pitchFamily="18" charset="0"/>
              </a:rPr>
              <a:t>). De même sens que le masculin au départ, </a:t>
            </a:r>
            <a:r>
              <a:rPr kumimoji="1" lang="fr-FR" altLang="ja-JP" sz="4900" i="1" dirty="0">
                <a:latin typeface="Times New Roman" panose="02020603050405020304" pitchFamily="18" charset="0"/>
                <a:cs typeface="Times New Roman" panose="02020603050405020304" pitchFamily="18" charset="0"/>
              </a:rPr>
              <a:t>maîtresse</a:t>
            </a:r>
            <a:r>
              <a:rPr kumimoji="1" lang="fr-FR" altLang="ja-JP" sz="4900" dirty="0">
                <a:latin typeface="Times New Roman" panose="02020603050405020304" pitchFamily="18" charset="0"/>
                <a:cs typeface="Times New Roman" panose="02020603050405020304" pitchFamily="18" charset="0"/>
              </a:rPr>
              <a:t> a subi au cours des siècles une dérive sémantique dans certains de ses emplois, d'où la dissymétrie flagrante que l'on observe dans la langue actuelle entre le féminin et le masculin, qui justifie deux entrées séparées dans les dictionnaires. Paradoxalement, c'est ·une conception élevée de la femme dans l'amour courtois au </a:t>
            </a:r>
            <a:r>
              <a:rPr kumimoji="1" lang="fr-FR" altLang="ja-JP" sz="4900" dirty="0" err="1">
                <a:latin typeface="Times New Roman" panose="02020603050405020304" pitchFamily="18" charset="0"/>
                <a:cs typeface="Times New Roman" panose="02020603050405020304" pitchFamily="18" charset="0"/>
              </a:rPr>
              <a:t>xiii</a:t>
            </a:r>
            <a:r>
              <a:rPr kumimoji="1" lang="fr-FR" altLang="ja-JP" sz="4900" baseline="30000" dirty="0" err="1">
                <a:latin typeface="Times New Roman" panose="02020603050405020304" pitchFamily="18" charset="0"/>
                <a:cs typeface="Times New Roman" panose="02020603050405020304" pitchFamily="18" charset="0"/>
              </a:rPr>
              <a:t>e</a:t>
            </a:r>
            <a:r>
              <a:rPr kumimoji="1" lang="fr-FR" altLang="ja-JP" sz="4900" dirty="0">
                <a:latin typeface="Times New Roman" panose="02020603050405020304" pitchFamily="18" charset="0"/>
                <a:cs typeface="Times New Roman" panose="02020603050405020304" pitchFamily="18" charset="0"/>
              </a:rPr>
              <a:t> siècle, celle de la femme « maîtresse» (au sens figuré) du cœur de celui qui l'aime, qui est responsable du clivage fondamental entre maîtresse comme féminin de maître et maîtresse comme féminin de amant. C'est entre le </a:t>
            </a:r>
            <a:r>
              <a:rPr kumimoji="1" lang="fr-FR" altLang="ja-JP" sz="4900" dirty="0" err="1">
                <a:latin typeface="Times New Roman" panose="02020603050405020304" pitchFamily="18" charset="0"/>
                <a:cs typeface="Times New Roman" panose="02020603050405020304" pitchFamily="18" charset="0"/>
              </a:rPr>
              <a:t>xvii</a:t>
            </a:r>
            <a:r>
              <a:rPr kumimoji="1" lang="fr-FR" altLang="ja-JP" sz="4900" baseline="30000" dirty="0" err="1">
                <a:latin typeface="Times New Roman" panose="02020603050405020304" pitchFamily="18" charset="0"/>
                <a:cs typeface="Times New Roman" panose="02020603050405020304" pitchFamily="18" charset="0"/>
              </a:rPr>
              <a:t>e</a:t>
            </a:r>
            <a:r>
              <a:rPr kumimoji="1" lang="fr-FR" altLang="ja-JP" sz="4900" dirty="0">
                <a:latin typeface="Times New Roman" panose="02020603050405020304" pitchFamily="18" charset="0"/>
                <a:cs typeface="Times New Roman" panose="02020603050405020304" pitchFamily="18" charset="0"/>
              </a:rPr>
              <a:t> et le </a:t>
            </a:r>
            <a:r>
              <a:rPr kumimoji="1" lang="fr-FR" altLang="ja-JP" sz="4900" dirty="0" err="1">
                <a:latin typeface="Times New Roman" panose="02020603050405020304" pitchFamily="18" charset="0"/>
                <a:cs typeface="Times New Roman" panose="02020603050405020304" pitchFamily="18" charset="0"/>
              </a:rPr>
              <a:t>xix</a:t>
            </a:r>
            <a:r>
              <a:rPr kumimoji="1" lang="fr-FR" altLang="ja-JP" sz="4900" baseline="30000" dirty="0" err="1">
                <a:latin typeface="Times New Roman" panose="02020603050405020304" pitchFamily="18" charset="0"/>
                <a:cs typeface="Times New Roman" panose="02020603050405020304" pitchFamily="18" charset="0"/>
              </a:rPr>
              <a:t>e</a:t>
            </a:r>
            <a:r>
              <a:rPr kumimoji="1" lang="fr-FR" altLang="ja-JP" sz="4900" dirty="0">
                <a:latin typeface="Times New Roman" panose="02020603050405020304" pitchFamily="18" charset="0"/>
                <a:cs typeface="Times New Roman" panose="02020603050405020304" pitchFamily="18" charset="0"/>
              </a:rPr>
              <a:t> siècle que maîtresse dérive du sens de « femme aimée » à celui de « partenaire sexuelle hors mariage». Il faut noter que, dans la langue moderne, le mot ne </a:t>
            </a:r>
            <a:r>
              <a:rPr kumimoji="1" lang="fr-FR" altLang="ja-JP" sz="5500" dirty="0">
                <a:latin typeface="Times New Roman" panose="02020603050405020304" pitchFamily="18" charset="0"/>
                <a:cs typeface="Times New Roman" panose="02020603050405020304" pitchFamily="18" charset="0"/>
              </a:rPr>
              <a:t>s'emploie</a:t>
            </a:r>
            <a:r>
              <a:rPr kumimoji="1" lang="fr-FR" altLang="ja-JP" sz="4900" dirty="0">
                <a:latin typeface="Times New Roman" panose="02020603050405020304" pitchFamily="18" charset="0"/>
                <a:cs typeface="Times New Roman" panose="02020603050405020304" pitchFamily="18" charset="0"/>
              </a:rPr>
              <a:t> plus guère et fleure le vaudeville et la comédie de boulevard d'antan. « Prendre une maîtresse» est aujourd'hui vieux jeu. Comme féminin de maître, maîtresse exhibe également quelques dissymétries, non pas vraiment de sens, mais </a:t>
            </a:r>
            <a:r>
              <a:rPr kumimoji="1" lang="fr-FR" altLang="ja-JP" sz="4900" dirty="0">
                <a:highlight>
                  <a:srgbClr val="FFFF00"/>
                </a:highlight>
                <a:latin typeface="Times New Roman" panose="02020603050405020304" pitchFamily="18" charset="0"/>
                <a:cs typeface="Times New Roman" panose="02020603050405020304" pitchFamily="18" charset="0"/>
              </a:rPr>
              <a:t>de liberté d'emploi. </a:t>
            </a:r>
            <a:r>
              <a:rPr kumimoji="1" lang="fr-FR" altLang="ja-JP" sz="4900" dirty="0">
                <a:latin typeface="Times New Roman" panose="02020603050405020304" pitchFamily="18" charset="0"/>
                <a:cs typeface="Times New Roman" panose="02020603050405020304" pitchFamily="18" charset="0"/>
              </a:rPr>
              <a:t>On hésite un peu à dire « passer maîtresse» en quelque domaine. On ne parle pas de coup de maîtresse, ni de maîtresse d'œuvre, ni de maîtresse d'hôtel; on ne dit pas « de main de maîtresse». On n'est pas maîtresse-assistante à l'université (mais on peut l'être  dans l'enseignement élémentaire), ni maîtresse de recherches, ni de conférences, ni de requêtes, ni maîtresse à penser. Contre maîtresse semble faire problème. En revanche, on devient grande-maîtresse dans les loges féminines chez les francs-maçons. On est maîtresse d'école, de ballet ou de maison. Maîtresse ne s</a:t>
            </a:r>
            <a:r>
              <a:rPr kumimoji="1" lang="fr-CA" altLang="ja-JP" sz="4900" dirty="0">
                <a:latin typeface="Times New Roman" panose="02020603050405020304" pitchFamily="18" charset="0"/>
                <a:cs typeface="Times New Roman" panose="02020603050405020304" pitchFamily="18" charset="0"/>
              </a:rPr>
              <a:t>’</a:t>
            </a:r>
            <a:r>
              <a:rPr kumimoji="1" lang="fr-FR" altLang="ja-JP" sz="4900" dirty="0">
                <a:latin typeface="Times New Roman" panose="02020603050405020304" pitchFamily="18" charset="0"/>
                <a:cs typeface="Times New Roman" panose="02020603050405020304" pitchFamily="18" charset="0"/>
              </a:rPr>
              <a:t>emploie pas non plus comme titre, et une avocate reste « Maître Unetelle» (voir aussi doctoresse). L'Office de la langue française du Québec recommande l'emploi de la maître (épicène) chaque fois que maîtresse est mal accepté. (</a:t>
            </a:r>
            <a:r>
              <a:rPr kumimoji="1" lang="fr-FR" altLang="ja-JP" sz="4900" dirty="0" err="1">
                <a:latin typeface="Times New Roman" panose="02020603050405020304" pitchFamily="18" charset="0"/>
                <a:cs typeface="Times New Roman" panose="02020603050405020304" pitchFamily="18" charset="0"/>
              </a:rPr>
              <a:t>Yaguello</a:t>
            </a:r>
            <a:r>
              <a:rPr kumimoji="1" lang="fr-FR" altLang="ja-JP" sz="4900" dirty="0">
                <a:latin typeface="Times New Roman" panose="02020603050405020304" pitchFamily="18" charset="0"/>
                <a:cs typeface="Times New Roman" panose="02020603050405020304" pitchFamily="18" charset="0"/>
              </a:rPr>
              <a:t> 1989(p.108))</a:t>
            </a:r>
          </a:p>
          <a:p>
            <a:pPr marL="0" indent="0">
              <a:buNone/>
            </a:pPr>
            <a:r>
              <a:rPr kumimoji="1" lang="en-US" altLang="ja-JP" sz="4900" dirty="0">
                <a:latin typeface="Times New Roman" panose="02020603050405020304" pitchFamily="18" charset="0"/>
                <a:cs typeface="Times New Roman" panose="02020603050405020304" pitchFamily="18" charset="0"/>
              </a:rPr>
              <a:t>Passer ma</a:t>
            </a:r>
            <a:r>
              <a:rPr kumimoji="1" lang="fr-CA" altLang="ja-JP" sz="4900" dirty="0" err="1">
                <a:latin typeface="Times New Roman" panose="02020603050405020304" pitchFamily="18" charset="0"/>
                <a:cs typeface="Times New Roman" panose="02020603050405020304" pitchFamily="18" charset="0"/>
              </a:rPr>
              <a:t>ître</a:t>
            </a:r>
            <a:r>
              <a:rPr kumimoji="1" lang="en-US" altLang="ja-JP" sz="4900" dirty="0">
                <a:latin typeface="Times New Roman" panose="02020603050405020304" pitchFamily="18" charset="0"/>
                <a:cs typeface="Times New Roman" panose="02020603050405020304" pitchFamily="18" charset="0"/>
              </a:rPr>
              <a:t> </a:t>
            </a:r>
            <a:r>
              <a:rPr kumimoji="1" lang="en-GB" altLang="ja-JP" sz="4900" dirty="0" err="1">
                <a:latin typeface="Times New Roman" panose="02020603050405020304" pitchFamily="18" charset="0"/>
                <a:cs typeface="Times New Roman" panose="02020603050405020304" pitchFamily="18" charset="0"/>
              </a:rPr>
              <a:t>en</a:t>
            </a:r>
            <a:r>
              <a:rPr kumimoji="1" lang="en-GB" altLang="ja-JP" sz="4900" dirty="0">
                <a:latin typeface="Times New Roman" panose="02020603050405020304" pitchFamily="18" charset="0"/>
                <a:cs typeface="Times New Roman" panose="02020603050405020304" pitchFamily="18" charset="0"/>
              </a:rPr>
              <a:t> : </a:t>
            </a:r>
            <a:r>
              <a:rPr kumimoji="1" lang="ja-JP" altLang="en-US" sz="4900" dirty="0">
                <a:latin typeface="Times New Roman" panose="02020603050405020304" pitchFamily="18" charset="0"/>
                <a:cs typeface="Times New Roman" panose="02020603050405020304" pitchFamily="18" charset="0"/>
              </a:rPr>
              <a:t>名人だ</a:t>
            </a:r>
            <a:endParaRPr kumimoji="1" lang="en-US" altLang="ja-JP" sz="4900" dirty="0">
              <a:latin typeface="Times New Roman" panose="02020603050405020304" pitchFamily="18" charset="0"/>
              <a:cs typeface="Times New Roman" panose="02020603050405020304" pitchFamily="18" charset="0"/>
            </a:endParaRPr>
          </a:p>
          <a:p>
            <a:pPr marL="0" indent="0">
              <a:buNone/>
            </a:pPr>
            <a:r>
              <a:rPr kumimoji="1" lang="fr-CA" altLang="ja-JP" sz="4900" dirty="0">
                <a:latin typeface="Times New Roman" panose="02020603050405020304" pitchFamily="18" charset="0"/>
                <a:cs typeface="Times New Roman" panose="02020603050405020304" pitchFamily="18" charset="0"/>
              </a:rPr>
              <a:t>Coup de maître</a:t>
            </a:r>
            <a:r>
              <a:rPr kumimoji="1" lang="en-GB" altLang="ja-JP" sz="4900" dirty="0">
                <a:latin typeface="Times New Roman" panose="02020603050405020304" pitchFamily="18" charset="0"/>
                <a:cs typeface="Times New Roman" panose="02020603050405020304" pitchFamily="18" charset="0"/>
              </a:rPr>
              <a:t>: </a:t>
            </a:r>
            <a:r>
              <a:rPr kumimoji="1" lang="ja-JP" altLang="en-US" sz="4900" dirty="0">
                <a:latin typeface="Times New Roman" panose="02020603050405020304" pitchFamily="18" charset="0"/>
                <a:cs typeface="Times New Roman" panose="02020603050405020304" pitchFamily="18" charset="0"/>
              </a:rPr>
              <a:t>名人芸</a:t>
            </a:r>
            <a:endParaRPr kumimoji="1" lang="en-US" altLang="ja-JP" sz="4900" dirty="0">
              <a:latin typeface="Times New Roman" panose="02020603050405020304" pitchFamily="18" charset="0"/>
              <a:cs typeface="Times New Roman" panose="02020603050405020304" pitchFamily="18" charset="0"/>
            </a:endParaRPr>
          </a:p>
          <a:p>
            <a:pPr marL="0" indent="0">
              <a:buNone/>
            </a:pPr>
            <a:r>
              <a:rPr kumimoji="1" lang="fr-CA" altLang="ja-JP" sz="4900" dirty="0">
                <a:latin typeface="Times New Roman" panose="02020603050405020304" pitchFamily="18" charset="0"/>
                <a:cs typeface="Times New Roman" panose="02020603050405020304" pitchFamily="18" charset="0"/>
              </a:rPr>
              <a:t>Maître d’œuvre: </a:t>
            </a:r>
            <a:r>
              <a:rPr kumimoji="1" lang="ja-JP" altLang="en-US" sz="4900" dirty="0">
                <a:latin typeface="Times New Roman" panose="02020603050405020304" pitchFamily="18" charset="0"/>
                <a:cs typeface="Times New Roman" panose="02020603050405020304" pitchFamily="18" charset="0"/>
              </a:rPr>
              <a:t>設計監督者</a:t>
            </a:r>
            <a:endParaRPr kumimoji="1" lang="en-US" altLang="ja-JP" sz="4900" dirty="0">
              <a:latin typeface="Times New Roman" panose="02020603050405020304" pitchFamily="18" charset="0"/>
              <a:cs typeface="Times New Roman" panose="02020603050405020304" pitchFamily="18" charset="0"/>
            </a:endParaRPr>
          </a:p>
          <a:p>
            <a:pPr marL="0" indent="0">
              <a:buNone/>
            </a:pPr>
            <a:r>
              <a:rPr kumimoji="1" lang="fr-CA" altLang="ja-JP" sz="4900" dirty="0">
                <a:latin typeface="Times New Roman" panose="02020603050405020304" pitchFamily="18" charset="0"/>
                <a:cs typeface="Times New Roman" panose="02020603050405020304" pitchFamily="18" charset="0"/>
              </a:rPr>
              <a:t>Maître d’hôtel </a:t>
            </a:r>
            <a:r>
              <a:rPr kumimoji="1" lang="ja-JP" altLang="en-US" sz="4900" dirty="0">
                <a:latin typeface="Times New Roman" panose="02020603050405020304" pitchFamily="18" charset="0"/>
                <a:cs typeface="Times New Roman" panose="02020603050405020304" pitchFamily="18" charset="0"/>
              </a:rPr>
              <a:t>給仕長</a:t>
            </a:r>
          </a:p>
        </p:txBody>
      </p:sp>
    </p:spTree>
    <p:extLst>
      <p:ext uri="{BB962C8B-B14F-4D97-AF65-F5344CB8AC3E}">
        <p14:creationId xmlns:p14="http://schemas.microsoft.com/office/powerpoint/2010/main" val="2848137516"/>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226CC3-84CD-B948-189D-DDB11475D24F}"/>
              </a:ext>
            </a:extLst>
          </p:cNvPr>
          <p:cNvSpPr>
            <a:spLocks noGrp="1"/>
          </p:cNvSpPr>
          <p:nvPr>
            <p:ph type="title"/>
          </p:nvPr>
        </p:nvSpPr>
        <p:spPr/>
        <p:txBody>
          <a:bodyPr/>
          <a:lstStyle/>
          <a:p>
            <a:r>
              <a:rPr kumimoji="1" lang="en-US" altLang="ja-JP" dirty="0"/>
              <a:t>5/22 Homme (</a:t>
            </a:r>
            <a:r>
              <a:rPr kumimoji="1" lang="en-US" altLang="ja-JP" dirty="0" err="1"/>
              <a:t>Yaguello</a:t>
            </a:r>
            <a:r>
              <a:rPr kumimoji="1" lang="en-US" altLang="ja-JP" dirty="0"/>
              <a:t> 1989)</a:t>
            </a:r>
            <a:endParaRPr kumimoji="1" lang="ja-JP" altLang="en-US" dirty="0"/>
          </a:p>
        </p:txBody>
      </p:sp>
      <p:sp>
        <p:nvSpPr>
          <p:cNvPr id="3" name="テキスト プレースホルダー 2">
            <a:extLst>
              <a:ext uri="{FF2B5EF4-FFF2-40B4-BE49-F238E27FC236}">
                <a16:creationId xmlns:a16="http://schemas.microsoft.com/office/drawing/2014/main" id="{9E9951BB-B8E6-D666-5A1A-C54215024E7B}"/>
              </a:ext>
            </a:extLst>
          </p:cNvPr>
          <p:cNvSpPr>
            <a:spLocks noGrp="1"/>
          </p:cNvSpPr>
          <p:nvPr>
            <p:ph type="body" idx="1"/>
          </p:nvPr>
        </p:nvSpPr>
        <p:spPr>
          <a:xfrm>
            <a:off x="1251677" y="2286000"/>
            <a:ext cx="11229883" cy="9753600"/>
          </a:xfrm>
        </p:spPr>
        <p:txBody>
          <a:bodyPr>
            <a:normAutofit/>
          </a:bodyPr>
          <a:lstStyle/>
          <a:p>
            <a:r>
              <a:rPr kumimoji="1" lang="fr-FR" altLang="ja-JP" dirty="0"/>
              <a:t>homme (</a:t>
            </a:r>
            <a:r>
              <a:rPr kumimoji="1" lang="fr-FR" altLang="ja-JP" dirty="0" err="1"/>
              <a:t>xIVc</a:t>
            </a:r>
            <a:r>
              <a:rPr kumimoji="1" lang="fr-FR" altLang="ja-JP" dirty="0"/>
              <a:t> siècle; dérivé de l'accusatif hominem du latin homo, « être humain»). Le latin, comme le grec, le russe, l'allemand et bien d'.autres langues, indo-européennes ou non, distinguait lexicalement entre l'homme au sens </a:t>
            </a:r>
            <a:r>
              <a:rPr kumimoji="1" lang="fr-FR" altLang="ja-JP" dirty="0" err="1"/>
              <a:t>généri_que</a:t>
            </a:r>
            <a:r>
              <a:rPr kumimoji="1" lang="fr-FR" altLang="ja-JP" dirty="0"/>
              <a:t> de « être humain» (homo) et l'homme au sens de « être de sexe masculin» (</a:t>
            </a:r>
            <a:r>
              <a:rPr kumimoji="1" lang="fr-FR" altLang="ja-JP" i="1" dirty="0" err="1"/>
              <a:t>vir</a:t>
            </a:r>
            <a:r>
              <a:rPr kumimoji="1" lang="fr-FR" altLang="ja-JP" dirty="0"/>
              <a:t>, qui nous a donné </a:t>
            </a:r>
            <a:r>
              <a:rPr kumimoji="1" lang="fr-FR" altLang="ja-JP" i="1" dirty="0"/>
              <a:t>viril</a:t>
            </a:r>
            <a:r>
              <a:rPr kumimoji="1" lang="fr-FR" altLang="ja-JP" dirty="0"/>
              <a:t>). Si homo était de genre grammatical masculin, au moins était-il indifférencié quant au sexe. On peut s'interroger sur les causes de l'évolution qui a conduit homme à passer du sens de « représentant de l'espèce» à celui, spécifiant, de « mâle de l'espèce». En fait, on a tellement l'habitude de voir le masculin « absorber» grammaticalement le féminin qu'on pourrait croire que le </a:t>
            </a:r>
            <a:r>
              <a:rPr kumimoji="1" lang="fr-FR" altLang="ja-JP" dirty="0">
                <a:solidFill>
                  <a:srgbClr val="FF0000"/>
                </a:solidFill>
              </a:rPr>
              <a:t>sens générique </a:t>
            </a:r>
            <a:r>
              <a:rPr kumimoji="1" lang="fr-FR" altLang="ja-JP" dirty="0"/>
              <a:t>est second, alors qu'il est historiquement premier. L'homme a en quelque sorte «confisqué» symboliquement la qualité d'être humain à son profit. On note la même évolution en anglais. Il existe des contraintes grammaticales sur l'emploi de homme comme terme générique. C'est seulement dans des énoncés impliquant une vérité générale que cette interprétation est possible: « Les hommes sont mortels», « L'homme a besoin de manger pour vivre», « L'homme est un mammifère», etc. Dès qu'intervient un élément spécifiant -par exemple un démonstratif, ou un verbe exprimant une action unique et </a:t>
            </a:r>
            <a:r>
              <a:rPr kumimoji="1" lang="fr-FR" altLang="ja-JP" sz="2600" dirty="0"/>
              <a:t>déterminée</a:t>
            </a:r>
            <a:r>
              <a:rPr kumimoji="1" lang="fr-FR" altLang="ja-JP" dirty="0"/>
              <a:t> -, homme ne peut vouloir dire que « être masculin» comme c'est le cas dans: «Un homme est venu», « Cet homme est une crapule», «J'ai aperçu un homme», etc. Et c'est donc </a:t>
            </a:r>
            <a:r>
              <a:rPr kumimoji="1" lang="fr-FR" altLang="ja-JP" i="1" dirty="0"/>
              <a:t>personne</a:t>
            </a:r>
            <a:r>
              <a:rPr kumimoji="1" lang="fr-FR" altLang="ja-JP" dirty="0"/>
              <a:t> (voir ce mot), grammaticalement féminin mais sémantiquement indifférencié, qui doit être employé comme terme générique. D'ailleurs, aucune femme ne dit jamais en parlant d'elle même : «Je suis un homme. » En revanche, un homme peut dire: «Je suis une personne.» Personne et homme ne sont donc </a:t>
            </a:r>
            <a:r>
              <a:rPr kumimoji="1" lang="fr-FR" altLang="ja-JP" dirty="0" err="1"/>
              <a:t>nulllement</a:t>
            </a:r>
            <a:r>
              <a:rPr kumimoji="1" lang="fr-FR" altLang="ja-JP" dirty="0"/>
              <a:t> équivalents; ils occupent une place différente dans le système de relation genre/sexe. Le mot homme se trouve dans une relation d'opposition « participative» avec le mot femme: le féminin est inclus dans le masculin (. Le mot personne, lui, ne s'oppose à rien d'autre qu'à la non-personne (les </a:t>
            </a:r>
            <a:r>
              <a:rPr kumimoji="1" lang="fr-FR" altLang="ja-JP" dirty="0" err="1"/>
              <a:t>ammaux</a:t>
            </a:r>
            <a:r>
              <a:rPr kumimoji="1" lang="fr-FR" altLang="ja-JP" dirty="0"/>
              <a:t>, les choses): il «contient» à égalité le féminin et le masculin. Contrairement à femme, homme s'emploie de façon absolue avec un sens laudatif: « Ça, c'est un homme! » Par un jeu de « franchissement de frontière», positif puisque orienté du bas vers le haut (voir article femmelette), on peut dire: « Mme Unetelle est le seul homme du gouvernement. » Le Mouvement de libération des femmes (MLF) fait remarquer à juste titre que « un homme sur deux est une femme». </a:t>
            </a:r>
            <a:endParaRPr kumimoji="1" lang="ja-JP" altLang="en-US" dirty="0"/>
          </a:p>
        </p:txBody>
      </p:sp>
    </p:spTree>
    <p:extLst>
      <p:ext uri="{BB962C8B-B14F-4D97-AF65-F5344CB8AC3E}">
        <p14:creationId xmlns:p14="http://schemas.microsoft.com/office/powerpoint/2010/main" val="126600358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D50AE16-3048-3AFD-3725-D7E05430DA40}"/>
              </a:ext>
            </a:extLst>
          </p:cNvPr>
          <p:cNvSpPr>
            <a:spLocks noGrp="1"/>
          </p:cNvSpPr>
          <p:nvPr>
            <p:ph type="title"/>
          </p:nvPr>
        </p:nvSpPr>
        <p:spPr/>
        <p:txBody>
          <a:bodyPr/>
          <a:lstStyle/>
          <a:p>
            <a:r>
              <a:rPr kumimoji="1" lang="en-US" altLang="ja-JP" dirty="0"/>
              <a:t>5</a:t>
            </a:r>
            <a:r>
              <a:rPr kumimoji="1" lang="en-GB" altLang="ja-JP" dirty="0"/>
              <a:t>/22 </a:t>
            </a:r>
            <a:r>
              <a:rPr kumimoji="1" lang="en-US" altLang="ja-JP" dirty="0"/>
              <a:t>Femme</a:t>
            </a:r>
            <a:endParaRPr kumimoji="1" lang="ja-JP" altLang="en-US" dirty="0"/>
          </a:p>
        </p:txBody>
      </p:sp>
      <p:sp>
        <p:nvSpPr>
          <p:cNvPr id="3" name="テキスト プレースホルダー 2">
            <a:extLst>
              <a:ext uri="{FF2B5EF4-FFF2-40B4-BE49-F238E27FC236}">
                <a16:creationId xmlns:a16="http://schemas.microsoft.com/office/drawing/2014/main" id="{399384CB-9C99-8253-FB72-2B6F93257B1C}"/>
              </a:ext>
            </a:extLst>
          </p:cNvPr>
          <p:cNvSpPr>
            <a:spLocks noGrp="1"/>
          </p:cNvSpPr>
          <p:nvPr>
            <p:ph type="body" idx="1"/>
          </p:nvPr>
        </p:nvSpPr>
        <p:spPr>
          <a:xfrm>
            <a:off x="1179486" y="1211179"/>
            <a:ext cx="10531249" cy="5935577"/>
          </a:xfrm>
        </p:spPr>
        <p:txBody>
          <a:bodyPr>
            <a:normAutofit fontScale="85000" lnSpcReduction="20000"/>
          </a:bodyPr>
          <a:lstStyle/>
          <a:p>
            <a:r>
              <a:rPr kumimoji="1" lang="fr-FR" altLang="ja-JP" dirty="0"/>
              <a:t>Que peut bien dire un dictionnaire du mot </a:t>
            </a:r>
            <a:r>
              <a:rPr kumimoji="1" lang="fr-FR" altLang="ja-JP" i="1" dirty="0"/>
              <a:t>femme</a:t>
            </a:r>
            <a:r>
              <a:rPr kumimoji="1" lang="fr-FR" altLang="ja-JP" dirty="0"/>
              <a:t>? La définition en est simple et sans équivoque, semble-t-il. On a vite fait de définir la </a:t>
            </a:r>
            <a:r>
              <a:rPr kumimoji="1" lang="fr-FR" altLang="ja-JP" i="1" dirty="0"/>
              <a:t>femme</a:t>
            </a:r>
            <a:r>
              <a:rPr kumimoji="1" lang="fr-FR" altLang="ja-JP" dirty="0"/>
              <a:t> en termes biologiques comme « représentante du sexe qui porte les enfants». Le mot </a:t>
            </a:r>
            <a:r>
              <a:rPr kumimoji="1" lang="fr-FR" altLang="ja-JP" i="1" dirty="0"/>
              <a:t>femme </a:t>
            </a:r>
            <a:r>
              <a:rPr kumimoji="1" lang="fr-FR" altLang="ja-JP" dirty="0"/>
              <a:t>n'a pas comme le mot </a:t>
            </a:r>
            <a:r>
              <a:rPr kumimoji="1" lang="fr-FR" altLang="ja-JP" i="1" dirty="0"/>
              <a:t>homme </a:t>
            </a:r>
            <a:r>
              <a:rPr kumimoji="1" lang="fr-FR" altLang="ja-JP" dirty="0"/>
              <a:t>deux sens fondamentalement différents. </a:t>
            </a:r>
            <a:r>
              <a:rPr kumimoji="1" lang="fr-FR" altLang="ja-JP" i="1" dirty="0"/>
              <a:t>Femme</a:t>
            </a:r>
            <a:r>
              <a:rPr kumimoji="1" lang="fr-FR" altLang="ja-JP" dirty="0"/>
              <a:t> s'oppose à </a:t>
            </a:r>
            <a:r>
              <a:rPr kumimoji="1" lang="fr-FR" altLang="ja-JP" i="1" dirty="0"/>
              <a:t>homme </a:t>
            </a:r>
            <a:r>
              <a:rPr kumimoji="1" lang="fr-FR" altLang="ja-JP" dirty="0"/>
              <a:t>en tant que représentante du sexe féminin, à </a:t>
            </a:r>
            <a:r>
              <a:rPr kumimoji="1" lang="fr-FR" altLang="ja-JP" i="1" dirty="0"/>
              <a:t>fille </a:t>
            </a:r>
            <a:r>
              <a:rPr kumimoji="1" lang="fr-FR" altLang="ja-JP" dirty="0"/>
              <a:t>en tant qu'adulte, à </a:t>
            </a:r>
            <a:r>
              <a:rPr kumimoji="1" lang="fr-FR" altLang="ja-JP" i="1" dirty="0"/>
              <a:t>maîtresse </a:t>
            </a:r>
            <a:r>
              <a:rPr kumimoji="1" lang="fr-FR" altLang="ja-JP" dirty="0"/>
              <a:t>et à </a:t>
            </a:r>
            <a:r>
              <a:rPr kumimoji="1" lang="fr-FR" altLang="ja-JP" i="1" dirty="0"/>
              <a:t>mari </a:t>
            </a:r>
            <a:r>
              <a:rPr kumimoji="1" lang="fr-FR" altLang="ja-JP" dirty="0"/>
              <a:t>en tant qu'</a:t>
            </a:r>
            <a:r>
              <a:rPr kumimoji="1" lang="fr-FR" altLang="ja-JP" i="1" dirty="0"/>
              <a:t>épouse</a:t>
            </a:r>
            <a:r>
              <a:rPr kumimoji="1" lang="fr-FR" altLang="ja-JP" dirty="0"/>
              <a:t>. Le mot comporte un noyau sémantique stable. Or, tous les dictionnaires (</a:t>
            </a:r>
            <a:r>
              <a:rPr kumimoji="1" lang="fr-FR" altLang="ja-JP" i="1" dirty="0"/>
              <a:t>le Grand Robert, le Grand Larousse, le TLF </a:t>
            </a:r>
            <a:r>
              <a:rPr kumimoji="1" lang="fr-FR" altLang="ja-JP" dirty="0"/>
              <a:t>en particulier) lui consacrent des rubriques très importantes, de plusieurs pages en général. Il est certes utile de citer et de définir les mots composés à partir de femme: </a:t>
            </a:r>
            <a:r>
              <a:rPr kumimoji="1" lang="fr-FR" altLang="ja-JP" i="1" dirty="0"/>
              <a:t>femme-enfant, femme-objet, femme de ménage, femme de charge, femme d'intérieur, femme au foyer</a:t>
            </a:r>
            <a:r>
              <a:rPr kumimoji="1" lang="fr-FR" altLang="ja-JP" dirty="0"/>
              <a:t>, etc. (on peut noter au passage qu'aucun de ces mots n'a de correspondant masculin)... mais, pour l'essentiel, les dictionnaires remplissent l'article femme avec des citations et des renvois associatifs. Plutôt que sur le sens d’un mot courant et connu de tous, les dictionnaires nous renseignent sur les </a:t>
            </a:r>
            <a:r>
              <a:rPr kumimoji="1" lang="fr-FR" altLang="ja-JP" dirty="0">
                <a:solidFill>
                  <a:srgbClr val="FF0000"/>
                </a:solidFill>
              </a:rPr>
              <a:t>connotations</a:t>
            </a:r>
            <a:r>
              <a:rPr kumimoji="1" lang="fr-FR" altLang="ja-JP" dirty="0"/>
              <a:t> qui s'y rattachent, sur les associations d'idées qu'il provoque. L'image qui se dégage à la lecture d'un article de dictionnaire consacré au mot </a:t>
            </a:r>
            <a:r>
              <a:rPr kumimoji="1" lang="fr-FR" altLang="ja-JP" i="1" dirty="0"/>
              <a:t>femme</a:t>
            </a:r>
            <a:r>
              <a:rPr kumimoji="1" lang="fr-FR" altLang="ja-JP" dirty="0"/>
              <a:t> est extraordinairement négative. On sort manifestement du cadre d'un « dictionnaire de langue» pour entrer dans l'idéologie. Citons à titre d'exemple quelques renvois analogiques pris dans le Grand Robert</a:t>
            </a:r>
            <a:r>
              <a:rPr kumimoji="1" lang="fr-FR" altLang="ja-JP" i="1" dirty="0"/>
              <a:t>: âme, intuition, instinct maternel, dévouement, goût de la parure, coquetterie, mode, robes,</a:t>
            </a:r>
            <a:r>
              <a:rPr kumimoji="1" lang="fr-FR" altLang="ja-JP" dirty="0"/>
              <a:t> </a:t>
            </a:r>
            <a:r>
              <a:rPr kumimoji="1" lang="fr-FR" altLang="ja-JP" i="1" dirty="0"/>
              <a:t>toilettes, pudeur, curiosité, légèreté, inconstance, songes, caprices, </a:t>
            </a:r>
            <a:r>
              <a:rPr kumimoji="1" lang="fr-FR" altLang="ja-JP" i="1" dirty="0" err="1"/>
              <a:t>humeurs,folies</a:t>
            </a:r>
            <a:r>
              <a:rPr kumimoji="1" lang="fr-FR" altLang="ja-JP" i="1" dirty="0"/>
              <a:t>, jalousie, perfidie, 'traîtrise, sexe volage, fragilité, faiblesse, beauté, charme_, chic, éclat, élégance, féminité, fleur, grâce, séduction, trésor.</a:t>
            </a:r>
            <a:r>
              <a:rPr kumimoji="1" lang="fr-FR" altLang="ja-JP" dirty="0"/>
              <a:t> </a:t>
            </a:r>
          </a:p>
          <a:p>
            <a:r>
              <a:rPr kumimoji="1" lang="fr-FR" altLang="ja-JP" dirty="0"/>
              <a:t>A la rubrique </a:t>
            </a:r>
            <a:r>
              <a:rPr kumimoji="1" lang="fr-FR" altLang="ja-JP" dirty="0">
                <a:solidFill>
                  <a:srgbClr val="FF0000"/>
                </a:solidFill>
              </a:rPr>
              <a:t>« </a:t>
            </a:r>
            <a:r>
              <a:rPr kumimoji="1" lang="fr-FR" altLang="ja-JP" i="1" dirty="0">
                <a:solidFill>
                  <a:srgbClr val="FF0000"/>
                </a:solidFill>
              </a:rPr>
              <a:t>compagne </a:t>
            </a:r>
            <a:r>
              <a:rPr kumimoji="1" lang="fr-FR" altLang="ja-JP" i="1" dirty="0"/>
              <a:t>de l'homme</a:t>
            </a:r>
            <a:r>
              <a:rPr kumimoji="1" lang="fr-FR" altLang="ja-JP" dirty="0"/>
              <a:t>» (au fait, définit-on l'homme comme « </a:t>
            </a:r>
            <a:r>
              <a:rPr kumimoji="1" lang="fr-FR" altLang="ja-JP" dirty="0">
                <a:solidFill>
                  <a:srgbClr val="FF0000"/>
                </a:solidFill>
              </a:rPr>
              <a:t>compagnon</a:t>
            </a:r>
            <a:r>
              <a:rPr kumimoji="1" lang="fr-FR" altLang="ja-JP" dirty="0"/>
              <a:t> de la femme»?) est donnée une kyrielle de «synonymes» plus ou moins argotiques et qui, tous, peuvent prendre le sens de «putain»: </a:t>
            </a:r>
            <a:r>
              <a:rPr kumimoji="1" lang="fr-FR" altLang="ja-JP" i="1" dirty="0"/>
              <a:t>donzelle, femelle, frangine, gigolette, gonzesse, gosse, mistonne, môme, mousmé, mou-</a:t>
            </a:r>
            <a:r>
              <a:rPr kumimoji="1" lang="fr-FR" altLang="ja-JP" i="1" dirty="0" err="1"/>
              <a:t>kère</a:t>
            </a:r>
            <a:r>
              <a:rPr kumimoji="1" lang="fr-FR" altLang="ja-JP" i="1" dirty="0"/>
              <a:t>, pépée, poule, sœur, souris, volaille</a:t>
            </a:r>
            <a:r>
              <a:rPr kumimoji="1" lang="fr-FR" altLang="ja-JP" dirty="0"/>
              <a:t>. A la rubrique « aspects, types de femme» on trouve « vieille femme» avec renvoi à vieille bique, carabosse, douairière, fée, marquise, matrone, mémère, rombière, sorcière, vieux tableau, taupe, toupie. A « grande femme»: bringue, cigogne, échalas, girafe, limande, planche, sardine, sauterelle. Puis vient « femme d'aspect viril»: dragon, gendarme, hommasse, virago, etc., la « femme active» est réduite à quelques métiers bien féminins. Mesdames et Messieurs les Rédacteurs de dictionnaires, révisez-nous vite l'article femme.</a:t>
            </a:r>
          </a:p>
          <a:p>
            <a:endParaRPr kumimoji="1" lang="fr-FR" altLang="ja-JP" dirty="0"/>
          </a:p>
        </p:txBody>
      </p:sp>
    </p:spTree>
    <p:extLst>
      <p:ext uri="{BB962C8B-B14F-4D97-AF65-F5344CB8AC3E}">
        <p14:creationId xmlns:p14="http://schemas.microsoft.com/office/powerpoint/2010/main" val="3189048146"/>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31A947-F3EF-2297-CA22-5A3B973928C6}"/>
              </a:ext>
            </a:extLst>
          </p:cNvPr>
          <p:cNvSpPr>
            <a:spLocks noGrp="1"/>
          </p:cNvSpPr>
          <p:nvPr>
            <p:ph type="title"/>
          </p:nvPr>
        </p:nvSpPr>
        <p:spPr/>
        <p:txBody>
          <a:bodyPr/>
          <a:lstStyle/>
          <a:p>
            <a:r>
              <a:rPr kumimoji="1" lang="fr-CA" altLang="ja-JP" dirty="0"/>
              <a:t>5</a:t>
            </a:r>
            <a:r>
              <a:rPr kumimoji="1" lang="en-GB" altLang="ja-JP" dirty="0"/>
              <a:t>/22</a:t>
            </a:r>
            <a:r>
              <a:rPr kumimoji="1" lang="fr-CA" altLang="ja-JP" dirty="0"/>
              <a:t> Masculin/féminin : dissymétries sémantiques</a:t>
            </a:r>
            <a:endParaRPr kumimoji="1" lang="ja-JP" altLang="en-US" dirty="0"/>
          </a:p>
        </p:txBody>
      </p:sp>
      <p:sp>
        <p:nvSpPr>
          <p:cNvPr id="3" name="テキスト プレースホルダー 2">
            <a:extLst>
              <a:ext uri="{FF2B5EF4-FFF2-40B4-BE49-F238E27FC236}">
                <a16:creationId xmlns:a16="http://schemas.microsoft.com/office/drawing/2014/main" id="{1F6A29A1-3368-4CBC-9DCB-0740747372FC}"/>
              </a:ext>
            </a:extLst>
          </p:cNvPr>
          <p:cNvSpPr>
            <a:spLocks noGrp="1"/>
          </p:cNvSpPr>
          <p:nvPr>
            <p:ph type="body" idx="1"/>
          </p:nvPr>
        </p:nvSpPr>
        <p:spPr/>
        <p:txBody>
          <a:bodyPr>
            <a:normAutofit fontScale="62500" lnSpcReduction="20000"/>
          </a:bodyPr>
          <a:lstStyle/>
          <a:p>
            <a:r>
              <a:rPr kumimoji="1" lang="fr-FR" altLang="ja-JP" dirty="0"/>
              <a:t>Une femme galante est une femme de mauvaise vie, un homme galant est un homme bien élevé.</a:t>
            </a:r>
          </a:p>
          <a:p>
            <a:r>
              <a:rPr kumimoji="1" lang="fr-FR" altLang="ja-JP" dirty="0"/>
              <a:t>Une honnête femme est une femme vertueuse, un honnête homme est un homme cultivé. </a:t>
            </a:r>
          </a:p>
          <a:p>
            <a:r>
              <a:rPr kumimoji="1" lang="fr-FR" altLang="ja-JP" dirty="0"/>
              <a:t>Une femme savante est ridicule, un homme savant est respecté. </a:t>
            </a:r>
          </a:p>
          <a:p>
            <a:r>
              <a:rPr kumimoji="1" lang="fr-FR" altLang="ja-JP" dirty="0"/>
              <a:t>Une femme légère, l'est de mœurs. Un homme, s</a:t>
            </a:r>
            <a:r>
              <a:rPr kumimoji="1" lang="en-US" altLang="ja-JP" dirty="0"/>
              <a:t>’</a:t>
            </a:r>
            <a:r>
              <a:rPr kumimoji="1" lang="fr-FR" altLang="ja-JP" dirty="0"/>
              <a:t>il lui arrive d'être léger, ne peut l'être que d'esprit. </a:t>
            </a:r>
          </a:p>
          <a:p>
            <a:r>
              <a:rPr kumimoji="1" lang="fr-FR" altLang="ja-JP" dirty="0"/>
              <a:t>On dit une fille ou une femme facile, mais pas un homme facile, une femme de petite vertu, mais pas un homme de petite vertu; on dit une femme de mauvaise vie, mais on dit un Don Juan. On dit une faible femme, mais pas un faible homme. Un homme faible est un homme trop indulgent,</a:t>
            </a:r>
          </a:p>
          <a:p>
            <a:r>
              <a:rPr kumimoji="1" lang="fr-FR" altLang="ja-JP" dirty="0"/>
              <a:t>On aime les petites femmes, mais on admire les grands hommes. Les petits hommes n'existent que chez Gulliver et les grandes femmes ont du mal à s'habiller en confection. </a:t>
            </a:r>
          </a:p>
          <a:p>
            <a:r>
              <a:rPr kumimoji="1" lang="fr-FR" altLang="ja-JP" dirty="0"/>
              <a:t>Une femme peut être jolie, belle, mignonne, ravissante, laide ou moche, un homme n'est que beau ou laid. </a:t>
            </a:r>
          </a:p>
          <a:p>
            <a:r>
              <a:rPr kumimoji="1" lang="fr-FR" altLang="ja-JP" dirty="0"/>
              <a:t>Le mot fille est également connoté péjorativement (aller chez les filles, filles de joie), alors que le mot garçon est complètement neutre. Fille est une injure en soi : « les filles sont des quilles • est la première expression qu‘apprennent les garçons dans la cour de la communale. Injure d’autant plus grave lorsqu‘elle s’adresse à un garçon : • Tu n‘es qu’une fille •· Le statut de fille étant indésirable, on dira d‘une fille : • c’est un garçon manqué </a:t>
            </a:r>
            <a:r>
              <a:rPr kumimoji="1" lang="ja-JP" altLang="en-US" dirty="0"/>
              <a:t>（男の子になりそこなったおてんば娘）</a:t>
            </a:r>
            <a:r>
              <a:rPr kumimoji="1" lang="fr-FR" altLang="ja-JP" dirty="0"/>
              <a:t>•, mais jamais d‘un garçon : • c’est une fille manquée •· Le mot manqué, en effet, rehausse la valeur du modèle qu‘on n’a pu atteindre (cf. aussi la  garçonne des années 20). La femme singe l‘homme, mais reste une guenon</a:t>
            </a:r>
            <a:r>
              <a:rPr kumimoji="1" lang="ja-JP" altLang="en-US" dirty="0"/>
              <a:t>（雌猿）</a:t>
            </a:r>
            <a:r>
              <a:rPr kumimoji="1" lang="fr-FR" altLang="ja-JP" dirty="0"/>
              <a:t>.</a:t>
            </a:r>
          </a:p>
          <a:p>
            <a:pPr marL="0" indent="0">
              <a:buNone/>
            </a:pPr>
            <a:r>
              <a:rPr lang="fr-CA" altLang="ja-JP" dirty="0" err="1">
                <a:effectLst/>
              </a:rPr>
              <a:t>Yaguello</a:t>
            </a:r>
            <a:r>
              <a:rPr lang="fr-CA" altLang="ja-JP" dirty="0">
                <a:effectLst/>
              </a:rPr>
              <a:t> M.</a:t>
            </a:r>
            <a:r>
              <a:rPr lang="fr-FR" altLang="ja-JP" dirty="0">
                <a:effectLst/>
              </a:rPr>
              <a:t>. </a:t>
            </a:r>
            <a:r>
              <a:rPr lang="fr-FR" altLang="ja-JP" i="1" dirty="0">
                <a:effectLst/>
              </a:rPr>
              <a:t>Les Mots et les Femmes</a:t>
            </a:r>
            <a:r>
              <a:rPr lang="fr-FR" altLang="ja-JP" dirty="0">
                <a:effectLst/>
              </a:rPr>
              <a:t>. 2e éd, Payot, 1978.</a:t>
            </a:r>
          </a:p>
          <a:p>
            <a:endParaRPr kumimoji="1" lang="fr-FR" altLang="ja-JP" dirty="0"/>
          </a:p>
          <a:p>
            <a:pPr marL="0" indent="0">
              <a:buNone/>
            </a:pPr>
            <a:endParaRPr kumimoji="1" lang="ja-JP" altLang="en-US" dirty="0"/>
          </a:p>
        </p:txBody>
      </p:sp>
    </p:spTree>
    <p:extLst>
      <p:ext uri="{BB962C8B-B14F-4D97-AF65-F5344CB8AC3E}">
        <p14:creationId xmlns:p14="http://schemas.microsoft.com/office/powerpoint/2010/main" val="277185466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8EA0E8-CACE-1B11-4EFB-C9C9891B5CE9}"/>
              </a:ext>
            </a:extLst>
          </p:cNvPr>
          <p:cNvSpPr>
            <a:spLocks noGrp="1"/>
          </p:cNvSpPr>
          <p:nvPr>
            <p:ph type="title"/>
          </p:nvPr>
        </p:nvSpPr>
        <p:spPr/>
        <p:txBody>
          <a:bodyPr/>
          <a:lstStyle/>
          <a:p>
            <a:r>
              <a:rPr kumimoji="1" lang="fr-CA" altLang="ja-JP" dirty="0"/>
              <a:t>Bon Usage section 662</a:t>
            </a:r>
            <a:endParaRPr kumimoji="1" lang="ja-JP" altLang="en-US" dirty="0"/>
          </a:p>
        </p:txBody>
      </p:sp>
      <p:sp>
        <p:nvSpPr>
          <p:cNvPr id="3" name="テキスト プレースホルダー 2">
            <a:extLst>
              <a:ext uri="{FF2B5EF4-FFF2-40B4-BE49-F238E27FC236}">
                <a16:creationId xmlns:a16="http://schemas.microsoft.com/office/drawing/2014/main" id="{4492EF15-AA12-EB78-3CB0-F17448CBD444}"/>
              </a:ext>
            </a:extLst>
          </p:cNvPr>
          <p:cNvSpPr>
            <a:spLocks noGrp="1"/>
          </p:cNvSpPr>
          <p:nvPr>
            <p:ph type="body" idx="1"/>
          </p:nvPr>
        </p:nvSpPr>
        <p:spPr/>
        <p:txBody>
          <a:bodyPr>
            <a:normAutofit/>
          </a:bodyPr>
          <a:lstStyle/>
          <a:p>
            <a:r>
              <a:rPr kumimoji="1" lang="fr-FR" altLang="ja-JP" dirty="0"/>
              <a:t>Le pronom régime d'une préposition (ainsi que le pronom conjoint objet indirect : § 672, b, 1°) représente ordinairement des personnes, et non des choses ou des animaux IIJ1 ce qui fait dire à un linguiste danois : « La langue française est cartésienne : elle considère plutôt les animaux comme des machines » (</a:t>
            </a:r>
            <a:r>
              <a:rPr kumimoji="1" lang="fr-FR" altLang="ja-JP" dirty="0" err="1"/>
              <a:t>Togeby</a:t>
            </a:r>
            <a:r>
              <a:rPr kumimoji="1" lang="fr-FR" altLang="ja-JP" dirty="0"/>
              <a:t>, § 445). </a:t>
            </a:r>
          </a:p>
          <a:p>
            <a:r>
              <a:rPr kumimoji="1" lang="fr-FR" altLang="ja-JP" dirty="0"/>
              <a:t>Pour compenser cette exclusion 11B, beaucoup de prépositions peuvent se construire sans régime: cf.§ 1040, a. </a:t>
            </a:r>
            <a:r>
              <a:rPr kumimoji="1" lang="fr-FR" altLang="ja-JP" dirty="0" err="1"/>
              <a:t>L'Ac</a:t>
            </a:r>
            <a:r>
              <a:rPr kumimoji="1" lang="fr-FR" altLang="ja-JP" dirty="0"/>
              <a:t>. donnait cet ex. de 1835 à 1932, s. v. après: Les uns attendent les emplois, les autres courent APRÈS </a:t>
            </a:r>
            <a:r>
              <a:rPr kumimoji="1" lang="fr-FR" altLang="ja-JP" dirty="0" err="1"/>
              <a:t>liD</a:t>
            </a:r>
            <a:r>
              <a:rPr kumimoji="1" lang="fr-FR" altLang="ja-JP" dirty="0"/>
              <a:t>, ex. supprimé depuis 1986, sans doute parce que ce procédé passe pour trop familier ou peu élégant, et les écrivains assez souvent préfèrent joindre un pronom personnel à la préposition, même à propos d'animaux ou de choses :</a:t>
            </a:r>
          </a:p>
        </p:txBody>
      </p:sp>
    </p:spTree>
    <p:extLst>
      <p:ext uri="{BB962C8B-B14F-4D97-AF65-F5344CB8AC3E}">
        <p14:creationId xmlns:p14="http://schemas.microsoft.com/office/powerpoint/2010/main" val="858990460"/>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D3F1B5-025E-B845-963E-9B894E8E46A2}"/>
              </a:ext>
            </a:extLst>
          </p:cNvPr>
          <p:cNvSpPr>
            <a:spLocks noGrp="1"/>
          </p:cNvSpPr>
          <p:nvPr>
            <p:ph type="title"/>
          </p:nvPr>
        </p:nvSpPr>
        <p:spPr/>
        <p:txBody>
          <a:bodyPr/>
          <a:lstStyle/>
          <a:p>
            <a:r>
              <a:rPr kumimoji="1" lang="fr-CA" altLang="ja-JP" dirty="0"/>
              <a:t>5</a:t>
            </a:r>
            <a:r>
              <a:rPr kumimoji="1" lang="en-GB" altLang="ja-JP" dirty="0"/>
              <a:t>/29 </a:t>
            </a:r>
            <a:r>
              <a:rPr kumimoji="1" lang="ja-JP" altLang="en-US" dirty="0"/>
              <a:t>人間名詞について：宿題</a:t>
            </a:r>
          </a:p>
        </p:txBody>
      </p:sp>
      <p:sp>
        <p:nvSpPr>
          <p:cNvPr id="3" name="テキスト プレースホルダー 2">
            <a:extLst>
              <a:ext uri="{FF2B5EF4-FFF2-40B4-BE49-F238E27FC236}">
                <a16:creationId xmlns:a16="http://schemas.microsoft.com/office/drawing/2014/main" id="{06F3A08A-BAEF-8330-2D5C-9AF83979B034}"/>
              </a:ext>
            </a:extLst>
          </p:cNvPr>
          <p:cNvSpPr>
            <a:spLocks noGrp="1"/>
          </p:cNvSpPr>
          <p:nvPr>
            <p:ph type="body" idx="1"/>
          </p:nvPr>
        </p:nvSpPr>
        <p:spPr/>
        <p:txBody>
          <a:bodyPr/>
          <a:lstStyle/>
          <a:p>
            <a:r>
              <a:rPr kumimoji="1" lang="fr-FR" altLang="ja-JP" dirty="0"/>
              <a:t>Quels sont les arguments de l’Académie française ?</a:t>
            </a:r>
            <a:r>
              <a:rPr kumimoji="1" lang="ja-JP" altLang="en-US" dirty="0"/>
              <a:t>　山崎</a:t>
            </a:r>
            <a:endParaRPr kumimoji="1" lang="fr-FR" altLang="ja-JP" dirty="0"/>
          </a:p>
          <a:p>
            <a:r>
              <a:rPr kumimoji="1" lang="fr-FR" altLang="ja-JP" dirty="0"/>
              <a:t>Quels sont les cas de disparités entre genre et sexe ?</a:t>
            </a:r>
            <a:r>
              <a:rPr kumimoji="1" lang="ja-JP" altLang="en-US" dirty="0"/>
              <a:t>　山本</a:t>
            </a:r>
            <a:endParaRPr kumimoji="1" lang="fr-FR" altLang="ja-JP" dirty="0"/>
          </a:p>
          <a:p>
            <a:r>
              <a:rPr kumimoji="1" lang="fr-FR" altLang="ja-JP" dirty="0"/>
              <a:t>Le masculin est-il générique ?</a:t>
            </a:r>
            <a:r>
              <a:rPr kumimoji="1" lang="ja-JP" altLang="en-US" dirty="0"/>
              <a:t>　吉村</a:t>
            </a:r>
            <a:endParaRPr kumimoji="1" lang="fr-FR" altLang="ja-JP" dirty="0"/>
          </a:p>
          <a:p>
            <a:r>
              <a:rPr kumimoji="1" lang="fr-FR" altLang="ja-JP" dirty="0"/>
              <a:t>Pourquoi les noms de métier ou de fonction posent-ils un problème ?</a:t>
            </a:r>
            <a:r>
              <a:rPr kumimoji="1" lang="ja-JP" altLang="en-US" dirty="0"/>
              <a:t>　蒔田</a:t>
            </a:r>
            <a:endParaRPr kumimoji="1" lang="fr-FR" altLang="ja-JP" dirty="0"/>
          </a:p>
          <a:p>
            <a:pPr marL="0" indent="0">
              <a:buNone/>
            </a:pPr>
            <a:endParaRPr kumimoji="1" lang="fr-FR" altLang="ja-JP" dirty="0"/>
          </a:p>
          <a:p>
            <a:pPr marL="0" indent="0">
              <a:buNone/>
            </a:pPr>
            <a:r>
              <a:rPr kumimoji="1" lang="fr-FR" altLang="ja-JP" dirty="0"/>
              <a:t>Jean Rousseau - CIEP - BELC - 1998</a:t>
            </a:r>
          </a:p>
          <a:p>
            <a:pPr marL="0" indent="0">
              <a:buNone/>
            </a:pPr>
            <a:r>
              <a:rPr kumimoji="1" lang="fr-FR" altLang="ja-JP" dirty="0"/>
              <a:t>« Madame la Ministre » La féminisation des noms en dix questions.</a:t>
            </a:r>
            <a:endParaRPr kumimoji="1" lang="ja-JP" altLang="en-US" dirty="0"/>
          </a:p>
        </p:txBody>
      </p:sp>
    </p:spTree>
    <p:extLst>
      <p:ext uri="{BB962C8B-B14F-4D97-AF65-F5344CB8AC3E}">
        <p14:creationId xmlns:p14="http://schemas.microsoft.com/office/powerpoint/2010/main" val="532266229"/>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A59DAE3-E794-4F2B-0713-3A562ECC8E02}"/>
              </a:ext>
            </a:extLst>
          </p:cNvPr>
          <p:cNvSpPr>
            <a:spLocks noGrp="1"/>
          </p:cNvSpPr>
          <p:nvPr>
            <p:ph type="title"/>
          </p:nvPr>
        </p:nvSpPr>
        <p:spPr/>
        <p:txBody>
          <a:bodyPr/>
          <a:lstStyle/>
          <a:p>
            <a:r>
              <a:rPr kumimoji="1" lang="fr-CA" altLang="ja-JP"/>
              <a:t>5/8 Bonami O. et Boyé G., 2019</a:t>
            </a:r>
            <a:endParaRPr kumimoji="1" lang="ja-JP" altLang="en-US" dirty="0"/>
          </a:p>
        </p:txBody>
      </p:sp>
      <p:pic>
        <p:nvPicPr>
          <p:cNvPr id="5" name="図 4">
            <a:extLst>
              <a:ext uri="{FF2B5EF4-FFF2-40B4-BE49-F238E27FC236}">
                <a16:creationId xmlns:a16="http://schemas.microsoft.com/office/drawing/2014/main" id="{6DE1C17B-B952-E13E-7646-CBF5B5514E00}"/>
              </a:ext>
            </a:extLst>
          </p:cNvPr>
          <p:cNvPicPr>
            <a:picLocks noChangeAspect="1"/>
          </p:cNvPicPr>
          <p:nvPr/>
        </p:nvPicPr>
        <p:blipFill>
          <a:blip r:embed="rId3"/>
          <a:stretch>
            <a:fillRect/>
          </a:stretch>
        </p:blipFill>
        <p:spPr>
          <a:xfrm>
            <a:off x="1381427" y="1490030"/>
            <a:ext cx="8965423" cy="4541862"/>
          </a:xfrm>
          <a:prstGeom prst="rect">
            <a:avLst/>
          </a:prstGeom>
        </p:spPr>
      </p:pic>
      <p:sp>
        <p:nvSpPr>
          <p:cNvPr id="3" name="テキスト ボックス 2">
            <a:extLst>
              <a:ext uri="{FF2B5EF4-FFF2-40B4-BE49-F238E27FC236}">
                <a16:creationId xmlns:a16="http://schemas.microsoft.com/office/drawing/2014/main" id="{18DC1ED4-8414-ECEB-35E7-6BEBB1301171}"/>
              </a:ext>
            </a:extLst>
          </p:cNvPr>
          <p:cNvSpPr txBox="1"/>
          <p:nvPr/>
        </p:nvSpPr>
        <p:spPr>
          <a:xfrm>
            <a:off x="2013284" y="6031892"/>
            <a:ext cx="275331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457200" rtl="0" fontAlgn="auto" latinLnBrk="0" hangingPunct="0">
              <a:lnSpc>
                <a:spcPct val="100000"/>
              </a:lnSpc>
              <a:spcBef>
                <a:spcPts val="0"/>
              </a:spcBef>
              <a:spcAft>
                <a:spcPts val="0"/>
              </a:spcAft>
              <a:buClrTx/>
              <a:buSzTx/>
              <a:buFontTx/>
              <a:buNone/>
              <a:tabLst/>
            </a:pPr>
            <a:r>
              <a:rPr kumimoji="0" lang="en-US" altLang="ja-JP" sz="1800" b="0" i="0" u="none" strike="noStrike" cap="none" spc="0" normalizeH="0" baseline="0" dirty="0">
                <a:ln>
                  <a:noFill/>
                </a:ln>
                <a:solidFill>
                  <a:srgbClr val="000000"/>
                </a:solidFill>
                <a:effectLst/>
                <a:uFillTx/>
                <a:latin typeface="Gill Sans MT"/>
                <a:ea typeface="Gill Sans MT"/>
                <a:cs typeface="Gill Sans MT"/>
                <a:sym typeface="Gill Sans MT"/>
              </a:rPr>
              <a:t>Homme, femme, p</a:t>
            </a:r>
            <a:r>
              <a:rPr kumimoji="0" lang="fr-CA" altLang="ja-JP" sz="1800" b="0" i="0" u="none" strike="noStrike" cap="none" spc="0" normalizeH="0" baseline="0" dirty="0">
                <a:ln>
                  <a:noFill/>
                </a:ln>
                <a:solidFill>
                  <a:srgbClr val="000000"/>
                </a:solidFill>
                <a:effectLst/>
                <a:uFillTx/>
                <a:latin typeface="Gill Sans MT"/>
                <a:ea typeface="Gill Sans MT"/>
                <a:cs typeface="Gill Sans MT"/>
                <a:sym typeface="Gill Sans MT"/>
              </a:rPr>
              <a:t>ère, mère</a:t>
            </a:r>
            <a:endParaRPr kumimoji="0" lang="ja-JP" altLang="en-US" sz="1800" b="0" i="0" u="none" strike="noStrike" cap="none" spc="0" normalizeH="0" baseline="0" dirty="0">
              <a:ln>
                <a:noFill/>
              </a:ln>
              <a:solidFill>
                <a:srgbClr val="000000"/>
              </a:solidFill>
              <a:effectLst/>
              <a:uFillTx/>
              <a:latin typeface="Gill Sans MT"/>
              <a:ea typeface="Gill Sans MT"/>
              <a:cs typeface="Gill Sans MT"/>
              <a:sym typeface="Gill Sans MT"/>
            </a:endParaRPr>
          </a:p>
        </p:txBody>
      </p:sp>
    </p:spTree>
    <p:extLst>
      <p:ext uri="{BB962C8B-B14F-4D97-AF65-F5344CB8AC3E}">
        <p14:creationId xmlns:p14="http://schemas.microsoft.com/office/powerpoint/2010/main" val="118321508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1E0D583-8FD8-BF00-622B-059947277693}"/>
              </a:ext>
            </a:extLst>
          </p:cNvPr>
          <p:cNvSpPr>
            <a:spLocks noGrp="1"/>
          </p:cNvSpPr>
          <p:nvPr>
            <p:ph type="title"/>
          </p:nvPr>
        </p:nvSpPr>
        <p:spPr/>
        <p:txBody>
          <a:bodyPr>
            <a:normAutofit/>
          </a:bodyPr>
          <a:lstStyle/>
          <a:p>
            <a:r>
              <a:rPr kumimoji="1" lang="fr-FR" altLang="ja-JP" dirty="0"/>
              <a:t>6</a:t>
            </a:r>
            <a:r>
              <a:rPr kumimoji="1" lang="en-GB" altLang="ja-JP" dirty="0"/>
              <a:t>/05</a:t>
            </a:r>
            <a:r>
              <a:rPr kumimoji="1" lang="ja-JP" altLang="en-US" dirty="0"/>
              <a:t>　無生物名詞</a:t>
            </a:r>
          </a:p>
        </p:txBody>
      </p:sp>
      <p:sp>
        <p:nvSpPr>
          <p:cNvPr id="3" name="テキスト プレースホルダー 2">
            <a:extLst>
              <a:ext uri="{FF2B5EF4-FFF2-40B4-BE49-F238E27FC236}">
                <a16:creationId xmlns:a16="http://schemas.microsoft.com/office/drawing/2014/main" id="{F1F3A8CF-83CA-2E28-0E05-1A73D0C438D3}"/>
              </a:ext>
            </a:extLst>
          </p:cNvPr>
          <p:cNvSpPr>
            <a:spLocks noGrp="1"/>
          </p:cNvSpPr>
          <p:nvPr>
            <p:ph type="body" idx="1"/>
          </p:nvPr>
        </p:nvSpPr>
        <p:spPr>
          <a:xfrm>
            <a:off x="1104719" y="1431472"/>
            <a:ext cx="10325282" cy="5426528"/>
          </a:xfrm>
        </p:spPr>
        <p:txBody>
          <a:bodyPr>
            <a:normAutofit fontScale="85000" lnSpcReduction="20000"/>
          </a:bodyPr>
          <a:lstStyle/>
          <a:p>
            <a:pPr marL="0" indent="0">
              <a:buNone/>
            </a:pPr>
            <a:r>
              <a:rPr kumimoji="1" lang="fr-FR" altLang="ja-JP" b="1" dirty="0"/>
              <a:t>neutre </a:t>
            </a:r>
          </a:p>
          <a:p>
            <a:pPr marL="0" indent="0">
              <a:buNone/>
            </a:pPr>
            <a:r>
              <a:rPr kumimoji="1" lang="fr-FR" altLang="ja-JP" dirty="0">
                <a:latin typeface="Times New Roman" panose="02020603050405020304" pitchFamily="18" charset="0"/>
                <a:cs typeface="Times New Roman" panose="02020603050405020304" pitchFamily="18" charset="0"/>
              </a:rPr>
              <a:t>Dernière survivance de la distinction indo-européenne entre l'animé et l'inanimé le neutre a disparu des langues romanes, provoquant une redistribution des genres. Les neutres latins sont passés, en règle générale, dans la classe des masculins, sauf certains pluriels en</a:t>
            </a:r>
            <a:r>
              <a:rPr kumimoji="1" lang="fr-FR" altLang="ja-JP" i="1" dirty="0">
                <a:latin typeface="Times New Roman" panose="02020603050405020304" pitchFamily="18" charset="0"/>
                <a:cs typeface="Times New Roman" panose="02020603050405020304" pitchFamily="18" charset="0"/>
              </a:rPr>
              <a:t> </a:t>
            </a:r>
            <a:r>
              <a:rPr kumimoji="1" lang="fr-FR" altLang="ja-JP" dirty="0">
                <a:latin typeface="Times New Roman" panose="02020603050405020304" pitchFamily="18" charset="0"/>
                <a:cs typeface="Times New Roman" panose="02020603050405020304" pitchFamily="18" charset="0"/>
              </a:rPr>
              <a:t>-</a:t>
            </a:r>
            <a:r>
              <a:rPr kumimoji="1" lang="fr-FR" altLang="ja-JP" i="1" dirty="0">
                <a:latin typeface="Times New Roman" panose="02020603050405020304" pitchFamily="18" charset="0"/>
                <a:cs typeface="Times New Roman" panose="02020603050405020304" pitchFamily="18" charset="0"/>
              </a:rPr>
              <a:t>a</a:t>
            </a:r>
            <a:r>
              <a:rPr kumimoji="1" lang="fr-FR" altLang="ja-JP" dirty="0">
                <a:latin typeface="Times New Roman" panose="02020603050405020304" pitchFamily="18" charset="0"/>
                <a:cs typeface="Times New Roman" panose="02020603050405020304" pitchFamily="18" charset="0"/>
              </a:rPr>
              <a:t>, interprétés faussement comme des féminins (voir </a:t>
            </a:r>
            <a:r>
              <a:rPr kumimoji="1" lang="fr-FR" altLang="ja-JP" i="1" dirty="0">
                <a:latin typeface="Times New Roman" panose="02020603050405020304" pitchFamily="18" charset="0"/>
                <a:cs typeface="Times New Roman" panose="02020603050405020304" pitchFamily="18" charset="0"/>
              </a:rPr>
              <a:t>graine</a:t>
            </a:r>
            <a:r>
              <a:rPr kumimoji="1" lang="fr-FR" altLang="ja-JP" dirty="0">
                <a:latin typeface="Times New Roman" panose="02020603050405020304" pitchFamily="18" charset="0"/>
                <a:cs typeface="Times New Roman" panose="02020603050405020304" pitchFamily="18" charset="0"/>
              </a:rPr>
              <a:t> et </a:t>
            </a:r>
            <a:r>
              <a:rPr kumimoji="1" lang="fr-FR" altLang="ja-JP" i="1" dirty="0">
                <a:latin typeface="Times New Roman" panose="02020603050405020304" pitchFamily="18" charset="0"/>
                <a:cs typeface="Times New Roman" panose="02020603050405020304" pitchFamily="18" charset="0"/>
              </a:rPr>
              <a:t>orgues</a:t>
            </a:r>
            <a:r>
              <a:rPr kumimoji="1" lang="fr-FR" altLang="ja-JP" dirty="0">
                <a:latin typeface="Times New Roman" panose="02020603050405020304" pitchFamily="18" charset="0"/>
                <a:cs typeface="Times New Roman" panose="02020603050405020304" pitchFamily="18" charset="0"/>
              </a:rPr>
              <a:t>). La distinction animé/inanimé subsiste sous une forme grammaticale en français moderne. Tout d'abord, par le fait que le genre est arbitraire dans le cas des inanimés, alors que pour les animés il est motivé puisqu'il correspond, à quelques exceptions près (qui sont largement détaillées dans ce lexique), au sexe; on peut noter, à titre de contraste, qu'en allemand, langue qui a conservé un système à trois genres, de nombreux animés, y compris humains, sont classés dans les neutres (</a:t>
            </a:r>
            <a:r>
              <a:rPr kumimoji="1" lang="fr-FR" altLang="ja-JP" i="1" dirty="0">
                <a:latin typeface="Times New Roman" panose="02020603050405020304" pitchFamily="18" charset="0"/>
                <a:cs typeface="Times New Roman" panose="02020603050405020304" pitchFamily="18" charset="0"/>
              </a:rPr>
              <a:t>Das Kind, </a:t>
            </a:r>
            <a:r>
              <a:rPr kumimoji="1" lang="fr-FR" altLang="ja-JP" dirty="0">
                <a:latin typeface="Times New Roman" panose="02020603050405020304" pitchFamily="18" charset="0"/>
                <a:cs typeface="Times New Roman" panose="02020603050405020304" pitchFamily="18" charset="0"/>
              </a:rPr>
              <a:t>«l'enfant», </a:t>
            </a:r>
            <a:r>
              <a:rPr kumimoji="1" lang="fr-FR" altLang="ja-JP" i="1" dirty="0" err="1">
                <a:latin typeface="Times New Roman" panose="02020603050405020304" pitchFamily="18" charset="0"/>
                <a:cs typeface="Times New Roman" panose="02020603050405020304" pitchFamily="18" charset="0"/>
              </a:rPr>
              <a:t>das</a:t>
            </a:r>
            <a:r>
              <a:rPr kumimoji="1" lang="fr-FR" altLang="ja-JP" i="1" dirty="0">
                <a:latin typeface="Times New Roman" panose="02020603050405020304" pitchFamily="18" charset="0"/>
                <a:cs typeface="Times New Roman" panose="02020603050405020304" pitchFamily="18" charset="0"/>
              </a:rPr>
              <a:t> </a:t>
            </a:r>
            <a:r>
              <a:rPr kumimoji="1" lang="fr-FR" altLang="ja-JP" i="1" dirty="0" err="1">
                <a:latin typeface="Times New Roman" panose="02020603050405020304" pitchFamily="18" charset="0"/>
                <a:cs typeface="Times New Roman" panose="02020603050405020304" pitchFamily="18" charset="0"/>
              </a:rPr>
              <a:t>Madchen</a:t>
            </a:r>
            <a:r>
              <a:rPr kumimoji="1" lang="fr-FR" altLang="ja-JP" dirty="0">
                <a:latin typeface="Times New Roman" panose="02020603050405020304" pitchFamily="18" charset="0"/>
                <a:cs typeface="Times New Roman" panose="02020603050405020304" pitchFamily="18" charset="0"/>
              </a:rPr>
              <a:t>, « la jeune fille», etc.). La répartition des genres joue donc un rôle purement formel dans le cas des inanimés, sémantique dans le cas des animés. On peut parler, à la limite, de deux systèmes séparés. </a:t>
            </a:r>
            <a:r>
              <a:rPr kumimoji="1" lang="fr-FR" altLang="ja-JP" dirty="0">
                <a:highlight>
                  <a:srgbClr val="FFFF00"/>
                </a:highlight>
                <a:latin typeface="Times New Roman" panose="02020603050405020304" pitchFamily="18" charset="0"/>
                <a:cs typeface="Times New Roman" panose="02020603050405020304" pitchFamily="18" charset="0"/>
              </a:rPr>
              <a:t>Certaines contraintes sur l'emploi des pronoms personnels. renforcent cette distinction; ainsi, les pronoms toniques extraposés ne correspondent jamais à des inanimés. </a:t>
            </a:r>
            <a:r>
              <a:rPr kumimoji="1" lang="fr-FR" altLang="ja-JP" dirty="0">
                <a:latin typeface="Times New Roman" panose="02020603050405020304" pitchFamily="18" charset="0"/>
                <a:cs typeface="Times New Roman" panose="02020603050405020304" pitchFamily="18" charset="0"/>
              </a:rPr>
              <a:t>On dit: « </a:t>
            </a:r>
            <a:r>
              <a:rPr kumimoji="1" lang="fr-FR" altLang="ja-JP" i="1" dirty="0">
                <a:latin typeface="Times New Roman" panose="02020603050405020304" pitchFamily="18" charset="0"/>
                <a:cs typeface="Times New Roman" panose="02020603050405020304" pitchFamily="18" charset="0"/>
              </a:rPr>
              <a:t>Lui, c'est mon frère</a:t>
            </a:r>
            <a:r>
              <a:rPr kumimoji="1" lang="fr-FR" altLang="ja-JP" dirty="0">
                <a:latin typeface="Times New Roman" panose="02020603050405020304" pitchFamily="18" charset="0"/>
                <a:cs typeface="Times New Roman" panose="02020603050405020304" pitchFamily="18" charset="0"/>
              </a:rPr>
              <a:t>» mais pas: *« </a:t>
            </a:r>
            <a:r>
              <a:rPr kumimoji="1" lang="fr-FR" altLang="ja-JP" i="1" dirty="0">
                <a:latin typeface="Times New Roman" panose="02020603050405020304" pitchFamily="18" charset="0"/>
                <a:cs typeface="Times New Roman" panose="02020603050405020304" pitchFamily="18" charset="0"/>
              </a:rPr>
              <a:t>Lui, c'est mon vélo</a:t>
            </a:r>
            <a:r>
              <a:rPr kumimoji="1" lang="fr-FR" altLang="ja-JP" dirty="0">
                <a:latin typeface="Times New Roman" panose="02020603050405020304" pitchFamily="18" charset="0"/>
                <a:cs typeface="Times New Roman" panose="02020603050405020304" pitchFamily="18" charset="0"/>
              </a:rPr>
              <a:t>.» La distinction est également apparente dans les pronoms interrogatifs (</a:t>
            </a:r>
            <a:r>
              <a:rPr kumimoji="1" lang="fr-FR" altLang="ja-JP" i="1" dirty="0">
                <a:latin typeface="Times New Roman" panose="02020603050405020304" pitchFamily="18" charset="0"/>
                <a:cs typeface="Times New Roman" panose="02020603050405020304" pitchFamily="18" charset="0"/>
              </a:rPr>
              <a:t>qui/ quoi</a:t>
            </a:r>
            <a:r>
              <a:rPr kumimoji="1" lang="fr-FR" altLang="ja-JP" dirty="0">
                <a:latin typeface="Times New Roman" panose="02020603050405020304" pitchFamily="18" charset="0"/>
                <a:cs typeface="Times New Roman" panose="02020603050405020304" pitchFamily="18" charset="0"/>
              </a:rPr>
              <a:t>) et démonstratifs (</a:t>
            </a:r>
            <a:r>
              <a:rPr kumimoji="1" lang="fr-FR" altLang="ja-JP" i="1" dirty="0">
                <a:latin typeface="Times New Roman" panose="02020603050405020304" pitchFamily="18" charset="0"/>
                <a:cs typeface="Times New Roman" panose="02020603050405020304" pitchFamily="18" charset="0"/>
              </a:rPr>
              <a:t>ceci/ cela </a:t>
            </a:r>
            <a:r>
              <a:rPr kumimoji="1" lang="fr-FR" altLang="ja-JP" dirty="0">
                <a:latin typeface="Times New Roman" panose="02020603050405020304" pitchFamily="18" charset="0"/>
                <a:cs typeface="Times New Roman" panose="02020603050405020304" pitchFamily="18" charset="0"/>
              </a:rPr>
              <a:t>ne reprend que des inanimés). (</a:t>
            </a:r>
            <a:r>
              <a:rPr kumimoji="1" lang="fr-FR" altLang="ja-JP" dirty="0" err="1">
                <a:latin typeface="Times New Roman" panose="02020603050405020304" pitchFamily="18" charset="0"/>
                <a:cs typeface="Times New Roman" panose="02020603050405020304" pitchFamily="18" charset="0"/>
              </a:rPr>
              <a:t>Yaguello</a:t>
            </a:r>
            <a:r>
              <a:rPr kumimoji="1" lang="fr-FR" altLang="ja-JP" dirty="0">
                <a:latin typeface="Times New Roman" panose="02020603050405020304" pitchFamily="18" charset="0"/>
                <a:cs typeface="Times New Roman" panose="02020603050405020304" pitchFamily="18" charset="0"/>
              </a:rPr>
              <a:t> 1989:119)</a:t>
            </a:r>
          </a:p>
          <a:p>
            <a:pPr marL="0" indent="0">
              <a:buNone/>
            </a:pPr>
            <a:r>
              <a:rPr kumimoji="1" lang="fr-FR" altLang="ja-JP" dirty="0"/>
              <a:t>Celui-ci, celle-ci,   lui, elle, </a:t>
            </a:r>
            <a:r>
              <a:rPr kumimoji="1" lang="en-US" altLang="ja-JP" dirty="0"/>
              <a:t>Il </a:t>
            </a:r>
            <a:r>
              <a:rPr kumimoji="1" lang="en-US" altLang="ja-JP" dirty="0" err="1"/>
              <a:t>est</a:t>
            </a:r>
            <a:r>
              <a:rPr kumimoji="1" lang="en-US" altLang="ja-JP" dirty="0"/>
              <a:t> beau, </a:t>
            </a:r>
            <a:r>
              <a:rPr kumimoji="1" lang="en-US" altLang="ja-JP" dirty="0" err="1"/>
              <a:t>mon</a:t>
            </a:r>
            <a:r>
              <a:rPr kumimoji="1" lang="en-US" altLang="ja-JP" dirty="0"/>
              <a:t> v</a:t>
            </a:r>
            <a:r>
              <a:rPr kumimoji="1" lang="fr-CA" altLang="ja-JP" dirty="0" err="1"/>
              <a:t>élo</a:t>
            </a:r>
            <a:r>
              <a:rPr kumimoji="1" lang="fr-CA" altLang="ja-JP" dirty="0"/>
              <a:t>. </a:t>
            </a:r>
          </a:p>
          <a:p>
            <a:pPr marL="0" indent="0">
              <a:buNone/>
            </a:pPr>
            <a:endParaRPr kumimoji="1" lang="fr-CA" altLang="ja-JP" dirty="0"/>
          </a:p>
          <a:p>
            <a:pPr marL="0" indent="0">
              <a:buNone/>
            </a:pPr>
            <a:r>
              <a:rPr kumimoji="1" lang="fr-CA" altLang="ja-JP" dirty="0"/>
              <a:t>Petit Robert </a:t>
            </a:r>
          </a:p>
          <a:p>
            <a:pPr marL="0" indent="0">
              <a:buNone/>
            </a:pPr>
            <a:r>
              <a:rPr kumimoji="1" lang="fr-FR" altLang="ja-JP" dirty="0"/>
              <a:t> 3.  </a:t>
            </a:r>
            <a:r>
              <a:rPr kumimoji="1" lang="fr-FR" altLang="ja-JP" dirty="0" err="1"/>
              <a:t>Généralt</a:t>
            </a:r>
            <a:r>
              <a:rPr kumimoji="1" lang="fr-FR" altLang="ja-JP" dirty="0"/>
              <a:t> </a:t>
            </a:r>
            <a:r>
              <a:rPr kumimoji="1" lang="fr-FR" altLang="ja-JP" dirty="0" err="1"/>
              <a:t>péj</a:t>
            </a:r>
            <a:r>
              <a:rPr kumimoji="1" lang="fr-FR" altLang="ja-JP" dirty="0"/>
              <a:t>. (désignant des personnes) « Ça bavardait, ça racontait mille choses, des histoires du quartier » (</a:t>
            </a:r>
            <a:r>
              <a:rPr kumimoji="1" lang="fr-FR" altLang="ja-JP" dirty="0" err="1"/>
              <a:t>Ferniot</a:t>
            </a:r>
            <a:r>
              <a:rPr kumimoji="1" lang="fr-FR" altLang="ja-JP" dirty="0"/>
              <a:t>). ➙ il. C'est ça, votre protégé ? ➙ lui. Les enfants, ça grandit. </a:t>
            </a:r>
          </a:p>
          <a:p>
            <a:pPr marL="0" indent="0">
              <a:buNone/>
            </a:pPr>
            <a:r>
              <a:rPr kumimoji="1" lang="fr-FR" altLang="ja-JP" dirty="0"/>
              <a:t>◆ (Choses) Fam. Ça a neigé toute la nuit. ➙ il (II). Ça sent bon.</a:t>
            </a:r>
            <a:endParaRPr kumimoji="1" lang="en-GB" altLang="ja-JP" dirty="0"/>
          </a:p>
        </p:txBody>
      </p:sp>
    </p:spTree>
    <p:extLst>
      <p:ext uri="{BB962C8B-B14F-4D97-AF65-F5344CB8AC3E}">
        <p14:creationId xmlns:p14="http://schemas.microsoft.com/office/powerpoint/2010/main" val="842608466"/>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1A1079-3723-F4ED-F1BA-878D8AF69646}"/>
              </a:ext>
            </a:extLst>
          </p:cNvPr>
          <p:cNvSpPr>
            <a:spLocks noGrp="1"/>
          </p:cNvSpPr>
          <p:nvPr>
            <p:ph type="title"/>
          </p:nvPr>
        </p:nvSpPr>
        <p:spPr/>
        <p:txBody>
          <a:bodyPr/>
          <a:lstStyle/>
          <a:p>
            <a:r>
              <a:rPr kumimoji="1" lang="fr-CA" altLang="ja-JP" dirty="0"/>
              <a:t>6</a:t>
            </a:r>
            <a:r>
              <a:rPr kumimoji="1" lang="en-US" altLang="ja-JP" dirty="0"/>
              <a:t>/05  </a:t>
            </a:r>
            <a:r>
              <a:rPr kumimoji="1" lang="fr-CA" altLang="ja-JP" dirty="0"/>
              <a:t>Ça (TLF)</a:t>
            </a:r>
            <a:endParaRPr kumimoji="1" lang="ja-JP" altLang="en-US" dirty="0"/>
          </a:p>
        </p:txBody>
      </p:sp>
      <p:sp>
        <p:nvSpPr>
          <p:cNvPr id="3" name="テキスト プレースホルダー 2">
            <a:extLst>
              <a:ext uri="{FF2B5EF4-FFF2-40B4-BE49-F238E27FC236}">
                <a16:creationId xmlns:a16="http://schemas.microsoft.com/office/drawing/2014/main" id="{71C81C5E-B3A5-9987-F0BD-C6EEBCCCE4CE}"/>
              </a:ext>
            </a:extLst>
          </p:cNvPr>
          <p:cNvSpPr>
            <a:spLocks noGrp="1"/>
          </p:cNvSpPr>
          <p:nvPr>
            <p:ph type="body" idx="1"/>
          </p:nvPr>
        </p:nvSpPr>
        <p:spPr>
          <a:xfrm>
            <a:off x="1251677" y="1310186"/>
            <a:ext cx="10178324" cy="5165430"/>
          </a:xfrm>
        </p:spPr>
        <p:txBody>
          <a:bodyPr>
            <a:normAutofit fontScale="62500" lnSpcReduction="20000"/>
          </a:bodyPr>
          <a:lstStyle/>
          <a:p>
            <a:pPr>
              <a:buFont typeface="Wingdings" panose="05000000000000000000" pitchFamily="2" charset="2"/>
              <a:buChar char="l"/>
            </a:pPr>
            <a:r>
              <a:rPr kumimoji="1" lang="fr-FR" altLang="ja-JP" dirty="0"/>
              <a:t>3. [Remplace ce, </a:t>
            </a:r>
            <a:r>
              <a:rPr kumimoji="1" lang="fr-FR" altLang="ja-JP" dirty="0" err="1"/>
              <a:t>pron</a:t>
            </a:r>
            <a:r>
              <a:rPr kumimoji="1" lang="fr-FR" altLang="ja-JP" dirty="0"/>
              <a:t>. dém., chaque fois que l'emploi de ce dernier est impossible, p. ex. devant un verbe autre que être] :</a:t>
            </a:r>
          </a:p>
          <a:p>
            <a:pPr marL="482600" lvl="1" indent="0">
              <a:buNone/>
            </a:pPr>
            <a:r>
              <a:rPr kumimoji="1" lang="fr-FR" altLang="ja-JP" dirty="0"/>
              <a:t>3.  Qu'est-ce que c'est que cette chose-là?</a:t>
            </a:r>
          </a:p>
          <a:p>
            <a:pPr marL="482600" lvl="1" indent="0">
              <a:buNone/>
            </a:pPr>
            <a:r>
              <a:rPr kumimoji="1" lang="fr-FR" altLang="ja-JP" dirty="0"/>
              <a:t> Ce n'est pas une chose.</a:t>
            </a:r>
          </a:p>
          <a:p>
            <a:pPr marL="482600" lvl="1" indent="0">
              <a:buNone/>
            </a:pPr>
            <a:r>
              <a:rPr kumimoji="1" lang="fr-FR" altLang="ja-JP" dirty="0"/>
              <a:t>Ça vole. C'est un avion. C'est mon avion.   (SAINT-EXUPÉRY, Le Petit Prince, 1943, p. 417.)</a:t>
            </a:r>
          </a:p>
          <a:p>
            <a:pPr marL="0" indent="0">
              <a:buNone/>
            </a:pPr>
            <a:r>
              <a:rPr kumimoji="1" lang="fr-FR" altLang="ja-JP" dirty="0"/>
              <a:t> Pop. [Remplace il, </a:t>
            </a:r>
            <a:r>
              <a:rPr kumimoji="1" lang="fr-FR" altLang="ja-JP" dirty="0" err="1"/>
              <a:t>suj</a:t>
            </a:r>
            <a:r>
              <a:rPr kumimoji="1" lang="fr-FR" altLang="ja-JP" dirty="0"/>
              <a:t>. d'un verbe impers.] Ça pleut ( CENDRARS, Bourlinguer, 1948, p. 252).</a:t>
            </a:r>
          </a:p>
          <a:p>
            <a:pPr marL="0" indent="0">
              <a:buNone/>
            </a:pPr>
            <a:endParaRPr kumimoji="1" lang="fr-FR" altLang="ja-JP" dirty="0"/>
          </a:p>
          <a:p>
            <a:pPr marL="0" indent="0">
              <a:buNone/>
            </a:pPr>
            <a:endParaRPr kumimoji="1" lang="en-US" altLang="ja-JP" dirty="0"/>
          </a:p>
          <a:p>
            <a:pPr>
              <a:buFont typeface="Wingdings" panose="05000000000000000000" pitchFamily="2" charset="2"/>
              <a:buChar char="l"/>
            </a:pPr>
            <a:r>
              <a:rPr kumimoji="1" lang="fr-FR" altLang="ja-JP" dirty="0"/>
              <a:t>5. Fam. [Désigne une pers., avec une valeur affective]</a:t>
            </a:r>
          </a:p>
          <a:p>
            <a:pPr marL="0" indent="0">
              <a:buNone/>
            </a:pPr>
            <a:r>
              <a:rPr kumimoji="1" lang="fr-FR" altLang="ja-JP" dirty="0"/>
              <a:t>- </a:t>
            </a:r>
            <a:r>
              <a:rPr kumimoji="1" lang="fr-FR" altLang="ja-JP" dirty="0" err="1"/>
              <a:t>Péj</a:t>
            </a:r>
            <a:r>
              <a:rPr kumimoji="1" lang="fr-FR" altLang="ja-JP" dirty="0"/>
              <a:t>. ou iron. [De mépris, de dédain] :</a:t>
            </a:r>
          </a:p>
          <a:p>
            <a:pPr lvl="1"/>
            <a:r>
              <a:rPr kumimoji="1" lang="fr-FR" altLang="ja-JP" dirty="0"/>
              <a:t>6.  Je déclare que ce marquis ne m'a pas charmé du tout, s'écria M. Levrault avec un dédain suprême. Qu'est-ce que c'est que ça, les La </a:t>
            </a:r>
            <a:r>
              <a:rPr kumimoji="1" lang="fr-FR" altLang="ja-JP" dirty="0" err="1"/>
              <a:t>Rochelandier</a:t>
            </a:r>
            <a:r>
              <a:rPr kumimoji="1" lang="fr-FR" altLang="ja-JP" dirty="0"/>
              <a:t>? D'où ça vient-il? Où ça perche-t-il? C'est la première fois que j'entends parler de ces gens-là.  (SANDEAU, Sacs et parchemins, 1851, p. 18.)</a:t>
            </a:r>
          </a:p>
          <a:p>
            <a:pPr marL="0" indent="0">
              <a:buNone/>
            </a:pPr>
            <a:r>
              <a:rPr kumimoji="1" lang="fr-FR" altLang="ja-JP" dirty="0"/>
              <a:t>- [De tendresse, d'affection, surtout en parlant d'enfants] Les petites filles, (...) si elles veulent grandir et avoir de bonnes joues, il faut que ça soit couché de bonne heure (COPPÉE, Les Vrais riches, 1891, p. 195) :</a:t>
            </a:r>
          </a:p>
          <a:p>
            <a:pPr lvl="1"/>
            <a:r>
              <a:rPr kumimoji="1" lang="fr-FR" altLang="ja-JP" dirty="0"/>
              <a:t>7. Ils sont heureux dans cette famille [de cordonniers]!  C'est cordial, bavard, bon enfant : tout ça travaille, mais en jacassant; tout ça se dispute, mais en s'aimant.   (J. VALLÈS, Jacques </a:t>
            </a:r>
            <a:r>
              <a:rPr kumimoji="1" lang="fr-FR" altLang="ja-JP" dirty="0" err="1"/>
              <a:t>Vingtras</a:t>
            </a:r>
            <a:r>
              <a:rPr kumimoji="1" lang="fr-FR" altLang="ja-JP" dirty="0"/>
              <a:t>, L'Enfant, 1879, p. 97.)</a:t>
            </a:r>
          </a:p>
          <a:p>
            <a:r>
              <a:rPr kumimoji="1" lang="fr-FR" altLang="ja-JP" dirty="0"/>
              <a:t> [D'admiration] :</a:t>
            </a:r>
          </a:p>
          <a:p>
            <a:pPr lvl="1"/>
            <a:r>
              <a:rPr kumimoji="1" lang="fr-FR" altLang="ja-JP" dirty="0"/>
              <a:t>8. Sa femme [de Maurice] aussi est charmante (...) c'est une nature et un type : ça chante à ravir, c'est colère et tendre, ça fait des friandises succulentes...(G. SAND, Correspondance, t. 5, 1812-76, p. 239.)</a:t>
            </a:r>
          </a:p>
          <a:p>
            <a:r>
              <a:rPr kumimoji="1" lang="fr-FR" altLang="ja-JP" dirty="0"/>
              <a:t> [De pitié ou d'indulgence] :</a:t>
            </a:r>
            <a:endParaRPr kumimoji="1" lang="ja-JP" altLang="en-US" dirty="0"/>
          </a:p>
        </p:txBody>
      </p:sp>
      <p:pic>
        <p:nvPicPr>
          <p:cNvPr id="1026" name="Picture 2">
            <a:extLst>
              <a:ext uri="{FF2B5EF4-FFF2-40B4-BE49-F238E27FC236}">
                <a16:creationId xmlns:a16="http://schemas.microsoft.com/office/drawing/2014/main" id="{52B493BF-AC6F-46F5-AA3C-3BC2974AEB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46238"/>
            <a:ext cx="1428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28CDE189-DF22-39B8-6E0E-7C07BA4E980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96963"/>
            <a:ext cx="133350"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B8C55F7-6DF0-E55E-0006-08997DEABA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 y="-1096963"/>
            <a:ext cx="1428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a:extLst>
              <a:ext uri="{FF2B5EF4-FFF2-40B4-BE49-F238E27FC236}">
                <a16:creationId xmlns:a16="http://schemas.microsoft.com/office/drawing/2014/main" id="{EAB19E7B-3769-C5ED-4666-FF94B2E869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9275"/>
            <a:ext cx="1428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8A87EE2D-1AE3-F0CB-CC5E-59CDD0061DB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0"/>
            <a:ext cx="133350"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790CA957-C8FD-A8DF-576D-8B40723A74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05600" y="0"/>
            <a:ext cx="1428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F9058C6-A2D6-90A2-AACD-260AB54CB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49275"/>
            <a:ext cx="142875"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a:extLst>
              <a:ext uri="{FF2B5EF4-FFF2-40B4-BE49-F238E27FC236}">
                <a16:creationId xmlns:a16="http://schemas.microsoft.com/office/drawing/2014/main" id="{61A1E207-7681-EB90-1B60-8D3323D1D4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096963"/>
            <a:ext cx="133350" cy="6667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20256FC7-B933-D32E-F88C-00E1BF3C80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46238"/>
            <a:ext cx="142875" cy="66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39471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D80676-4ECF-5AA2-4178-AFBDFE3B6EBE}"/>
              </a:ext>
            </a:extLst>
          </p:cNvPr>
          <p:cNvSpPr>
            <a:spLocks noGrp="1"/>
          </p:cNvSpPr>
          <p:nvPr>
            <p:ph type="title"/>
          </p:nvPr>
        </p:nvSpPr>
        <p:spPr/>
        <p:txBody>
          <a:bodyPr/>
          <a:lstStyle/>
          <a:p>
            <a:r>
              <a:rPr kumimoji="1" lang="en-GB" altLang="ja-JP" dirty="0"/>
              <a:t>4/10 introduction</a:t>
            </a:r>
            <a:endParaRPr kumimoji="1" lang="ja-JP" altLang="en-US" dirty="0"/>
          </a:p>
        </p:txBody>
      </p:sp>
      <p:sp>
        <p:nvSpPr>
          <p:cNvPr id="3" name="テキスト プレースホルダー 2">
            <a:extLst>
              <a:ext uri="{FF2B5EF4-FFF2-40B4-BE49-F238E27FC236}">
                <a16:creationId xmlns:a16="http://schemas.microsoft.com/office/drawing/2014/main" id="{00B5C5FE-B132-7350-2882-8AC1AA0AE01D}"/>
              </a:ext>
            </a:extLst>
          </p:cNvPr>
          <p:cNvSpPr>
            <a:spLocks noGrp="1"/>
          </p:cNvSpPr>
          <p:nvPr>
            <p:ph type="body" idx="1"/>
          </p:nvPr>
        </p:nvSpPr>
        <p:spPr/>
        <p:txBody>
          <a:bodyPr/>
          <a:lstStyle/>
          <a:p>
            <a:r>
              <a:rPr kumimoji="1" lang="ja-JP" altLang="en-US" dirty="0"/>
              <a:t>最終講義　</a:t>
            </a:r>
            <a:r>
              <a:rPr kumimoji="1" lang="en-US" altLang="ja-JP" dirty="0"/>
              <a:t>14</a:t>
            </a:r>
            <a:r>
              <a:rPr kumimoji="1" lang="ja-JP" altLang="en-US" dirty="0"/>
              <a:t>枚目まで</a:t>
            </a:r>
            <a:endParaRPr kumimoji="1" lang="en-US" altLang="ja-JP" dirty="0"/>
          </a:p>
          <a:p>
            <a:pPr marL="0" indent="0">
              <a:buNone/>
            </a:pPr>
            <a:r>
              <a:rPr kumimoji="1" lang="ja-JP" altLang="en-US" dirty="0"/>
              <a:t>宿題</a:t>
            </a:r>
            <a:endParaRPr kumimoji="1" lang="en-US" altLang="ja-JP" dirty="0"/>
          </a:p>
          <a:p>
            <a:pPr marL="0" indent="0">
              <a:buNone/>
            </a:pPr>
            <a:r>
              <a:rPr kumimoji="1" lang="ja-JP" altLang="en-US" dirty="0"/>
              <a:t>文法上の性の話</a:t>
            </a:r>
            <a:endParaRPr kumimoji="1" lang="en-US" altLang="ja-JP" dirty="0"/>
          </a:p>
          <a:p>
            <a:pPr marL="0" indent="0">
              <a:buNone/>
            </a:pPr>
            <a:r>
              <a:rPr kumimoji="1" lang="en-US" altLang="ja-JP" dirty="0">
                <a:hlinkClick r:id="rId2"/>
              </a:rPr>
              <a:t>https://www.itsukof.com/gyoseki/shitsumon2015.pdf</a:t>
            </a:r>
            <a:endParaRPr kumimoji="1" lang="en-US" altLang="ja-JP" dirty="0"/>
          </a:p>
          <a:p>
            <a:endParaRPr kumimoji="1" lang="en-US" altLang="ja-JP" dirty="0">
              <a:hlinkClick r:id="rId3"/>
            </a:endParaRPr>
          </a:p>
          <a:p>
            <a:r>
              <a:rPr kumimoji="1" lang="en-US" altLang="ja-JP" dirty="0">
                <a:hlinkClick r:id="rId4"/>
              </a:rPr>
              <a:t>https://www.crimsonjapan.co.jp/blog/grammatical_gender_influence</a:t>
            </a:r>
            <a:endParaRPr kumimoji="1" lang="en-US" altLang="ja-JP" dirty="0"/>
          </a:p>
          <a:p>
            <a:endParaRPr kumimoji="1" lang="en-US" altLang="ja-JP" dirty="0"/>
          </a:p>
          <a:p>
            <a:r>
              <a:rPr kumimoji="1" lang="en-US" altLang="ja-JP" dirty="0">
                <a:hlinkClick r:id="rId3"/>
              </a:rPr>
              <a:t>https://www.motscles.net/blog/academie-francaise-ecriture-inclusive</a:t>
            </a:r>
            <a:endParaRPr kumimoji="1" lang="en-US" altLang="ja-JP" dirty="0"/>
          </a:p>
          <a:p>
            <a:endParaRPr kumimoji="1" lang="ja-JP" altLang="en-US" dirty="0"/>
          </a:p>
        </p:txBody>
      </p:sp>
    </p:spTree>
    <p:extLst>
      <p:ext uri="{BB962C8B-B14F-4D97-AF65-F5344CB8AC3E}">
        <p14:creationId xmlns:p14="http://schemas.microsoft.com/office/powerpoint/2010/main" val="2697554127"/>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0F8A68-F551-E1E4-CEFA-1E7E135803E6}"/>
              </a:ext>
            </a:extLst>
          </p:cNvPr>
          <p:cNvSpPr>
            <a:spLocks noGrp="1"/>
          </p:cNvSpPr>
          <p:nvPr>
            <p:ph type="title"/>
          </p:nvPr>
        </p:nvSpPr>
        <p:spPr/>
        <p:txBody>
          <a:bodyPr/>
          <a:lstStyle/>
          <a:p>
            <a:r>
              <a:rPr kumimoji="1" lang="en-US" altLang="ja-JP" dirty="0"/>
              <a:t> 6/12 Petit Prince</a:t>
            </a:r>
            <a:r>
              <a:rPr kumimoji="1" lang="ja-JP" altLang="en-US" dirty="0"/>
              <a:t>　パラレルコーパス</a:t>
            </a:r>
          </a:p>
        </p:txBody>
      </p:sp>
      <p:sp>
        <p:nvSpPr>
          <p:cNvPr id="3" name="テキスト プレースホルダー 2">
            <a:extLst>
              <a:ext uri="{FF2B5EF4-FFF2-40B4-BE49-F238E27FC236}">
                <a16:creationId xmlns:a16="http://schemas.microsoft.com/office/drawing/2014/main" id="{6A69DD29-1A04-E6D0-27C1-8FD1F0517343}"/>
              </a:ext>
            </a:extLst>
          </p:cNvPr>
          <p:cNvSpPr>
            <a:spLocks noGrp="1"/>
          </p:cNvSpPr>
          <p:nvPr>
            <p:ph type="body" idx="1"/>
          </p:nvPr>
        </p:nvSpPr>
        <p:spPr/>
        <p:txBody>
          <a:bodyPr/>
          <a:lstStyle/>
          <a:p>
            <a:r>
              <a:rPr kumimoji="1" lang="ja-JP" altLang="en-US" dirty="0"/>
              <a:t>名詞の性と意味</a:t>
            </a:r>
            <a:endParaRPr kumimoji="1" lang="en-US" altLang="ja-JP" dirty="0"/>
          </a:p>
          <a:p>
            <a:r>
              <a:rPr kumimoji="1" lang="ja-JP" altLang="en-US" dirty="0"/>
              <a:t>他の言語との比較</a:t>
            </a:r>
            <a:endParaRPr kumimoji="1" lang="en-US" altLang="ja-JP" dirty="0"/>
          </a:p>
          <a:p>
            <a:pPr marL="0" indent="0">
              <a:buNone/>
            </a:pPr>
            <a:endParaRPr kumimoji="1" lang="en-US" altLang="ja-JP" dirty="0"/>
          </a:p>
          <a:p>
            <a:r>
              <a:rPr kumimoji="1" lang="fr-FR" altLang="ja-JP" dirty="0">
                <a:hlinkClick r:id="rId2" action="ppaction://hlinkfile"/>
              </a:rPr>
              <a:t>..\..\www.itsukof.com\cours\data\petit_prince</a:t>
            </a:r>
            <a:endParaRPr kumimoji="1" lang="ja-JP" altLang="en-US" dirty="0"/>
          </a:p>
        </p:txBody>
      </p:sp>
    </p:spTree>
    <p:extLst>
      <p:ext uri="{BB962C8B-B14F-4D97-AF65-F5344CB8AC3E}">
        <p14:creationId xmlns:p14="http://schemas.microsoft.com/office/powerpoint/2010/main" val="3317650677"/>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8F0E747-72A6-3153-A207-6C48E739AED7}"/>
              </a:ext>
            </a:extLst>
          </p:cNvPr>
          <p:cNvSpPr>
            <a:spLocks noGrp="1"/>
          </p:cNvSpPr>
          <p:nvPr>
            <p:ph type="title"/>
          </p:nvPr>
        </p:nvSpPr>
        <p:spPr/>
        <p:txBody>
          <a:bodyPr/>
          <a:lstStyle/>
          <a:p>
            <a:r>
              <a:rPr kumimoji="1" lang="en-US" altLang="ja-JP" dirty="0"/>
              <a:t>6/12 </a:t>
            </a:r>
            <a:r>
              <a:rPr kumimoji="1" lang="ja-JP" altLang="en-US" dirty="0"/>
              <a:t>他の言語との比較　</a:t>
            </a:r>
            <a:r>
              <a:rPr kumimoji="1" lang="fr-CA" altLang="ja-JP" dirty="0"/>
              <a:t>Petit Prince</a:t>
            </a:r>
            <a:r>
              <a:rPr kumimoji="1" lang="ja-JP" altLang="en-US" dirty="0"/>
              <a:t>における花ときつね</a:t>
            </a:r>
          </a:p>
        </p:txBody>
      </p:sp>
      <p:sp>
        <p:nvSpPr>
          <p:cNvPr id="3" name="テキスト プレースホルダー 2">
            <a:extLst>
              <a:ext uri="{FF2B5EF4-FFF2-40B4-BE49-F238E27FC236}">
                <a16:creationId xmlns:a16="http://schemas.microsoft.com/office/drawing/2014/main" id="{E7A63838-61AF-365B-616E-4F39F6E0B156}"/>
              </a:ext>
            </a:extLst>
          </p:cNvPr>
          <p:cNvSpPr>
            <a:spLocks noGrp="1"/>
          </p:cNvSpPr>
          <p:nvPr>
            <p:ph type="body" idx="1"/>
          </p:nvPr>
        </p:nvSpPr>
        <p:spPr>
          <a:xfrm>
            <a:off x="1251677" y="2073730"/>
            <a:ext cx="9729144" cy="3805864"/>
          </a:xfrm>
        </p:spPr>
        <p:txBody>
          <a:bodyPr>
            <a:normAutofit fontScale="25000" lnSpcReduction="20000"/>
          </a:bodyPr>
          <a:lstStyle/>
          <a:p>
            <a:r>
              <a:rPr kumimoji="1" lang="ja-JP" altLang="en-US" sz="11200" dirty="0">
                <a:latin typeface="Times New Roman" panose="02020603050405020304" pitchFamily="18" charset="0"/>
                <a:cs typeface="Times New Roman" panose="02020603050405020304" pitchFamily="18" charset="0"/>
              </a:rPr>
              <a:t>イタリア語（</a:t>
            </a:r>
            <a:r>
              <a:rPr kumimoji="1" lang="fr-FR" altLang="ja-JP" sz="11200" dirty="0">
                <a:latin typeface="Times New Roman" panose="02020603050405020304" pitchFamily="18" charset="0"/>
                <a:cs typeface="Times New Roman" panose="02020603050405020304" pitchFamily="18" charset="0"/>
              </a:rPr>
              <a:t>il </a:t>
            </a:r>
            <a:r>
              <a:rPr kumimoji="1" lang="fr-FR" altLang="ja-JP" sz="11200" dirty="0" err="1">
                <a:latin typeface="Times New Roman" panose="02020603050405020304" pitchFamily="18" charset="0"/>
                <a:cs typeface="Times New Roman" panose="02020603050405020304" pitchFamily="18" charset="0"/>
              </a:rPr>
              <a:t>fiore</a:t>
            </a:r>
            <a:r>
              <a:rPr kumimoji="1" lang="fr-FR" altLang="ja-JP" sz="11200" dirty="0">
                <a:latin typeface="Times New Roman" panose="02020603050405020304" pitchFamily="18" charset="0"/>
                <a:cs typeface="Times New Roman" panose="02020603050405020304" pitchFamily="18" charset="0"/>
              </a:rPr>
              <a:t>, la </a:t>
            </a:r>
            <a:r>
              <a:rPr kumimoji="1" lang="fr-FR" altLang="ja-JP" sz="11200" dirty="0" err="1">
                <a:latin typeface="Times New Roman" panose="02020603050405020304" pitchFamily="18" charset="0"/>
                <a:cs typeface="Times New Roman" panose="02020603050405020304" pitchFamily="18" charset="0"/>
              </a:rPr>
              <a:t>volpe</a:t>
            </a:r>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スペイン語</a:t>
            </a:r>
            <a:endParaRPr kumimoji="1" lang="en-US" altLang="ja-JP" sz="11200" dirty="0">
              <a:latin typeface="Times New Roman" panose="02020603050405020304" pitchFamily="18" charset="0"/>
              <a:cs typeface="Times New Roman" panose="02020603050405020304" pitchFamily="18" charset="0"/>
            </a:endParaRPr>
          </a:p>
          <a:p>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J'appris bien vite à mieux connaître </a:t>
            </a:r>
            <a:r>
              <a:rPr kumimoji="1" lang="fr-FR" altLang="ja-JP" sz="11200" dirty="0">
                <a:solidFill>
                  <a:srgbClr val="FF0000"/>
                </a:solidFill>
                <a:latin typeface="Times New Roman" panose="02020603050405020304" pitchFamily="18" charset="0"/>
                <a:cs typeface="Times New Roman" panose="02020603050405020304" pitchFamily="18" charset="0"/>
              </a:rPr>
              <a:t>cette fleur</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err="1">
                <a:latin typeface="Times New Roman" panose="02020603050405020304" pitchFamily="18" charset="0"/>
                <a:cs typeface="Times New Roman" panose="02020603050405020304" pitchFamily="18" charset="0"/>
              </a:rPr>
              <a:t>Imparai</a:t>
            </a:r>
            <a:r>
              <a:rPr kumimoji="1" lang="fr-FR" altLang="ja-JP" sz="11200" dirty="0">
                <a:latin typeface="Times New Roman" panose="02020603050405020304" pitchFamily="18" charset="0"/>
                <a:cs typeface="Times New Roman" panose="02020603050405020304" pitchFamily="18" charset="0"/>
              </a:rPr>
              <a:t> ben presto a </a:t>
            </a:r>
            <a:r>
              <a:rPr kumimoji="1" lang="fr-FR" altLang="ja-JP" sz="11200" dirty="0" err="1">
                <a:latin typeface="Times New Roman" panose="02020603050405020304" pitchFamily="18" charset="0"/>
                <a:cs typeface="Times New Roman" panose="02020603050405020304" pitchFamily="18" charset="0"/>
              </a:rPr>
              <a:t>conoscere</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meglio</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questo</a:t>
            </a:r>
            <a:r>
              <a:rPr kumimoji="1" lang="fr-FR" altLang="ja-JP" sz="11200" dirty="0">
                <a:solidFill>
                  <a:srgbClr val="FF0000"/>
                </a:solidFill>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fiore</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Et </a:t>
            </a:r>
            <a:r>
              <a:rPr kumimoji="1" lang="fr-FR" altLang="ja-JP" sz="11200" dirty="0">
                <a:solidFill>
                  <a:srgbClr val="FF0000"/>
                </a:solidFill>
                <a:latin typeface="Times New Roman" panose="02020603050405020304" pitchFamily="18" charset="0"/>
                <a:cs typeface="Times New Roman" panose="02020603050405020304" pitchFamily="18" charset="0"/>
              </a:rPr>
              <a:t>elle</a:t>
            </a:r>
            <a:r>
              <a:rPr kumimoji="1" lang="fr-FR" altLang="ja-JP" sz="11200" dirty="0">
                <a:latin typeface="Times New Roman" panose="02020603050405020304" pitchFamily="18" charset="0"/>
                <a:cs typeface="Times New Roman" panose="02020603050405020304" pitchFamily="18" charset="0"/>
              </a:rPr>
              <a:t>, qui avait travaillé avec tant de précision, dit en bâillant: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a:latin typeface="Times New Roman" panose="02020603050405020304" pitchFamily="18" charset="0"/>
                <a:cs typeface="Times New Roman" panose="02020603050405020304" pitchFamily="18" charset="0"/>
              </a:rPr>
              <a:t>E </a:t>
            </a:r>
            <a:r>
              <a:rPr kumimoji="1" lang="fr-FR" altLang="ja-JP" sz="11200" dirty="0">
                <a:solidFill>
                  <a:srgbClr val="FF0000"/>
                </a:solidFill>
                <a:latin typeface="Times New Roman" panose="02020603050405020304" pitchFamily="18" charset="0"/>
                <a:cs typeface="Times New Roman" panose="02020603050405020304" pitchFamily="18" charset="0"/>
              </a:rPr>
              <a:t>lui</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che</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aveva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lavorato</a:t>
            </a:r>
            <a:r>
              <a:rPr kumimoji="1" lang="fr-FR" altLang="ja-JP" sz="11200" dirty="0">
                <a:latin typeface="Times New Roman" panose="02020603050405020304" pitchFamily="18" charset="0"/>
                <a:cs typeface="Times New Roman" panose="02020603050405020304" pitchFamily="18" charset="0"/>
              </a:rPr>
              <a:t> con </a:t>
            </a:r>
            <a:r>
              <a:rPr kumimoji="1" lang="fr-FR" altLang="ja-JP" sz="11200" dirty="0" err="1">
                <a:latin typeface="Times New Roman" panose="02020603050405020304" pitchFamily="18" charset="0"/>
                <a:cs typeface="Times New Roman" panose="02020603050405020304" pitchFamily="18" charset="0"/>
              </a:rPr>
              <a:t>tanta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precisione</a:t>
            </a:r>
            <a:r>
              <a:rPr kumimoji="1" lang="fr-FR" altLang="ja-JP" sz="11200" dirty="0">
                <a:latin typeface="Times New Roman" panose="02020603050405020304" pitchFamily="18" charset="0"/>
                <a:cs typeface="Times New Roman" panose="02020603050405020304" pitchFamily="18" charset="0"/>
              </a:rPr>
              <a:t>, disse </a:t>
            </a:r>
            <a:r>
              <a:rPr kumimoji="1" lang="fr-FR" altLang="ja-JP" sz="11200" dirty="0" err="1">
                <a:latin typeface="Times New Roman" panose="02020603050405020304" pitchFamily="18" charset="0"/>
                <a:cs typeface="Times New Roman" panose="02020603050405020304" pitchFamily="18" charset="0"/>
              </a:rPr>
              <a:t>sbadigliando</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en-US" altLang="ja-JP"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Que vous êtes </a:t>
            </a:r>
            <a:r>
              <a:rPr kumimoji="1" lang="fr-FR" altLang="ja-JP" sz="11200" dirty="0">
                <a:solidFill>
                  <a:srgbClr val="FF0000"/>
                </a:solidFill>
                <a:latin typeface="Times New Roman" panose="02020603050405020304" pitchFamily="18" charset="0"/>
                <a:cs typeface="Times New Roman" panose="02020603050405020304" pitchFamily="18" charset="0"/>
              </a:rPr>
              <a:t>belle </a:t>
            </a:r>
            <a:r>
              <a:rPr kumimoji="1" lang="fr-FR"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　</a:t>
            </a:r>
            <a:r>
              <a:rPr kumimoji="1" lang="fr-CA"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花に向かって）</a:t>
            </a:r>
            <a:endParaRPr kumimoji="1" lang="fr-FR" altLang="ja-JP" sz="11200" dirty="0">
              <a:latin typeface="Times New Roman" panose="02020603050405020304" pitchFamily="18" charset="0"/>
              <a:cs typeface="Times New Roman" panose="02020603050405020304" pitchFamily="18" charset="0"/>
            </a:endParaRP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en-US" altLang="ja-JP" sz="11200" dirty="0">
                <a:latin typeface="Times New Roman" panose="02020603050405020304" pitchFamily="18" charset="0"/>
                <a:cs typeface="Times New Roman" panose="02020603050405020304" pitchFamily="18" charset="0"/>
              </a:rPr>
              <a:t>“</a:t>
            </a:r>
            <a:r>
              <a:rPr kumimoji="1" lang="fr-FR" altLang="ja-JP" sz="11200" dirty="0">
                <a:latin typeface="Times New Roman" panose="02020603050405020304" pitchFamily="18" charset="0"/>
                <a:cs typeface="Times New Roman" panose="02020603050405020304" pitchFamily="18" charset="0"/>
              </a:rPr>
              <a:t>Come </a:t>
            </a:r>
            <a:r>
              <a:rPr kumimoji="1" lang="fr-FR" altLang="ja-JP" sz="11200" dirty="0" err="1">
                <a:latin typeface="Times New Roman" panose="02020603050405020304" pitchFamily="18" charset="0"/>
                <a:cs typeface="Times New Roman" panose="02020603050405020304" pitchFamily="18" charset="0"/>
              </a:rPr>
              <a:t>sei</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bello</a:t>
            </a:r>
            <a:r>
              <a:rPr kumimoji="1" lang="fr-FR" altLang="ja-JP" sz="11200" dirty="0">
                <a:latin typeface="Times New Roman" panose="02020603050405020304" pitchFamily="18" charset="0"/>
                <a:cs typeface="Times New Roman" panose="02020603050405020304" pitchFamily="18" charset="0"/>
              </a:rPr>
              <a:t> !”</a:t>
            </a:r>
            <a:r>
              <a:rPr kumimoji="1" lang="ja-JP" altLang="en-US" sz="11200" dirty="0">
                <a:latin typeface="Times New Roman" panose="02020603050405020304" pitchFamily="18" charset="0"/>
                <a:cs typeface="Times New Roman" panose="02020603050405020304" pitchFamily="18" charset="0"/>
              </a:rPr>
              <a:t>　（同上）</a:t>
            </a:r>
            <a:endParaRPr kumimoji="1" lang="fr-FR" altLang="ja-JP" sz="11200" dirty="0">
              <a:latin typeface="Times New Roman" panose="02020603050405020304" pitchFamily="18" charset="0"/>
              <a:cs typeface="Times New Roman" panose="02020603050405020304" pitchFamily="18" charset="0"/>
            </a:endParaRP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C'est alors qu'apparut </a:t>
            </a:r>
            <a:r>
              <a:rPr kumimoji="1" lang="fr-FR" altLang="ja-JP" sz="11200" dirty="0">
                <a:solidFill>
                  <a:srgbClr val="FF0000"/>
                </a:solidFill>
                <a:latin typeface="Times New Roman" panose="02020603050405020304" pitchFamily="18" charset="0"/>
                <a:cs typeface="Times New Roman" panose="02020603050405020304" pitchFamily="18" charset="0"/>
              </a:rPr>
              <a:t>le renard</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a:latin typeface="Times New Roman" panose="02020603050405020304" pitchFamily="18" charset="0"/>
                <a:cs typeface="Times New Roman" panose="02020603050405020304" pitchFamily="18" charset="0"/>
              </a:rPr>
              <a:t>In quel </a:t>
            </a:r>
            <a:r>
              <a:rPr kumimoji="1" lang="fr-FR" altLang="ja-JP" sz="11200" dirty="0" err="1">
                <a:latin typeface="Times New Roman" panose="02020603050405020304" pitchFamily="18" charset="0"/>
                <a:cs typeface="Times New Roman" panose="02020603050405020304" pitchFamily="18" charset="0"/>
              </a:rPr>
              <a:t>momento</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apparve</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a:solidFill>
                  <a:srgbClr val="FF0000"/>
                </a:solidFill>
                <a:latin typeface="Times New Roman" panose="02020603050405020304" pitchFamily="18" charset="0"/>
                <a:cs typeface="Times New Roman" panose="02020603050405020304" pitchFamily="18" charset="0"/>
              </a:rPr>
              <a:t>la </a:t>
            </a:r>
            <a:r>
              <a:rPr kumimoji="1" lang="fr-FR" altLang="ja-JP" sz="11200" dirty="0" err="1">
                <a:solidFill>
                  <a:srgbClr val="FF0000"/>
                </a:solidFill>
                <a:latin typeface="Times New Roman" panose="02020603050405020304" pitchFamily="18" charset="0"/>
                <a:cs typeface="Times New Roman" panose="02020603050405020304" pitchFamily="18" charset="0"/>
              </a:rPr>
              <a:t>volpe</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Je ne suis pas </a:t>
            </a:r>
            <a:r>
              <a:rPr kumimoji="1" lang="fr-FR" altLang="ja-JP" sz="11200" dirty="0">
                <a:solidFill>
                  <a:srgbClr val="FF0000"/>
                </a:solidFill>
                <a:latin typeface="Times New Roman" panose="02020603050405020304" pitchFamily="18" charset="0"/>
                <a:cs typeface="Times New Roman" panose="02020603050405020304" pitchFamily="18" charset="0"/>
              </a:rPr>
              <a:t>apprivoisé</a:t>
            </a:r>
            <a:r>
              <a:rPr kumimoji="1" lang="fr-FR" altLang="ja-JP" sz="11200" dirty="0">
                <a:latin typeface="Times New Roman" panose="02020603050405020304" pitchFamily="18" charset="0"/>
                <a:cs typeface="Times New Roman" panose="02020603050405020304" pitchFamily="18" charset="0"/>
              </a:rPr>
              <a:t>.  (</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en-US" altLang="ja-JP" sz="11200" dirty="0">
                <a:latin typeface="Times New Roman" panose="02020603050405020304" pitchFamily="18" charset="0"/>
                <a:cs typeface="Times New Roman" panose="02020603050405020304" pitchFamily="18" charset="0"/>
              </a:rPr>
              <a:t>“</a:t>
            </a:r>
            <a:r>
              <a:rPr kumimoji="1" lang="fr-FR" altLang="ja-JP" sz="11200" dirty="0">
                <a:latin typeface="Times New Roman" panose="02020603050405020304" pitchFamily="18" charset="0"/>
                <a:cs typeface="Times New Roman" panose="02020603050405020304" pitchFamily="18" charset="0"/>
              </a:rPr>
              <a:t>non sono </a:t>
            </a:r>
            <a:r>
              <a:rPr kumimoji="1" lang="fr-FR" altLang="ja-JP" sz="11200" dirty="0" err="1">
                <a:solidFill>
                  <a:srgbClr val="FF0000"/>
                </a:solidFill>
                <a:latin typeface="Times New Roman" panose="02020603050405020304" pitchFamily="18" charset="0"/>
                <a:cs typeface="Times New Roman" panose="02020603050405020304" pitchFamily="18" charset="0"/>
              </a:rPr>
              <a:t>addomesticata</a:t>
            </a:r>
            <a:r>
              <a:rPr kumimoji="1" lang="fr-FR" altLang="ja-JP" sz="11200" dirty="0">
                <a:latin typeface="Times New Roman" panose="02020603050405020304" pitchFamily="18" charset="0"/>
                <a:cs typeface="Times New Roman" panose="02020603050405020304" pitchFamily="18" charset="0"/>
              </a:rPr>
              <a:t>.  (</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Je serai pour toi unique au monde... (</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err="1">
                <a:latin typeface="Times New Roman" panose="02020603050405020304" pitchFamily="18" charset="0"/>
                <a:cs typeface="Times New Roman" panose="02020603050405020304" pitchFamily="18" charset="0"/>
              </a:rPr>
              <a:t>io</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saro</a:t>
            </a:r>
            <a:r>
              <a:rPr kumimoji="1" lang="fr-FR" altLang="ja-JP" sz="11200" dirty="0">
                <a:latin typeface="Times New Roman" panose="02020603050405020304" pitchFamily="18" charset="0"/>
                <a:cs typeface="Times New Roman" panose="02020603050405020304" pitchFamily="18" charset="0"/>
              </a:rPr>
              <a:t>‘ per te </a:t>
            </a:r>
            <a:r>
              <a:rPr kumimoji="1" lang="fr-FR" altLang="ja-JP" sz="11200" dirty="0" err="1">
                <a:solidFill>
                  <a:srgbClr val="FF0000"/>
                </a:solidFill>
                <a:latin typeface="Times New Roman" panose="02020603050405020304" pitchFamily="18" charset="0"/>
                <a:cs typeface="Times New Roman" panose="02020603050405020304" pitchFamily="18" charset="0"/>
              </a:rPr>
              <a:t>unica</a:t>
            </a:r>
            <a:r>
              <a:rPr kumimoji="1" lang="fr-FR" altLang="ja-JP" sz="11200" dirty="0">
                <a:latin typeface="Times New Roman" panose="02020603050405020304" pitchFamily="18" charset="0"/>
                <a:cs typeface="Times New Roman" panose="02020603050405020304" pitchFamily="18" charset="0"/>
              </a:rPr>
              <a:t> al </a:t>
            </a:r>
            <a:r>
              <a:rPr kumimoji="1" lang="fr-FR" altLang="ja-JP" sz="11200" dirty="0" err="1">
                <a:latin typeface="Times New Roman" panose="02020603050405020304" pitchFamily="18" charset="0"/>
                <a:cs typeface="Times New Roman" panose="02020603050405020304" pitchFamily="18" charset="0"/>
              </a:rPr>
              <a:t>mondo</a:t>
            </a:r>
            <a:r>
              <a:rPr kumimoji="1" lang="fr-FR"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en-US" altLang="ja-JP"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Qui es-tu ? dit le petit prince. Tu es bien joli...</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en-US" altLang="ja-JP" sz="11200" dirty="0">
                <a:latin typeface="Times New Roman" panose="02020603050405020304" pitchFamily="18" charset="0"/>
                <a:cs typeface="Times New Roman" panose="02020603050405020304" pitchFamily="18" charset="0"/>
              </a:rPr>
              <a:t>"</a:t>
            </a:r>
            <a:r>
              <a:rPr kumimoji="1" lang="fr-FR" altLang="ja-JP" sz="11200" dirty="0">
                <a:latin typeface="Times New Roman" panose="02020603050405020304" pitchFamily="18" charset="0"/>
                <a:cs typeface="Times New Roman" panose="02020603050405020304" pitchFamily="18" charset="0"/>
              </a:rPr>
              <a:t>Chi </a:t>
            </a:r>
            <a:r>
              <a:rPr kumimoji="1" lang="fr-FR" altLang="ja-JP" sz="11200" dirty="0" err="1">
                <a:latin typeface="Times New Roman" panose="02020603050405020304" pitchFamily="18" charset="0"/>
                <a:cs typeface="Times New Roman" panose="02020603050405020304" pitchFamily="18" charset="0"/>
              </a:rPr>
              <a:t>sei</a:t>
            </a:r>
            <a:r>
              <a:rPr kumimoji="1" lang="fr-FR" altLang="ja-JP" sz="11200" dirty="0">
                <a:latin typeface="Times New Roman" panose="02020603050405020304" pitchFamily="18" charset="0"/>
                <a:cs typeface="Times New Roman" panose="02020603050405020304" pitchFamily="18" charset="0"/>
              </a:rPr>
              <a:t> ?" </a:t>
            </a:r>
            <a:r>
              <a:rPr kumimoji="1" lang="fr-FR" altLang="ja-JP" sz="11200" dirty="0" err="1">
                <a:latin typeface="Times New Roman" panose="02020603050405020304" pitchFamily="18" charset="0"/>
                <a:cs typeface="Times New Roman" panose="02020603050405020304" pitchFamily="18" charset="0"/>
              </a:rPr>
              <a:t>domando</a:t>
            </a:r>
            <a:r>
              <a:rPr kumimoji="1" lang="fr-FR" altLang="ja-JP" sz="11200" dirty="0">
                <a:latin typeface="Times New Roman" panose="02020603050405020304" pitchFamily="18" charset="0"/>
                <a:cs typeface="Times New Roman" panose="02020603050405020304" pitchFamily="18" charset="0"/>
              </a:rPr>
              <a:t>' il piccolo principe, "</a:t>
            </a:r>
            <a:r>
              <a:rPr kumimoji="1" lang="fr-FR" altLang="ja-JP" sz="11200" dirty="0" err="1">
                <a:latin typeface="Times New Roman" panose="02020603050405020304" pitchFamily="18" charset="0"/>
                <a:cs typeface="Times New Roman" panose="02020603050405020304" pitchFamily="18" charset="0"/>
              </a:rPr>
              <a:t>sei</a:t>
            </a:r>
            <a:r>
              <a:rPr kumimoji="1" lang="fr-FR" altLang="ja-JP" sz="11200" dirty="0">
                <a:latin typeface="Times New Roman" panose="02020603050405020304" pitchFamily="18" charset="0"/>
                <a:cs typeface="Times New Roman" panose="02020603050405020304" pitchFamily="18" charset="0"/>
              </a:rPr>
              <a:t> molto </a:t>
            </a:r>
            <a:r>
              <a:rPr kumimoji="1" lang="fr-FR" altLang="ja-JP" sz="11200" dirty="0" err="1">
                <a:latin typeface="Times New Roman" panose="02020603050405020304" pitchFamily="18" charset="0"/>
                <a:cs typeface="Times New Roman" panose="02020603050405020304" pitchFamily="18" charset="0"/>
              </a:rPr>
              <a:t>carino</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ポルトガル語）</a:t>
            </a:r>
            <a:r>
              <a:rPr kumimoji="1" lang="en-US" altLang="ja-JP"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Quem </a:t>
            </a:r>
            <a:r>
              <a:rPr kumimoji="1" lang="fr-FR" altLang="ja-JP" sz="11200" dirty="0" err="1">
                <a:latin typeface="Times New Roman" panose="02020603050405020304" pitchFamily="18" charset="0"/>
                <a:cs typeface="Times New Roman" panose="02020603050405020304" pitchFamily="18" charset="0"/>
              </a:rPr>
              <a:t>és</a:t>
            </a:r>
            <a:r>
              <a:rPr kumimoji="1" lang="fr-FR" altLang="ja-JP" sz="11200" dirty="0">
                <a:latin typeface="Times New Roman" panose="02020603050405020304" pitchFamily="18" charset="0"/>
                <a:cs typeface="Times New Roman" panose="02020603050405020304" pitchFamily="18" charset="0"/>
              </a:rPr>
              <a:t> tu ? </a:t>
            </a:r>
            <a:r>
              <a:rPr kumimoji="1" lang="fr-FR" altLang="ja-JP" sz="11200" dirty="0" err="1">
                <a:latin typeface="Times New Roman" panose="02020603050405020304" pitchFamily="18" charset="0"/>
                <a:cs typeface="Times New Roman" panose="02020603050405020304" pitchFamily="18" charset="0"/>
              </a:rPr>
              <a:t>perguntou</a:t>
            </a:r>
            <a:r>
              <a:rPr kumimoji="1" lang="fr-FR" altLang="ja-JP" sz="11200" dirty="0">
                <a:latin typeface="Times New Roman" panose="02020603050405020304" pitchFamily="18" charset="0"/>
                <a:cs typeface="Times New Roman" panose="02020603050405020304" pitchFamily="18" charset="0"/>
              </a:rPr>
              <a:t> o </a:t>
            </a:r>
            <a:r>
              <a:rPr kumimoji="1" lang="fr-FR" altLang="ja-JP" sz="11200" dirty="0" err="1">
                <a:latin typeface="Times New Roman" panose="02020603050405020304" pitchFamily="18" charset="0"/>
                <a:cs typeface="Times New Roman" panose="02020603050405020304" pitchFamily="18" charset="0"/>
              </a:rPr>
              <a:t>principezinho</a:t>
            </a:r>
            <a:r>
              <a:rPr kumimoji="1" lang="fr-FR" altLang="ja-JP" sz="11200" dirty="0">
                <a:latin typeface="Times New Roman" panose="02020603050405020304" pitchFamily="18" charset="0"/>
                <a:cs typeface="Times New Roman" panose="02020603050405020304" pitchFamily="18" charset="0"/>
              </a:rPr>
              <a:t>. Tu </a:t>
            </a:r>
            <a:r>
              <a:rPr kumimoji="1" lang="fr-FR" altLang="ja-JP" sz="11200" dirty="0" err="1">
                <a:latin typeface="Times New Roman" panose="02020603050405020304" pitchFamily="18" charset="0"/>
                <a:cs typeface="Times New Roman" panose="02020603050405020304" pitchFamily="18" charset="0"/>
              </a:rPr>
              <a:t>és</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bem</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bonita</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カタロニア語）</a:t>
            </a:r>
            <a:r>
              <a:rPr kumimoji="1" lang="en-US" altLang="ja-JP"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Qui </a:t>
            </a:r>
            <a:r>
              <a:rPr kumimoji="1" lang="fr-FR" altLang="ja-JP" sz="11200" dirty="0" err="1">
                <a:latin typeface="Times New Roman" panose="02020603050405020304" pitchFamily="18" charset="0"/>
                <a:cs typeface="Times New Roman" panose="02020603050405020304" pitchFamily="18" charset="0"/>
              </a:rPr>
              <a:t>ets</a:t>
            </a:r>
            <a:r>
              <a:rPr kumimoji="1" lang="fr-FR" altLang="ja-JP" sz="11200" dirty="0">
                <a:latin typeface="Times New Roman" panose="02020603050405020304" pitchFamily="18" charset="0"/>
                <a:cs typeface="Times New Roman" panose="02020603050405020304" pitchFamily="18" charset="0"/>
              </a:rPr>
              <a:t> ? - digué el petit </a:t>
            </a:r>
            <a:r>
              <a:rPr kumimoji="1" lang="fr-FR" altLang="ja-JP" sz="11200" dirty="0" err="1">
                <a:latin typeface="Times New Roman" panose="02020603050405020304" pitchFamily="18" charset="0"/>
                <a:cs typeface="Times New Roman" panose="02020603050405020304" pitchFamily="18" charset="0"/>
              </a:rPr>
              <a:t>príncep</a:t>
            </a:r>
            <a:r>
              <a:rPr kumimoji="1" lang="fr-FR" altLang="ja-JP" sz="11200" dirty="0">
                <a:latin typeface="Times New Roman" panose="02020603050405020304" pitchFamily="18" charset="0"/>
                <a:cs typeface="Times New Roman" panose="02020603050405020304" pitchFamily="18" charset="0"/>
              </a:rPr>
              <a:t> - </a:t>
            </a:r>
            <a:r>
              <a:rPr kumimoji="1" lang="fr-FR" altLang="ja-JP" sz="11200" dirty="0" err="1">
                <a:latin typeface="Times New Roman" panose="02020603050405020304" pitchFamily="18" charset="0"/>
                <a:cs typeface="Times New Roman" panose="02020603050405020304" pitchFamily="18" charset="0"/>
              </a:rPr>
              <a:t>ets</a:t>
            </a:r>
            <a:r>
              <a:rPr kumimoji="1" lang="fr-FR" altLang="ja-JP" sz="11200" dirty="0">
                <a:latin typeface="Times New Roman" panose="02020603050405020304" pitchFamily="18" charset="0"/>
                <a:cs typeface="Times New Roman" panose="02020603050405020304" pitchFamily="18" charset="0"/>
              </a:rPr>
              <a:t> força </a:t>
            </a:r>
            <a:r>
              <a:rPr kumimoji="1" lang="fr-FR" altLang="ja-JP" sz="11200" dirty="0" err="1">
                <a:latin typeface="Times New Roman" panose="02020603050405020304" pitchFamily="18" charset="0"/>
                <a:cs typeface="Times New Roman" panose="02020603050405020304" pitchFamily="18" charset="0"/>
              </a:rPr>
              <a:t>bonica</a:t>
            </a:r>
            <a:r>
              <a:rPr kumimoji="1" lang="fr-FR" altLang="ja-JP" sz="11200" dirty="0">
                <a:latin typeface="Times New Roman" panose="02020603050405020304" pitchFamily="18" charset="0"/>
                <a:cs typeface="Times New Roman" panose="02020603050405020304" pitchFamily="18" charset="0"/>
              </a:rPr>
              <a:t>.</a:t>
            </a:r>
          </a:p>
          <a:p>
            <a:r>
              <a:rPr kumimoji="1" lang="fr-FR"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 Mon ami le renard, me dit-il...</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a:solidFill>
                  <a:srgbClr val="FF0000"/>
                </a:solidFill>
                <a:latin typeface="Times New Roman" panose="02020603050405020304" pitchFamily="18" charset="0"/>
                <a:cs typeface="Times New Roman" panose="02020603050405020304" pitchFamily="18" charset="0"/>
              </a:rPr>
              <a:t>Il </a:t>
            </a:r>
            <a:r>
              <a:rPr kumimoji="1" lang="fr-FR" altLang="ja-JP" sz="11200" dirty="0" err="1">
                <a:solidFill>
                  <a:srgbClr val="FF0000"/>
                </a:solidFill>
                <a:latin typeface="Times New Roman" panose="02020603050405020304" pitchFamily="18" charset="0"/>
                <a:cs typeface="Times New Roman" panose="02020603050405020304" pitchFamily="18" charset="0"/>
              </a:rPr>
              <a:t>mio</a:t>
            </a:r>
            <a:r>
              <a:rPr kumimoji="1" lang="fr-FR" altLang="ja-JP" sz="11200" dirty="0">
                <a:solidFill>
                  <a:srgbClr val="FF0000"/>
                </a:solidFill>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amico</a:t>
            </a:r>
            <a:r>
              <a:rPr kumimoji="1" lang="fr-FR" altLang="ja-JP" sz="11200" dirty="0">
                <a:solidFill>
                  <a:srgbClr val="FF0000"/>
                </a:solidFill>
                <a:latin typeface="Times New Roman" panose="02020603050405020304" pitchFamily="18" charset="0"/>
                <a:cs typeface="Times New Roman" panose="02020603050405020304" pitchFamily="18" charset="0"/>
              </a:rPr>
              <a:t> la </a:t>
            </a:r>
            <a:r>
              <a:rPr kumimoji="1" lang="fr-FR" altLang="ja-JP" sz="11200" dirty="0" err="1">
                <a:solidFill>
                  <a:srgbClr val="FF0000"/>
                </a:solidFill>
                <a:latin typeface="Times New Roman" panose="02020603050405020304" pitchFamily="18" charset="0"/>
                <a:cs typeface="Times New Roman" panose="02020603050405020304" pitchFamily="18" charset="0"/>
              </a:rPr>
              <a:t>volpe</a:t>
            </a:r>
            <a:r>
              <a:rPr kumimoji="1" lang="fr-FR" altLang="ja-JP" sz="11200" dirty="0">
                <a:latin typeface="Times New Roman" panose="02020603050405020304" pitchFamily="18" charset="0"/>
                <a:cs typeface="Times New Roman" panose="02020603050405020304" pitchFamily="18" charset="0"/>
              </a:rPr>
              <a:t>, mi disse...</a:t>
            </a:r>
            <a:r>
              <a:rPr kumimoji="1" lang="ja-JP" altLang="en-US" sz="11200" dirty="0">
                <a:latin typeface="Times New Roman" panose="02020603050405020304" pitchFamily="18" charset="0"/>
                <a:cs typeface="Times New Roman" panose="02020603050405020304" pitchFamily="18" charset="0"/>
              </a:rPr>
              <a:t>　</a:t>
            </a:r>
            <a:r>
              <a:rPr kumimoji="1" lang="fr-CA" altLang="ja-JP" sz="11200" dirty="0">
                <a:latin typeface="Times New Roman" panose="02020603050405020304" pitchFamily="18" charset="0"/>
                <a:cs typeface="Times New Roman" panose="02020603050405020304" pitchFamily="18" charset="0"/>
              </a:rPr>
              <a:t>(</a:t>
            </a:r>
            <a:r>
              <a:rPr kumimoji="1" lang="fr-CA" altLang="ja-JP" sz="11200" dirty="0" err="1">
                <a:latin typeface="Times New Roman" panose="02020603050405020304" pitchFamily="18" charset="0"/>
                <a:cs typeface="Times New Roman" panose="02020603050405020304" pitchFamily="18" charset="0"/>
              </a:rPr>
              <a:t>amico</a:t>
            </a:r>
            <a:r>
              <a:rPr kumimoji="1" lang="fr-CA" altLang="ja-JP" sz="11200" dirty="0">
                <a:latin typeface="Times New Roman" panose="02020603050405020304" pitchFamily="18" charset="0"/>
                <a:cs typeface="Times New Roman" panose="02020603050405020304" pitchFamily="18" charset="0"/>
              </a:rPr>
              <a:t> (m) </a:t>
            </a:r>
            <a:r>
              <a:rPr kumimoji="1" lang="ja-JP" altLang="en-US" sz="11200" dirty="0">
                <a:latin typeface="Times New Roman" panose="02020603050405020304" pitchFamily="18" charset="0"/>
                <a:cs typeface="Times New Roman" panose="02020603050405020304" pitchFamily="18" charset="0"/>
              </a:rPr>
              <a:t>狐（</a:t>
            </a:r>
            <a:r>
              <a:rPr kumimoji="1" lang="fr-CA" altLang="ja-JP" sz="11200" dirty="0">
                <a:latin typeface="Times New Roman" panose="02020603050405020304" pitchFamily="18" charset="0"/>
                <a:cs typeface="Times New Roman" panose="02020603050405020304" pitchFamily="18" charset="0"/>
              </a:rPr>
              <a:t>f) )</a:t>
            </a:r>
            <a:endParaRPr kumimoji="1" lang="fr-FR" altLang="ja-JP" sz="11200" dirty="0">
              <a:latin typeface="Times New Roman" panose="02020603050405020304" pitchFamily="18" charset="0"/>
              <a:cs typeface="Times New Roman" panose="02020603050405020304" pitchFamily="18" charset="0"/>
            </a:endParaRPr>
          </a:p>
          <a:p>
            <a:r>
              <a:rPr kumimoji="1" lang="fr-FR" altLang="ja-JP"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fr-FR" altLang="ja-JP" sz="11200" dirty="0">
                <a:latin typeface="Times New Roman" panose="02020603050405020304" pitchFamily="18" charset="0"/>
                <a:cs typeface="Times New Roman" panose="02020603050405020304" pitchFamily="18" charset="0"/>
              </a:rPr>
              <a:t>) Moi, je suis bien content d'avoir eu un ami renard...</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fr-FR" altLang="ja-JP" sz="11200" dirty="0">
                <a:latin typeface="Times New Roman" panose="02020603050405020304" pitchFamily="18" charset="0"/>
                <a:cs typeface="Times New Roman" panose="02020603050405020304" pitchFamily="18" charset="0"/>
              </a:rPr>
              <a:t>Io, </a:t>
            </a:r>
            <a:r>
              <a:rPr kumimoji="1" lang="fr-FR" altLang="ja-JP" sz="11200" dirty="0" err="1">
                <a:latin typeface="Times New Roman" panose="02020603050405020304" pitchFamily="18" charset="0"/>
                <a:cs typeface="Times New Roman" panose="02020603050405020304" pitchFamily="18" charset="0"/>
              </a:rPr>
              <a:t>io</a:t>
            </a:r>
            <a:r>
              <a:rPr kumimoji="1" lang="fr-FR" altLang="ja-JP" sz="11200" dirty="0">
                <a:latin typeface="Times New Roman" panose="02020603050405020304" pitchFamily="18" charset="0"/>
                <a:cs typeface="Times New Roman" panose="02020603050405020304" pitchFamily="18" charset="0"/>
              </a:rPr>
              <a:t> sono molto </a:t>
            </a:r>
            <a:r>
              <a:rPr kumimoji="1" lang="fr-FR" altLang="ja-JP" sz="11200" dirty="0" err="1">
                <a:latin typeface="Times New Roman" panose="02020603050405020304" pitchFamily="18" charset="0"/>
                <a:cs typeface="Times New Roman" panose="02020603050405020304" pitchFamily="18" charset="0"/>
              </a:rPr>
              <a:t>contento</a:t>
            </a:r>
            <a:r>
              <a:rPr kumimoji="1" lang="fr-FR" altLang="ja-JP" sz="11200" dirty="0">
                <a:latin typeface="Times New Roman" panose="02020603050405020304" pitchFamily="18" charset="0"/>
                <a:cs typeface="Times New Roman" panose="02020603050405020304" pitchFamily="18" charset="0"/>
              </a:rPr>
              <a:t> d'</a:t>
            </a:r>
            <a:r>
              <a:rPr kumimoji="1" lang="fr-FR" altLang="ja-JP" sz="11200" dirty="0" err="1">
                <a:latin typeface="Times New Roman" panose="02020603050405020304" pitchFamily="18" charset="0"/>
                <a:cs typeface="Times New Roman" panose="02020603050405020304" pitchFamily="18" charset="0"/>
              </a:rPr>
              <a:t>aver</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avuto</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a:solidFill>
                  <a:srgbClr val="FF0000"/>
                </a:solidFill>
                <a:latin typeface="Times New Roman" panose="02020603050405020304" pitchFamily="18" charset="0"/>
                <a:cs typeface="Times New Roman" panose="02020603050405020304" pitchFamily="18" charset="0"/>
              </a:rPr>
              <a:t>un </a:t>
            </a:r>
            <a:r>
              <a:rPr kumimoji="1" lang="fr-FR" altLang="ja-JP" sz="11200" dirty="0" err="1">
                <a:solidFill>
                  <a:srgbClr val="FF0000"/>
                </a:solidFill>
                <a:latin typeface="Times New Roman" panose="02020603050405020304" pitchFamily="18" charset="0"/>
                <a:cs typeface="Times New Roman" panose="02020603050405020304" pitchFamily="18" charset="0"/>
              </a:rPr>
              <a:t>amico</a:t>
            </a:r>
            <a:r>
              <a:rPr kumimoji="1" lang="fr-FR" altLang="ja-JP" sz="11200" dirty="0">
                <a:solidFill>
                  <a:srgbClr val="FF0000"/>
                </a:solidFill>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volpe</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仏）</a:t>
            </a:r>
            <a:r>
              <a:rPr kumimoji="1" lang="en-US" altLang="ja-JP" sz="11200" dirty="0">
                <a:latin typeface="Times New Roman" panose="02020603050405020304" pitchFamily="18" charset="0"/>
                <a:cs typeface="Times New Roman" panose="02020603050405020304" pitchFamily="18" charset="0"/>
              </a:rPr>
              <a:t>- </a:t>
            </a:r>
            <a:r>
              <a:rPr kumimoji="1" lang="fr-FR" altLang="ja-JP" sz="11200" dirty="0">
                <a:latin typeface="Times New Roman" panose="02020603050405020304" pitchFamily="18" charset="0"/>
                <a:cs typeface="Times New Roman" panose="02020603050405020304" pitchFamily="18" charset="0"/>
              </a:rPr>
              <a:t>Qui es-tu ? dit le petit prince. Tu es bien joli... (</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イ）</a:t>
            </a:r>
            <a:r>
              <a:rPr kumimoji="1" lang="en-US" altLang="ja-JP" sz="11200" dirty="0">
                <a:latin typeface="Times New Roman" panose="02020603050405020304" pitchFamily="18" charset="0"/>
                <a:cs typeface="Times New Roman" panose="02020603050405020304" pitchFamily="18" charset="0"/>
              </a:rPr>
              <a:t>"</a:t>
            </a:r>
            <a:r>
              <a:rPr kumimoji="1" lang="fr-FR" altLang="ja-JP" sz="11200" dirty="0">
                <a:latin typeface="Times New Roman" panose="02020603050405020304" pitchFamily="18" charset="0"/>
                <a:cs typeface="Times New Roman" panose="02020603050405020304" pitchFamily="18" charset="0"/>
              </a:rPr>
              <a:t>Chi </a:t>
            </a:r>
            <a:r>
              <a:rPr kumimoji="1" lang="fr-FR" altLang="ja-JP" sz="11200" dirty="0" err="1">
                <a:latin typeface="Times New Roman" panose="02020603050405020304" pitchFamily="18" charset="0"/>
                <a:cs typeface="Times New Roman" panose="02020603050405020304" pitchFamily="18" charset="0"/>
              </a:rPr>
              <a:t>sei</a:t>
            </a:r>
            <a:r>
              <a:rPr kumimoji="1" lang="fr-FR" altLang="ja-JP" sz="11200" dirty="0">
                <a:latin typeface="Times New Roman" panose="02020603050405020304" pitchFamily="18" charset="0"/>
                <a:cs typeface="Times New Roman" panose="02020603050405020304" pitchFamily="18" charset="0"/>
              </a:rPr>
              <a:t> ?" </a:t>
            </a:r>
            <a:r>
              <a:rPr kumimoji="1" lang="fr-FR" altLang="ja-JP" sz="11200" dirty="0" err="1">
                <a:latin typeface="Times New Roman" panose="02020603050405020304" pitchFamily="18" charset="0"/>
                <a:cs typeface="Times New Roman" panose="02020603050405020304" pitchFamily="18" charset="0"/>
              </a:rPr>
              <a:t>domando</a:t>
            </a:r>
            <a:r>
              <a:rPr kumimoji="1" lang="fr-FR" altLang="ja-JP" sz="11200" dirty="0">
                <a:latin typeface="Times New Roman" panose="02020603050405020304" pitchFamily="18" charset="0"/>
                <a:cs typeface="Times New Roman" panose="02020603050405020304" pitchFamily="18" charset="0"/>
              </a:rPr>
              <a:t>' il piccolo principe, "</a:t>
            </a:r>
            <a:r>
              <a:rPr kumimoji="1" lang="fr-FR" altLang="ja-JP" sz="11200" dirty="0" err="1">
                <a:latin typeface="Times New Roman" panose="02020603050405020304" pitchFamily="18" charset="0"/>
                <a:cs typeface="Times New Roman" panose="02020603050405020304" pitchFamily="18" charset="0"/>
              </a:rPr>
              <a:t>sei</a:t>
            </a:r>
            <a:r>
              <a:rPr kumimoji="1" lang="fr-FR" altLang="ja-JP" sz="11200" dirty="0">
                <a:latin typeface="Times New Roman" panose="02020603050405020304" pitchFamily="18" charset="0"/>
                <a:cs typeface="Times New Roman" panose="02020603050405020304" pitchFamily="18" charset="0"/>
              </a:rPr>
              <a:t> molto </a:t>
            </a:r>
            <a:r>
              <a:rPr kumimoji="1" lang="fr-FR" altLang="ja-JP" sz="11200" dirty="0" err="1">
                <a:latin typeface="Times New Roman" panose="02020603050405020304" pitchFamily="18" charset="0"/>
                <a:cs typeface="Times New Roman" panose="02020603050405020304" pitchFamily="18" charset="0"/>
              </a:rPr>
              <a:t>carino</a:t>
            </a:r>
            <a:r>
              <a:rPr kumimoji="1" lang="fr-FR" altLang="ja-JP" sz="11200" dirty="0">
                <a:latin typeface="Times New Roman" panose="02020603050405020304" pitchFamily="18" charset="0"/>
                <a:cs typeface="Times New Roman" panose="02020603050405020304" pitchFamily="18" charset="0"/>
              </a:rPr>
              <a:t>... "  (</a:t>
            </a:r>
            <a:r>
              <a:rPr kumimoji="1" lang="ja-JP" altLang="en-US" sz="11200" dirty="0">
                <a:latin typeface="Times New Roman" panose="02020603050405020304" pitchFamily="18" charset="0"/>
                <a:cs typeface="Times New Roman" panose="02020603050405020304" pitchFamily="18" charset="0"/>
              </a:rPr>
              <a:t>きつね</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ポルトガル語）</a:t>
            </a:r>
            <a:r>
              <a:rPr kumimoji="1" lang="fr-FR" altLang="ja-JP" sz="11200" dirty="0" err="1">
                <a:solidFill>
                  <a:srgbClr val="FF0000"/>
                </a:solidFill>
                <a:latin typeface="Times New Roman" panose="02020603050405020304" pitchFamily="18" charset="0"/>
                <a:cs typeface="Times New Roman" panose="02020603050405020304" pitchFamily="18" charset="0"/>
              </a:rPr>
              <a:t>Minha</a:t>
            </a:r>
            <a:r>
              <a:rPr kumimoji="1" lang="fr-FR" altLang="ja-JP" sz="11200" dirty="0">
                <a:solidFill>
                  <a:srgbClr val="FF0000"/>
                </a:solidFill>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amiga</a:t>
            </a:r>
            <a:r>
              <a:rPr kumimoji="1" lang="fr-FR" altLang="ja-JP" sz="11200" dirty="0">
                <a:solidFill>
                  <a:srgbClr val="FF0000"/>
                </a:solidFill>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raposa</a:t>
            </a:r>
            <a:r>
              <a:rPr kumimoji="1" lang="fr-FR" altLang="ja-JP" sz="11200" dirty="0">
                <a:latin typeface="Times New Roman" panose="02020603050405020304" pitchFamily="18" charset="0"/>
                <a:cs typeface="Times New Roman" panose="02020603050405020304" pitchFamily="18" charset="0"/>
              </a:rPr>
              <a:t> me disse...(f)</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ポルトガル語）</a:t>
            </a:r>
            <a:r>
              <a:rPr kumimoji="1" lang="fr-FR" altLang="ja-JP" sz="11200" dirty="0">
                <a:latin typeface="Times New Roman" panose="02020603050405020304" pitchFamily="18" charset="0"/>
                <a:cs typeface="Times New Roman" panose="02020603050405020304" pitchFamily="18" charset="0"/>
              </a:rPr>
              <a:t>Eu </a:t>
            </a:r>
            <a:r>
              <a:rPr kumimoji="1" lang="fr-FR" altLang="ja-JP" sz="11200" dirty="0" err="1">
                <a:latin typeface="Times New Roman" panose="02020603050405020304" pitchFamily="18" charset="0"/>
                <a:cs typeface="Times New Roman" panose="02020603050405020304" pitchFamily="18" charset="0"/>
              </a:rPr>
              <a:t>estou</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muito</a:t>
            </a:r>
            <a:r>
              <a:rPr kumimoji="1" lang="fr-FR" altLang="ja-JP" sz="11200" dirty="0">
                <a:latin typeface="Times New Roman" panose="02020603050405020304" pitchFamily="18" charset="0"/>
                <a:cs typeface="Times New Roman" panose="02020603050405020304" pitchFamily="18" charset="0"/>
              </a:rPr>
              <a:t> contente de ter </a:t>
            </a:r>
            <a:r>
              <a:rPr kumimoji="1" lang="fr-FR" altLang="ja-JP" sz="11200" dirty="0" err="1">
                <a:latin typeface="Times New Roman" panose="02020603050405020304" pitchFamily="18" charset="0"/>
                <a:cs typeface="Times New Roman" panose="02020603050405020304" pitchFamily="18" charset="0"/>
              </a:rPr>
              <a:t>tido</a:t>
            </a:r>
            <a:r>
              <a:rPr kumimoji="1" lang="fr-FR" altLang="ja-JP" sz="11200" dirty="0">
                <a:latin typeface="Times New Roman" panose="02020603050405020304" pitchFamily="18" charset="0"/>
                <a:cs typeface="Times New Roman" panose="02020603050405020304" pitchFamily="18" charset="0"/>
              </a:rPr>
              <a:t> a </a:t>
            </a:r>
            <a:r>
              <a:rPr kumimoji="1" lang="fr-FR" altLang="ja-JP" sz="11200" dirty="0" err="1">
                <a:latin typeface="Times New Roman" panose="02020603050405020304" pitchFamily="18" charset="0"/>
                <a:cs typeface="Times New Roman" panose="02020603050405020304" pitchFamily="18" charset="0"/>
              </a:rPr>
              <a:t>raposa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por</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amiga</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カタロニア語）</a:t>
            </a:r>
            <a:r>
              <a:rPr kumimoji="1" lang="fr-FR" altLang="ja-JP" sz="11200" dirty="0">
                <a:latin typeface="Times New Roman" panose="02020603050405020304" pitchFamily="18" charset="0"/>
                <a:cs typeface="Times New Roman" panose="02020603050405020304" pitchFamily="18" charset="0"/>
              </a:rPr>
              <a:t>La </a:t>
            </a:r>
            <a:r>
              <a:rPr kumimoji="1" lang="fr-FR" altLang="ja-JP" sz="11200" dirty="0" err="1">
                <a:latin typeface="Times New Roman" panose="02020603050405020304" pitchFamily="18" charset="0"/>
                <a:cs typeface="Times New Roman" panose="02020603050405020304" pitchFamily="18" charset="0"/>
              </a:rPr>
              <a:t>meva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amiga</a:t>
            </a:r>
            <a:r>
              <a:rPr kumimoji="1" lang="fr-FR" altLang="ja-JP" sz="11200" dirty="0">
                <a:latin typeface="Times New Roman" panose="02020603050405020304" pitchFamily="18" charset="0"/>
                <a:cs typeface="Times New Roman" panose="02020603050405020304" pitchFamily="18" charset="0"/>
              </a:rPr>
              <a:t>, la </a:t>
            </a:r>
            <a:r>
              <a:rPr kumimoji="1" lang="fr-FR" altLang="ja-JP" sz="11200" dirty="0" err="1">
                <a:latin typeface="Times New Roman" panose="02020603050405020304" pitchFamily="18" charset="0"/>
                <a:cs typeface="Times New Roman" panose="02020603050405020304" pitchFamily="18" charset="0"/>
              </a:rPr>
              <a:t>guineu</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em</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deia</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カタロニア語）</a:t>
            </a:r>
            <a:r>
              <a:rPr kumimoji="1" lang="fr-FR" altLang="ja-JP" sz="11200" dirty="0">
                <a:latin typeface="Times New Roman" panose="02020603050405020304" pitchFamily="18" charset="0"/>
                <a:cs typeface="Times New Roman" panose="02020603050405020304" pitchFamily="18" charset="0"/>
              </a:rPr>
              <a:t>Jo estic </a:t>
            </a:r>
            <a:r>
              <a:rPr kumimoji="1" lang="fr-FR" altLang="ja-JP" sz="11200" dirty="0" err="1">
                <a:latin typeface="Times New Roman" panose="02020603050405020304" pitchFamily="18" charset="0"/>
                <a:cs typeface="Times New Roman" panose="02020603050405020304" pitchFamily="18" charset="0"/>
              </a:rPr>
              <a:t>molt</a:t>
            </a:r>
            <a:r>
              <a:rPr kumimoji="1" lang="fr-FR" altLang="ja-JP" sz="11200" dirty="0">
                <a:latin typeface="Times New Roman" panose="02020603050405020304" pitchFamily="18" charset="0"/>
                <a:cs typeface="Times New Roman" panose="02020603050405020304" pitchFamily="18" charset="0"/>
              </a:rPr>
              <a:t> content d'haver </a:t>
            </a:r>
            <a:r>
              <a:rPr kumimoji="1" lang="fr-FR" altLang="ja-JP" sz="11200" dirty="0" err="1">
                <a:latin typeface="Times New Roman" panose="02020603050405020304" pitchFamily="18" charset="0"/>
                <a:cs typeface="Times New Roman" panose="02020603050405020304" pitchFamily="18" charset="0"/>
              </a:rPr>
              <a:t>tingut</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una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guineu</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amiga</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meva</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ポルトガル語）</a:t>
            </a:r>
            <a:r>
              <a:rPr kumimoji="1" lang="fr-FR" altLang="ja-JP" sz="11200" dirty="0">
                <a:latin typeface="Times New Roman" panose="02020603050405020304" pitchFamily="18" charset="0"/>
                <a:cs typeface="Times New Roman" panose="02020603050405020304" pitchFamily="18" charset="0"/>
              </a:rPr>
              <a:t>Tu </a:t>
            </a:r>
            <a:r>
              <a:rPr kumimoji="1" lang="fr-FR" altLang="ja-JP" sz="11200" dirty="0" err="1">
                <a:latin typeface="Times New Roman" panose="02020603050405020304" pitchFamily="18" charset="0"/>
                <a:cs typeface="Times New Roman" panose="02020603050405020304" pitchFamily="18" charset="0"/>
              </a:rPr>
              <a:t>és</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latin typeface="Times New Roman" panose="02020603050405020304" pitchFamily="18" charset="0"/>
                <a:cs typeface="Times New Roman" panose="02020603050405020304" pitchFamily="18" charset="0"/>
              </a:rPr>
              <a:t>bem</a:t>
            </a:r>
            <a:r>
              <a:rPr kumimoji="1" lang="fr-FR" altLang="ja-JP" sz="11200" dirty="0">
                <a:latin typeface="Times New Roman" panose="02020603050405020304" pitchFamily="18" charset="0"/>
                <a:cs typeface="Times New Roman" panose="02020603050405020304" pitchFamily="18" charset="0"/>
              </a:rPr>
              <a:t> </a:t>
            </a:r>
            <a:r>
              <a:rPr kumimoji="1" lang="fr-FR" altLang="ja-JP" sz="11200" dirty="0" err="1">
                <a:solidFill>
                  <a:srgbClr val="FF0000"/>
                </a:solidFill>
                <a:latin typeface="Times New Roman" panose="02020603050405020304" pitchFamily="18" charset="0"/>
                <a:cs typeface="Times New Roman" panose="02020603050405020304" pitchFamily="18" charset="0"/>
              </a:rPr>
              <a:t>bonita</a:t>
            </a:r>
            <a:r>
              <a:rPr kumimoji="1" lang="fr-FR" altLang="ja-JP" sz="11200" dirty="0">
                <a:latin typeface="Times New Roman" panose="02020603050405020304" pitchFamily="18" charset="0"/>
                <a:cs typeface="Times New Roman" panose="02020603050405020304" pitchFamily="18" charset="0"/>
              </a:rPr>
              <a:t>...</a:t>
            </a:r>
          </a:p>
          <a:p>
            <a:r>
              <a:rPr kumimoji="1" lang="ja-JP" altLang="fr-FR" sz="11200" dirty="0">
                <a:latin typeface="Times New Roman" panose="02020603050405020304" pitchFamily="18" charset="0"/>
                <a:cs typeface="Times New Roman" panose="02020603050405020304" pitchFamily="18" charset="0"/>
              </a:rPr>
              <a:t>（</a:t>
            </a:r>
            <a:r>
              <a:rPr kumimoji="1" lang="ja-JP" altLang="en-US" sz="11200" dirty="0">
                <a:latin typeface="Times New Roman" panose="02020603050405020304" pitchFamily="18" charset="0"/>
                <a:cs typeface="Times New Roman" panose="02020603050405020304" pitchFamily="18" charset="0"/>
              </a:rPr>
              <a:t>カタロニア語）</a:t>
            </a:r>
            <a:r>
              <a:rPr kumimoji="1" lang="fr-FR" altLang="ja-JP" sz="11200" dirty="0" err="1">
                <a:latin typeface="Times New Roman" panose="02020603050405020304" pitchFamily="18" charset="0"/>
                <a:cs typeface="Times New Roman" panose="02020603050405020304" pitchFamily="18" charset="0"/>
              </a:rPr>
              <a:t>ets</a:t>
            </a:r>
            <a:r>
              <a:rPr kumimoji="1" lang="fr-FR" altLang="ja-JP" sz="11200" dirty="0">
                <a:latin typeface="Times New Roman" panose="02020603050405020304" pitchFamily="18" charset="0"/>
                <a:cs typeface="Times New Roman" panose="02020603050405020304" pitchFamily="18" charset="0"/>
              </a:rPr>
              <a:t> força </a:t>
            </a:r>
            <a:r>
              <a:rPr kumimoji="1" lang="fr-FR" altLang="ja-JP" sz="11200" dirty="0" err="1">
                <a:solidFill>
                  <a:srgbClr val="FF0000"/>
                </a:solidFill>
                <a:latin typeface="Times New Roman" panose="02020603050405020304" pitchFamily="18" charset="0"/>
                <a:cs typeface="Times New Roman" panose="02020603050405020304" pitchFamily="18" charset="0"/>
              </a:rPr>
              <a:t>bonica</a:t>
            </a:r>
            <a:r>
              <a:rPr kumimoji="1" lang="fr-FR" altLang="ja-JP" sz="11200" dirty="0">
                <a:solidFill>
                  <a:srgbClr val="FF0000"/>
                </a:solidFill>
                <a:latin typeface="Times New Roman" panose="02020603050405020304" pitchFamily="18" charset="0"/>
                <a:cs typeface="Times New Roman" panose="02020603050405020304" pitchFamily="18" charset="0"/>
              </a:rPr>
              <a:t>.</a:t>
            </a:r>
          </a:p>
          <a:p>
            <a:endParaRPr kumimoji="1" lang="ja-JP" altLang="en-US" dirty="0"/>
          </a:p>
        </p:txBody>
      </p:sp>
    </p:spTree>
    <p:extLst>
      <p:ext uri="{BB962C8B-B14F-4D97-AF65-F5344CB8AC3E}">
        <p14:creationId xmlns:p14="http://schemas.microsoft.com/office/powerpoint/2010/main" val="3264680858"/>
      </p:ext>
    </p:extLst>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6953A74-175A-B045-0865-58393DA9E0B5}"/>
              </a:ext>
            </a:extLst>
          </p:cNvPr>
          <p:cNvSpPr>
            <a:spLocks noGrp="1"/>
          </p:cNvSpPr>
          <p:nvPr>
            <p:ph type="title"/>
          </p:nvPr>
        </p:nvSpPr>
        <p:spPr/>
        <p:txBody>
          <a:bodyPr/>
          <a:lstStyle/>
          <a:p>
            <a:r>
              <a:rPr kumimoji="1" lang="en-US" altLang="ja-JP" dirty="0"/>
              <a:t>6/12 </a:t>
            </a:r>
            <a:r>
              <a:rPr kumimoji="1" lang="ja-JP" altLang="en-US" dirty="0"/>
              <a:t>人</a:t>
            </a:r>
          </a:p>
        </p:txBody>
      </p:sp>
      <p:pic>
        <p:nvPicPr>
          <p:cNvPr id="4" name="図 3">
            <a:extLst>
              <a:ext uri="{FF2B5EF4-FFF2-40B4-BE49-F238E27FC236}">
                <a16:creationId xmlns:a16="http://schemas.microsoft.com/office/drawing/2014/main" id="{9A2BCC7E-68C4-38C8-0C51-B67275E14BB2}"/>
              </a:ext>
            </a:extLst>
          </p:cNvPr>
          <p:cNvPicPr>
            <a:picLocks noChangeAspect="1"/>
          </p:cNvPicPr>
          <p:nvPr/>
        </p:nvPicPr>
        <p:blipFill>
          <a:blip r:embed="rId2"/>
          <a:stretch>
            <a:fillRect/>
          </a:stretch>
        </p:blipFill>
        <p:spPr>
          <a:xfrm>
            <a:off x="6476667" y="339760"/>
            <a:ext cx="3168981" cy="6858000"/>
          </a:xfrm>
          <a:prstGeom prst="rect">
            <a:avLst/>
          </a:prstGeom>
        </p:spPr>
      </p:pic>
    </p:spTree>
    <p:extLst>
      <p:ext uri="{BB962C8B-B14F-4D97-AF65-F5344CB8AC3E}">
        <p14:creationId xmlns:p14="http://schemas.microsoft.com/office/powerpoint/2010/main" val="101217705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617749-2A50-44A8-76F7-B9FCF48D8BE6}"/>
              </a:ext>
            </a:extLst>
          </p:cNvPr>
          <p:cNvSpPr>
            <a:spLocks noGrp="1"/>
          </p:cNvSpPr>
          <p:nvPr>
            <p:ph type="title"/>
          </p:nvPr>
        </p:nvSpPr>
        <p:spPr/>
        <p:txBody>
          <a:bodyPr/>
          <a:lstStyle/>
          <a:p>
            <a:r>
              <a:rPr kumimoji="1" lang="fr-CA" altLang="ja-JP" dirty="0"/>
              <a:t>6/19 Langage Inclusif en </a:t>
            </a:r>
            <a:r>
              <a:rPr kumimoji="1" lang="fr-CA" altLang="ja-JP" dirty="0" err="1"/>
              <a:t>frnÇais</a:t>
            </a:r>
            <a:endParaRPr kumimoji="1" lang="ja-JP" altLang="en-US" dirty="0"/>
          </a:p>
        </p:txBody>
      </p:sp>
      <p:sp>
        <p:nvSpPr>
          <p:cNvPr id="3" name="テキスト プレースホルダー 2">
            <a:extLst>
              <a:ext uri="{FF2B5EF4-FFF2-40B4-BE49-F238E27FC236}">
                <a16:creationId xmlns:a16="http://schemas.microsoft.com/office/drawing/2014/main" id="{FFE8A602-2069-40D4-2DE8-8D26D48D02A1}"/>
              </a:ext>
            </a:extLst>
          </p:cNvPr>
          <p:cNvSpPr>
            <a:spLocks noGrp="1"/>
          </p:cNvSpPr>
          <p:nvPr>
            <p:ph type="body" idx="1"/>
          </p:nvPr>
        </p:nvSpPr>
        <p:spPr/>
        <p:txBody>
          <a:bodyPr/>
          <a:lstStyle/>
          <a:p>
            <a:r>
              <a:rPr kumimoji="1" lang="fr-FR" altLang="ja-JP" dirty="0">
                <a:hlinkClick r:id="rId2"/>
              </a:rPr>
              <a:t>https://fr.wikipedia.org/wiki/Langage_inclusif_en_fran%C3%A7ais</a:t>
            </a:r>
            <a:endParaRPr kumimoji="1" lang="fr-FR" altLang="ja-JP" dirty="0"/>
          </a:p>
          <a:p>
            <a:r>
              <a:rPr kumimoji="1" lang="fr-FR" altLang="ja-JP" dirty="0">
                <a:hlinkClick r:id="rId3"/>
              </a:rPr>
              <a:t>Langage épicène</a:t>
            </a:r>
            <a:endParaRPr kumimoji="1" lang="fr-FR" altLang="ja-JP" dirty="0"/>
          </a:p>
          <a:p>
            <a:r>
              <a:rPr kumimoji="1" lang="fr-FR" altLang="ja-JP" dirty="0"/>
              <a:t>https://fr.wikipedia.org/wiki/Langage_%C3%A9pic%C3%A8ne</a:t>
            </a:r>
            <a:endParaRPr kumimoji="1" lang="ja-JP" altLang="en-US" dirty="0"/>
          </a:p>
        </p:txBody>
      </p:sp>
    </p:spTree>
    <p:extLst>
      <p:ext uri="{BB962C8B-B14F-4D97-AF65-F5344CB8AC3E}">
        <p14:creationId xmlns:p14="http://schemas.microsoft.com/office/powerpoint/2010/main" val="4082993312"/>
      </p:ext>
    </p:extLst>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C0CD5C8-20AC-ECBA-C5E4-EA24DF5214AA}"/>
              </a:ext>
            </a:extLst>
          </p:cNvPr>
          <p:cNvSpPr>
            <a:spLocks noGrp="1"/>
          </p:cNvSpPr>
          <p:nvPr>
            <p:ph type="title"/>
          </p:nvPr>
        </p:nvSpPr>
        <p:spPr>
          <a:xfrm>
            <a:off x="1406798" y="488950"/>
            <a:ext cx="10178324" cy="1492133"/>
          </a:xfrm>
        </p:spPr>
        <p:txBody>
          <a:bodyPr>
            <a:normAutofit fontScale="90000"/>
          </a:bodyPr>
          <a:lstStyle/>
          <a:p>
            <a:r>
              <a:rPr kumimoji="1" lang="en-US" altLang="ja-JP" dirty="0"/>
              <a:t>6/19 </a:t>
            </a:r>
            <a:r>
              <a:rPr kumimoji="1" lang="ja-JP" altLang="en-US" dirty="0"/>
              <a:t>フランス語におけるインクルーシブ言語</a:t>
            </a:r>
            <a:br>
              <a:rPr kumimoji="1" lang="en-US" altLang="ja-JP" dirty="0"/>
            </a:br>
            <a:endParaRPr kumimoji="1" lang="ja-JP" altLang="en-US" dirty="0"/>
          </a:p>
        </p:txBody>
      </p:sp>
      <p:sp>
        <p:nvSpPr>
          <p:cNvPr id="3" name="テキスト プレースホルダー 2">
            <a:extLst>
              <a:ext uri="{FF2B5EF4-FFF2-40B4-BE49-F238E27FC236}">
                <a16:creationId xmlns:a16="http://schemas.microsoft.com/office/drawing/2014/main" id="{9C9D5BA1-8B66-81A8-922F-F3B8E614F044}"/>
              </a:ext>
            </a:extLst>
          </p:cNvPr>
          <p:cNvSpPr>
            <a:spLocks noGrp="1"/>
          </p:cNvSpPr>
          <p:nvPr>
            <p:ph type="body" idx="1"/>
          </p:nvPr>
        </p:nvSpPr>
        <p:spPr>
          <a:xfrm>
            <a:off x="1050758" y="1981084"/>
            <a:ext cx="10534364" cy="4876916"/>
          </a:xfrm>
        </p:spPr>
        <p:txBody>
          <a:bodyPr>
            <a:normAutofit fontScale="62500" lnSpcReduction="20000"/>
          </a:bodyPr>
          <a:lstStyle/>
          <a:p>
            <a:r>
              <a:rPr kumimoji="1" lang="ja-JP" altLang="en-US" dirty="0"/>
              <a:t>概要</a:t>
            </a:r>
            <a:endParaRPr kumimoji="1" lang="en-US" altLang="ja-JP" dirty="0"/>
          </a:p>
          <a:p>
            <a:pPr marL="0" indent="0">
              <a:buNone/>
            </a:pPr>
            <a:r>
              <a:rPr kumimoji="1" lang="ja-JP" altLang="en-US" dirty="0"/>
              <a:t>インクルーシブ言語は、全ての個人を包括的に扱うために設計された言語の使用法を指します。フランス語では、特にジェンダー中立的な表現や、両性を含む表現の導入が重視されています。</a:t>
            </a:r>
            <a:endParaRPr kumimoji="1" lang="en-US" altLang="ja-JP" dirty="0"/>
          </a:p>
          <a:p>
            <a:r>
              <a:rPr kumimoji="1" lang="ja-JP" altLang="en-US" dirty="0"/>
              <a:t>歴史</a:t>
            </a:r>
            <a:endParaRPr kumimoji="1" lang="en-US" altLang="ja-JP" dirty="0"/>
          </a:p>
          <a:p>
            <a:pPr marL="0" indent="0">
              <a:buNone/>
            </a:pPr>
            <a:r>
              <a:rPr kumimoji="1" lang="ja-JP" altLang="en-US" dirty="0"/>
              <a:t>インクルーシブ言語の概念は</a:t>
            </a:r>
            <a:r>
              <a:rPr kumimoji="1" lang="en-US" altLang="ja-JP" dirty="0"/>
              <a:t>1970</a:t>
            </a:r>
            <a:r>
              <a:rPr kumimoji="1" lang="ja-JP" altLang="en-US" dirty="0"/>
              <a:t>年代のフェミニスト運動から始まりました。その後、教育機関や公的機関、メディアなどで使用が推奨されるようになりました。</a:t>
            </a:r>
            <a:endParaRPr kumimoji="1" lang="en-US" altLang="ja-JP" dirty="0"/>
          </a:p>
          <a:p>
            <a:r>
              <a:rPr kumimoji="1" lang="ja-JP" altLang="en-US" dirty="0"/>
              <a:t>主な手法</a:t>
            </a:r>
            <a:endParaRPr kumimoji="1" lang="en-US" altLang="ja-JP" dirty="0"/>
          </a:p>
          <a:p>
            <a:pPr marL="457200" indent="-457200">
              <a:buFont typeface="+mj-lt"/>
              <a:buAutoNum type="arabicPeriod"/>
            </a:pPr>
            <a:r>
              <a:rPr kumimoji="1" lang="ja-JP" altLang="en-US" dirty="0"/>
              <a:t>中立的な名詞の使用：例えば、「学生」を意味する「</a:t>
            </a:r>
            <a:r>
              <a:rPr kumimoji="1" lang="en-US" altLang="ja-JP" dirty="0" err="1"/>
              <a:t>étudiant</a:t>
            </a:r>
            <a:r>
              <a:rPr kumimoji="1" lang="en-US" altLang="ja-JP" dirty="0"/>
              <a:t>(e)</a:t>
            </a:r>
            <a:r>
              <a:rPr kumimoji="1" lang="ja-JP" altLang="en-US" dirty="0"/>
              <a:t>」ではなく、「</a:t>
            </a:r>
            <a:r>
              <a:rPr kumimoji="1" lang="en-US" altLang="ja-JP" dirty="0" err="1"/>
              <a:t>étudiant·e</a:t>
            </a:r>
            <a:r>
              <a:rPr kumimoji="1" lang="ja-JP" altLang="en-US" dirty="0"/>
              <a:t>」を使用します。</a:t>
            </a:r>
            <a:endParaRPr kumimoji="1" lang="en-US" altLang="ja-JP" dirty="0"/>
          </a:p>
          <a:p>
            <a:pPr marL="457200" indent="-457200">
              <a:buFont typeface="+mj-lt"/>
              <a:buAutoNum type="arabicPeriod"/>
            </a:pPr>
            <a:r>
              <a:rPr kumimoji="1" lang="ja-JP" altLang="en-US" dirty="0"/>
              <a:t>中立的な代名詞の使用：「</a:t>
            </a:r>
            <a:r>
              <a:rPr kumimoji="1" lang="en-US" altLang="ja-JP" dirty="0"/>
              <a:t>il</a:t>
            </a:r>
            <a:r>
              <a:rPr kumimoji="1" lang="ja-JP" altLang="en-US" dirty="0"/>
              <a:t>（彼）」や「</a:t>
            </a:r>
            <a:r>
              <a:rPr kumimoji="1" lang="en-US" altLang="ja-JP" dirty="0" err="1"/>
              <a:t>elle</a:t>
            </a:r>
            <a:r>
              <a:rPr kumimoji="1" lang="ja-JP" altLang="en-US" dirty="0"/>
              <a:t>（彼女）」の代わりに「</a:t>
            </a:r>
            <a:r>
              <a:rPr kumimoji="1" lang="en-US" altLang="ja-JP" dirty="0" err="1"/>
              <a:t>iel</a:t>
            </a:r>
            <a:r>
              <a:rPr kumimoji="1" lang="ja-JP" altLang="en-US" dirty="0"/>
              <a:t>」という中立的な代名詞が提案されています。</a:t>
            </a:r>
            <a:endParaRPr kumimoji="1" lang="en-US" altLang="ja-JP" dirty="0"/>
          </a:p>
          <a:p>
            <a:pPr marL="457200" indent="-457200">
              <a:buFont typeface="+mj-lt"/>
              <a:buAutoNum type="arabicPeriod"/>
            </a:pPr>
            <a:r>
              <a:rPr kumimoji="1" lang="ja-JP" altLang="en-US" dirty="0"/>
              <a:t>職業名の改変：職業名や称号が男性形で定着してる場合、女性形を併記します。例えば、「</a:t>
            </a:r>
            <a:r>
              <a:rPr kumimoji="1" lang="en-US" altLang="ja-JP" dirty="0" err="1"/>
              <a:t>acteur</a:t>
            </a:r>
            <a:r>
              <a:rPr kumimoji="1" lang="ja-JP" altLang="en-US" dirty="0"/>
              <a:t>（男優）」と「</a:t>
            </a:r>
            <a:r>
              <a:rPr kumimoji="1" lang="en-US" altLang="ja-JP" dirty="0" err="1"/>
              <a:t>actrice</a:t>
            </a:r>
            <a:r>
              <a:rPr kumimoji="1" lang="ja-JP" altLang="en-US" dirty="0"/>
              <a:t>（女優）」です。</a:t>
            </a:r>
            <a:endParaRPr kumimoji="1" lang="en-US" altLang="ja-JP" dirty="0"/>
          </a:p>
          <a:p>
            <a:r>
              <a:rPr kumimoji="1" lang="ja-JP" altLang="en-US" dirty="0"/>
              <a:t>議論と批判</a:t>
            </a:r>
            <a:endParaRPr kumimoji="1" lang="en-US" altLang="ja-JP" dirty="0"/>
          </a:p>
          <a:p>
            <a:pPr marL="482600" lvl="1" indent="0">
              <a:buNone/>
            </a:pPr>
            <a:r>
              <a:rPr kumimoji="1" lang="ja-JP" altLang="en-US" dirty="0"/>
              <a:t>インクルーシブ言語には賛否があります。支持者はこれが性別による不平等を減少させると主張し、反対者は言語の複雑化を招くと批判しています。</a:t>
            </a:r>
            <a:endParaRPr kumimoji="1" lang="en-US" altLang="ja-JP" dirty="0"/>
          </a:p>
          <a:p>
            <a:r>
              <a:rPr kumimoji="1" lang="ja-JP" altLang="en-US" dirty="0"/>
              <a:t>実例と影響</a:t>
            </a:r>
            <a:endParaRPr kumimoji="1" lang="en-US" altLang="ja-JP" dirty="0"/>
          </a:p>
          <a:p>
            <a:pPr lvl="1"/>
            <a:r>
              <a:rPr kumimoji="1" lang="ja-JP" altLang="en-US" dirty="0"/>
              <a:t>インクルーシブ言語は、公式文書や教育教材、メディア表現に影響を与えています。多くの大学や企業がガイドラインに従い、文書やコミュニ </a:t>
            </a:r>
            <a:r>
              <a:rPr kumimoji="1" lang="fr-CA" altLang="ja-JP" dirty="0"/>
              <a:t>un</a:t>
            </a:r>
            <a:r>
              <a:rPr kumimoji="1" lang="ja-JP" altLang="en-US" dirty="0"/>
              <a:t>ケーションを行っています。</a:t>
            </a:r>
            <a:endParaRPr kumimoji="1" lang="fr-CA" altLang="ja-JP" dirty="0"/>
          </a:p>
          <a:p>
            <a:pPr lvl="1"/>
            <a:endParaRPr kumimoji="1" lang="fr-CA" altLang="ja-JP" dirty="0"/>
          </a:p>
          <a:p>
            <a:pPr lvl="1"/>
            <a:r>
              <a:rPr lang="fr-FR" altLang="ja-JP" b="0" i="0" dirty="0">
                <a:solidFill>
                  <a:srgbClr val="202122"/>
                </a:solidFill>
                <a:effectLst/>
                <a:highlight>
                  <a:srgbClr val="FFFFFF"/>
                </a:highlight>
                <a:latin typeface="Arial" panose="020B0604020202020204" pitchFamily="34" charset="0"/>
              </a:rPr>
              <a:t>« les </a:t>
            </a:r>
            <a:r>
              <a:rPr lang="fr-FR" altLang="ja-JP" b="0" i="0" dirty="0" err="1">
                <a:solidFill>
                  <a:srgbClr val="202122"/>
                </a:solidFill>
                <a:effectLst/>
                <a:highlight>
                  <a:srgbClr val="FFFFFF"/>
                </a:highlight>
                <a:latin typeface="Arial" panose="020B0604020202020204" pitchFamily="34" charset="0"/>
              </a:rPr>
              <a:t>sénateur.rice.s</a:t>
            </a:r>
            <a:r>
              <a:rPr lang="fr-FR" altLang="ja-JP" b="0" i="0" dirty="0">
                <a:solidFill>
                  <a:srgbClr val="202122"/>
                </a:solidFill>
                <a:effectLst/>
                <a:highlight>
                  <a:srgbClr val="FFFFFF"/>
                </a:highlight>
                <a:latin typeface="Arial" panose="020B0604020202020204" pitchFamily="34" charset="0"/>
              </a:rPr>
              <a:t> », ou « les </a:t>
            </a:r>
            <a:r>
              <a:rPr lang="fr-FR" altLang="ja-JP" b="0" i="0" dirty="0" err="1">
                <a:solidFill>
                  <a:srgbClr val="202122"/>
                </a:solidFill>
                <a:effectLst/>
                <a:highlight>
                  <a:srgbClr val="FFFFFF"/>
                </a:highlight>
                <a:latin typeface="Arial" panose="020B0604020202020204" pitchFamily="34" charset="0"/>
              </a:rPr>
              <a:t>sénateur·rice·s</a:t>
            </a:r>
            <a:r>
              <a:rPr lang="fr-FR" altLang="ja-JP" b="0" i="0" dirty="0">
                <a:solidFill>
                  <a:srgbClr val="202122"/>
                </a:solidFill>
                <a:effectLst/>
                <a:highlight>
                  <a:srgbClr val="FFFFFF"/>
                </a:highlight>
                <a:latin typeface="Arial" panose="020B0604020202020204" pitchFamily="34" charset="0"/>
              </a:rPr>
              <a:t> »</a:t>
            </a:r>
          </a:p>
          <a:p>
            <a:pPr lvl="1"/>
            <a:r>
              <a:rPr kumimoji="1" lang="fr-FR" altLang="ja-JP" dirty="0">
                <a:solidFill>
                  <a:srgbClr val="202122"/>
                </a:solidFill>
                <a:highlight>
                  <a:srgbClr val="FFFFFF"/>
                </a:highlight>
                <a:latin typeface="Arial" panose="020B0604020202020204" pitchFamily="34" charset="0"/>
              </a:rPr>
              <a:t>Dia</a:t>
            </a:r>
            <a:r>
              <a:rPr kumimoji="1" lang="fr-CA" altLang="ja-JP" dirty="0">
                <a:solidFill>
                  <a:srgbClr val="202122"/>
                </a:solidFill>
                <a:highlight>
                  <a:srgbClr val="FFFFFF"/>
                </a:highlight>
                <a:latin typeface="Arial" panose="020B0604020202020204" pitchFamily="34" charset="0"/>
              </a:rPr>
              <a:t>étique (</a:t>
            </a:r>
            <a:r>
              <a:rPr kumimoji="1" lang="ja-JP" altLang="en-US" dirty="0">
                <a:solidFill>
                  <a:srgbClr val="202122"/>
                </a:solidFill>
                <a:highlight>
                  <a:srgbClr val="FFFFFF"/>
                </a:highlight>
                <a:latin typeface="Arial" panose="020B0604020202020204" pitchFamily="34" charset="0"/>
              </a:rPr>
              <a:t>新語）　</a:t>
            </a:r>
            <a:endParaRPr kumimoji="1" lang="en-US" altLang="ja-JP" dirty="0"/>
          </a:p>
        </p:txBody>
      </p:sp>
      <p:sp>
        <p:nvSpPr>
          <p:cNvPr id="8" name="Rectangle 5">
            <a:extLst>
              <a:ext uri="{FF2B5EF4-FFF2-40B4-BE49-F238E27FC236}">
                <a16:creationId xmlns:a16="http://schemas.microsoft.com/office/drawing/2014/main" id="{6DF7AAD1-4D94-9A4A-63CE-D045ABC00AD2}"/>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Tree>
    <p:extLst>
      <p:ext uri="{BB962C8B-B14F-4D97-AF65-F5344CB8AC3E}">
        <p14:creationId xmlns:p14="http://schemas.microsoft.com/office/powerpoint/2010/main" val="3115718746"/>
      </p:ext>
    </p:extLst>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B22C89-70FB-1C49-6FB8-C2D632E0CDA2}"/>
              </a:ext>
            </a:extLst>
          </p:cNvPr>
          <p:cNvSpPr>
            <a:spLocks noGrp="1"/>
          </p:cNvSpPr>
          <p:nvPr>
            <p:ph type="title"/>
          </p:nvPr>
        </p:nvSpPr>
        <p:spPr/>
        <p:txBody>
          <a:bodyPr/>
          <a:lstStyle/>
          <a:p>
            <a:r>
              <a:rPr kumimoji="1" lang="fr-CA" altLang="ja-JP" dirty="0"/>
              <a:t>6</a:t>
            </a:r>
            <a:r>
              <a:rPr kumimoji="1" lang="en-GB" altLang="ja-JP" dirty="0"/>
              <a:t>/19 </a:t>
            </a:r>
            <a:r>
              <a:rPr kumimoji="1" lang="fr-CA" altLang="ja-JP" dirty="0"/>
              <a:t>Masculin générique</a:t>
            </a:r>
            <a:endParaRPr kumimoji="1" lang="ja-JP" altLang="en-US" dirty="0"/>
          </a:p>
        </p:txBody>
      </p:sp>
      <p:sp>
        <p:nvSpPr>
          <p:cNvPr id="3" name="テキスト プレースホルダー 2">
            <a:extLst>
              <a:ext uri="{FF2B5EF4-FFF2-40B4-BE49-F238E27FC236}">
                <a16:creationId xmlns:a16="http://schemas.microsoft.com/office/drawing/2014/main" id="{197B36EC-CAE8-B1A7-F20D-69CF0DDDB851}"/>
              </a:ext>
            </a:extLst>
          </p:cNvPr>
          <p:cNvSpPr>
            <a:spLocks noGrp="1"/>
          </p:cNvSpPr>
          <p:nvPr>
            <p:ph type="body" idx="1"/>
          </p:nvPr>
        </p:nvSpPr>
        <p:spPr/>
        <p:txBody>
          <a:bodyPr/>
          <a:lstStyle/>
          <a:p>
            <a:r>
              <a:rPr lang="fr-FR" altLang="ja-JP" b="0" i="0" dirty="0">
                <a:solidFill>
                  <a:srgbClr val="202122"/>
                </a:solidFill>
                <a:effectLst/>
                <a:highlight>
                  <a:srgbClr val="FFFFFF"/>
                </a:highlight>
                <a:latin typeface="Arial" panose="020B0604020202020204" pitchFamily="34" charset="0"/>
              </a:rPr>
              <a:t>En </a:t>
            </a:r>
            <a:r>
              <a:rPr lang="fr-FR" altLang="ja-JP" b="0" i="0" u="none" strike="noStrike" dirty="0">
                <a:effectLst/>
                <a:highlight>
                  <a:srgbClr val="FFFFFF"/>
                </a:highlight>
                <a:latin typeface="Arial" panose="020B0604020202020204" pitchFamily="34" charset="0"/>
                <a:hlinkClick r:id="rId2" tooltip="Français"/>
              </a:rPr>
              <a:t>français</a:t>
            </a:r>
            <a:r>
              <a:rPr lang="fr-FR" altLang="ja-JP" b="0" i="0" dirty="0">
                <a:solidFill>
                  <a:srgbClr val="202122"/>
                </a:solidFill>
                <a:effectLst/>
                <a:highlight>
                  <a:srgbClr val="FFFFFF"/>
                </a:highlight>
                <a:latin typeface="Arial" panose="020B0604020202020204" pitchFamily="34" charset="0"/>
              </a:rPr>
              <a:t>, le genre grammatical neutre issu du système de genre latin ne subsiste que sous forme de traces</a:t>
            </a:r>
            <a:r>
              <a:rPr lang="fr-FR" altLang="ja-JP" b="0" i="0" u="none" strike="noStrike" baseline="30000" dirty="0">
                <a:solidFill>
                  <a:srgbClr val="202122"/>
                </a:solidFill>
                <a:effectLst/>
                <a:highlight>
                  <a:srgbClr val="FFFFFF"/>
                </a:highlight>
                <a:latin typeface="Arial" panose="020B0604020202020204" pitchFamily="34" charset="0"/>
                <a:hlinkClick r:id="rId3"/>
              </a:rPr>
              <a:t>24</a:t>
            </a:r>
            <a:r>
              <a:rPr lang="fr-FR" altLang="ja-JP" b="0" i="0" baseline="30000" dirty="0">
                <a:solidFill>
                  <a:srgbClr val="202122"/>
                </a:solidFill>
                <a:effectLst/>
                <a:highlight>
                  <a:srgbClr val="FFFFFF"/>
                </a:highlight>
                <a:latin typeface="Arial" panose="020B0604020202020204" pitchFamily="34" charset="0"/>
              </a:rPr>
              <a:t>,</a:t>
            </a:r>
            <a:r>
              <a:rPr lang="fr-FR" altLang="ja-JP" b="0" i="0" u="none" strike="noStrike" baseline="30000" dirty="0">
                <a:solidFill>
                  <a:srgbClr val="202122"/>
                </a:solidFill>
                <a:effectLst/>
                <a:highlight>
                  <a:srgbClr val="FFFFFF"/>
                </a:highlight>
                <a:latin typeface="Arial" panose="020B0604020202020204" pitchFamily="34" charset="0"/>
                <a:hlinkClick r:id="rId4"/>
              </a:rPr>
              <a:t>25</a:t>
            </a:r>
            <a:r>
              <a:rPr lang="fr-FR" altLang="ja-JP" b="0" i="0" dirty="0">
                <a:solidFill>
                  <a:srgbClr val="202122"/>
                </a:solidFill>
                <a:effectLst/>
                <a:highlight>
                  <a:srgbClr val="FFFFFF"/>
                </a:highlight>
                <a:latin typeface="Arial" panose="020B0604020202020204" pitchFamily="34" charset="0"/>
              </a:rPr>
              <a:t> (</a:t>
            </a:r>
            <a:r>
              <a:rPr lang="fr-FR" altLang="ja-JP" b="0" i="1" dirty="0">
                <a:solidFill>
                  <a:srgbClr val="202122"/>
                </a:solidFill>
                <a:effectLst/>
                <a:highlight>
                  <a:srgbClr val="FFFFFF"/>
                </a:highlight>
                <a:latin typeface="Arial" panose="020B0604020202020204" pitchFamily="34" charset="0"/>
              </a:rPr>
              <a:t>ce, ceci, cela</a:t>
            </a:r>
            <a:r>
              <a:rPr lang="fr-FR" altLang="ja-JP" b="0" i="0" u="none" strike="noStrike" baseline="30000" dirty="0">
                <a:solidFill>
                  <a:srgbClr val="202122"/>
                </a:solidFill>
                <a:effectLst/>
                <a:highlight>
                  <a:srgbClr val="FFFFFF"/>
                </a:highlight>
                <a:latin typeface="Arial" panose="020B0604020202020204" pitchFamily="34" charset="0"/>
                <a:hlinkClick r:id="rId5"/>
              </a:rPr>
              <a:t>26</a:t>
            </a:r>
            <a:r>
              <a:rPr lang="fr-FR" altLang="ja-JP" b="0" i="0" dirty="0">
                <a:solidFill>
                  <a:srgbClr val="202122"/>
                </a:solidFill>
                <a:effectLst/>
                <a:highlight>
                  <a:srgbClr val="FFFFFF"/>
                </a:highlight>
                <a:latin typeface="Arial" panose="020B0604020202020204" pitchFamily="34" charset="0"/>
              </a:rPr>
              <a:t>, l'adjectif </a:t>
            </a:r>
            <a:r>
              <a:rPr lang="fr-FR" altLang="ja-JP" b="0" i="1" dirty="0">
                <a:solidFill>
                  <a:srgbClr val="202122"/>
                </a:solidFill>
                <a:effectLst/>
                <a:highlight>
                  <a:srgbClr val="FFFFFF"/>
                </a:highlight>
                <a:latin typeface="Arial" panose="020B0604020202020204" pitchFamily="34" charset="0"/>
              </a:rPr>
              <a:t>pis</a:t>
            </a:r>
            <a:r>
              <a:rPr lang="fr-FR" altLang="ja-JP" b="0" i="0" u="none" strike="noStrike" baseline="30000" dirty="0">
                <a:solidFill>
                  <a:srgbClr val="202122"/>
                </a:solidFill>
                <a:effectLst/>
                <a:highlight>
                  <a:srgbClr val="FFFFFF"/>
                </a:highlight>
                <a:latin typeface="Arial" panose="020B0604020202020204" pitchFamily="34" charset="0"/>
                <a:hlinkClick r:id="rId6"/>
              </a:rPr>
              <a:t>27</a:t>
            </a:r>
            <a:r>
              <a:rPr lang="fr-FR" altLang="ja-JP" b="0" i="0" dirty="0">
                <a:solidFill>
                  <a:srgbClr val="202122"/>
                </a:solidFill>
                <a:effectLst/>
                <a:highlight>
                  <a:srgbClr val="FFFFFF"/>
                </a:highlight>
                <a:latin typeface="Arial" panose="020B0604020202020204" pitchFamily="34" charset="0"/>
              </a:rPr>
              <a:t>). Toutefois, en France, l'Académie française considère qu'en français, le neutre est exprimé par le recours au masculin utilisé en tant que genre non marqué. Cette position est contestée par le Haut Conseil à l'égalité et des linguistes comme </a:t>
            </a:r>
            <a:r>
              <a:rPr lang="fr-FR" altLang="ja-JP" b="0" i="0" u="none" strike="noStrike" dirty="0">
                <a:effectLst/>
                <a:highlight>
                  <a:srgbClr val="FFFFFF"/>
                </a:highlight>
                <a:latin typeface="Arial" panose="020B0604020202020204" pitchFamily="34" charset="0"/>
                <a:hlinkClick r:id="rId7" tooltip="Éliane Viennot"/>
              </a:rPr>
              <a:t>Éliane </a:t>
            </a:r>
            <a:r>
              <a:rPr lang="fr-FR" altLang="ja-JP" b="0" i="0" u="none" strike="noStrike" dirty="0" err="1">
                <a:effectLst/>
                <a:highlight>
                  <a:srgbClr val="FFFFFF"/>
                </a:highlight>
                <a:latin typeface="Arial" panose="020B0604020202020204" pitchFamily="34" charset="0"/>
                <a:hlinkClick r:id="rId7" tooltip="Éliane Viennot"/>
              </a:rPr>
              <a:t>Viennot</a:t>
            </a:r>
            <a:r>
              <a:rPr lang="fr-FR" altLang="ja-JP" b="0" i="0" dirty="0">
                <a:solidFill>
                  <a:srgbClr val="202122"/>
                </a:solidFill>
                <a:effectLst/>
                <a:highlight>
                  <a:srgbClr val="FFFFFF"/>
                </a:highlight>
                <a:latin typeface="Arial" panose="020B0604020202020204" pitchFamily="34" charset="0"/>
              </a:rPr>
              <a:t> puisque les formes au « masculin générique », comme le montrent les recherches en psycholinguistique</a:t>
            </a:r>
            <a:r>
              <a:rPr lang="fr-FR" altLang="ja-JP" b="0" i="0" u="none" strike="noStrike" baseline="30000" dirty="0">
                <a:solidFill>
                  <a:srgbClr val="202122"/>
                </a:solidFill>
                <a:effectLst/>
                <a:highlight>
                  <a:srgbClr val="FFFFFF"/>
                </a:highlight>
                <a:latin typeface="Arial" panose="020B0604020202020204" pitchFamily="34" charset="0"/>
                <a:hlinkClick r:id="rId8"/>
              </a:rPr>
              <a:t>28</a:t>
            </a:r>
            <a:r>
              <a:rPr lang="fr-FR" altLang="ja-JP" b="0" i="0" baseline="30000" dirty="0">
                <a:solidFill>
                  <a:srgbClr val="202122"/>
                </a:solidFill>
                <a:effectLst/>
                <a:highlight>
                  <a:srgbClr val="FFFFFF"/>
                </a:highlight>
                <a:latin typeface="Arial" panose="020B0604020202020204" pitchFamily="34" charset="0"/>
              </a:rPr>
              <a:t>,</a:t>
            </a:r>
            <a:r>
              <a:rPr lang="fr-FR" altLang="ja-JP" b="0" i="0" u="none" strike="noStrike" baseline="30000" dirty="0">
                <a:solidFill>
                  <a:srgbClr val="202122"/>
                </a:solidFill>
                <a:effectLst/>
                <a:highlight>
                  <a:srgbClr val="FFFFFF"/>
                </a:highlight>
                <a:latin typeface="Arial" panose="020B0604020202020204" pitchFamily="34" charset="0"/>
                <a:hlinkClick r:id="rId9"/>
              </a:rPr>
              <a:t>29</a:t>
            </a:r>
            <a:r>
              <a:rPr lang="fr-FR" altLang="ja-JP" b="0" i="0" baseline="30000" dirty="0">
                <a:solidFill>
                  <a:srgbClr val="202122"/>
                </a:solidFill>
                <a:effectLst/>
                <a:highlight>
                  <a:srgbClr val="FFFFFF"/>
                </a:highlight>
                <a:latin typeface="Arial" panose="020B0604020202020204" pitchFamily="34" charset="0"/>
              </a:rPr>
              <a:t>,</a:t>
            </a:r>
            <a:r>
              <a:rPr lang="fr-FR" altLang="ja-JP" b="0" i="0" u="none" strike="noStrike" baseline="30000" dirty="0">
                <a:solidFill>
                  <a:srgbClr val="202122"/>
                </a:solidFill>
                <a:effectLst/>
                <a:highlight>
                  <a:srgbClr val="FFFFFF"/>
                </a:highlight>
                <a:latin typeface="Arial" panose="020B0604020202020204" pitchFamily="34" charset="0"/>
                <a:hlinkClick r:id="rId10"/>
              </a:rPr>
              <a:t>30</a:t>
            </a:r>
            <a:r>
              <a:rPr lang="fr-FR" altLang="ja-JP" b="0" i="0" dirty="0">
                <a:solidFill>
                  <a:srgbClr val="202122"/>
                </a:solidFill>
                <a:effectLst/>
                <a:highlight>
                  <a:srgbClr val="FFFFFF"/>
                </a:highlight>
                <a:latin typeface="Arial" panose="020B0604020202020204" pitchFamily="34" charset="0"/>
              </a:rPr>
              <a:t>, « active[nt] moins de représentations de femmes auprès des personnes interpellées qu'un générique épicène »</a:t>
            </a:r>
            <a:r>
              <a:rPr lang="fr-FR" altLang="ja-JP" b="0" i="0" u="none" strike="noStrike" baseline="30000" dirty="0">
                <a:solidFill>
                  <a:srgbClr val="202122"/>
                </a:solidFill>
                <a:effectLst/>
                <a:highlight>
                  <a:srgbClr val="FFFFFF"/>
                </a:highlight>
                <a:latin typeface="Arial" panose="020B0604020202020204" pitchFamily="34" charset="0"/>
                <a:hlinkClick r:id="rId4"/>
              </a:rPr>
              <a:t>25</a:t>
            </a:r>
            <a:endParaRPr kumimoji="1" lang="ja-JP" altLang="en-US" dirty="0"/>
          </a:p>
        </p:txBody>
      </p:sp>
    </p:spTree>
    <p:extLst>
      <p:ext uri="{BB962C8B-B14F-4D97-AF65-F5344CB8AC3E}">
        <p14:creationId xmlns:p14="http://schemas.microsoft.com/office/powerpoint/2010/main" val="2491636305"/>
      </p:ext>
    </p:extLst>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7BCA494-B18B-CF17-55E1-B8A23E0D006F}"/>
              </a:ext>
            </a:extLst>
          </p:cNvPr>
          <p:cNvSpPr>
            <a:spLocks noGrp="1"/>
          </p:cNvSpPr>
          <p:nvPr>
            <p:ph type="title"/>
          </p:nvPr>
        </p:nvSpPr>
        <p:spPr/>
        <p:txBody>
          <a:bodyPr/>
          <a:lstStyle/>
          <a:p>
            <a:r>
              <a:rPr kumimoji="1" lang="fr-FR" altLang="ja-JP" dirty="0"/>
              <a:t>6/19 « le masculin l'emporte sur le féminin »</a:t>
            </a:r>
            <a:endParaRPr kumimoji="1" lang="ja-JP" altLang="en-US" dirty="0"/>
          </a:p>
        </p:txBody>
      </p:sp>
      <p:sp>
        <p:nvSpPr>
          <p:cNvPr id="3" name="テキスト プレースホルダー 2">
            <a:extLst>
              <a:ext uri="{FF2B5EF4-FFF2-40B4-BE49-F238E27FC236}">
                <a16:creationId xmlns:a16="http://schemas.microsoft.com/office/drawing/2014/main" id="{0E1C76F2-2AC4-B6E6-5F84-93BD5305F750}"/>
              </a:ext>
            </a:extLst>
          </p:cNvPr>
          <p:cNvSpPr>
            <a:spLocks noGrp="1"/>
          </p:cNvSpPr>
          <p:nvPr>
            <p:ph type="body" idx="1"/>
          </p:nvPr>
        </p:nvSpPr>
        <p:spPr/>
        <p:txBody>
          <a:bodyPr/>
          <a:lstStyle/>
          <a:p>
            <a:r>
              <a:rPr kumimoji="1" lang="fr-FR" altLang="ja-JP" dirty="0"/>
              <a:t>« quand les deux genres </a:t>
            </a:r>
            <a:r>
              <a:rPr kumimoji="1" lang="fr-FR" altLang="ja-JP" dirty="0" err="1"/>
              <a:t>ſe</a:t>
            </a:r>
            <a:r>
              <a:rPr kumimoji="1" lang="fr-FR" altLang="ja-JP" dirty="0"/>
              <a:t> rencontrent, il faut que le plus noble l’emporte »56 ; étant entendu que, comme l'explique le grammairien </a:t>
            </a:r>
            <a:r>
              <a:rPr kumimoji="1" lang="fr-FR" altLang="ja-JP" dirty="0" err="1"/>
              <a:t>Beauzée</a:t>
            </a:r>
            <a:r>
              <a:rPr kumimoji="1" lang="fr-FR" altLang="ja-JP" dirty="0"/>
              <a:t> en 1767, Le genre </a:t>
            </a:r>
            <a:r>
              <a:rPr kumimoji="1" lang="fr-FR" altLang="ja-JP" dirty="0" err="1"/>
              <a:t>maſculin</a:t>
            </a:r>
            <a:r>
              <a:rPr kumimoji="1" lang="fr-FR" altLang="ja-JP" dirty="0"/>
              <a:t> </a:t>
            </a:r>
            <a:r>
              <a:rPr kumimoji="1" lang="fr-FR" altLang="ja-JP" dirty="0" err="1"/>
              <a:t>eſt</a:t>
            </a:r>
            <a:r>
              <a:rPr kumimoji="1" lang="fr-FR" altLang="ja-JP" dirty="0"/>
              <a:t> réputé plus noble que le féminin, à </a:t>
            </a:r>
            <a:r>
              <a:rPr kumimoji="1" lang="fr-FR" altLang="ja-JP" dirty="0" err="1"/>
              <a:t>cauſe</a:t>
            </a:r>
            <a:r>
              <a:rPr kumimoji="1" lang="fr-FR" altLang="ja-JP" dirty="0"/>
              <a:t> de la </a:t>
            </a:r>
            <a:r>
              <a:rPr kumimoji="1" lang="fr-FR" altLang="ja-JP" dirty="0" err="1"/>
              <a:t>ſupériorité</a:t>
            </a:r>
            <a:r>
              <a:rPr kumimoji="1" lang="fr-FR" altLang="ja-JP" dirty="0"/>
              <a:t> du mâle </a:t>
            </a:r>
            <a:r>
              <a:rPr kumimoji="1" lang="fr-FR" altLang="ja-JP" dirty="0" err="1"/>
              <a:t>ſur</a:t>
            </a:r>
            <a:r>
              <a:rPr kumimoji="1" lang="fr-FR" altLang="ja-JP" dirty="0"/>
              <a:t> la femelle (« Le genre masculin est réputé plus noble que le féminin, à cause de la supériorité du mâle sur la femelle »)</a:t>
            </a:r>
          </a:p>
          <a:p>
            <a:r>
              <a:rPr kumimoji="1" lang="fr-FR" altLang="ja-JP" dirty="0"/>
              <a:t>Cependant, pour la linguiste Danièle </a:t>
            </a:r>
            <a:r>
              <a:rPr kumimoji="1" lang="fr-FR" altLang="ja-JP" dirty="0" err="1"/>
              <a:t>Manesse</a:t>
            </a:r>
            <a:r>
              <a:rPr kumimoji="1" lang="fr-FR" altLang="ja-JP" dirty="0"/>
              <a:t>, qui entend résumer ainsi les travaux de l'historien André </a:t>
            </a:r>
            <a:r>
              <a:rPr kumimoji="1" lang="fr-FR" altLang="ja-JP" dirty="0" err="1"/>
              <a:t>Chervel</a:t>
            </a:r>
            <a:r>
              <a:rPr kumimoji="1" lang="fr-FR" altLang="ja-JP" dirty="0"/>
              <a:t>, la formule « le masculin l'emporte sur le féminin » n'est quasiment pas présente dans les manuels scolaires, tant au </a:t>
            </a:r>
            <a:r>
              <a:rPr kumimoji="1" lang="fr-FR" altLang="ja-JP" dirty="0" err="1"/>
              <a:t>xviie</a:t>
            </a:r>
            <a:r>
              <a:rPr kumimoji="1" lang="fr-FR" altLang="ja-JP" dirty="0"/>
              <a:t> siècle qu'au </a:t>
            </a:r>
            <a:r>
              <a:rPr kumimoji="1" lang="fr-FR" altLang="ja-JP" dirty="0" err="1"/>
              <a:t>xxe</a:t>
            </a:r>
            <a:r>
              <a:rPr kumimoji="1" lang="fr-FR" altLang="ja-JP" dirty="0"/>
              <a:t> siècle58 (Louis-Nicolas Bescherelle, en 1850, utilise en effet à la place la formule « le masculin est plus noble que le féminin »59). Pour André </a:t>
            </a:r>
            <a:r>
              <a:rPr kumimoji="1" lang="fr-FR" altLang="ja-JP" dirty="0" err="1"/>
              <a:t>Chervel</a:t>
            </a:r>
            <a:r>
              <a:rPr kumimoji="1" lang="fr-FR" altLang="ja-JP" dirty="0"/>
              <a:t>, « le petit nombre des occurrences de la formule dans l'imprimé contraste avec son incroyable célébrité »60.</a:t>
            </a:r>
            <a:endParaRPr kumimoji="1" lang="ja-JP" altLang="en-US" dirty="0"/>
          </a:p>
        </p:txBody>
      </p:sp>
    </p:spTree>
    <p:extLst>
      <p:ext uri="{BB962C8B-B14F-4D97-AF65-F5344CB8AC3E}">
        <p14:creationId xmlns:p14="http://schemas.microsoft.com/office/powerpoint/2010/main" val="316353206"/>
      </p:ext>
    </p:extLst>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490E597-CB4D-D67C-5ACE-791DEE6F2FFE}"/>
              </a:ext>
            </a:extLst>
          </p:cNvPr>
          <p:cNvSpPr>
            <a:spLocks noGrp="1"/>
          </p:cNvSpPr>
          <p:nvPr>
            <p:ph type="title"/>
          </p:nvPr>
        </p:nvSpPr>
        <p:spPr/>
        <p:txBody>
          <a:bodyPr/>
          <a:lstStyle/>
          <a:p>
            <a:r>
              <a:rPr kumimoji="1" lang="en-US" altLang="ja-JP" dirty="0"/>
              <a:t>6/19 </a:t>
            </a:r>
            <a:r>
              <a:rPr kumimoji="1" lang="en-US" altLang="ja-JP" dirty="0" err="1"/>
              <a:t>Histoire</a:t>
            </a:r>
            <a:r>
              <a:rPr kumimoji="1" lang="en-US" altLang="ja-JP" dirty="0"/>
              <a:t> et r</a:t>
            </a:r>
            <a:r>
              <a:rPr kumimoji="1" lang="fr-CA" altLang="ja-JP" dirty="0" err="1"/>
              <a:t>Éception</a:t>
            </a:r>
            <a:endParaRPr kumimoji="1" lang="ja-JP" altLang="en-US" dirty="0"/>
          </a:p>
        </p:txBody>
      </p:sp>
      <p:sp>
        <p:nvSpPr>
          <p:cNvPr id="3" name="テキスト プレースホルダー 2">
            <a:extLst>
              <a:ext uri="{FF2B5EF4-FFF2-40B4-BE49-F238E27FC236}">
                <a16:creationId xmlns:a16="http://schemas.microsoft.com/office/drawing/2014/main" id="{AAE8F4C3-F75F-E78C-24A0-4EFE4A5961EC}"/>
              </a:ext>
            </a:extLst>
          </p:cNvPr>
          <p:cNvSpPr>
            <a:spLocks noGrp="1"/>
          </p:cNvSpPr>
          <p:nvPr>
            <p:ph type="body" idx="1"/>
          </p:nvPr>
        </p:nvSpPr>
        <p:spPr/>
        <p:txBody>
          <a:bodyPr>
            <a:normAutofit fontScale="92500" lnSpcReduction="10000"/>
          </a:bodyPr>
          <a:lstStyle/>
          <a:p>
            <a:pPr algn="l"/>
            <a:r>
              <a:rPr lang="fr-FR" altLang="ja-JP" b="1" i="0" dirty="0">
                <a:effectLst/>
                <a:highlight>
                  <a:srgbClr val="FFFFFF"/>
                </a:highlight>
                <a:latin typeface="Arial" panose="020B0604020202020204" pitchFamily="34" charset="0"/>
              </a:rPr>
              <a:t>Internationale</a:t>
            </a:r>
            <a:endParaRPr lang="fr-FR" altLang="ja-JP" dirty="0">
              <a:highlight>
                <a:srgbClr val="FFFFFF"/>
              </a:highlight>
              <a:latin typeface="Arial" panose="020B0604020202020204" pitchFamily="34" charset="0"/>
            </a:endParaRPr>
          </a:p>
          <a:p>
            <a:pPr algn="l"/>
            <a:r>
              <a:rPr lang="fr-FR" altLang="ja-JP" b="0" i="0" dirty="0">
                <a:solidFill>
                  <a:srgbClr val="202122"/>
                </a:solidFill>
                <a:effectLst/>
                <a:highlight>
                  <a:srgbClr val="FFFFFF"/>
                </a:highlight>
                <a:latin typeface="Arial" panose="020B0604020202020204" pitchFamily="34" charset="0"/>
              </a:rPr>
              <a:t>Le Conseil des ministres du Conseil de l'Europe publie en 1990 une recommandation enjoignant ses États membres à utiliser un langage non sexiste</a:t>
            </a:r>
            <a:r>
              <a:rPr lang="fr-FR" altLang="ja-JP" b="0" i="0" u="none" strike="noStrike" baseline="30000" dirty="0">
                <a:solidFill>
                  <a:srgbClr val="202122"/>
                </a:solidFill>
                <a:effectLst/>
                <a:highlight>
                  <a:srgbClr val="FFFFFF"/>
                </a:highlight>
                <a:latin typeface="Arial" panose="020B0604020202020204" pitchFamily="34" charset="0"/>
                <a:hlinkClick r:id="rId2"/>
              </a:rPr>
              <a:t>64</a:t>
            </a:r>
            <a:r>
              <a:rPr lang="fr-FR" altLang="ja-JP" b="0" i="0" dirty="0">
                <a:solidFill>
                  <a:srgbClr val="202122"/>
                </a:solidFill>
                <a:effectLst/>
                <a:highlight>
                  <a:srgbClr val="FFFFFF"/>
                </a:highlight>
                <a:latin typeface="Arial" panose="020B0604020202020204" pitchFamily="34" charset="0"/>
              </a:rPr>
              <a:t>.</a:t>
            </a:r>
          </a:p>
          <a:p>
            <a:pPr algn="l"/>
            <a:r>
              <a:rPr lang="fr-FR" altLang="ja-JP" b="0" i="0" dirty="0">
                <a:solidFill>
                  <a:srgbClr val="202122"/>
                </a:solidFill>
                <a:effectLst/>
                <a:highlight>
                  <a:srgbClr val="FFFFFF"/>
                </a:highlight>
                <a:latin typeface="Arial" panose="020B0604020202020204" pitchFamily="34" charset="0"/>
              </a:rPr>
              <a:t>Les linguistes Daniel </a:t>
            </a:r>
            <a:r>
              <a:rPr lang="fr-FR" altLang="ja-JP" b="0" i="0" dirty="0" err="1">
                <a:solidFill>
                  <a:srgbClr val="202122"/>
                </a:solidFill>
                <a:effectLst/>
                <a:highlight>
                  <a:srgbClr val="FFFFFF"/>
                </a:highlight>
                <a:latin typeface="Arial" panose="020B0604020202020204" pitchFamily="34" charset="0"/>
              </a:rPr>
              <a:t>Elmiger</a:t>
            </a:r>
            <a:r>
              <a:rPr lang="fr-FR" altLang="ja-JP" b="0" i="0" dirty="0">
                <a:solidFill>
                  <a:srgbClr val="202122"/>
                </a:solidFill>
                <a:effectLst/>
                <a:highlight>
                  <a:srgbClr val="FFFFFF"/>
                </a:highlight>
                <a:latin typeface="Arial" panose="020B0604020202020204" pitchFamily="34" charset="0"/>
              </a:rPr>
              <a:t> et Verena </a:t>
            </a:r>
            <a:r>
              <a:rPr lang="fr-FR" altLang="ja-JP" b="0" i="0" dirty="0" err="1">
                <a:solidFill>
                  <a:srgbClr val="202122"/>
                </a:solidFill>
                <a:effectLst/>
                <a:highlight>
                  <a:srgbClr val="FFFFFF"/>
                </a:highlight>
                <a:latin typeface="Arial" panose="020B0604020202020204" pitchFamily="34" charset="0"/>
              </a:rPr>
              <a:t>Tulger</a:t>
            </a:r>
            <a:r>
              <a:rPr lang="fr-FR" altLang="ja-JP" b="0" i="0" dirty="0">
                <a:solidFill>
                  <a:srgbClr val="202122"/>
                </a:solidFill>
                <a:effectLst/>
                <a:highlight>
                  <a:srgbClr val="FFFFFF"/>
                </a:highlight>
                <a:latin typeface="Arial" panose="020B0604020202020204" pitchFamily="34" charset="0"/>
              </a:rPr>
              <a:t> remarquent que les espaces francophones et italophones en contact avec d'autres langues (</a:t>
            </a:r>
            <a:r>
              <a:rPr lang="fr-FR" altLang="ja-JP" b="0" i="0" u="none" strike="noStrike" dirty="0">
                <a:solidFill>
                  <a:srgbClr val="202122"/>
                </a:solidFill>
                <a:effectLst/>
                <a:highlight>
                  <a:srgbClr val="FFFFFF"/>
                </a:highlight>
                <a:latin typeface="Arial" panose="020B0604020202020204" pitchFamily="34" charset="0"/>
                <a:hlinkClick r:id="rId3" tooltip="Québec"/>
              </a:rPr>
              <a:t>Québec</a:t>
            </a:r>
            <a:r>
              <a:rPr lang="fr-FR" altLang="ja-JP" b="0" i="0" dirty="0">
                <a:solidFill>
                  <a:srgbClr val="202122"/>
                </a:solidFill>
                <a:effectLst/>
                <a:highlight>
                  <a:srgbClr val="FFFFFF"/>
                </a:highlight>
                <a:latin typeface="Arial" panose="020B0604020202020204" pitchFamily="34" charset="0"/>
              </a:rPr>
              <a:t>, </a:t>
            </a:r>
            <a:r>
              <a:rPr lang="fr-FR" altLang="ja-JP" b="0" i="0" u="none" strike="noStrike" dirty="0">
                <a:solidFill>
                  <a:srgbClr val="202122"/>
                </a:solidFill>
                <a:effectLst/>
                <a:highlight>
                  <a:srgbClr val="FFFFFF"/>
                </a:highlight>
                <a:latin typeface="Arial" panose="020B0604020202020204" pitchFamily="34" charset="0"/>
                <a:hlinkClick r:id="rId4" tooltip="Trentin-Haut-Adige"/>
              </a:rPr>
              <a:t>Trentin-Haut-Adige</a:t>
            </a:r>
            <a:r>
              <a:rPr lang="fr-FR" altLang="ja-JP" b="0" i="0" dirty="0">
                <a:solidFill>
                  <a:srgbClr val="202122"/>
                </a:solidFill>
                <a:effectLst/>
                <a:highlight>
                  <a:srgbClr val="FFFFFF"/>
                </a:highlight>
                <a:latin typeface="Arial" panose="020B0604020202020204" pitchFamily="34" charset="0"/>
              </a:rPr>
              <a:t>) sont plus sensibles à la féminisation de la langue</a:t>
            </a:r>
            <a:r>
              <a:rPr lang="fr-FR" altLang="ja-JP" b="0" i="0" u="none" strike="noStrike" baseline="30000" dirty="0">
                <a:solidFill>
                  <a:srgbClr val="202122"/>
                </a:solidFill>
                <a:effectLst/>
                <a:highlight>
                  <a:srgbClr val="FFFFFF"/>
                </a:highlight>
                <a:latin typeface="Arial" panose="020B0604020202020204" pitchFamily="34" charset="0"/>
                <a:hlinkClick r:id="rId5"/>
              </a:rPr>
              <a:t>65</a:t>
            </a:r>
            <a:r>
              <a:rPr lang="fr-FR" altLang="ja-JP" b="0" i="0" dirty="0">
                <a:solidFill>
                  <a:srgbClr val="202122"/>
                </a:solidFill>
                <a:effectLst/>
                <a:highlight>
                  <a:srgbClr val="FFFFFF"/>
                </a:highlight>
                <a:latin typeface="Arial" panose="020B0604020202020204" pitchFamily="34" charset="0"/>
              </a:rPr>
              <a:t>. De même Julia </a:t>
            </a:r>
            <a:r>
              <a:rPr lang="fr-FR" altLang="ja-JP" b="0" i="0" dirty="0" err="1">
                <a:solidFill>
                  <a:srgbClr val="202122"/>
                </a:solidFill>
                <a:effectLst/>
                <a:highlight>
                  <a:srgbClr val="FFFFFF"/>
                </a:highlight>
                <a:latin typeface="Arial" panose="020B0604020202020204" pitchFamily="34" charset="0"/>
              </a:rPr>
              <a:t>Tibblin</a:t>
            </a:r>
            <a:r>
              <a:rPr lang="fr-FR" altLang="ja-JP" b="0" i="0" dirty="0">
                <a:solidFill>
                  <a:srgbClr val="202122"/>
                </a:solidFill>
                <a:effectLst/>
                <a:highlight>
                  <a:srgbClr val="FFFFFF"/>
                </a:highlight>
                <a:latin typeface="Arial" panose="020B0604020202020204" pitchFamily="34" charset="0"/>
              </a:rPr>
              <a:t> observe que « les personnes habitant dans une aire linguistique francophone autre que la France ont des attitudes plus positives que les </a:t>
            </a:r>
            <a:r>
              <a:rPr lang="fr-FR" altLang="ja-JP" b="0" i="0" dirty="0" err="1">
                <a:solidFill>
                  <a:srgbClr val="202122"/>
                </a:solidFill>
                <a:effectLst/>
                <a:highlight>
                  <a:srgbClr val="FFFFFF"/>
                </a:highlight>
                <a:latin typeface="Arial" panose="020B0604020202020204" pitchFamily="34" charset="0"/>
              </a:rPr>
              <a:t>Français-es</a:t>
            </a:r>
            <a:r>
              <a:rPr lang="fr-FR" altLang="ja-JP" b="0" i="0" dirty="0">
                <a:solidFill>
                  <a:srgbClr val="202122"/>
                </a:solidFill>
                <a:effectLst/>
                <a:highlight>
                  <a:srgbClr val="FFFFFF"/>
                </a:highlight>
                <a:latin typeface="Arial" panose="020B0604020202020204" pitchFamily="34" charset="0"/>
              </a:rPr>
              <a:t> envers le langage inclusif. »</a:t>
            </a:r>
            <a:r>
              <a:rPr lang="fr-FR" altLang="ja-JP" b="0" i="0" u="none" strike="noStrike" baseline="30000" dirty="0">
                <a:solidFill>
                  <a:srgbClr val="202122"/>
                </a:solidFill>
                <a:effectLst/>
                <a:highlight>
                  <a:srgbClr val="FFFFFF"/>
                </a:highlight>
                <a:latin typeface="Arial" panose="020B0604020202020204" pitchFamily="34" charset="0"/>
                <a:hlinkClick r:id="rId6"/>
              </a:rPr>
              <a:t>63</a:t>
            </a:r>
            <a:r>
              <a:rPr lang="fr-FR" altLang="ja-JP" b="0" i="0" dirty="0">
                <a:solidFill>
                  <a:srgbClr val="202122"/>
                </a:solidFill>
                <a:effectLst/>
                <a:highlight>
                  <a:srgbClr val="FFFFFF"/>
                </a:highlight>
                <a:latin typeface="Arial" panose="020B0604020202020204" pitchFamily="34" charset="0"/>
              </a:rPr>
              <a:t>.</a:t>
            </a:r>
          </a:p>
          <a:p>
            <a:pPr algn="l"/>
            <a:r>
              <a:rPr lang="fr-FR" altLang="ja-JP" b="0" i="0" dirty="0">
                <a:solidFill>
                  <a:srgbClr val="202122"/>
                </a:solidFill>
                <a:effectLst/>
                <a:highlight>
                  <a:srgbClr val="FFFFFF"/>
                </a:highlight>
                <a:latin typeface="Arial" panose="020B0604020202020204" pitchFamily="34" charset="0"/>
              </a:rPr>
              <a:t>Elle constate aussi que « les femmes ont des attitudes plus positives envers le langage inclusif que les hommes » et observe « une corrélation positive entre les attitudes d’une personne envers l’égalité des genres et ses attitudes à l’égard du langage inclusif »</a:t>
            </a:r>
            <a:r>
              <a:rPr lang="fr-FR" altLang="ja-JP" b="0" i="0" u="none" strike="noStrike" baseline="30000" dirty="0">
                <a:solidFill>
                  <a:srgbClr val="202122"/>
                </a:solidFill>
                <a:effectLst/>
                <a:highlight>
                  <a:srgbClr val="FFFFFF"/>
                </a:highlight>
                <a:latin typeface="Arial" panose="020B0604020202020204" pitchFamily="34" charset="0"/>
                <a:hlinkClick r:id="rId6"/>
              </a:rPr>
              <a:t>63</a:t>
            </a:r>
            <a:r>
              <a:rPr lang="fr-FR" altLang="ja-JP" b="0" i="0" dirty="0">
                <a:solidFill>
                  <a:srgbClr val="202122"/>
                </a:solidFill>
                <a:effectLst/>
                <a:highlight>
                  <a:srgbClr val="FFFFFF"/>
                </a:highlight>
                <a:latin typeface="Arial" panose="020B0604020202020204" pitchFamily="34" charset="0"/>
              </a:rPr>
              <a:t>.</a:t>
            </a:r>
          </a:p>
          <a:p>
            <a:endParaRPr kumimoji="1" lang="ja-JP" altLang="en-US" dirty="0"/>
          </a:p>
        </p:txBody>
      </p:sp>
    </p:spTree>
    <p:extLst>
      <p:ext uri="{BB962C8B-B14F-4D97-AF65-F5344CB8AC3E}">
        <p14:creationId xmlns:p14="http://schemas.microsoft.com/office/powerpoint/2010/main" val="3328579843"/>
      </p:ext>
    </p:extLst>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1E2DEC-F2EE-4DC5-A05F-AA35663B52E5}"/>
              </a:ext>
            </a:extLst>
          </p:cNvPr>
          <p:cNvSpPr>
            <a:spLocks noGrp="1"/>
          </p:cNvSpPr>
          <p:nvPr>
            <p:ph type="title"/>
          </p:nvPr>
        </p:nvSpPr>
        <p:spPr/>
        <p:txBody>
          <a:bodyPr/>
          <a:lstStyle/>
          <a:p>
            <a:r>
              <a:rPr kumimoji="1" lang="fr-CA" altLang="ja-JP" dirty="0"/>
              <a:t>6/19 Débat linguistique en France</a:t>
            </a:r>
            <a:endParaRPr kumimoji="1" lang="ja-JP" altLang="en-US" dirty="0"/>
          </a:p>
        </p:txBody>
      </p:sp>
      <p:sp>
        <p:nvSpPr>
          <p:cNvPr id="3" name="テキスト プレースホルダー 2">
            <a:extLst>
              <a:ext uri="{FF2B5EF4-FFF2-40B4-BE49-F238E27FC236}">
                <a16:creationId xmlns:a16="http://schemas.microsoft.com/office/drawing/2014/main" id="{7B4CC69F-6840-405B-1FC8-BC7A2AECCD12}"/>
              </a:ext>
            </a:extLst>
          </p:cNvPr>
          <p:cNvSpPr>
            <a:spLocks noGrp="1"/>
          </p:cNvSpPr>
          <p:nvPr>
            <p:ph type="body" idx="1"/>
          </p:nvPr>
        </p:nvSpPr>
        <p:spPr/>
        <p:txBody>
          <a:bodyPr>
            <a:normAutofit fontScale="70000" lnSpcReduction="20000"/>
          </a:bodyPr>
          <a:lstStyle/>
          <a:p>
            <a:r>
              <a:rPr lang="fr-FR" altLang="ja-JP" b="0" i="0" dirty="0">
                <a:solidFill>
                  <a:srgbClr val="202122"/>
                </a:solidFill>
                <a:effectLst/>
                <a:highlight>
                  <a:srgbClr val="FFFFFF"/>
                </a:highlight>
                <a:latin typeface="Arial" panose="020B0604020202020204" pitchFamily="34" charset="0"/>
              </a:rPr>
              <a:t>Le </a:t>
            </a:r>
            <a:r>
              <a:rPr lang="fr-FR" altLang="ja-JP" dirty="0"/>
              <a:t>18 septembre 2020</a:t>
            </a:r>
            <a:r>
              <a:rPr lang="fr-FR" altLang="ja-JP" b="0" i="0" dirty="0">
                <a:solidFill>
                  <a:srgbClr val="202122"/>
                </a:solidFill>
                <a:effectLst/>
                <a:highlight>
                  <a:srgbClr val="FFFFFF"/>
                </a:highlight>
                <a:latin typeface="Arial" panose="020B0604020202020204" pitchFamily="34" charset="0"/>
              </a:rPr>
              <a:t>, dans une tribune publiée sur le site de </a:t>
            </a:r>
            <a:r>
              <a:rPr lang="fr-FR" altLang="ja-JP" b="0" i="1" u="sng" dirty="0">
                <a:solidFill>
                  <a:srgbClr val="FAA700"/>
                </a:solidFill>
                <a:effectLst/>
                <a:highlight>
                  <a:srgbClr val="FFFFFF"/>
                </a:highlight>
                <a:latin typeface="Arial" panose="020B0604020202020204" pitchFamily="34" charset="0"/>
                <a:hlinkClick r:id="rId2"/>
              </a:rPr>
              <a:t>Marianne</a:t>
            </a:r>
            <a:r>
              <a:rPr lang="fr-FR" altLang="ja-JP" b="0" i="0" dirty="0">
                <a:solidFill>
                  <a:srgbClr val="202122"/>
                </a:solidFill>
                <a:effectLst/>
                <a:highlight>
                  <a:srgbClr val="FFFFFF"/>
                </a:highlight>
                <a:latin typeface="Arial" panose="020B0604020202020204" pitchFamily="34" charset="0"/>
              </a:rPr>
              <a:t>,</a:t>
            </a:r>
            <a:r>
              <a:rPr lang="fr-FR" altLang="ja-JP" b="0" i="0" u="sng" dirty="0">
                <a:solidFill>
                  <a:srgbClr val="FAA700"/>
                </a:solidFill>
                <a:effectLst/>
                <a:highlight>
                  <a:srgbClr val="FFFFFF"/>
                </a:highlight>
                <a:latin typeface="Arial" panose="020B0604020202020204" pitchFamily="34" charset="0"/>
                <a:hlinkClick r:id="rId3"/>
              </a:rPr>
              <a:t> 32 linguistes</a:t>
            </a:r>
            <a:r>
              <a:rPr lang="fr-FR" altLang="ja-JP" b="0" i="0" dirty="0">
                <a:solidFill>
                  <a:srgbClr val="202122"/>
                </a:solidFill>
                <a:effectLst/>
                <a:highlight>
                  <a:srgbClr val="FFFFFF"/>
                </a:highlight>
                <a:latin typeface="Arial" panose="020B0604020202020204" pitchFamily="34" charset="0"/>
              </a:rPr>
              <a:t> </a:t>
            </a:r>
          </a:p>
          <a:p>
            <a:r>
              <a:rPr lang="fr-FR" altLang="ja-JP" b="0" i="0" dirty="0">
                <a:solidFill>
                  <a:srgbClr val="202122"/>
                </a:solidFill>
                <a:effectLst/>
                <a:highlight>
                  <a:srgbClr val="FFFFFF"/>
                </a:highlight>
                <a:latin typeface="Arial" panose="020B0604020202020204" pitchFamily="34" charset="0"/>
              </a:rPr>
              <a:t>Une semaine plus tard, une autre tribune publiée sur le site </a:t>
            </a:r>
            <a:r>
              <a:rPr lang="fr-FR" altLang="ja-JP" b="0" i="1" u="none" strike="noStrike" dirty="0">
                <a:solidFill>
                  <a:srgbClr val="202122"/>
                </a:solidFill>
                <a:effectLst/>
                <a:highlight>
                  <a:srgbClr val="FFFFFF"/>
                </a:highlight>
                <a:latin typeface="Arial" panose="020B0604020202020204" pitchFamily="34" charset="0"/>
                <a:hlinkClick r:id="rId4" tooltip="Mediapart"/>
              </a:rPr>
              <a:t>Mediapart</a:t>
            </a:r>
            <a:r>
              <a:rPr lang="fr-FR" altLang="ja-JP" b="0" i="0" dirty="0">
                <a:solidFill>
                  <a:srgbClr val="202122"/>
                </a:solidFill>
                <a:effectLst/>
                <a:highlight>
                  <a:srgbClr val="FFFFFF"/>
                </a:highlight>
                <a:latin typeface="Arial" panose="020B0604020202020204" pitchFamily="34" charset="0"/>
              </a:rPr>
              <a:t> et signée par 65 linguistes</a:t>
            </a:r>
          </a:p>
          <a:p>
            <a:r>
              <a:rPr lang="fr-FR" altLang="ja-JP" b="0" i="0" dirty="0">
                <a:solidFill>
                  <a:srgbClr val="202122"/>
                </a:solidFill>
                <a:effectLst/>
                <a:highlight>
                  <a:srgbClr val="FFFFFF"/>
                </a:highlight>
                <a:latin typeface="Arial" panose="020B0604020202020204" pitchFamily="34" charset="0"/>
              </a:rPr>
              <a:t>Un article paru le 11 octobre 2020 dans </a:t>
            </a:r>
            <a:r>
              <a:rPr lang="fr-FR" altLang="ja-JP" b="0" i="1" u="none" strike="noStrike" dirty="0">
                <a:effectLst/>
                <a:highlight>
                  <a:srgbClr val="FFFFFF"/>
                </a:highlight>
                <a:latin typeface="Arial" panose="020B0604020202020204" pitchFamily="34" charset="0"/>
                <a:hlinkClick r:id="rId5" tooltip="The Conversation (média)"/>
              </a:rPr>
              <a:t>The Conversation</a:t>
            </a:r>
            <a:r>
              <a:rPr lang="fr-FR" altLang="ja-JP" b="0" i="0" dirty="0">
                <a:solidFill>
                  <a:srgbClr val="202122"/>
                </a:solidFill>
                <a:effectLst/>
                <a:highlight>
                  <a:srgbClr val="FFFFFF"/>
                </a:highlight>
                <a:latin typeface="Arial" panose="020B0604020202020204" pitchFamily="34" charset="0"/>
              </a:rPr>
              <a:t> et signé notamment par </a:t>
            </a:r>
            <a:r>
              <a:rPr lang="fr-FR" altLang="ja-JP" b="0" i="0" u="none" strike="noStrike" dirty="0">
                <a:effectLst/>
                <a:highlight>
                  <a:srgbClr val="FFFFFF"/>
                </a:highlight>
                <a:latin typeface="Arial" panose="020B0604020202020204" pitchFamily="34" charset="0"/>
                <a:hlinkClick r:id="rId6" tooltip="Pascal Gygax"/>
              </a:rPr>
              <a:t>Pascal </a:t>
            </a:r>
            <a:r>
              <a:rPr lang="fr-FR" altLang="ja-JP" b="0" i="0" u="none" strike="noStrike" dirty="0" err="1">
                <a:effectLst/>
                <a:highlight>
                  <a:srgbClr val="FFFFFF"/>
                </a:highlight>
                <a:latin typeface="Arial" panose="020B0604020202020204" pitchFamily="34" charset="0"/>
                <a:hlinkClick r:id="rId6" tooltip="Pascal Gygax"/>
              </a:rPr>
              <a:t>Gygax</a:t>
            </a:r>
            <a:r>
              <a:rPr lang="fr-FR" altLang="ja-JP" b="0" i="0" dirty="0">
                <a:solidFill>
                  <a:srgbClr val="202122"/>
                </a:solidFill>
                <a:effectLst/>
                <a:highlight>
                  <a:srgbClr val="FFFFFF"/>
                </a:highlight>
                <a:latin typeface="Arial" panose="020B0604020202020204" pitchFamily="34" charset="0"/>
              </a:rPr>
              <a:t> fait le bilan des deux positions et du débat</a:t>
            </a:r>
            <a:r>
              <a:rPr lang="fr-FR" altLang="ja-JP" b="0" i="0" u="none" strike="noStrike" baseline="30000" dirty="0">
                <a:solidFill>
                  <a:srgbClr val="202122"/>
                </a:solidFill>
                <a:effectLst/>
                <a:highlight>
                  <a:srgbClr val="FFFFFF"/>
                </a:highlight>
                <a:latin typeface="Arial" panose="020B0604020202020204" pitchFamily="34" charset="0"/>
                <a:hlinkClick r:id="rId7"/>
              </a:rPr>
              <a:t>71</a:t>
            </a:r>
            <a:r>
              <a:rPr lang="fr-FR" altLang="ja-JP" b="0" i="0" dirty="0">
                <a:solidFill>
                  <a:srgbClr val="202122"/>
                </a:solidFill>
                <a:effectLst/>
                <a:highlight>
                  <a:srgbClr val="FFFFFF"/>
                </a:highlight>
                <a:latin typeface="Arial" panose="020B0604020202020204" pitchFamily="34" charset="0"/>
              </a:rPr>
              <a:t>. L'article rappelle que l'usage du masculin pour désigner une personne dont on ne connaît pas le genre (comme dans une offre d'emploi) engendre des représentations masculines</a:t>
            </a:r>
            <a:r>
              <a:rPr lang="fr-FR" altLang="ja-JP" b="0" i="0" u="none" strike="noStrike" baseline="30000" dirty="0">
                <a:solidFill>
                  <a:srgbClr val="202122"/>
                </a:solidFill>
                <a:effectLst/>
                <a:highlight>
                  <a:srgbClr val="FFFFFF"/>
                </a:highlight>
                <a:latin typeface="Arial" panose="020B0604020202020204" pitchFamily="34" charset="0"/>
                <a:hlinkClick r:id="rId8"/>
              </a:rPr>
              <a:t>72</a:t>
            </a:r>
            <a:r>
              <a:rPr lang="fr-FR" altLang="ja-JP" b="0" i="0" dirty="0">
                <a:solidFill>
                  <a:srgbClr val="202122"/>
                </a:solidFill>
                <a:effectLst/>
                <a:highlight>
                  <a:srgbClr val="FFFFFF"/>
                </a:highlight>
                <a:latin typeface="Arial" panose="020B0604020202020204" pitchFamily="34" charset="0"/>
              </a:rPr>
              <a:t>. Selon la bibliographie scientifique mobilisée par les auteurs, l'emploi du masculin pluriel pour désigner des groupes mixtes ne permet pas de rendre compte de la réalité mixte du groupe et c'est donc le sens spécifique d'"homme" qui est activé (masculin=homme)</a:t>
            </a:r>
            <a:r>
              <a:rPr lang="fr-FR" altLang="ja-JP" b="0" i="0" u="none" strike="noStrike" baseline="30000" dirty="0">
                <a:solidFill>
                  <a:srgbClr val="202122"/>
                </a:solidFill>
                <a:effectLst/>
                <a:highlight>
                  <a:srgbClr val="FFFFFF"/>
                </a:highlight>
                <a:latin typeface="Arial" panose="020B0604020202020204" pitchFamily="34" charset="0"/>
                <a:hlinkClick r:id="rId9"/>
              </a:rPr>
              <a:t>73</a:t>
            </a:r>
            <a:r>
              <a:rPr lang="fr-FR" altLang="ja-JP" b="0" i="0" dirty="0">
                <a:solidFill>
                  <a:srgbClr val="202122"/>
                </a:solidFill>
                <a:effectLst/>
                <a:highlight>
                  <a:srgbClr val="FFFFFF"/>
                </a:highlight>
                <a:latin typeface="Arial" panose="020B0604020202020204" pitchFamily="34" charset="0"/>
              </a:rPr>
              <a:t>. L'article enjoint donc à utiliser les doublons (chirurgiennes et chirurgiens) et rappelle qu'aucune étude n'a établi de ralentissement de la lecture</a:t>
            </a:r>
            <a:r>
              <a:rPr lang="fr-FR" altLang="ja-JP" b="0" i="0" u="none" strike="noStrike" baseline="30000" dirty="0">
                <a:solidFill>
                  <a:srgbClr val="202122"/>
                </a:solidFill>
                <a:effectLst/>
                <a:highlight>
                  <a:srgbClr val="FFFFFF"/>
                </a:highlight>
                <a:latin typeface="Arial" panose="020B0604020202020204" pitchFamily="34" charset="0"/>
                <a:hlinkClick r:id="rId9"/>
              </a:rPr>
              <a:t>73</a:t>
            </a:r>
            <a:r>
              <a:rPr lang="fr-FR" altLang="ja-JP" b="0" i="0" dirty="0">
                <a:solidFill>
                  <a:srgbClr val="202122"/>
                </a:solidFill>
                <a:effectLst/>
                <a:highlight>
                  <a:srgbClr val="FFFFFF"/>
                </a:highlight>
                <a:latin typeface="Arial" panose="020B0604020202020204" pitchFamily="34" charset="0"/>
              </a:rPr>
              <a:t>. Il mentionne aussi que l'ordre de mention fait que le premier terme est interprété comme plus important. Chez un public d'étudiants, la lecture est légèrement ralentie à la première occurrence mais revient ensuite à la normale et le manque d'étude ne permet pas de statuer sur les causes du ralentissement et de l'habituation ni de généraliser les résultats à d'autres populations</a:t>
            </a:r>
            <a:r>
              <a:rPr lang="fr-FR" altLang="ja-JP" b="0" i="0" u="none" strike="noStrike" baseline="30000" dirty="0">
                <a:solidFill>
                  <a:srgbClr val="202122"/>
                </a:solidFill>
                <a:effectLst/>
                <a:highlight>
                  <a:srgbClr val="FFFFFF"/>
                </a:highlight>
                <a:latin typeface="Arial" panose="020B0604020202020204" pitchFamily="34" charset="0"/>
                <a:hlinkClick r:id="rId9"/>
              </a:rPr>
              <a:t>73</a:t>
            </a:r>
            <a:r>
              <a:rPr lang="fr-FR" altLang="ja-JP" b="0" i="0" dirty="0">
                <a:solidFill>
                  <a:srgbClr val="202122"/>
                </a:solidFill>
                <a:effectLst/>
                <a:highlight>
                  <a:srgbClr val="FFFFFF"/>
                </a:highlight>
                <a:latin typeface="Arial" panose="020B0604020202020204" pitchFamily="34" charset="0"/>
              </a:rPr>
              <a:t>. En revanche, l'article relève que l'usage des doublons dans les métiers permet aux femmes de se sentir plus confiantes et aptes à exercer ces métiers</a:t>
            </a:r>
            <a:r>
              <a:rPr lang="fr-FR" altLang="ja-JP" b="0" i="0" u="none" strike="noStrike" baseline="30000" dirty="0">
                <a:solidFill>
                  <a:srgbClr val="202122"/>
                </a:solidFill>
                <a:effectLst/>
                <a:highlight>
                  <a:srgbClr val="FFFFFF"/>
                </a:highlight>
                <a:latin typeface="Arial" panose="020B0604020202020204" pitchFamily="34" charset="0"/>
                <a:hlinkClick r:id="rId9"/>
              </a:rPr>
              <a:t>73</a:t>
            </a:r>
            <a:r>
              <a:rPr lang="fr-FR" altLang="ja-JP" b="0" i="0" dirty="0">
                <a:solidFill>
                  <a:srgbClr val="202122"/>
                </a:solidFill>
                <a:effectLst/>
                <a:highlight>
                  <a:srgbClr val="FFFFFF"/>
                </a:highlight>
                <a:latin typeface="Arial" panose="020B0604020202020204" pitchFamily="34" charset="0"/>
              </a:rPr>
              <a:t>. Enfin, en s'appuyant sur l'argument que l'accord de proximité était présent à 45 % dans les textes anciens, l'article recommande une souplesse dans les accords</a:t>
            </a:r>
            <a:r>
              <a:rPr lang="fr-FR" altLang="ja-JP" b="0" i="0" u="none" strike="noStrike" baseline="30000" dirty="0">
                <a:solidFill>
                  <a:srgbClr val="202122"/>
                </a:solidFill>
                <a:effectLst/>
                <a:highlight>
                  <a:srgbClr val="FFFFFF"/>
                </a:highlight>
                <a:latin typeface="Arial" panose="020B0604020202020204" pitchFamily="34" charset="0"/>
                <a:hlinkClick r:id="rId9"/>
              </a:rPr>
              <a:t>73</a:t>
            </a:r>
            <a:r>
              <a:rPr lang="fr-FR" altLang="ja-JP" b="0" i="0" dirty="0">
                <a:solidFill>
                  <a:srgbClr val="202122"/>
                </a:solidFill>
                <a:effectLst/>
                <a:highlight>
                  <a:srgbClr val="FFFFFF"/>
                </a:highlight>
                <a:latin typeface="Arial" panose="020B0604020202020204" pitchFamily="34" charset="0"/>
              </a:rPr>
              <a:t>.</a:t>
            </a:r>
            <a:endParaRPr kumimoji="1" lang="ja-JP" altLang="en-US" dirty="0"/>
          </a:p>
        </p:txBody>
      </p:sp>
    </p:spTree>
    <p:extLst>
      <p:ext uri="{BB962C8B-B14F-4D97-AF65-F5344CB8AC3E}">
        <p14:creationId xmlns:p14="http://schemas.microsoft.com/office/powerpoint/2010/main" val="3599872410"/>
      </p:ext>
    </p:extLst>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C7D3BC-16F7-58F3-CF3A-9D9A481B76C2}"/>
              </a:ext>
            </a:extLst>
          </p:cNvPr>
          <p:cNvSpPr>
            <a:spLocks noGrp="1"/>
          </p:cNvSpPr>
          <p:nvPr>
            <p:ph type="title"/>
          </p:nvPr>
        </p:nvSpPr>
        <p:spPr/>
        <p:txBody>
          <a:bodyPr/>
          <a:lstStyle/>
          <a:p>
            <a:r>
              <a:rPr kumimoji="1" lang="en-US" altLang="ja-JP" dirty="0"/>
              <a:t>6/19 D</a:t>
            </a:r>
            <a:r>
              <a:rPr kumimoji="1" lang="fr-CA" altLang="ja-JP" dirty="0"/>
              <a:t>ébat politique et décision de justice</a:t>
            </a:r>
            <a:endParaRPr kumimoji="1" lang="ja-JP" altLang="en-US" dirty="0"/>
          </a:p>
        </p:txBody>
      </p:sp>
      <p:sp>
        <p:nvSpPr>
          <p:cNvPr id="3" name="テキスト プレースホルダー 2">
            <a:extLst>
              <a:ext uri="{FF2B5EF4-FFF2-40B4-BE49-F238E27FC236}">
                <a16:creationId xmlns:a16="http://schemas.microsoft.com/office/drawing/2014/main" id="{2A959D62-16C0-BD40-FAF1-049BAEF374E0}"/>
              </a:ext>
            </a:extLst>
          </p:cNvPr>
          <p:cNvSpPr>
            <a:spLocks noGrp="1"/>
          </p:cNvSpPr>
          <p:nvPr>
            <p:ph type="body" idx="1"/>
          </p:nvPr>
        </p:nvSpPr>
        <p:spPr/>
        <p:txBody>
          <a:bodyPr>
            <a:normAutofit fontScale="70000" lnSpcReduction="20000"/>
          </a:bodyPr>
          <a:lstStyle/>
          <a:p>
            <a:pPr marL="0" indent="0">
              <a:buNone/>
            </a:pPr>
            <a:r>
              <a:rPr kumimoji="1" lang="fr-CA" altLang="ja-JP" dirty="0">
                <a:latin typeface="Times New Roman" panose="02020603050405020304" pitchFamily="18" charset="0"/>
                <a:cs typeface="Times New Roman" panose="02020603050405020304" pitchFamily="18" charset="0"/>
              </a:rPr>
              <a:t>1980</a:t>
            </a:r>
            <a:r>
              <a:rPr kumimoji="1" lang="ja-JP" altLang="en-US" dirty="0">
                <a:latin typeface="Times New Roman" panose="02020603050405020304" pitchFamily="18" charset="0"/>
                <a:cs typeface="Times New Roman" panose="02020603050405020304" pitchFamily="18" charset="0"/>
              </a:rPr>
              <a:t>年代はじめ</a:t>
            </a:r>
            <a:endParaRPr kumimoji="1" lang="en-US" altLang="ja-JP" dirty="0">
              <a:latin typeface="Times New Roman" panose="02020603050405020304" pitchFamily="18" charset="0"/>
              <a:cs typeface="Times New Roman" panose="02020603050405020304" pitchFamily="18" charset="0"/>
            </a:endParaRPr>
          </a:p>
          <a:p>
            <a:pPr marL="0" indent="0">
              <a:buNone/>
            </a:pPr>
            <a:r>
              <a:rPr kumimoji="1" lang="en-US" altLang="ja-JP" dirty="0">
                <a:latin typeface="Times New Roman" panose="02020603050405020304" pitchFamily="18" charset="0"/>
                <a:cs typeface="Times New Roman" panose="02020603050405020304" pitchFamily="18" charset="0"/>
              </a:rPr>
              <a:t>1990</a:t>
            </a:r>
            <a:r>
              <a:rPr kumimoji="1" lang="ja-JP" altLang="en-US" dirty="0">
                <a:latin typeface="Times New Roman" panose="02020603050405020304" pitchFamily="18" charset="0"/>
                <a:cs typeface="Times New Roman" panose="02020603050405020304" pitchFamily="18" charset="0"/>
              </a:rPr>
              <a:t>年代おわり</a:t>
            </a:r>
            <a:endParaRPr kumimoji="1" lang="en-US" altLang="ja-JP" dirty="0">
              <a:latin typeface="Times New Roman" panose="02020603050405020304" pitchFamily="18" charset="0"/>
              <a:cs typeface="Times New Roman" panose="02020603050405020304" pitchFamily="18" charset="0"/>
            </a:endParaRPr>
          </a:p>
          <a:p>
            <a:pPr marL="0" indent="0">
              <a:buNone/>
            </a:pPr>
            <a:r>
              <a:rPr kumimoji="1" lang="en-US" altLang="ja-JP" dirty="0">
                <a:latin typeface="Times New Roman" panose="02020603050405020304" pitchFamily="18" charset="0"/>
                <a:cs typeface="Times New Roman" panose="02020603050405020304" pitchFamily="18" charset="0"/>
              </a:rPr>
              <a:t>2017 </a:t>
            </a:r>
            <a:r>
              <a:rPr kumimoji="1" lang="ja-JP" altLang="en-US" dirty="0">
                <a:latin typeface="Times New Roman" panose="02020603050405020304" pitchFamily="18" charset="0"/>
                <a:cs typeface="Times New Roman" panose="02020603050405020304" pitchFamily="18" charset="0"/>
              </a:rPr>
              <a:t>年</a:t>
            </a:r>
            <a:r>
              <a:rPr kumimoji="1" lang="en-US" altLang="ja-JP" dirty="0">
                <a:latin typeface="Times New Roman" panose="02020603050405020304" pitchFamily="18" charset="0"/>
                <a:cs typeface="Times New Roman" panose="02020603050405020304" pitchFamily="18" charset="0"/>
              </a:rPr>
              <a:t>(</a:t>
            </a:r>
            <a:r>
              <a:rPr kumimoji="1" lang="fr-CA" altLang="ja-JP" dirty="0">
                <a:latin typeface="Times New Roman" panose="02020603050405020304" pitchFamily="18" charset="0"/>
                <a:cs typeface="Times New Roman" panose="02020603050405020304" pitchFamily="18" charset="0"/>
              </a:rPr>
              <a:t>écriture inclusive)</a:t>
            </a:r>
          </a:p>
          <a:p>
            <a:pPr marL="0" indent="0">
              <a:buNone/>
            </a:pPr>
            <a:endParaRPr kumimoji="1" lang="fr-CA" altLang="ja-JP" dirty="0">
              <a:latin typeface="Times New Roman" panose="02020603050405020304" pitchFamily="18" charset="0"/>
              <a:cs typeface="Times New Roman" panose="02020603050405020304" pitchFamily="18" charset="0"/>
            </a:endParaRPr>
          </a:p>
          <a:p>
            <a:pPr marL="0" indent="0">
              <a:buNone/>
            </a:pPr>
            <a:r>
              <a:rPr lang="fr-FR" altLang="ja-JP" b="0" i="0" dirty="0">
                <a:solidFill>
                  <a:srgbClr val="202122"/>
                </a:solidFill>
                <a:effectLst/>
                <a:highlight>
                  <a:srgbClr val="FFFFFF"/>
                </a:highlight>
                <a:latin typeface="Arial" panose="020B0604020202020204" pitchFamily="34" charset="0"/>
              </a:rPr>
              <a:t>La </a:t>
            </a:r>
            <a:r>
              <a:rPr lang="fr-FR" altLang="ja-JP" b="0" i="0" u="sng" dirty="0">
                <a:solidFill>
                  <a:srgbClr val="FAA700"/>
                </a:solidFill>
                <a:effectLst/>
                <a:highlight>
                  <a:srgbClr val="FFFFFF"/>
                </a:highlight>
                <a:latin typeface="Arial" panose="020B0604020202020204" pitchFamily="34" charset="0"/>
                <a:hlinkClick r:id="rId2"/>
              </a:rPr>
              <a:t>circulaire du 21 novembre 2017</a:t>
            </a:r>
            <a:r>
              <a:rPr lang="fr-FR" altLang="ja-JP" b="0" i="0" dirty="0">
                <a:solidFill>
                  <a:srgbClr val="202122"/>
                </a:solidFill>
                <a:effectLst/>
                <a:highlight>
                  <a:srgbClr val="FFFFFF"/>
                </a:highlight>
                <a:latin typeface="Arial" panose="020B0604020202020204" pitchFamily="34" charset="0"/>
              </a:rPr>
              <a:t> précise les règles de féminisation et de rédaction des textes publiés au Journal officiel de la République française. Les formules inclusives de type « les candidats et les candidates » sont à privilégier. Les fonctions doivent être accordées au genre de la personne, donc au féminin lorsque la fonction est exercée par une femme. Il s'agit d'employer par exemple, « la ministre », « la secrétaire générale, préfète, cheffe de bureau », etc. En revanche, cette circulaire bannit l'usage du point médian dans les textes officiels, notamment les publications au Journal Officiel</a:t>
            </a:r>
            <a:r>
              <a:rPr lang="fr-FR" altLang="ja-JP" b="0" i="0" u="none" strike="noStrike" baseline="30000" dirty="0">
                <a:solidFill>
                  <a:srgbClr val="202122"/>
                </a:solidFill>
                <a:effectLst/>
                <a:highlight>
                  <a:srgbClr val="FFFFFF"/>
                </a:highlight>
                <a:latin typeface="Arial" panose="020B0604020202020204" pitchFamily="34" charset="0"/>
                <a:hlinkClick r:id="rId3"/>
              </a:rPr>
              <a:t>89</a:t>
            </a:r>
            <a:r>
              <a:rPr lang="fr-FR" altLang="ja-JP" b="0" i="0" dirty="0">
                <a:solidFill>
                  <a:srgbClr val="202122"/>
                </a:solidFill>
                <a:effectLst/>
                <a:highlight>
                  <a:srgbClr val="FFFFFF"/>
                </a:highlight>
                <a:latin typeface="Arial" panose="020B0604020202020204" pitchFamily="34" charset="0"/>
              </a:rPr>
              <a:t>. Elle indique que : « le masculin est une forme neutre qu’il convient d’utiliser pour les termes susceptibles de s’appliquer aux femmes »</a:t>
            </a:r>
            <a:r>
              <a:rPr lang="fr-FR" altLang="ja-JP" b="0" i="0" u="none" strike="noStrike" baseline="30000" dirty="0">
                <a:solidFill>
                  <a:srgbClr val="202122"/>
                </a:solidFill>
                <a:effectLst/>
                <a:highlight>
                  <a:srgbClr val="FFFFFF"/>
                </a:highlight>
                <a:latin typeface="Arial" panose="020B0604020202020204" pitchFamily="34" charset="0"/>
                <a:hlinkClick r:id="rId4"/>
              </a:rPr>
              <a:t>90</a:t>
            </a:r>
            <a:r>
              <a:rPr lang="fr-FR" altLang="ja-JP" b="0" i="0" dirty="0">
                <a:solidFill>
                  <a:srgbClr val="202122"/>
                </a:solidFill>
                <a:effectLst/>
                <a:highlight>
                  <a:srgbClr val="FFFFFF"/>
                </a:highlight>
                <a:latin typeface="Arial" panose="020B0604020202020204" pitchFamily="34" charset="0"/>
              </a:rPr>
              <a:t>. Après sa publication, Benjamin Moron-Puech, alors maître de conférences en droit privé à l'</a:t>
            </a:r>
            <a:r>
              <a:rPr lang="fr-FR" altLang="ja-JP" b="0" i="0" u="none" strike="noStrike" dirty="0">
                <a:effectLst/>
                <a:highlight>
                  <a:srgbClr val="FFFFFF"/>
                </a:highlight>
                <a:latin typeface="Arial" panose="020B0604020202020204" pitchFamily="34" charset="0"/>
                <a:hlinkClick r:id="rId5" tooltip="Université Paris-Panthéon-Assas"/>
              </a:rPr>
              <a:t>Université Paris-Panthéon-Assas</a:t>
            </a:r>
            <a:r>
              <a:rPr lang="fr-FR" altLang="ja-JP" b="0" i="0" dirty="0">
                <a:solidFill>
                  <a:srgbClr val="202122"/>
                </a:solidFill>
                <a:effectLst/>
                <a:highlight>
                  <a:srgbClr val="FFFFFF"/>
                </a:highlight>
                <a:latin typeface="Arial" panose="020B0604020202020204" pitchFamily="34" charset="0"/>
              </a:rPr>
              <a:t> tente un recours contre la circulaire </a:t>
            </a:r>
            <a:r>
              <a:rPr lang="fr-FR" altLang="ja-JP" b="0" i="0" u="none" strike="noStrike" baseline="30000" dirty="0">
                <a:solidFill>
                  <a:srgbClr val="202122"/>
                </a:solidFill>
                <a:effectLst/>
                <a:highlight>
                  <a:srgbClr val="FFFFFF"/>
                </a:highlight>
                <a:latin typeface="Arial" panose="020B0604020202020204" pitchFamily="34" charset="0"/>
                <a:hlinkClick r:id="rId6"/>
              </a:rPr>
              <a:t>91</a:t>
            </a:r>
            <a:r>
              <a:rPr lang="fr-FR" altLang="ja-JP" b="0" i="0" dirty="0">
                <a:solidFill>
                  <a:srgbClr val="202122"/>
                </a:solidFill>
                <a:effectLst/>
                <a:highlight>
                  <a:srgbClr val="FFFFFF"/>
                </a:highlight>
                <a:latin typeface="Arial" panose="020B0604020202020204" pitchFamily="34" charset="0"/>
              </a:rPr>
              <a:t>.</a:t>
            </a:r>
          </a:p>
          <a:p>
            <a:pPr marL="0" indent="0">
              <a:buNone/>
            </a:pPr>
            <a:r>
              <a:rPr lang="fr-FR" altLang="ja-JP" dirty="0">
                <a:hlinkClick r:id="rId7"/>
              </a:rPr>
              <a:t>Légifrance - Publications officielles - Journal officiel - JORF n° 0272 du 22/11/2017 (legifrance.gouv.fr)</a:t>
            </a:r>
            <a:endParaRPr kumimoji="1" lang="fr-CA" altLang="ja-JP" dirty="0">
              <a:latin typeface="Times New Roman" panose="02020603050405020304" pitchFamily="18" charset="0"/>
              <a:cs typeface="Times New Roman" panose="02020603050405020304" pitchFamily="18" charset="0"/>
            </a:endParaRPr>
          </a:p>
          <a:p>
            <a:pPr marL="0" indent="0">
              <a:buNone/>
            </a:pPr>
            <a:endParaRPr kumimoji="1" lang="ja-JP"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022420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A86DC92-8616-D7A7-F627-9CD2CB6D9278}"/>
              </a:ext>
            </a:extLst>
          </p:cNvPr>
          <p:cNvSpPr>
            <a:spLocks noGrp="1"/>
          </p:cNvSpPr>
          <p:nvPr>
            <p:ph type="title"/>
          </p:nvPr>
        </p:nvSpPr>
        <p:spPr/>
        <p:txBody>
          <a:bodyPr/>
          <a:lstStyle/>
          <a:p>
            <a:r>
              <a:rPr kumimoji="1" lang="en-GB" altLang="ja-JP" dirty="0"/>
              <a:t>4/17</a:t>
            </a:r>
            <a:r>
              <a:rPr kumimoji="1" lang="ja-JP" altLang="en-US" dirty="0"/>
              <a:t>　文法上の性の話</a:t>
            </a:r>
          </a:p>
        </p:txBody>
      </p:sp>
      <p:sp>
        <p:nvSpPr>
          <p:cNvPr id="3" name="テキスト プレースホルダー 2">
            <a:extLst>
              <a:ext uri="{FF2B5EF4-FFF2-40B4-BE49-F238E27FC236}">
                <a16:creationId xmlns:a16="http://schemas.microsoft.com/office/drawing/2014/main" id="{08F06ADA-96AB-1328-F61A-4284C0D32984}"/>
              </a:ext>
            </a:extLst>
          </p:cNvPr>
          <p:cNvSpPr>
            <a:spLocks noGrp="1"/>
          </p:cNvSpPr>
          <p:nvPr>
            <p:ph type="body" idx="1"/>
          </p:nvPr>
        </p:nvSpPr>
        <p:spPr>
          <a:xfrm>
            <a:off x="1251677" y="1874517"/>
            <a:ext cx="10178324" cy="3593593"/>
          </a:xfrm>
        </p:spPr>
        <p:txBody>
          <a:bodyPr>
            <a:normAutofit fontScale="92500" lnSpcReduction="20000"/>
          </a:bodyPr>
          <a:lstStyle/>
          <a:p>
            <a:pPr marL="0" indent="0">
              <a:buNone/>
            </a:pPr>
            <a:r>
              <a:rPr kumimoji="1" lang="ja-JP" altLang="en-US" dirty="0"/>
              <a:t>文法上の性の話</a:t>
            </a:r>
            <a:endParaRPr kumimoji="1" lang="en-US" altLang="ja-JP" dirty="0"/>
          </a:p>
          <a:p>
            <a:pPr marL="0" indent="0">
              <a:buNone/>
            </a:pPr>
            <a:r>
              <a:rPr kumimoji="1" lang="ja-JP" altLang="en-US" dirty="0"/>
              <a:t>キーワード：　社会、政治、アカデミーフランセーズ、名詞、習得、指示対象、恣意性、規則と例外、使用頻度、言語の問題と社会の問題、歴史、他の言語との比較、音声による動機付け、スペイン語、言語機能としての性能、言語の保守性、言語の変化、擬人化、</a:t>
            </a:r>
            <a:r>
              <a:rPr kumimoji="1" lang="fr-CA" altLang="ja-JP" dirty="0"/>
              <a:t>pays frère, ville sœur, </a:t>
            </a:r>
            <a:r>
              <a:rPr kumimoji="1" lang="ja-JP" altLang="en-US" dirty="0"/>
              <a:t>有標・無標</a:t>
            </a:r>
            <a:endParaRPr kumimoji="1" lang="fr-CA" altLang="ja-JP" dirty="0"/>
          </a:p>
          <a:p>
            <a:pPr marL="0" indent="0">
              <a:buNone/>
            </a:pPr>
            <a:endParaRPr kumimoji="1" lang="fr-CA" altLang="ja-JP" dirty="0"/>
          </a:p>
          <a:p>
            <a:pPr marL="0" indent="0">
              <a:buNone/>
            </a:pPr>
            <a:r>
              <a:rPr kumimoji="1" lang="fr-CA" altLang="ja-JP" dirty="0"/>
              <a:t>La France est une vieille dame qui …</a:t>
            </a:r>
          </a:p>
          <a:p>
            <a:pPr marL="0" indent="0">
              <a:buNone/>
            </a:pPr>
            <a:r>
              <a:rPr kumimoji="1" lang="fr-CA" altLang="ja-JP" dirty="0"/>
              <a:t>https://gallica.bnf.fr/essentiels/anthologie/declaration-droits-femme-citoyenne-0</a:t>
            </a:r>
          </a:p>
          <a:p>
            <a:pPr marL="0" indent="0">
              <a:buNone/>
            </a:pPr>
            <a:endParaRPr kumimoji="1" lang="fr-CA" altLang="ja-JP" dirty="0"/>
          </a:p>
          <a:p>
            <a:pPr marL="0" indent="0">
              <a:buNone/>
            </a:pPr>
            <a:r>
              <a:rPr kumimoji="1" lang="fr-FR" altLang="ja-JP" dirty="0"/>
              <a:t>https://www.radiofrance.fr/franceculture/podcasts/les-nuits-de-france-culture/grand-angle-portrait-de-l-academie-francaise-1ere-diffusion-31-10-1987-7281456</a:t>
            </a:r>
            <a:endParaRPr kumimoji="1" lang="ja-JP" altLang="en-US" dirty="0"/>
          </a:p>
        </p:txBody>
      </p:sp>
    </p:spTree>
    <p:extLst>
      <p:ext uri="{BB962C8B-B14F-4D97-AF65-F5344CB8AC3E}">
        <p14:creationId xmlns:p14="http://schemas.microsoft.com/office/powerpoint/2010/main" val="3752608867"/>
      </p:ext>
    </p:extLst>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F22FB1-90D0-3E56-92A3-E197B365C651}"/>
              </a:ext>
            </a:extLst>
          </p:cNvPr>
          <p:cNvSpPr>
            <a:spLocks noGrp="1"/>
          </p:cNvSpPr>
          <p:nvPr>
            <p:ph type="title"/>
          </p:nvPr>
        </p:nvSpPr>
        <p:spPr/>
        <p:txBody>
          <a:bodyPr/>
          <a:lstStyle/>
          <a:p>
            <a:r>
              <a:rPr kumimoji="1" lang="en-GB" altLang="ja-JP" dirty="0"/>
              <a:t>6/26 </a:t>
            </a:r>
            <a:r>
              <a:rPr kumimoji="1" lang="en-US" altLang="ja-JP" dirty="0"/>
              <a:t> </a:t>
            </a:r>
            <a:r>
              <a:rPr kumimoji="1" lang="ja-JP" altLang="en-US" dirty="0"/>
              <a:t>職業名詞の女性化１</a:t>
            </a:r>
          </a:p>
        </p:txBody>
      </p:sp>
      <p:sp>
        <p:nvSpPr>
          <p:cNvPr id="3" name="テキスト プレースホルダー 2">
            <a:extLst>
              <a:ext uri="{FF2B5EF4-FFF2-40B4-BE49-F238E27FC236}">
                <a16:creationId xmlns:a16="http://schemas.microsoft.com/office/drawing/2014/main" id="{3F93336E-5C0E-BAC6-BD80-6BB2D769096B}"/>
              </a:ext>
            </a:extLst>
          </p:cNvPr>
          <p:cNvSpPr>
            <a:spLocks noGrp="1"/>
          </p:cNvSpPr>
          <p:nvPr>
            <p:ph type="body" idx="1"/>
          </p:nvPr>
        </p:nvSpPr>
        <p:spPr>
          <a:xfrm>
            <a:off x="1251677" y="1632203"/>
            <a:ext cx="10178324" cy="3593593"/>
          </a:xfrm>
        </p:spPr>
        <p:txBody>
          <a:bodyPr>
            <a:normAutofit fontScale="92500" lnSpcReduction="10000"/>
          </a:bodyPr>
          <a:lstStyle/>
          <a:p>
            <a:r>
              <a:rPr lang="fr-FR" altLang="ja-JP" b="1" dirty="0">
                <a:solidFill>
                  <a:srgbClr val="000033"/>
                </a:solidFill>
                <a:latin typeface="Meiryo" panose="020B0604030504040204" pitchFamily="50" charset="-128"/>
                <a:ea typeface="Meiryo" panose="020B0604030504040204" pitchFamily="50" charset="-128"/>
                <a:hlinkClick r:id="rId2"/>
              </a:rPr>
              <a:t>http://katsoura.free.fr/site-ortho-gaffe/download/madame-la-ministre.pdf</a:t>
            </a:r>
            <a:endParaRPr lang="fr-FR" altLang="ja-JP" b="1" dirty="0">
              <a:solidFill>
                <a:srgbClr val="000033"/>
              </a:solidFill>
              <a:latin typeface="Meiryo" panose="020B0604030504040204" pitchFamily="50" charset="-128"/>
              <a:ea typeface="Meiryo" panose="020B0604030504040204" pitchFamily="50" charset="-128"/>
            </a:endParaRPr>
          </a:p>
          <a:p>
            <a:r>
              <a:rPr lang="fr-FR" altLang="ja-JP" b="1" dirty="0">
                <a:solidFill>
                  <a:srgbClr val="000033"/>
                </a:solidFill>
                <a:latin typeface="Meiryo" panose="020B0604030504040204" pitchFamily="50" charset="-128"/>
                <a:ea typeface="Meiryo" panose="020B0604030504040204" pitchFamily="50" charset="-128"/>
                <a:hlinkClick r:id="rId3"/>
              </a:rPr>
              <a:t>https://www.itsukof.com/gyoseki/francais_espagnol.pdf</a:t>
            </a:r>
            <a:endParaRPr lang="fr-FR" altLang="ja-JP" b="1" dirty="0">
              <a:solidFill>
                <a:srgbClr val="000033"/>
              </a:solidFill>
              <a:latin typeface="Meiryo" panose="020B0604030504040204" pitchFamily="50" charset="-128"/>
              <a:ea typeface="Meiryo" panose="020B0604030504040204" pitchFamily="50" charset="-128"/>
            </a:endParaRPr>
          </a:p>
          <a:p>
            <a:r>
              <a:rPr kumimoji="1" lang="fr-FR" altLang="ja-JP" dirty="0">
                <a:hlinkClick r:id="rId4"/>
              </a:rPr>
              <a:t>https://www.itsukof.com/feminin.html</a:t>
            </a:r>
            <a:endParaRPr kumimoji="0" lang="ja-JP" altLang="ja-JP" sz="4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ja-JP"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rPr>
              <a:t>Itsuko FUJIMURA，</a:t>
            </a:r>
            <a:r>
              <a:rPr kumimoji="0" lang="ja-JP" altLang="ja-JP" sz="2000" b="1" i="1"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hlinkClick r:id="rId5"/>
              </a:rPr>
              <a:t> Politique de la langue: La féminisation des noms de métiers et de titres dans la presse française (1988 - 2001)</a:t>
            </a:r>
            <a:r>
              <a:rPr kumimoji="0" lang="ja-JP"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rPr>
              <a:t>, 2005, "Mots" 78, p.37-52.</a:t>
            </a:r>
          </a:p>
          <a:p>
            <a:r>
              <a:rPr lang="fr-FR" altLang="ja-JP" b="1" i="0" dirty="0">
                <a:solidFill>
                  <a:srgbClr val="000033"/>
                </a:solidFill>
                <a:effectLst/>
                <a:latin typeface="Meiryo" panose="020B0604030504040204" pitchFamily="50" charset="-128"/>
                <a:ea typeface="Meiryo" panose="020B0604030504040204" pitchFamily="50" charset="-128"/>
                <a:hlinkClick r:id="rId6"/>
              </a:rPr>
              <a:t>Quiz : savez-vous féminiser les noms (et autres questions de genre)?</a:t>
            </a:r>
            <a:endParaRPr lang="fr-FR" altLang="ja-JP" b="1" i="0" dirty="0">
              <a:solidFill>
                <a:srgbClr val="000033"/>
              </a:solidFill>
              <a:effectLst/>
              <a:latin typeface="Meiryo" panose="020B0604030504040204" pitchFamily="50" charset="-128"/>
              <a:ea typeface="Meiryo" panose="020B0604030504040204" pitchFamily="50" charset="-128"/>
            </a:endParaRPr>
          </a:p>
          <a:p>
            <a:r>
              <a:rPr lang="fr-FR" altLang="ja-JP" b="1" i="0" dirty="0">
                <a:effectLst/>
                <a:latin typeface="Meiryo" panose="020B0604030504040204" pitchFamily="50" charset="-128"/>
                <a:ea typeface="Meiryo" panose="020B0604030504040204" pitchFamily="50" charset="-128"/>
                <a:hlinkClick r:id="rId7"/>
              </a:rPr>
              <a:t>Femme, j'écris ton nom...</a:t>
            </a:r>
            <a:endParaRPr lang="fr-FR" altLang="ja-JP" b="1" i="0" dirty="0">
              <a:effectLst/>
              <a:latin typeface="Meiryo" panose="020B0604030504040204" pitchFamily="50" charset="-128"/>
              <a:ea typeface="Meiryo" panose="020B0604030504040204" pitchFamily="50" charset="-128"/>
            </a:endParaRPr>
          </a:p>
          <a:p>
            <a:r>
              <a:rPr lang="fr-FR" altLang="ja-JP" b="1" i="0" dirty="0">
                <a:solidFill>
                  <a:srgbClr val="000033"/>
                </a:solidFill>
                <a:effectLst/>
                <a:latin typeface="Meiryo" panose="020B0604030504040204" pitchFamily="50" charset="-128"/>
                <a:ea typeface="Meiryo" panose="020B0604030504040204" pitchFamily="50" charset="-128"/>
                <a:hlinkClick r:id="rId8"/>
              </a:rPr>
              <a:t>https://www.itsukof.com/cours/shuchu/kanazawa/kanazawa-genre.pdf</a:t>
            </a:r>
            <a:endParaRPr lang="fr-FR" altLang="ja-JP" b="1" i="0" dirty="0">
              <a:solidFill>
                <a:srgbClr val="000033"/>
              </a:solidFill>
              <a:effectLst/>
              <a:latin typeface="Meiryo" panose="020B0604030504040204" pitchFamily="50" charset="-128"/>
              <a:ea typeface="Meiryo" panose="020B0604030504040204" pitchFamily="50" charset="-128"/>
            </a:endParaRPr>
          </a:p>
          <a:p>
            <a:r>
              <a:rPr lang="fr-FR" altLang="ja-JP" b="1" i="0" dirty="0">
                <a:solidFill>
                  <a:srgbClr val="000033"/>
                </a:solidFill>
                <a:effectLst/>
                <a:latin typeface="Meiryo" panose="020B0604030504040204" pitchFamily="50" charset="-128"/>
                <a:ea typeface="Meiryo" panose="020B0604030504040204" pitchFamily="50" charset="-128"/>
                <a:hlinkClick r:id="rId9"/>
              </a:rPr>
              <a:t>https://journals.openedition.org/mots/355#ftn17</a:t>
            </a:r>
            <a:endParaRPr lang="fr-FR" altLang="ja-JP" b="1" i="0" dirty="0">
              <a:solidFill>
                <a:srgbClr val="000033"/>
              </a:solidFill>
              <a:effectLst/>
              <a:latin typeface="Meiryo" panose="020B0604030504040204" pitchFamily="50" charset="-128"/>
              <a:ea typeface="Meiryo" panose="020B0604030504040204" pitchFamily="50" charset="-128"/>
            </a:endParaRPr>
          </a:p>
          <a:p>
            <a:endParaRPr lang="fr-FR" altLang="ja-JP" b="1" i="0" dirty="0">
              <a:solidFill>
                <a:srgbClr val="000033"/>
              </a:solidFill>
              <a:effectLst/>
              <a:latin typeface="Meiryo" panose="020B0604030504040204" pitchFamily="50" charset="-128"/>
              <a:ea typeface="Meiryo" panose="020B0604030504040204" pitchFamily="50" charset="-128"/>
            </a:endParaRPr>
          </a:p>
          <a:p>
            <a:endParaRPr lang="fr-FR" altLang="ja-JP" b="1" i="0" dirty="0">
              <a:solidFill>
                <a:srgbClr val="000033"/>
              </a:solidFill>
              <a:effectLst/>
              <a:latin typeface="Meiryo" panose="020B0604030504040204" pitchFamily="50" charset="-128"/>
              <a:ea typeface="Meiryo" panose="020B0604030504040204" pitchFamily="50" charset="-128"/>
            </a:endParaRPr>
          </a:p>
          <a:p>
            <a:endParaRPr kumimoji="1" lang="fr-FR" altLang="ja-JP" dirty="0"/>
          </a:p>
          <a:p>
            <a:endParaRPr kumimoji="1" lang="fr-FR" altLang="ja-JP" dirty="0"/>
          </a:p>
          <a:p>
            <a:endParaRPr kumimoji="1" lang="fr-FR" altLang="ja-JP" dirty="0"/>
          </a:p>
          <a:p>
            <a:endParaRPr kumimoji="1" lang="ja-JP" altLang="en-US" dirty="0"/>
          </a:p>
        </p:txBody>
      </p:sp>
    </p:spTree>
    <p:extLst>
      <p:ext uri="{BB962C8B-B14F-4D97-AF65-F5344CB8AC3E}">
        <p14:creationId xmlns:p14="http://schemas.microsoft.com/office/powerpoint/2010/main" val="539907338"/>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F226C76-CF0E-2BAE-F86F-DB4DCEA590C9}"/>
              </a:ext>
            </a:extLst>
          </p:cNvPr>
          <p:cNvSpPr>
            <a:spLocks noGrp="1"/>
          </p:cNvSpPr>
          <p:nvPr>
            <p:ph type="title"/>
          </p:nvPr>
        </p:nvSpPr>
        <p:spPr/>
        <p:txBody>
          <a:bodyPr/>
          <a:lstStyle/>
          <a:p>
            <a:r>
              <a:rPr kumimoji="1" lang="en-US" altLang="ja-JP" dirty="0"/>
              <a:t>6/26 </a:t>
            </a:r>
            <a:r>
              <a:rPr kumimoji="1" lang="ja-JP" altLang="en-US" dirty="0"/>
              <a:t>言語相対性仮説</a:t>
            </a:r>
          </a:p>
        </p:txBody>
      </p:sp>
      <p:sp>
        <p:nvSpPr>
          <p:cNvPr id="3" name="テキスト プレースホルダー 2">
            <a:extLst>
              <a:ext uri="{FF2B5EF4-FFF2-40B4-BE49-F238E27FC236}">
                <a16:creationId xmlns:a16="http://schemas.microsoft.com/office/drawing/2014/main" id="{84A99CC1-9C77-1455-9E69-06822C2CBBCC}"/>
              </a:ext>
            </a:extLst>
          </p:cNvPr>
          <p:cNvSpPr>
            <a:spLocks noGrp="1"/>
          </p:cNvSpPr>
          <p:nvPr>
            <p:ph type="body" idx="1"/>
          </p:nvPr>
        </p:nvSpPr>
        <p:spPr/>
        <p:txBody>
          <a:bodyPr>
            <a:normAutofit fontScale="77500" lnSpcReduction="20000"/>
          </a:bodyPr>
          <a:lstStyle/>
          <a:p>
            <a:r>
              <a:rPr kumimoji="1" lang="ja-JP" altLang="en-US" dirty="0"/>
              <a:t>サピア・ウォーフの仮説　</a:t>
            </a:r>
            <a:r>
              <a:rPr lang="fr-FR" altLang="ja-JP" b="0" i="0" dirty="0">
                <a:effectLst/>
                <a:highlight>
                  <a:srgbClr val="FFFFFF"/>
                </a:highlight>
                <a:latin typeface="Linux Libertine"/>
              </a:rPr>
              <a:t> Hypothèse de Sapir-Whorf</a:t>
            </a:r>
          </a:p>
          <a:p>
            <a:r>
              <a:rPr lang="fr-FR" altLang="ja-JP" b="0" i="0" dirty="0">
                <a:effectLst/>
                <a:highlight>
                  <a:srgbClr val="FFFFFF"/>
                </a:highlight>
                <a:latin typeface="Linux Libertine"/>
              </a:rPr>
              <a:t>En linguistique et en anthropologie, l’hypothèse de Sapir-Whorf soutient que les représentations mentales dépendent des catégories linguistiques, autrement dit que la façon dont on perçoit le monde dépend du langage. </a:t>
            </a:r>
          </a:p>
          <a:p>
            <a:r>
              <a:rPr lang="ja-JP" altLang="en-US" b="0" i="0" dirty="0">
                <a:solidFill>
                  <a:srgbClr val="202122"/>
                </a:solidFill>
                <a:effectLst/>
                <a:highlight>
                  <a:srgbClr val="FFFFFF"/>
                </a:highlight>
                <a:latin typeface="Arial" panose="020B0604020202020204" pitchFamily="34" charset="0"/>
              </a:rPr>
              <a:t>「言語は認識に影響を与える思考の</a:t>
            </a:r>
            <a:r>
              <a:rPr lang="ja-JP" altLang="en-US" b="1" i="0" dirty="0">
                <a:solidFill>
                  <a:srgbClr val="202122"/>
                </a:solidFill>
                <a:effectLst/>
                <a:highlight>
                  <a:srgbClr val="FFFFFF"/>
                </a:highlight>
                <a:latin typeface="Arial" panose="020B0604020202020204" pitchFamily="34" charset="0"/>
              </a:rPr>
              <a:t>習性</a:t>
            </a:r>
            <a:r>
              <a:rPr lang="ja-JP" altLang="en-US" b="0" i="0" dirty="0">
                <a:solidFill>
                  <a:srgbClr val="202122"/>
                </a:solidFill>
                <a:effectLst/>
                <a:highlight>
                  <a:srgbClr val="FFFFFF"/>
                </a:highlight>
                <a:latin typeface="Arial" panose="020B0604020202020204" pitchFamily="34" charset="0"/>
              </a:rPr>
              <a:t>を提供する」</a:t>
            </a:r>
            <a:endParaRPr lang="en-GB" altLang="ja-JP" b="0" i="0" dirty="0">
              <a:solidFill>
                <a:srgbClr val="202122"/>
              </a:solidFill>
              <a:effectLst/>
              <a:highlight>
                <a:srgbClr val="FFFFFF"/>
              </a:highlight>
              <a:latin typeface="Arial" panose="020B0604020202020204" pitchFamily="34" charset="0"/>
            </a:endParaRPr>
          </a:p>
          <a:p>
            <a:r>
              <a:rPr lang="en-US" altLang="ja-JP" dirty="0">
                <a:solidFill>
                  <a:srgbClr val="202122"/>
                </a:solidFill>
                <a:highlight>
                  <a:srgbClr val="FFFFFF"/>
                </a:highlight>
                <a:latin typeface="Arial" panose="020B0604020202020204" pitchFamily="34" charset="0"/>
              </a:rPr>
              <a:t>Eau/</a:t>
            </a:r>
            <a:r>
              <a:rPr lang="ja-JP" altLang="en-US" dirty="0">
                <a:solidFill>
                  <a:srgbClr val="202122"/>
                </a:solidFill>
                <a:highlight>
                  <a:srgbClr val="FFFFFF"/>
                </a:highlight>
                <a:latin typeface="Arial" panose="020B0604020202020204" pitchFamily="34" charset="0"/>
              </a:rPr>
              <a:t>水、湯、</a:t>
            </a:r>
            <a:endParaRPr lang="en-US" altLang="ja-JP" b="0" i="0" dirty="0">
              <a:solidFill>
                <a:srgbClr val="202122"/>
              </a:solidFill>
              <a:effectLst/>
              <a:highlight>
                <a:srgbClr val="FFFFFF"/>
              </a:highlight>
              <a:latin typeface="Arial" panose="020B0604020202020204" pitchFamily="34" charset="0"/>
            </a:endParaRPr>
          </a:p>
          <a:p>
            <a:r>
              <a:rPr lang="ja-JP" altLang="en-US" b="0" i="0" dirty="0">
                <a:effectLst/>
                <a:highlight>
                  <a:srgbClr val="FFFFFF"/>
                </a:highlight>
                <a:latin typeface="Linux Libertine"/>
              </a:rPr>
              <a:t>フランス語圏では近代言語学の祖であるソシュールの講義における受講学生たちがその後にまとめた</a:t>
            </a:r>
            <a:r>
              <a:rPr lang="en-US" altLang="ja-JP" b="0" i="0" dirty="0">
                <a:effectLst/>
                <a:highlight>
                  <a:srgbClr val="FFFFFF"/>
                </a:highlight>
                <a:latin typeface="Linux Libertine"/>
              </a:rPr>
              <a:t>『</a:t>
            </a:r>
            <a:r>
              <a:rPr lang="ja-JP" altLang="en-US" b="0" i="0" dirty="0">
                <a:effectLst/>
                <a:highlight>
                  <a:srgbClr val="FFFFFF"/>
                </a:highlight>
                <a:latin typeface="Linux Libertine"/>
              </a:rPr>
              <a:t>一般言語学講義</a:t>
            </a:r>
            <a:r>
              <a:rPr lang="en-US" altLang="ja-JP" b="0" i="0" dirty="0">
                <a:effectLst/>
                <a:highlight>
                  <a:srgbClr val="FFFFFF"/>
                </a:highlight>
                <a:latin typeface="Linux Libertine"/>
              </a:rPr>
              <a:t>』</a:t>
            </a:r>
            <a:r>
              <a:rPr lang="ja-JP" altLang="en-US" b="0" i="0" dirty="0">
                <a:effectLst/>
                <a:highlight>
                  <a:srgbClr val="FFFFFF"/>
                </a:highlight>
                <a:latin typeface="Linux Libertine"/>
              </a:rPr>
              <a:t>（</a:t>
            </a:r>
            <a:r>
              <a:rPr lang="en-US" altLang="ja-JP" b="0" i="0" dirty="0">
                <a:effectLst/>
                <a:highlight>
                  <a:srgbClr val="FFFFFF"/>
                </a:highlight>
                <a:latin typeface="Linux Libertine"/>
              </a:rPr>
              <a:t>1916</a:t>
            </a:r>
            <a:r>
              <a:rPr lang="ja-JP" altLang="en-US" b="0" i="0" dirty="0">
                <a:effectLst/>
                <a:highlight>
                  <a:srgbClr val="FFFFFF"/>
                </a:highlight>
                <a:latin typeface="Linux Libertine"/>
              </a:rPr>
              <a:t>）において述べられている［意義（仏</a:t>
            </a:r>
            <a:r>
              <a:rPr lang="en-US" altLang="ja-JP" b="0" i="0" dirty="0">
                <a:effectLst/>
                <a:highlight>
                  <a:srgbClr val="FFFFFF"/>
                </a:highlight>
                <a:latin typeface="Linux Libertine"/>
              </a:rPr>
              <a:t>: signification)</a:t>
            </a:r>
            <a:r>
              <a:rPr lang="ja-JP" altLang="en-US" b="0" i="0" dirty="0">
                <a:effectLst/>
                <a:highlight>
                  <a:srgbClr val="FFFFFF"/>
                </a:highlight>
                <a:latin typeface="Linux Libertine"/>
              </a:rPr>
              <a:t>　に対する］価値（仏</a:t>
            </a:r>
            <a:r>
              <a:rPr lang="en-US" altLang="ja-JP" b="0" i="0" dirty="0">
                <a:effectLst/>
                <a:highlight>
                  <a:srgbClr val="FFFFFF"/>
                </a:highlight>
                <a:latin typeface="Linux Libertine"/>
              </a:rPr>
              <a:t>: </a:t>
            </a:r>
            <a:r>
              <a:rPr lang="en-US" altLang="ja-JP" b="0" i="0" dirty="0" err="1">
                <a:effectLst/>
                <a:highlight>
                  <a:srgbClr val="FFFFFF"/>
                </a:highlight>
                <a:latin typeface="Linux Libertine"/>
              </a:rPr>
              <a:t>valeur</a:t>
            </a:r>
            <a:r>
              <a:rPr lang="ja-JP" altLang="en-US" b="0" i="0" dirty="0">
                <a:effectLst/>
                <a:highlight>
                  <a:srgbClr val="FFFFFF"/>
                </a:highlight>
                <a:latin typeface="Linux Libertine"/>
              </a:rPr>
              <a:t>）としての概念が、諸言語間で相違するものとしている。例としては仏の</a:t>
            </a:r>
            <a:r>
              <a:rPr lang="en-US" altLang="ja-JP" b="0" i="0" dirty="0">
                <a:effectLst/>
                <a:highlight>
                  <a:srgbClr val="FFFFFF"/>
                </a:highlight>
                <a:latin typeface="Linux Libertine"/>
              </a:rPr>
              <a:t>mouton</a:t>
            </a:r>
            <a:r>
              <a:rPr lang="ja-JP" altLang="en-US" b="0" i="0" dirty="0">
                <a:effectLst/>
                <a:highlight>
                  <a:srgbClr val="FFFFFF"/>
                </a:highlight>
                <a:latin typeface="Linux Libertine"/>
              </a:rPr>
              <a:t>と英の</a:t>
            </a:r>
            <a:r>
              <a:rPr lang="en-US" altLang="ja-JP" b="0" i="0" dirty="0">
                <a:effectLst/>
                <a:highlight>
                  <a:srgbClr val="FFFFFF"/>
                </a:highlight>
                <a:latin typeface="Linux Libertine"/>
              </a:rPr>
              <a:t>sheep</a:t>
            </a:r>
            <a:r>
              <a:rPr lang="ja-JP" altLang="en-US" b="0" i="0" dirty="0">
                <a:effectLst/>
                <a:highlight>
                  <a:srgbClr val="FFFFFF"/>
                </a:highlight>
                <a:latin typeface="Linux Libertine"/>
              </a:rPr>
              <a:t>の間の相違が挙げられている。相違する価値がそれぞれ精神へ別個に及ぼす影響について語られてはいないが、それを受けた弟子のバイイは</a:t>
            </a:r>
            <a:r>
              <a:rPr lang="en-US" altLang="ja-JP" b="0" i="0" dirty="0">
                <a:effectLst/>
                <a:highlight>
                  <a:srgbClr val="FFFFFF"/>
                </a:highlight>
                <a:latin typeface="Linux Libertine"/>
              </a:rPr>
              <a:t>『</a:t>
            </a:r>
            <a:r>
              <a:rPr lang="ja-JP" altLang="en-US" b="0" i="0" dirty="0">
                <a:effectLst/>
                <a:highlight>
                  <a:srgbClr val="FFFFFF"/>
                </a:highlight>
                <a:latin typeface="Linux Libertine"/>
              </a:rPr>
              <a:t>一般言語学とフランス言語学</a:t>
            </a:r>
            <a:r>
              <a:rPr lang="en-US" altLang="ja-JP" b="0" i="0" dirty="0">
                <a:effectLst/>
                <a:highlight>
                  <a:srgbClr val="FFFFFF"/>
                </a:highlight>
                <a:latin typeface="Linux Libertine"/>
              </a:rPr>
              <a:t>』</a:t>
            </a:r>
            <a:r>
              <a:rPr lang="ja-JP" altLang="en-US" b="0" i="0" dirty="0">
                <a:effectLst/>
                <a:highlight>
                  <a:srgbClr val="FFFFFF"/>
                </a:highlight>
                <a:latin typeface="Linux Libertine"/>
              </a:rPr>
              <a:t>（</a:t>
            </a:r>
            <a:r>
              <a:rPr lang="en-US" altLang="ja-JP" b="0" i="0" dirty="0">
                <a:effectLst/>
                <a:highlight>
                  <a:srgbClr val="FFFFFF"/>
                </a:highlight>
                <a:latin typeface="Linux Libertine"/>
              </a:rPr>
              <a:t>1932</a:t>
            </a:r>
            <a:r>
              <a:rPr lang="ja-JP" altLang="en-US" b="0" i="0" dirty="0">
                <a:effectLst/>
                <a:highlight>
                  <a:srgbClr val="FFFFFF"/>
                </a:highlight>
                <a:latin typeface="Linux Libertine"/>
              </a:rPr>
              <a:t>）において、ドイツ語とフランス語の間の構造上の志向の差異を述べていて、それぞれの言語を話す主体の精神の働きの違いを推測させる。</a:t>
            </a:r>
            <a:endParaRPr lang="fr-FR" altLang="ja-JP" b="0" i="0" dirty="0">
              <a:effectLst/>
              <a:highlight>
                <a:srgbClr val="FFFFFF"/>
              </a:highlight>
              <a:latin typeface="Linux Libertine"/>
            </a:endParaRPr>
          </a:p>
          <a:p>
            <a:r>
              <a:rPr lang="fr-FR" altLang="ja-JP" b="0" i="0" dirty="0">
                <a:effectLst/>
                <a:highlight>
                  <a:srgbClr val="FFFFFF"/>
                </a:highlight>
                <a:latin typeface="Linux Libertine"/>
              </a:rPr>
              <a:t>Charles Bally</a:t>
            </a:r>
          </a:p>
          <a:p>
            <a:endParaRPr kumimoji="1" lang="ja-JP" altLang="en-US" dirty="0"/>
          </a:p>
        </p:txBody>
      </p:sp>
    </p:spTree>
    <p:extLst>
      <p:ext uri="{BB962C8B-B14F-4D97-AF65-F5344CB8AC3E}">
        <p14:creationId xmlns:p14="http://schemas.microsoft.com/office/powerpoint/2010/main" val="2046529021"/>
      </p:ext>
    </p:extLst>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EAAA0E5-E6C6-C479-E5A5-45F5238294ED}"/>
              </a:ext>
            </a:extLst>
          </p:cNvPr>
          <p:cNvSpPr>
            <a:spLocks noGrp="1"/>
          </p:cNvSpPr>
          <p:nvPr>
            <p:ph type="title"/>
          </p:nvPr>
        </p:nvSpPr>
        <p:spPr/>
        <p:txBody>
          <a:bodyPr/>
          <a:lstStyle/>
          <a:p>
            <a:r>
              <a:rPr kumimoji="1" lang="fr-CA" altLang="ja-JP" dirty="0"/>
              <a:t>7</a:t>
            </a:r>
            <a:r>
              <a:rPr kumimoji="1" lang="en-GB" altLang="ja-JP" dirty="0"/>
              <a:t>/2 </a:t>
            </a:r>
            <a:r>
              <a:rPr kumimoji="1" lang="ja-JP" altLang="en-US" dirty="0"/>
              <a:t>職業名詞の女性化 </a:t>
            </a:r>
            <a:br>
              <a:rPr kumimoji="1" lang="en-US" altLang="ja-JP" dirty="0"/>
            </a:br>
            <a:r>
              <a:rPr kumimoji="1" lang="ja-JP" altLang="en-US" dirty="0"/>
              <a:t>データの観察</a:t>
            </a:r>
          </a:p>
        </p:txBody>
      </p:sp>
      <p:sp>
        <p:nvSpPr>
          <p:cNvPr id="3" name="テキスト プレースホルダー 2">
            <a:extLst>
              <a:ext uri="{FF2B5EF4-FFF2-40B4-BE49-F238E27FC236}">
                <a16:creationId xmlns:a16="http://schemas.microsoft.com/office/drawing/2014/main" id="{67DD784E-BBD2-A993-06DE-DBBB535FE671}"/>
              </a:ext>
            </a:extLst>
          </p:cNvPr>
          <p:cNvSpPr>
            <a:spLocks noGrp="1"/>
          </p:cNvSpPr>
          <p:nvPr>
            <p:ph type="body" idx="1"/>
          </p:nvPr>
        </p:nvSpPr>
        <p:spPr/>
        <p:txBody>
          <a:bodyPr>
            <a:normAutofit fontScale="92500"/>
          </a:bodyPr>
          <a:lstStyle/>
          <a:p>
            <a:r>
              <a:rPr kumimoji="0" lang="ja-JP"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rPr>
              <a:t>Itsuko FUJIMURA，</a:t>
            </a:r>
            <a:r>
              <a:rPr kumimoji="0" lang="ja-JP" altLang="ja-JP" sz="2000" b="1" i="1"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hlinkClick r:id="rId2"/>
              </a:rPr>
              <a:t> Politique de la langue: La féminisation des noms de métiers et de titres dans la presse française (1988 - 2001)</a:t>
            </a:r>
            <a:r>
              <a:rPr kumimoji="0" lang="ja-JP"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rPr>
              <a:t>, 2005, "Mots" 78, p.37-52.</a:t>
            </a:r>
            <a:endParaRPr kumimoji="0" lang="fr-CA"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endParaRPr>
          </a:p>
          <a:p>
            <a:endParaRPr kumimoji="0" lang="en-US"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endParaRPr>
          </a:p>
          <a:p>
            <a:pPr marL="0" indent="0">
              <a:buNone/>
            </a:pPr>
            <a:r>
              <a:rPr lang="en-US" altLang="ja-JP" b="1" dirty="0">
                <a:solidFill>
                  <a:srgbClr val="000033"/>
                </a:solidFill>
                <a:latin typeface="メイリオ" panose="020B0604030504040204" pitchFamily="50" charset="-128"/>
                <a:ea typeface="メイリオ" panose="020B0604030504040204" pitchFamily="50" charset="-128"/>
              </a:rPr>
              <a:t>Le Petit Prince </a:t>
            </a:r>
          </a:p>
          <a:p>
            <a:pPr marL="0" indent="0">
              <a:buNone/>
            </a:pPr>
            <a:r>
              <a:rPr kumimoji="0" lang="fr-FR"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rPr>
              <a:t>– Je connais une planète où il y a un Monsieur cramoisi. Il n'a jamais respiré une fleur. Il n'a jamais regardé une étoile. Il n'a jamais aimé personne. Il n’a jamais rien fait d'autre que des additions. Et toute la journée il répète comme toi: "Je suis un homme sérieux! Je suis un homme sérieux!" et ça le fait gonfler d'orgueil. Mais ce n'est pas un homme, c'est un champignon!</a:t>
            </a:r>
            <a:endParaRPr kumimoji="0" lang="fr-CA" altLang="ja-JP" sz="2000" b="1" i="0" u="none" strike="noStrike" cap="none" normalizeH="0" baseline="0" dirty="0">
              <a:ln>
                <a:noFill/>
              </a:ln>
              <a:solidFill>
                <a:srgbClr val="000033"/>
              </a:solidFill>
              <a:effectLst/>
              <a:latin typeface="メイリオ" panose="020B0604030504040204" pitchFamily="50" charset="-128"/>
              <a:ea typeface="メイリオ" panose="020B0604030504040204" pitchFamily="50" charset="-128"/>
            </a:endParaRPr>
          </a:p>
          <a:p>
            <a:endParaRPr kumimoji="1" lang="ja-JP" altLang="en-US" dirty="0"/>
          </a:p>
        </p:txBody>
      </p:sp>
    </p:spTree>
    <p:extLst>
      <p:ext uri="{BB962C8B-B14F-4D97-AF65-F5344CB8AC3E}">
        <p14:creationId xmlns:p14="http://schemas.microsoft.com/office/powerpoint/2010/main" val="754377806"/>
      </p:ext>
    </p:extLst>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525923D-4EEC-9AAF-DEB5-6F80E5A5BE42}"/>
              </a:ext>
            </a:extLst>
          </p:cNvPr>
          <p:cNvSpPr>
            <a:spLocks noGrp="1"/>
          </p:cNvSpPr>
          <p:nvPr>
            <p:ph type="title"/>
          </p:nvPr>
        </p:nvSpPr>
        <p:spPr/>
        <p:txBody>
          <a:bodyPr/>
          <a:lstStyle/>
          <a:p>
            <a:r>
              <a:rPr kumimoji="1" lang="en-US" altLang="ja-JP" dirty="0"/>
              <a:t>7/2 </a:t>
            </a:r>
            <a:r>
              <a:rPr kumimoji="1" lang="ja-JP" altLang="en-US" dirty="0"/>
              <a:t>選挙結果</a:t>
            </a:r>
          </a:p>
        </p:txBody>
      </p:sp>
      <p:sp>
        <p:nvSpPr>
          <p:cNvPr id="3" name="テキスト プレースホルダー 2">
            <a:extLst>
              <a:ext uri="{FF2B5EF4-FFF2-40B4-BE49-F238E27FC236}">
                <a16:creationId xmlns:a16="http://schemas.microsoft.com/office/drawing/2014/main" id="{DCA2BD0A-3D0B-E3DC-CB78-5EB0DB729F56}"/>
              </a:ext>
            </a:extLst>
          </p:cNvPr>
          <p:cNvSpPr>
            <a:spLocks noGrp="1"/>
          </p:cNvSpPr>
          <p:nvPr>
            <p:ph type="body" idx="1"/>
          </p:nvPr>
        </p:nvSpPr>
        <p:spPr/>
        <p:txBody>
          <a:bodyPr/>
          <a:lstStyle/>
          <a:p>
            <a:r>
              <a:rPr kumimoji="1" lang="fr-FR" altLang="ja-JP" dirty="0">
                <a:hlinkClick r:id="rId2"/>
              </a:rPr>
              <a:t>https://www.lemonde.fr/politique/live/2024/07/02/en-direct-legislatives-2024-lfi-refusera-de-participer-a-une-grande-coalition-comme-l-a-propose-gabriel-attal-repond-manuel-bompard_6245747_823448.html</a:t>
            </a:r>
            <a:endParaRPr kumimoji="1" lang="fr-FR" altLang="ja-JP" dirty="0"/>
          </a:p>
          <a:p>
            <a:r>
              <a:rPr kumimoji="1" lang="fr-FR" altLang="ja-JP" dirty="0" err="1"/>
              <a:t>Canididats</a:t>
            </a:r>
            <a:endParaRPr kumimoji="1" lang="fr-FR" altLang="ja-JP" dirty="0"/>
          </a:p>
          <a:p>
            <a:r>
              <a:rPr kumimoji="1" lang="fr-FR" altLang="ja-JP" dirty="0"/>
              <a:t>Candidates </a:t>
            </a:r>
          </a:p>
          <a:p>
            <a:endParaRPr kumimoji="1" lang="fr-FR" altLang="ja-JP" dirty="0"/>
          </a:p>
          <a:p>
            <a:r>
              <a:rPr kumimoji="1" lang="en-US" altLang="ja-JP" dirty="0"/>
              <a:t>NFP</a:t>
            </a:r>
            <a:r>
              <a:rPr kumimoji="1" lang="ja-JP" altLang="en-US" dirty="0"/>
              <a:t>（左翼連合）紫</a:t>
            </a:r>
            <a:r>
              <a:rPr kumimoji="1" lang="fr-CA" altLang="ja-JP" dirty="0"/>
              <a:t>/</a:t>
            </a:r>
            <a:r>
              <a:rPr kumimoji="1" lang="en-US" altLang="ja-JP" dirty="0"/>
              <a:t>  RN</a:t>
            </a:r>
            <a:r>
              <a:rPr kumimoji="1" lang="ja-JP" altLang="en-US" dirty="0"/>
              <a:t>（</a:t>
            </a:r>
            <a:r>
              <a:rPr kumimoji="1" lang="fr-CA" altLang="ja-JP" dirty="0"/>
              <a:t>Rassemblement National)</a:t>
            </a:r>
            <a:r>
              <a:rPr kumimoji="1" lang="ja-JP" altLang="en-US" dirty="0"/>
              <a:t>（極右）茶</a:t>
            </a:r>
            <a:r>
              <a:rPr kumimoji="1" lang="en-GB" altLang="ja-JP" dirty="0"/>
              <a:t>/  </a:t>
            </a:r>
            <a:r>
              <a:rPr kumimoji="1" lang="en-US" altLang="ja-JP" dirty="0"/>
              <a:t>Ensemble</a:t>
            </a:r>
            <a:r>
              <a:rPr kumimoji="1" lang="ja-JP" altLang="en-US" dirty="0"/>
              <a:t>（</a:t>
            </a:r>
            <a:r>
              <a:rPr kumimoji="1" lang="fr-CA" altLang="ja-JP" dirty="0"/>
              <a:t>Macron</a:t>
            </a:r>
            <a:r>
              <a:rPr kumimoji="1" lang="ja-JP" altLang="en-US" dirty="0"/>
              <a:t>派）黄色</a:t>
            </a:r>
            <a:endParaRPr kumimoji="1" lang="en-US" altLang="ja-JP" dirty="0"/>
          </a:p>
          <a:p>
            <a:pPr marL="0" indent="0">
              <a:buNone/>
            </a:pPr>
            <a:r>
              <a:rPr kumimoji="1" lang="en-US" altLang="ja-JP" dirty="0"/>
              <a:t>25% </a:t>
            </a:r>
            <a:r>
              <a:rPr kumimoji="1" lang="ja-JP" altLang="en-US" dirty="0"/>
              <a:t>→</a:t>
            </a:r>
            <a:r>
              <a:rPr kumimoji="1" lang="en-US" altLang="ja-JP" dirty="0"/>
              <a:t>12.5%</a:t>
            </a:r>
            <a:endParaRPr kumimoji="1" lang="ja-JP" altLang="en-US" dirty="0"/>
          </a:p>
        </p:txBody>
      </p:sp>
    </p:spTree>
    <p:extLst>
      <p:ext uri="{BB962C8B-B14F-4D97-AF65-F5344CB8AC3E}">
        <p14:creationId xmlns:p14="http://schemas.microsoft.com/office/powerpoint/2010/main" val="24139597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00CC9C-E07C-D056-7A09-6A2FC0F0D22F}"/>
              </a:ext>
            </a:extLst>
          </p:cNvPr>
          <p:cNvSpPr>
            <a:spLocks noGrp="1"/>
          </p:cNvSpPr>
          <p:nvPr>
            <p:ph type="title"/>
          </p:nvPr>
        </p:nvSpPr>
        <p:spPr/>
        <p:txBody>
          <a:bodyPr/>
          <a:lstStyle/>
          <a:p>
            <a:r>
              <a:rPr kumimoji="1" lang="en-GB" altLang="ja-JP" dirty="0"/>
              <a:t> </a:t>
            </a:r>
            <a:r>
              <a:rPr kumimoji="1" lang="ja-JP" altLang="en-US" dirty="0"/>
              <a:t>人間名詞　職業名詞の女性化 </a:t>
            </a:r>
            <a:r>
              <a:rPr kumimoji="1" lang="en-US" altLang="ja-JP" dirty="0"/>
              <a:t>1</a:t>
            </a:r>
            <a:endParaRPr kumimoji="1" lang="ja-JP" altLang="en-US" dirty="0"/>
          </a:p>
        </p:txBody>
      </p:sp>
      <p:sp>
        <p:nvSpPr>
          <p:cNvPr id="3" name="テキスト プレースホルダー 2">
            <a:extLst>
              <a:ext uri="{FF2B5EF4-FFF2-40B4-BE49-F238E27FC236}">
                <a16:creationId xmlns:a16="http://schemas.microsoft.com/office/drawing/2014/main" id="{0B5D7441-60E8-3434-5B06-BA74CBF6B8B7}"/>
              </a:ext>
            </a:extLst>
          </p:cNvPr>
          <p:cNvSpPr>
            <a:spLocks noGrp="1"/>
          </p:cNvSpPr>
          <p:nvPr>
            <p:ph type="body" idx="1"/>
          </p:nvPr>
        </p:nvSpPr>
        <p:spPr/>
        <p:txBody>
          <a:bodyPr/>
          <a:lstStyle/>
          <a:p>
            <a:r>
              <a:rPr kumimoji="1" lang="ja-JP" altLang="en-US" dirty="0"/>
              <a:t>人間名詞は少ない。名詞はほとんどが無生物名詞。</a:t>
            </a:r>
            <a:endParaRPr kumimoji="1" lang="en-US" altLang="ja-JP" dirty="0"/>
          </a:p>
          <a:p>
            <a:r>
              <a:rPr kumimoji="1" lang="ja-JP" altLang="en-US" dirty="0"/>
              <a:t>名詞の性は人間の</a:t>
            </a:r>
            <a:r>
              <a:rPr kumimoji="1" lang="fr-CA" altLang="ja-JP" dirty="0" err="1"/>
              <a:t>sex</a:t>
            </a:r>
            <a:r>
              <a:rPr kumimoji="1" lang="ja-JP" altLang="en-US" dirty="0"/>
              <a:t>と結びついているわけではない。</a:t>
            </a:r>
          </a:p>
        </p:txBody>
      </p:sp>
    </p:spTree>
    <p:extLst>
      <p:ext uri="{BB962C8B-B14F-4D97-AF65-F5344CB8AC3E}">
        <p14:creationId xmlns:p14="http://schemas.microsoft.com/office/powerpoint/2010/main" val="2468370911"/>
      </p:ext>
    </p:extLst>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CBAA5CA-1225-E6D2-09E2-7CFD5033670D}"/>
              </a:ext>
            </a:extLst>
          </p:cNvPr>
          <p:cNvSpPr>
            <a:spLocks noGrp="1"/>
          </p:cNvSpPr>
          <p:nvPr>
            <p:ph type="title"/>
          </p:nvPr>
        </p:nvSpPr>
        <p:spPr/>
        <p:txBody>
          <a:bodyPr/>
          <a:lstStyle/>
          <a:p>
            <a:r>
              <a:rPr kumimoji="1" lang="en-US" altLang="ja-JP" dirty="0"/>
              <a:t>6/5 </a:t>
            </a:r>
            <a:r>
              <a:rPr kumimoji="1" lang="fr-CA" altLang="ja-JP" dirty="0"/>
              <a:t>académie Française</a:t>
            </a:r>
            <a:endParaRPr kumimoji="1" lang="ja-JP" altLang="en-US" dirty="0"/>
          </a:p>
        </p:txBody>
      </p:sp>
      <p:sp>
        <p:nvSpPr>
          <p:cNvPr id="3" name="テキスト プレースホルダー 2">
            <a:extLst>
              <a:ext uri="{FF2B5EF4-FFF2-40B4-BE49-F238E27FC236}">
                <a16:creationId xmlns:a16="http://schemas.microsoft.com/office/drawing/2014/main" id="{701AA06D-D978-5A76-6A26-50B1F26FBC41}"/>
              </a:ext>
            </a:extLst>
          </p:cNvPr>
          <p:cNvSpPr>
            <a:spLocks noGrp="1"/>
          </p:cNvSpPr>
          <p:nvPr>
            <p:ph type="body" idx="1"/>
          </p:nvPr>
        </p:nvSpPr>
        <p:spPr/>
        <p:txBody>
          <a:bodyPr/>
          <a:lstStyle/>
          <a:p>
            <a:r>
              <a:rPr kumimoji="1" lang="fr-FR" altLang="ja-JP" dirty="0">
                <a:hlinkClick r:id="rId2"/>
              </a:rPr>
              <a:t>https://www.lemonde.fr/societe/article/2019/02/28/l-academie-francaise-se-resout-a-la-feminisation-des-noms-de-metiers_5429632_3224.html</a:t>
            </a:r>
            <a:endParaRPr kumimoji="1" lang="fr-FR" altLang="ja-JP" dirty="0"/>
          </a:p>
          <a:p>
            <a:endParaRPr kumimoji="1" lang="ja-JP" altLang="en-US" dirty="0"/>
          </a:p>
        </p:txBody>
      </p:sp>
    </p:spTree>
    <p:extLst>
      <p:ext uri="{BB962C8B-B14F-4D97-AF65-F5344CB8AC3E}">
        <p14:creationId xmlns:p14="http://schemas.microsoft.com/office/powerpoint/2010/main" val="1517532618"/>
      </p:ext>
    </p:extLst>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460CD-59E0-FDC1-0F21-ED1BE18ADBB2}"/>
            </a:ext>
          </a:extLst>
        </p:cNvPr>
        <p:cNvGrpSpPr/>
        <p:nvPr/>
      </p:nvGrpSpPr>
      <p:grpSpPr>
        <a:xfrm>
          <a:off x="0" y="0"/>
          <a:ext cx="0" cy="0"/>
          <a:chOff x="0" y="0"/>
          <a:chExt cx="0" cy="0"/>
        </a:xfrm>
      </p:grpSpPr>
      <p:sp>
        <p:nvSpPr>
          <p:cNvPr id="392" name="タイトル 1">
            <a:extLst>
              <a:ext uri="{FF2B5EF4-FFF2-40B4-BE49-F238E27FC236}">
                <a16:creationId xmlns:a16="http://schemas.microsoft.com/office/drawing/2014/main" id="{07F5538A-F679-E558-8823-A8A6786555C9}"/>
              </a:ext>
            </a:extLst>
          </p:cNvPr>
          <p:cNvSpPr txBox="1">
            <a:spLocks noGrp="1"/>
          </p:cNvSpPr>
          <p:nvPr>
            <p:ph type="title"/>
          </p:nvPr>
        </p:nvSpPr>
        <p:spPr>
          <a:xfrm>
            <a:off x="1251677" y="382384"/>
            <a:ext cx="10387046" cy="1492133"/>
          </a:xfrm>
          <a:prstGeom prst="rect">
            <a:avLst/>
          </a:prstGeom>
        </p:spPr>
        <p:txBody>
          <a:bodyPr>
            <a:normAutofit fontScale="90000"/>
          </a:bodyPr>
          <a:lstStyle/>
          <a:p>
            <a:pPr defTabSz="886968">
              <a:defRPr sz="3104" spc="194">
                <a:latin typeface="+mn-lt"/>
                <a:ea typeface="+mn-ea"/>
                <a:cs typeface="+mn-cs"/>
                <a:sym typeface="Helvetica"/>
              </a:defRPr>
            </a:pPr>
            <a:r>
              <a:rPr lang="fr-CA" dirty="0"/>
              <a:t>6</a:t>
            </a:r>
            <a:r>
              <a:rPr lang="en-GB" dirty="0"/>
              <a:t>/5 </a:t>
            </a:r>
            <a:r>
              <a:rPr dirty="0" err="1"/>
              <a:t>G.Dumézil</a:t>
            </a:r>
            <a:r>
              <a:rPr dirty="0"/>
              <a:t> &amp; C</a:t>
            </a:r>
            <a:r>
              <a:rPr cap="none" dirty="0"/>
              <a:t>l</a:t>
            </a:r>
            <a:r>
              <a:rPr dirty="0"/>
              <a:t>. Lévi-Strauss, </a:t>
            </a:r>
            <a:r>
              <a:rPr cap="none" dirty="0" err="1"/>
              <a:t>Déclaration</a:t>
            </a:r>
            <a:r>
              <a:rPr cap="none" dirty="0"/>
              <a:t> </a:t>
            </a:r>
            <a:r>
              <a:rPr cap="none" dirty="0" err="1"/>
              <a:t>faite</a:t>
            </a:r>
            <a:r>
              <a:rPr cap="none" dirty="0"/>
              <a:t> par </a:t>
            </a:r>
            <a:r>
              <a:rPr cap="none" dirty="0" err="1"/>
              <a:t>l’Académie</a:t>
            </a:r>
            <a:r>
              <a:rPr cap="none" dirty="0"/>
              <a:t> française </a:t>
            </a:r>
            <a:r>
              <a:rPr cap="none" dirty="0" err="1"/>
              <a:t>en</a:t>
            </a:r>
            <a:r>
              <a:rPr cap="none" dirty="0"/>
              <a:t> séance du 14 </a:t>
            </a:r>
            <a:r>
              <a:rPr cap="none" dirty="0" err="1"/>
              <a:t>juin</a:t>
            </a:r>
            <a:r>
              <a:rPr cap="none" dirty="0"/>
              <a:t> 1984</a:t>
            </a:r>
            <a:br>
              <a:rPr cap="none" dirty="0"/>
            </a:br>
            <a:endParaRPr cap="none" dirty="0"/>
          </a:p>
        </p:txBody>
      </p:sp>
      <p:sp>
        <p:nvSpPr>
          <p:cNvPr id="393" name="コンテンツ プレースホルダー 2">
            <a:extLst>
              <a:ext uri="{FF2B5EF4-FFF2-40B4-BE49-F238E27FC236}">
                <a16:creationId xmlns:a16="http://schemas.microsoft.com/office/drawing/2014/main" id="{ABC0BA1B-8704-0F5A-F2F0-08AECB63C2BE}"/>
              </a:ext>
            </a:extLst>
          </p:cNvPr>
          <p:cNvSpPr txBox="1">
            <a:spLocks noGrp="1"/>
          </p:cNvSpPr>
          <p:nvPr>
            <p:ph type="body" sz="half" idx="1"/>
          </p:nvPr>
        </p:nvSpPr>
        <p:spPr>
          <a:xfrm>
            <a:off x="1431234" y="1854116"/>
            <a:ext cx="9998765" cy="2986242"/>
          </a:xfrm>
          <a:prstGeom prst="rect">
            <a:avLst/>
          </a:prstGeom>
        </p:spPr>
        <p:txBody>
          <a:bodyPr/>
          <a:lstStyle>
            <a:lvl1pPr>
              <a:lnSpc>
                <a:spcPct val="88000"/>
              </a:lnSpc>
              <a:defRPr sz="1800"/>
            </a:lvl1pPr>
          </a:lstStyle>
          <a:p>
            <a:r>
              <a:t>« En français, la marque du féminin ne sert qu’accessoirement à rendre la distinction entre mâle et femelle. La distribution des substantifs en deux genres institue, dans la totalité du lexique, un principe de classification permettant éventuellement de distinguer des homonymes, de souligner des orthographes différentes, de classer des suffixes, d’indiquer des grandeurs relatives, des rapports de dérivation, et favorisant, par le jeu de l’accord des adjectifs, la variété des constructions nominales… Tous ces emplois du genre grammatical constituent un réseau complexe où la désignation contrastée des sexes ne joue qu’un rôle mineur. Des changements, faits de propos délibéré dans un secteur, peuvent avoir sur les autres des répercussions insoupçonnées. Ils risquent de mettre la confusion et le désordre dans un équilibre subtil né de l’usage, et qu’il paraîtrait mieux avisé de laisser à l’usage le soin de modifier »</a:t>
            </a:r>
          </a:p>
        </p:txBody>
      </p:sp>
      <p:sp>
        <p:nvSpPr>
          <p:cNvPr id="394" name="テキスト ボックス 3">
            <a:extLst>
              <a:ext uri="{FF2B5EF4-FFF2-40B4-BE49-F238E27FC236}">
                <a16:creationId xmlns:a16="http://schemas.microsoft.com/office/drawing/2014/main" id="{2F0401DD-3AD8-3645-804D-F49B9C86E579}"/>
              </a:ext>
            </a:extLst>
          </p:cNvPr>
          <p:cNvSpPr txBox="1"/>
          <p:nvPr/>
        </p:nvSpPr>
        <p:spPr>
          <a:xfrm>
            <a:off x="4576643" y="4798817"/>
            <a:ext cx="4100220" cy="399416"/>
          </a:xfrm>
          <a:prstGeom prst="rect">
            <a:avLst/>
          </a:prstGeom>
          <a:ln w="28575">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Genre féminin 　　⇔　 Sexe　féminin</a:t>
            </a:r>
          </a:p>
        </p:txBody>
      </p:sp>
      <p:sp>
        <p:nvSpPr>
          <p:cNvPr id="395" name="テキスト ボックス 6">
            <a:extLst>
              <a:ext uri="{FF2B5EF4-FFF2-40B4-BE49-F238E27FC236}">
                <a16:creationId xmlns:a16="http://schemas.microsoft.com/office/drawing/2014/main" id="{4B0021D3-B42C-D816-6E5B-A4F28D7B3005}"/>
              </a:ext>
            </a:extLst>
          </p:cNvPr>
          <p:cNvSpPr txBox="1"/>
          <p:nvPr/>
        </p:nvSpPr>
        <p:spPr>
          <a:xfrm>
            <a:off x="5630352" y="5298009"/>
            <a:ext cx="2523712" cy="8026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r>
              <a:t>形　      ⇔　  意味</a:t>
            </a:r>
          </a:p>
          <a:p>
            <a:r>
              <a:t>signifiant ⇔　  signifié</a:t>
            </a:r>
          </a:p>
        </p:txBody>
      </p:sp>
      <p:sp>
        <p:nvSpPr>
          <p:cNvPr id="396" name="テキスト ボックス 7">
            <a:extLst>
              <a:ext uri="{FF2B5EF4-FFF2-40B4-BE49-F238E27FC236}">
                <a16:creationId xmlns:a16="http://schemas.microsoft.com/office/drawing/2014/main" id="{1E7D45FA-9C91-1497-4DA0-E102761E25FF}"/>
              </a:ext>
            </a:extLst>
          </p:cNvPr>
          <p:cNvSpPr txBox="1"/>
          <p:nvPr/>
        </p:nvSpPr>
        <p:spPr>
          <a:xfrm>
            <a:off x="4748920" y="6094727"/>
            <a:ext cx="4100221" cy="399416"/>
          </a:xfrm>
          <a:prstGeom prst="rect">
            <a:avLst/>
          </a:prstGeom>
          <a:ln w="28575">
            <a:solidFill>
              <a:srgbClr val="FF5050"/>
            </a:solidFill>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lvl1pPr algn="ctr"/>
          </a:lstStyle>
          <a:p>
            <a:r>
              <a:t>Construction Schematique </a:t>
            </a:r>
          </a:p>
        </p:txBody>
      </p:sp>
    </p:spTree>
    <p:extLst>
      <p:ext uri="{BB962C8B-B14F-4D97-AF65-F5344CB8AC3E}">
        <p14:creationId xmlns:p14="http://schemas.microsoft.com/office/powerpoint/2010/main" val="2197652139"/>
      </p:ext>
    </p:extLst>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743299-9BCA-95E2-F56D-EBDF304E8927}"/>
              </a:ext>
            </a:extLst>
          </p:cNvPr>
          <p:cNvSpPr>
            <a:spLocks noGrp="1"/>
          </p:cNvSpPr>
          <p:nvPr>
            <p:ph type="title"/>
          </p:nvPr>
        </p:nvSpPr>
        <p:spPr/>
        <p:txBody>
          <a:bodyPr/>
          <a:lstStyle/>
          <a:p>
            <a:r>
              <a:rPr kumimoji="1" lang="ja-JP" altLang="en-US" dirty="0"/>
              <a:t> 種々のフランス語の</a:t>
            </a:r>
            <a:r>
              <a:rPr kumimoji="1" lang="fr-CA" altLang="ja-JP" dirty="0"/>
              <a:t>féminisation</a:t>
            </a:r>
            <a:endParaRPr kumimoji="1" lang="ja-JP" altLang="en-US" dirty="0"/>
          </a:p>
        </p:txBody>
      </p:sp>
      <p:sp>
        <p:nvSpPr>
          <p:cNvPr id="3" name="テキスト プレースホルダー 2">
            <a:extLst>
              <a:ext uri="{FF2B5EF4-FFF2-40B4-BE49-F238E27FC236}">
                <a16:creationId xmlns:a16="http://schemas.microsoft.com/office/drawing/2014/main" id="{8FFE7034-7384-2580-2C3B-CB8742F7E435}"/>
              </a:ext>
            </a:extLst>
          </p:cNvPr>
          <p:cNvSpPr>
            <a:spLocks noGrp="1"/>
          </p:cNvSpPr>
          <p:nvPr>
            <p:ph type="body" idx="1"/>
          </p:nvPr>
        </p:nvSpPr>
        <p:spPr/>
        <p:txBody>
          <a:bodyPr/>
          <a:lstStyle/>
          <a:p>
            <a:r>
              <a:rPr lang="fr-FR" altLang="ja-JP" dirty="0" err="1">
                <a:effectLst/>
              </a:rPr>
              <a:t>Haden</a:t>
            </a:r>
            <a:r>
              <a:rPr lang="fr-FR" altLang="ja-JP" dirty="0">
                <a:effectLst/>
              </a:rPr>
              <a:t>, Ernest F., et Eugene A. </a:t>
            </a:r>
            <a:r>
              <a:rPr lang="fr-FR" altLang="ja-JP" dirty="0" err="1">
                <a:effectLst/>
              </a:rPr>
              <a:t>Joliat</a:t>
            </a:r>
            <a:r>
              <a:rPr lang="fr-FR" altLang="ja-JP" dirty="0">
                <a:effectLst/>
              </a:rPr>
              <a:t>. « Le Genre Grammatical des Substantifs en Franco-Canadien Empruntes A L’anglais ». </a:t>
            </a:r>
            <a:r>
              <a:rPr lang="fr-FR" altLang="ja-JP" i="1" dirty="0">
                <a:effectLst/>
              </a:rPr>
              <a:t>PMLA</a:t>
            </a:r>
            <a:r>
              <a:rPr lang="fr-FR" altLang="ja-JP" dirty="0">
                <a:effectLst/>
              </a:rPr>
              <a:t>, vol. 55, n</a:t>
            </a:r>
            <a:r>
              <a:rPr lang="fr-FR" altLang="ja-JP" baseline="30000" dirty="0">
                <a:effectLst/>
              </a:rPr>
              <a:t>o</a:t>
            </a:r>
            <a:r>
              <a:rPr lang="fr-FR" altLang="ja-JP" dirty="0">
                <a:effectLst/>
              </a:rPr>
              <a:t> 3, 2014, p. 839. </a:t>
            </a:r>
            <a:r>
              <a:rPr lang="fr-FR" altLang="ja-JP" i="1" dirty="0" err="1">
                <a:effectLst/>
              </a:rPr>
              <a:t>Crossref</a:t>
            </a:r>
            <a:r>
              <a:rPr lang="fr-FR" altLang="ja-JP" dirty="0">
                <a:effectLst/>
              </a:rPr>
              <a:t>, </a:t>
            </a:r>
            <a:r>
              <a:rPr lang="fr-FR" altLang="ja-JP" dirty="0">
                <a:effectLst/>
                <a:hlinkClick r:id="rId2"/>
              </a:rPr>
              <a:t>https://doi.org/10.2307/458745</a:t>
            </a:r>
            <a:r>
              <a:rPr lang="fr-FR" altLang="ja-JP" dirty="0">
                <a:effectLst/>
              </a:rPr>
              <a:t>.</a:t>
            </a:r>
          </a:p>
          <a:p>
            <a:endParaRPr lang="fr-FR" altLang="ja-JP" dirty="0"/>
          </a:p>
          <a:p>
            <a:r>
              <a:rPr lang="ja-JP" altLang="en-US" dirty="0">
                <a:effectLst/>
              </a:rPr>
              <a:t>スイス、ベルギー、ケベック</a:t>
            </a:r>
            <a:endParaRPr lang="en-GB" altLang="ja-JP" dirty="0">
              <a:effectLst/>
            </a:endParaRPr>
          </a:p>
          <a:p>
            <a:endParaRPr lang="en-GB" altLang="ja-JP" dirty="0"/>
          </a:p>
          <a:p>
            <a:r>
              <a:rPr lang="ja-JP" altLang="en-US" dirty="0">
                <a:effectLst/>
              </a:rPr>
              <a:t>各国に、非性差別的な言語使用のための文書、サイトがある。</a:t>
            </a:r>
            <a:endParaRPr lang="fr-FR" altLang="ja-JP" dirty="0">
              <a:effectLst/>
            </a:endParaRPr>
          </a:p>
          <a:p>
            <a:endParaRPr kumimoji="1" lang="ja-JP" altLang="en-US" dirty="0"/>
          </a:p>
        </p:txBody>
      </p:sp>
    </p:spTree>
    <p:extLst>
      <p:ext uri="{BB962C8B-B14F-4D97-AF65-F5344CB8AC3E}">
        <p14:creationId xmlns:p14="http://schemas.microsoft.com/office/powerpoint/2010/main" val="4095532094"/>
      </p:ext>
    </p:extLst>
  </p:cSld>
  <p:clrMapOvr>
    <a:masterClrMapping/>
  </p:clrMapOvr>
  <p:transition spd="med"/>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5BD34B-8DB9-B8B9-3933-FA8BF8EDE04F}"/>
              </a:ext>
            </a:extLst>
          </p:cNvPr>
          <p:cNvSpPr>
            <a:spLocks noGrp="1"/>
          </p:cNvSpPr>
          <p:nvPr>
            <p:ph type="title"/>
          </p:nvPr>
        </p:nvSpPr>
        <p:spPr/>
        <p:txBody>
          <a:bodyPr/>
          <a:lstStyle/>
          <a:p>
            <a:r>
              <a:rPr kumimoji="1" lang="ja-JP" altLang="en-US" dirty="0"/>
              <a:t>　</a:t>
            </a:r>
            <a:r>
              <a:rPr kumimoji="1" lang="fr-CA" altLang="ja-JP" dirty="0"/>
              <a:t>écriture</a:t>
            </a:r>
            <a:r>
              <a:rPr kumimoji="1" lang="en-US" altLang="ja-JP" dirty="0"/>
              <a:t> inclusive</a:t>
            </a:r>
            <a:endParaRPr kumimoji="1" lang="ja-JP" altLang="en-US" dirty="0"/>
          </a:p>
        </p:txBody>
      </p:sp>
      <p:sp>
        <p:nvSpPr>
          <p:cNvPr id="3" name="テキスト プレースホルダー 2">
            <a:extLst>
              <a:ext uri="{FF2B5EF4-FFF2-40B4-BE49-F238E27FC236}">
                <a16:creationId xmlns:a16="http://schemas.microsoft.com/office/drawing/2014/main" id="{8A2B23C3-0EEC-D2F0-6C6D-8A945E016104}"/>
              </a:ext>
            </a:extLst>
          </p:cNvPr>
          <p:cNvSpPr>
            <a:spLocks noGrp="1"/>
          </p:cNvSpPr>
          <p:nvPr>
            <p:ph type="body" idx="1"/>
          </p:nvPr>
        </p:nvSpPr>
        <p:spPr/>
        <p:txBody>
          <a:bodyPr/>
          <a:lstStyle/>
          <a:p>
            <a:pPr marL="0" indent="0">
              <a:buNone/>
            </a:pPr>
            <a:r>
              <a:rPr kumimoji="1" lang="fr-CA" altLang="ja-JP" dirty="0"/>
              <a:t>Toutes et tous</a:t>
            </a:r>
          </a:p>
          <a:p>
            <a:pPr marL="0" indent="0">
              <a:buNone/>
            </a:pPr>
            <a:r>
              <a:rPr kumimoji="1" lang="fr-CA" altLang="ja-JP" dirty="0"/>
              <a:t>Candidates et candidats</a:t>
            </a:r>
          </a:p>
          <a:p>
            <a:pPr marL="0" indent="0">
              <a:buNone/>
            </a:pPr>
            <a:endParaRPr kumimoji="1" lang="fr-CA" altLang="ja-JP" dirty="0"/>
          </a:p>
          <a:p>
            <a:pPr marL="0" indent="0">
              <a:buNone/>
            </a:pPr>
            <a:r>
              <a:rPr lang="fr-FR" altLang="ja-JP" dirty="0" err="1">
                <a:effectLst/>
              </a:rPr>
              <a:t>Giot</a:t>
            </a:r>
            <a:r>
              <a:rPr lang="fr-FR" altLang="ja-JP" dirty="0">
                <a:effectLst/>
              </a:rPr>
              <a:t>, Jean. « Aspects problématiques de l’écriture inclusive pour l’épistémologie linguistique ». </a:t>
            </a:r>
            <a:r>
              <a:rPr lang="fr-FR" altLang="ja-JP" i="1" dirty="0">
                <a:effectLst/>
              </a:rPr>
              <a:t>Texto! Textes et cultures</a:t>
            </a:r>
            <a:r>
              <a:rPr lang="fr-FR" altLang="ja-JP" dirty="0">
                <a:effectLst/>
              </a:rPr>
              <a:t>, vol. XXVII, n</a:t>
            </a:r>
            <a:r>
              <a:rPr lang="fr-FR" altLang="ja-JP" baseline="30000" dirty="0">
                <a:effectLst/>
              </a:rPr>
              <a:t>o</a:t>
            </a:r>
            <a:r>
              <a:rPr lang="fr-FR" altLang="ja-JP" dirty="0">
                <a:effectLst/>
              </a:rPr>
              <a:t> 1‑2, 2022, p. 22.</a:t>
            </a:r>
          </a:p>
          <a:p>
            <a:pPr marL="0" indent="0">
              <a:buNone/>
            </a:pPr>
            <a:endParaRPr kumimoji="1" lang="ja-JP" altLang="en-US" dirty="0"/>
          </a:p>
        </p:txBody>
      </p:sp>
    </p:spTree>
    <p:extLst>
      <p:ext uri="{BB962C8B-B14F-4D97-AF65-F5344CB8AC3E}">
        <p14:creationId xmlns:p14="http://schemas.microsoft.com/office/powerpoint/2010/main" val="4124479278"/>
      </p:ext>
    </p:extLst>
  </p:cSld>
  <p:clrMapOvr>
    <a:masterClrMapping/>
  </p:clrMapOvr>
  <p:transition spd="med"/>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586B5F-FA9D-6281-2707-298973AF1E10}"/>
              </a:ext>
            </a:extLst>
          </p:cNvPr>
          <p:cNvSpPr>
            <a:spLocks noGrp="1"/>
          </p:cNvSpPr>
          <p:nvPr>
            <p:ph type="title"/>
          </p:nvPr>
        </p:nvSpPr>
        <p:spPr/>
        <p:txBody>
          <a:bodyPr/>
          <a:lstStyle/>
          <a:p>
            <a:r>
              <a:rPr kumimoji="1" lang="en-GB" altLang="ja-JP" dirty="0"/>
              <a:t> femme /homme</a:t>
            </a:r>
            <a:endParaRPr kumimoji="1" lang="ja-JP" altLang="en-US" dirty="0"/>
          </a:p>
        </p:txBody>
      </p:sp>
      <p:sp>
        <p:nvSpPr>
          <p:cNvPr id="3" name="テキスト プレースホルダー 2">
            <a:extLst>
              <a:ext uri="{FF2B5EF4-FFF2-40B4-BE49-F238E27FC236}">
                <a16:creationId xmlns:a16="http://schemas.microsoft.com/office/drawing/2014/main" id="{6FF8EAC8-89A5-F5E0-277B-F69F38FBE33B}"/>
              </a:ext>
            </a:extLst>
          </p:cNvPr>
          <p:cNvSpPr>
            <a:spLocks noGrp="1"/>
          </p:cNvSpPr>
          <p:nvPr>
            <p:ph type="body" idx="1"/>
          </p:nvPr>
        </p:nvSpPr>
        <p:spPr/>
        <p:txBody>
          <a:bodyPr/>
          <a:lstStyle/>
          <a:p>
            <a:r>
              <a:rPr kumimoji="1" lang="fr-CA" altLang="ja-JP" dirty="0"/>
              <a:t>Pays frère</a:t>
            </a:r>
          </a:p>
          <a:p>
            <a:r>
              <a:rPr kumimoji="1" lang="fr-CA" altLang="ja-JP" dirty="0"/>
              <a:t>Argent roi</a:t>
            </a:r>
          </a:p>
          <a:p>
            <a:r>
              <a:rPr kumimoji="1" lang="fr-CA" altLang="ja-JP" dirty="0"/>
              <a:t>Mot clé</a:t>
            </a:r>
            <a:endParaRPr kumimoji="1" lang="ja-JP" altLang="en-US" dirty="0"/>
          </a:p>
        </p:txBody>
      </p:sp>
    </p:spTree>
    <p:extLst>
      <p:ext uri="{BB962C8B-B14F-4D97-AF65-F5344CB8AC3E}">
        <p14:creationId xmlns:p14="http://schemas.microsoft.com/office/powerpoint/2010/main" val="201981967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752E7-631F-386E-E49B-430C4D17FD7A}"/>
              </a:ext>
            </a:extLst>
          </p:cNvPr>
          <p:cNvSpPr>
            <a:spLocks noGrp="1"/>
          </p:cNvSpPr>
          <p:nvPr>
            <p:ph type="title"/>
          </p:nvPr>
        </p:nvSpPr>
        <p:spPr/>
        <p:txBody>
          <a:bodyPr/>
          <a:lstStyle/>
          <a:p>
            <a:r>
              <a:rPr kumimoji="1" lang="fr-CA" altLang="ja-JP" dirty="0"/>
              <a:t>4</a:t>
            </a:r>
            <a:r>
              <a:rPr kumimoji="1" lang="en-GB" altLang="ja-JP" dirty="0"/>
              <a:t>/17 </a:t>
            </a:r>
            <a:r>
              <a:rPr kumimoji="1" lang="en-GB" altLang="ja-JP" dirty="0" err="1"/>
              <a:t>Lyster</a:t>
            </a:r>
            <a:r>
              <a:rPr kumimoji="1" lang="en-GB" altLang="ja-JP" dirty="0"/>
              <a:t> </a:t>
            </a:r>
            <a:endParaRPr kumimoji="1" lang="ja-JP" altLang="en-US" dirty="0"/>
          </a:p>
        </p:txBody>
      </p:sp>
      <p:sp>
        <p:nvSpPr>
          <p:cNvPr id="3" name="テキスト プレースホルダー 2">
            <a:extLst>
              <a:ext uri="{FF2B5EF4-FFF2-40B4-BE49-F238E27FC236}">
                <a16:creationId xmlns:a16="http://schemas.microsoft.com/office/drawing/2014/main" id="{F28239EC-076C-6A56-743C-C5CEE43B25B4}"/>
              </a:ext>
            </a:extLst>
          </p:cNvPr>
          <p:cNvSpPr>
            <a:spLocks noGrp="1"/>
          </p:cNvSpPr>
          <p:nvPr>
            <p:ph type="body" idx="1"/>
          </p:nvPr>
        </p:nvSpPr>
        <p:spPr/>
        <p:txBody>
          <a:bodyPr>
            <a:normAutofit fontScale="55000" lnSpcReduction="20000"/>
          </a:bodyPr>
          <a:lstStyle/>
          <a:p>
            <a:r>
              <a:rPr lang="en-US" altLang="ja-JP" dirty="0" err="1">
                <a:effectLst/>
              </a:rPr>
              <a:t>Lyster</a:t>
            </a:r>
            <a:r>
              <a:rPr lang="en-US" altLang="ja-JP" dirty="0">
                <a:effectLst/>
              </a:rPr>
              <a:t>, Roy. « Predictability in French Gender Attribution: A Corpus Analysis ». </a:t>
            </a:r>
            <a:r>
              <a:rPr lang="en-US" altLang="ja-JP" i="1" dirty="0">
                <a:effectLst/>
              </a:rPr>
              <a:t>Journal of French Language Studies</a:t>
            </a:r>
            <a:r>
              <a:rPr lang="en-US" altLang="ja-JP" dirty="0">
                <a:effectLst/>
              </a:rPr>
              <a:t>, vol. 16, n</a:t>
            </a:r>
            <a:r>
              <a:rPr lang="en-US" altLang="ja-JP" baseline="30000" dirty="0">
                <a:effectLst/>
              </a:rPr>
              <a:t>o</a:t>
            </a:r>
            <a:r>
              <a:rPr lang="en-US" altLang="ja-JP" dirty="0">
                <a:effectLst/>
              </a:rPr>
              <a:t> 01, mars 2006, p. 69. </a:t>
            </a:r>
            <a:r>
              <a:rPr lang="en-US" altLang="ja-JP" i="1" dirty="0" err="1">
                <a:effectLst/>
              </a:rPr>
              <a:t>Crossref</a:t>
            </a:r>
            <a:r>
              <a:rPr lang="en-US" altLang="ja-JP" dirty="0">
                <a:effectLst/>
              </a:rPr>
              <a:t>, </a:t>
            </a:r>
            <a:r>
              <a:rPr lang="en-US" altLang="ja-JP" dirty="0">
                <a:effectLst/>
                <a:hlinkClick r:id="rId2"/>
              </a:rPr>
              <a:t>https://doi.org/10.1017/S0959269506002304</a:t>
            </a:r>
            <a:r>
              <a:rPr lang="en-US" altLang="ja-JP" dirty="0">
                <a:effectLst/>
              </a:rPr>
              <a:t>.</a:t>
            </a:r>
          </a:p>
          <a:p>
            <a:endParaRPr kumimoji="1" lang="en-US" altLang="ja-JP" dirty="0"/>
          </a:p>
          <a:p>
            <a:endParaRPr kumimoji="1" lang="en-US" altLang="ja-JP" dirty="0"/>
          </a:p>
          <a:p>
            <a:r>
              <a:rPr kumimoji="1" lang="en-US" altLang="ja-JP" dirty="0"/>
              <a:t>This article presents a corpus analysis designed to determine the extent to which noun endings in French are reliable predictors of grammatical gender. A corpus of 9,961 nouns appearing in Le Robert Junior </a:t>
            </a:r>
            <a:r>
              <a:rPr kumimoji="1" lang="en-US" altLang="ja-JP" dirty="0" err="1"/>
              <a:t>Illustr</a:t>
            </a:r>
            <a:r>
              <a:rPr kumimoji="1" lang="en-US" altLang="ja-JP" dirty="0"/>
              <a:t> ́ e was </a:t>
            </a:r>
            <a:r>
              <a:rPr kumimoji="1" lang="en-US" altLang="ja-JP" dirty="0" err="1"/>
              <a:t>analysed</a:t>
            </a:r>
            <a:r>
              <a:rPr kumimoji="1" lang="en-US" altLang="ja-JP" dirty="0"/>
              <a:t> according to noun endings, which were </a:t>
            </a:r>
            <a:r>
              <a:rPr kumimoji="1" lang="en-US" altLang="ja-JP" dirty="0" err="1"/>
              <a:t>operationalised</a:t>
            </a:r>
            <a:r>
              <a:rPr kumimoji="1" lang="en-US" altLang="ja-JP" dirty="0"/>
              <a:t> as orthographic representations of rhymes, which consist of either a vowel sound (i.e., a nucleus) in the case of vocalic endings or a vowel-plus-consonant blend (i.e., a nucleus and a coda) in the case of consonantal endings. The analysis classified noun endings as reliably masculine, reliably feminine, or ambiguous, by considering as reliable predictors of grammatical gender any noun ending that predicts the gender of least 90 per cent of all nouns in the corpus with that ending. Results reveal that 81 per cent of all feminine nouns and 80 per cent of all masculine nouns in the corpus are rule governed, having endings that systematically predict their gender. These findings, at odds with traditional grammars, are discussed in terms of their pedagogical implications.</a:t>
            </a:r>
          </a:p>
          <a:p>
            <a:endParaRPr kumimoji="1" lang="en-US" altLang="ja-JP" dirty="0"/>
          </a:p>
          <a:p>
            <a:br>
              <a:rPr lang="ja-JP" altLang="en-US" dirty="0"/>
            </a:br>
            <a:r>
              <a:rPr lang="ja-JP" altLang="en-US" b="0" i="0" dirty="0">
                <a:solidFill>
                  <a:srgbClr val="0D0D0D"/>
                </a:solidFill>
                <a:effectLst/>
                <a:latin typeface="Söhne"/>
              </a:rPr>
              <a:t>この</a:t>
            </a:r>
            <a:r>
              <a:rPr lang="ja-JP" altLang="en-US" dirty="0">
                <a:solidFill>
                  <a:srgbClr val="0D0D0D"/>
                </a:solidFill>
                <a:latin typeface="Söhne"/>
              </a:rPr>
              <a:t>論文</a:t>
            </a:r>
            <a:r>
              <a:rPr lang="ja-JP" altLang="en-US" b="0" i="0" dirty="0">
                <a:solidFill>
                  <a:srgbClr val="0D0D0D"/>
                </a:solidFill>
                <a:effectLst/>
                <a:latin typeface="Söhne"/>
              </a:rPr>
              <a:t>は、フランス語における名詞の語尾が文法的性別の信頼できる予測因子である程度を決定するために行われたコーパス分析を紹介しています。</a:t>
            </a:r>
            <a:r>
              <a:rPr lang="en-US" altLang="ja-JP" b="0" i="0" dirty="0">
                <a:solidFill>
                  <a:srgbClr val="0D0D0D"/>
                </a:solidFill>
                <a:effectLst/>
                <a:latin typeface="Söhne"/>
              </a:rPr>
              <a:t>Le Robert Junior </a:t>
            </a:r>
            <a:r>
              <a:rPr lang="en-US" altLang="ja-JP" b="0" i="0" dirty="0" err="1">
                <a:solidFill>
                  <a:srgbClr val="0D0D0D"/>
                </a:solidFill>
                <a:effectLst/>
                <a:latin typeface="Söhne"/>
              </a:rPr>
              <a:t>Illustré</a:t>
            </a:r>
            <a:r>
              <a:rPr lang="ja-JP" altLang="en-US" b="0" i="0" dirty="0">
                <a:solidFill>
                  <a:srgbClr val="0D0D0D"/>
                </a:solidFill>
                <a:effectLst/>
                <a:latin typeface="Söhne"/>
              </a:rPr>
              <a:t>に掲載された</a:t>
            </a:r>
            <a:r>
              <a:rPr lang="en-US" altLang="ja-JP" b="0" i="0" dirty="0">
                <a:solidFill>
                  <a:srgbClr val="0D0D0D"/>
                </a:solidFill>
                <a:effectLst/>
                <a:latin typeface="Söhne"/>
              </a:rPr>
              <a:t>9,961</a:t>
            </a:r>
            <a:r>
              <a:rPr lang="ja-JP" altLang="en-US" b="0" i="0" dirty="0">
                <a:solidFill>
                  <a:srgbClr val="0D0D0D"/>
                </a:solidFill>
                <a:effectLst/>
                <a:latin typeface="Söhne"/>
              </a:rPr>
              <a:t>の名詞のコーパスが、名詞の語尾に基づいて分析されました。名詞の語尾は、母音の音（すなわち核）である場合の母音的な語尾、または母音と子音のブレンド（すなわち核とコーダ）である場合の子音的な語尾として操作されました。この分析では、名詞の語尾を信頼できる男性、信頼できる女性、または曖昧として分類しました。それは、その語尾を持つすべての名詞のうち少なくとも</a:t>
            </a:r>
            <a:r>
              <a:rPr lang="en-US" altLang="ja-JP" b="0" i="0" dirty="0">
                <a:solidFill>
                  <a:srgbClr val="0D0D0D"/>
                </a:solidFill>
                <a:effectLst/>
                <a:latin typeface="Söhne"/>
              </a:rPr>
              <a:t>90</a:t>
            </a:r>
            <a:r>
              <a:rPr lang="ja-JP" altLang="en-US" b="0" i="0" dirty="0">
                <a:solidFill>
                  <a:srgbClr val="0D0D0D"/>
                </a:solidFill>
                <a:effectLst/>
                <a:latin typeface="Söhne"/>
              </a:rPr>
              <a:t>％の名詞の文法的性別を予測する信頼できる予測因子として考慮されました。結果は、コーパス内のすべての女性名詞のうち</a:t>
            </a:r>
            <a:r>
              <a:rPr lang="en-US" altLang="ja-JP" b="0" i="0" dirty="0">
                <a:solidFill>
                  <a:srgbClr val="0D0D0D"/>
                </a:solidFill>
                <a:effectLst/>
                <a:latin typeface="Söhne"/>
              </a:rPr>
              <a:t>81</a:t>
            </a:r>
            <a:r>
              <a:rPr lang="ja-JP" altLang="en-US" b="0" i="0" dirty="0">
                <a:solidFill>
                  <a:srgbClr val="0D0D0D"/>
                </a:solidFill>
                <a:effectLst/>
                <a:latin typeface="Söhne"/>
              </a:rPr>
              <a:t>％、すべての男性名詞のうち</a:t>
            </a:r>
            <a:r>
              <a:rPr lang="en-US" altLang="ja-JP" b="0" i="0" dirty="0">
                <a:solidFill>
                  <a:srgbClr val="0D0D0D"/>
                </a:solidFill>
                <a:effectLst/>
                <a:latin typeface="Söhne"/>
              </a:rPr>
              <a:t>80</a:t>
            </a:r>
            <a:r>
              <a:rPr lang="ja-JP" altLang="en-US" b="0" i="0" dirty="0">
                <a:solidFill>
                  <a:srgbClr val="0D0D0D"/>
                </a:solidFill>
                <a:effectLst/>
                <a:latin typeface="Söhne"/>
              </a:rPr>
              <a:t>％が規則に従っており、その性別をシステマティックに予測する語尾を持っていることを示しています。これらの結果は、伝統的な文法とは異なりますが、その教育的な意義について議論されています。</a:t>
            </a:r>
            <a:endParaRPr kumimoji="1" lang="ja-JP" altLang="en-US" dirty="0"/>
          </a:p>
        </p:txBody>
      </p:sp>
    </p:spTree>
    <p:extLst>
      <p:ext uri="{BB962C8B-B14F-4D97-AF65-F5344CB8AC3E}">
        <p14:creationId xmlns:p14="http://schemas.microsoft.com/office/powerpoint/2010/main" val="3645312207"/>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5F4A0C-6F76-B2EA-F862-3DF96C064A2B}"/>
              </a:ext>
            </a:extLst>
          </p:cNvPr>
          <p:cNvSpPr>
            <a:spLocks noGrp="1"/>
          </p:cNvSpPr>
          <p:nvPr>
            <p:ph type="title"/>
          </p:nvPr>
        </p:nvSpPr>
        <p:spPr/>
        <p:txBody>
          <a:bodyPr/>
          <a:lstStyle/>
          <a:p>
            <a:r>
              <a:rPr kumimoji="1" lang="en-GB" altLang="ja-JP" dirty="0"/>
              <a:t> </a:t>
            </a:r>
            <a:r>
              <a:rPr kumimoji="1" lang="ja-JP" altLang="en-US" dirty="0"/>
              <a:t>無生物名詞と</a:t>
            </a:r>
            <a:r>
              <a:rPr kumimoji="1" lang="fr-CA" altLang="ja-JP" dirty="0"/>
              <a:t>sexe</a:t>
            </a:r>
            <a:endParaRPr kumimoji="1" lang="ja-JP" altLang="en-US" dirty="0"/>
          </a:p>
        </p:txBody>
      </p:sp>
      <p:sp>
        <p:nvSpPr>
          <p:cNvPr id="3" name="テキスト プレースホルダー 2">
            <a:extLst>
              <a:ext uri="{FF2B5EF4-FFF2-40B4-BE49-F238E27FC236}">
                <a16:creationId xmlns:a16="http://schemas.microsoft.com/office/drawing/2014/main" id="{F180FCDD-5DC5-37C6-45E1-2B4658D452B2}"/>
              </a:ext>
            </a:extLst>
          </p:cNvPr>
          <p:cNvSpPr>
            <a:spLocks noGrp="1"/>
          </p:cNvSpPr>
          <p:nvPr>
            <p:ph type="body" idx="1"/>
          </p:nvPr>
        </p:nvSpPr>
        <p:spPr/>
        <p:txBody>
          <a:bodyPr/>
          <a:lstStyle/>
          <a:p>
            <a:r>
              <a:rPr kumimoji="1" lang="en-US" altLang="ja-JP" dirty="0"/>
              <a:t>Pays frère</a:t>
            </a:r>
          </a:p>
          <a:p>
            <a:r>
              <a:rPr kumimoji="1" lang="en-US" altLang="ja-JP" dirty="0"/>
              <a:t>Argent </a:t>
            </a:r>
            <a:r>
              <a:rPr kumimoji="1" lang="en-US" altLang="ja-JP" dirty="0" err="1"/>
              <a:t>roi</a:t>
            </a:r>
            <a:endParaRPr kumimoji="1" lang="en-US" altLang="ja-JP" dirty="0"/>
          </a:p>
          <a:p>
            <a:r>
              <a:rPr kumimoji="1" lang="en-US" altLang="ja-JP" dirty="0"/>
              <a:t>Mot </a:t>
            </a:r>
            <a:r>
              <a:rPr kumimoji="1" lang="en-US" altLang="ja-JP" dirty="0" err="1"/>
              <a:t>clé</a:t>
            </a:r>
            <a:endParaRPr kumimoji="1" lang="en-US" altLang="ja-JP" dirty="0"/>
          </a:p>
          <a:p>
            <a:r>
              <a:rPr kumimoji="1" lang="en-US" altLang="ja-JP" dirty="0"/>
              <a:t>Femme </a:t>
            </a:r>
            <a:r>
              <a:rPr kumimoji="1" lang="en-US" altLang="ja-JP" dirty="0" err="1"/>
              <a:t>médecin</a:t>
            </a:r>
            <a:endParaRPr kumimoji="1" lang="en-US" altLang="ja-JP" dirty="0"/>
          </a:p>
          <a:p>
            <a:endParaRPr kumimoji="1" lang="en-US" altLang="ja-JP" dirty="0"/>
          </a:p>
          <a:p>
            <a:r>
              <a:rPr kumimoji="1" lang="en-US" altLang="ja-JP" dirty="0"/>
              <a:t>Genre grammatical</a:t>
            </a:r>
            <a:r>
              <a:rPr kumimoji="1" lang="ja-JP" altLang="en-US" dirty="0"/>
              <a:t>は単なる文法的役割を果たしているのではない。</a:t>
            </a:r>
          </a:p>
        </p:txBody>
      </p:sp>
    </p:spTree>
    <p:extLst>
      <p:ext uri="{BB962C8B-B14F-4D97-AF65-F5344CB8AC3E}">
        <p14:creationId xmlns:p14="http://schemas.microsoft.com/office/powerpoint/2010/main" val="349947586"/>
      </p:ext>
    </p:extLst>
  </p:cSld>
  <p:clrMapOvr>
    <a:masterClrMapping/>
  </p:clrMapOvr>
  <p:transition spd="med"/>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3307A4-2B6D-EDE9-EA2B-8A558496B04D}"/>
              </a:ext>
            </a:extLst>
          </p:cNvPr>
          <p:cNvSpPr>
            <a:spLocks noGrp="1"/>
          </p:cNvSpPr>
          <p:nvPr>
            <p:ph type="title"/>
          </p:nvPr>
        </p:nvSpPr>
        <p:spPr/>
        <p:txBody>
          <a:bodyPr/>
          <a:lstStyle/>
          <a:p>
            <a:r>
              <a:rPr kumimoji="1" lang="en-GB" altLang="ja-JP" dirty="0"/>
              <a:t>7/10 l</a:t>
            </a:r>
            <a:r>
              <a:rPr kumimoji="1" lang="fr-CA" altLang="ja-JP" dirty="0"/>
              <a:t>É</a:t>
            </a:r>
            <a:r>
              <a:rPr kumimoji="1" lang="en-GB" altLang="ja-JP" dirty="0" err="1"/>
              <a:t>gislative</a:t>
            </a:r>
            <a:r>
              <a:rPr kumimoji="1" lang="en-GB" altLang="ja-JP" dirty="0"/>
              <a:t> 2024</a:t>
            </a:r>
            <a:endParaRPr kumimoji="1" lang="ja-JP" altLang="en-US" dirty="0"/>
          </a:p>
        </p:txBody>
      </p:sp>
      <p:sp>
        <p:nvSpPr>
          <p:cNvPr id="3" name="テキスト プレースホルダー 2">
            <a:extLst>
              <a:ext uri="{FF2B5EF4-FFF2-40B4-BE49-F238E27FC236}">
                <a16:creationId xmlns:a16="http://schemas.microsoft.com/office/drawing/2014/main" id="{7A1FE7C1-171E-3A32-87CB-172601B7BC18}"/>
              </a:ext>
            </a:extLst>
          </p:cNvPr>
          <p:cNvSpPr>
            <a:spLocks noGrp="1"/>
          </p:cNvSpPr>
          <p:nvPr>
            <p:ph type="body" idx="1"/>
          </p:nvPr>
        </p:nvSpPr>
        <p:spPr/>
        <p:txBody>
          <a:bodyPr>
            <a:normAutofit fontScale="92500" lnSpcReduction="20000"/>
          </a:bodyPr>
          <a:lstStyle/>
          <a:p>
            <a:r>
              <a:rPr kumimoji="1" lang="fr-FR" altLang="ja-JP" dirty="0">
                <a:hlinkClick r:id="rId2"/>
              </a:rPr>
              <a:t>https://www.lemonde.fr/les-decodeurs/article/2024/07/01/la-carte-des-resultats-des-legislatives-au-premier-tour-et-le-tableau-des-candidats-qualifies_6245574_4355771.html</a:t>
            </a:r>
            <a:endParaRPr kumimoji="1" lang="fr-FR" altLang="ja-JP" dirty="0"/>
          </a:p>
          <a:p>
            <a:endParaRPr kumimoji="1" lang="fr-FR" altLang="ja-JP" dirty="0"/>
          </a:p>
          <a:p>
            <a:r>
              <a:rPr lang="fr-FR" altLang="ja-JP" dirty="0">
                <a:hlinkClick r:id="rId3"/>
              </a:rPr>
              <a:t>La carte des résultats des législatives 2024 au second tour : la composition de l’Assemblée et le député élu dans votre circonscription (lemonde.fr)</a:t>
            </a:r>
            <a:endParaRPr lang="fr-FR" altLang="ja-JP" dirty="0"/>
          </a:p>
          <a:p>
            <a:pPr algn="l"/>
            <a:endParaRPr lang="fr-FR" altLang="ja-JP" b="0" i="0" dirty="0">
              <a:solidFill>
                <a:srgbClr val="464F5F"/>
              </a:solidFill>
              <a:effectLst/>
              <a:highlight>
                <a:srgbClr val="FFFFFF"/>
              </a:highlight>
              <a:latin typeface="var(--ff-marr-sans-condensed)"/>
            </a:endParaRPr>
          </a:p>
          <a:p>
            <a:pPr algn="l"/>
            <a:r>
              <a:rPr lang="fr-FR" altLang="ja-JP" b="0" i="0" dirty="0">
                <a:solidFill>
                  <a:srgbClr val="464F5F"/>
                </a:solidFill>
                <a:effectLst/>
                <a:highlight>
                  <a:srgbClr val="FFFFFF"/>
                </a:highlight>
                <a:latin typeface="var(--ff-marr-sans-condensed)"/>
              </a:rPr>
              <a:t>RN (dont LR-RN) </a:t>
            </a:r>
            <a:r>
              <a:rPr lang="ja-JP" altLang="en-US" b="0" i="0" dirty="0">
                <a:solidFill>
                  <a:srgbClr val="464F5F"/>
                </a:solidFill>
                <a:effectLst/>
                <a:highlight>
                  <a:srgbClr val="FFFFFF"/>
                </a:highlight>
                <a:latin typeface="var(--ff-marr-sans-condensed)"/>
              </a:rPr>
              <a:t>極右　茶色</a:t>
            </a:r>
            <a:endParaRPr lang="fr-FR" altLang="ja-JP" b="0" i="0" dirty="0">
              <a:solidFill>
                <a:srgbClr val="464F5F"/>
              </a:solidFill>
              <a:effectLst/>
              <a:highlight>
                <a:srgbClr val="FFFFFF"/>
              </a:highlight>
              <a:latin typeface="var(--ff-marr-sans-condensed)"/>
            </a:endParaRPr>
          </a:p>
          <a:p>
            <a:pPr algn="l"/>
            <a:r>
              <a:rPr lang="fr-FR" altLang="ja-JP" b="0" i="0" dirty="0">
                <a:solidFill>
                  <a:srgbClr val="464F5F"/>
                </a:solidFill>
                <a:effectLst/>
                <a:highlight>
                  <a:srgbClr val="FFFFFF"/>
                </a:highlight>
                <a:latin typeface="var(--ff-marr-sans-condensed)"/>
              </a:rPr>
              <a:t>NFP </a:t>
            </a:r>
            <a:r>
              <a:rPr lang="ja-JP" altLang="en-US" b="0" i="0" dirty="0">
                <a:solidFill>
                  <a:srgbClr val="464F5F"/>
                </a:solidFill>
                <a:effectLst/>
                <a:highlight>
                  <a:srgbClr val="FFFFFF"/>
                </a:highlight>
                <a:latin typeface="var(--ff-marr-sans-condensed)"/>
              </a:rPr>
              <a:t>左　紫</a:t>
            </a:r>
            <a:endParaRPr lang="fr-FR" altLang="ja-JP" b="0" i="0" dirty="0">
              <a:solidFill>
                <a:srgbClr val="464F5F"/>
              </a:solidFill>
              <a:effectLst/>
              <a:highlight>
                <a:srgbClr val="FFFFFF"/>
              </a:highlight>
              <a:latin typeface="var(--ff-marr-sans-condensed)"/>
            </a:endParaRPr>
          </a:p>
          <a:p>
            <a:pPr algn="l"/>
            <a:r>
              <a:rPr lang="fr-FR" altLang="ja-JP" b="0" i="0" dirty="0">
                <a:solidFill>
                  <a:srgbClr val="464F5F"/>
                </a:solidFill>
                <a:effectLst/>
                <a:highlight>
                  <a:srgbClr val="FFFFFF"/>
                </a:highlight>
                <a:latin typeface="var(--ff-marr-sans-condensed)"/>
              </a:rPr>
              <a:t>Ensemble</a:t>
            </a:r>
            <a:r>
              <a:rPr lang="ja-JP" altLang="en-US" b="0" i="0" dirty="0">
                <a:solidFill>
                  <a:srgbClr val="464F5F"/>
                </a:solidFill>
                <a:effectLst/>
                <a:highlight>
                  <a:srgbClr val="FFFFFF"/>
                </a:highlight>
                <a:latin typeface="var(--ff-marr-sans-condensed)"/>
              </a:rPr>
              <a:t>　中　黄色</a:t>
            </a:r>
            <a:endParaRPr lang="fr-FR" altLang="ja-JP" b="0" i="0" dirty="0">
              <a:solidFill>
                <a:srgbClr val="464F5F"/>
              </a:solidFill>
              <a:effectLst/>
              <a:highlight>
                <a:srgbClr val="FFFFFF"/>
              </a:highlight>
              <a:latin typeface="var(--ff-marr-sans-condensed)"/>
            </a:endParaRPr>
          </a:p>
          <a:p>
            <a:pPr algn="l"/>
            <a:r>
              <a:rPr lang="fr-FR" altLang="ja-JP" b="0" i="0" dirty="0">
                <a:solidFill>
                  <a:srgbClr val="464F5F"/>
                </a:solidFill>
                <a:effectLst/>
                <a:highlight>
                  <a:srgbClr val="FFFFFF"/>
                </a:highlight>
                <a:latin typeface="var(--ff-marr-sans-condensed)"/>
              </a:rPr>
              <a:t>LR (20)</a:t>
            </a:r>
            <a:r>
              <a:rPr lang="ja-JP" altLang="en-US" dirty="0">
                <a:solidFill>
                  <a:srgbClr val="464F5F"/>
                </a:solidFill>
                <a:highlight>
                  <a:srgbClr val="FFFFFF"/>
                </a:highlight>
                <a:latin typeface="var(--ff-marr-sans-condensed)"/>
              </a:rPr>
              <a:t>右　</a:t>
            </a:r>
            <a:r>
              <a:rPr lang="ja-JP" altLang="en-US" b="0" i="0" dirty="0">
                <a:solidFill>
                  <a:srgbClr val="464F5F"/>
                </a:solidFill>
                <a:effectLst/>
                <a:highlight>
                  <a:srgbClr val="FFFFFF"/>
                </a:highlight>
                <a:latin typeface="var(--ff-marr-sans-condensed)"/>
              </a:rPr>
              <a:t>青</a:t>
            </a:r>
            <a:endParaRPr lang="fr-FR" altLang="ja-JP" b="0" i="0" dirty="0">
              <a:solidFill>
                <a:srgbClr val="464F5F"/>
              </a:solidFill>
              <a:effectLst/>
              <a:highlight>
                <a:srgbClr val="FFFFFF"/>
              </a:highlight>
              <a:latin typeface="var(--ff-marr-sans-condensed)"/>
            </a:endParaRPr>
          </a:p>
          <a:p>
            <a:endParaRPr lang="fr-FR" altLang="ja-JP" dirty="0"/>
          </a:p>
          <a:p>
            <a:pPr marL="0" indent="0">
              <a:buNone/>
            </a:pPr>
            <a:endParaRPr kumimoji="1" lang="fr-FR" altLang="ja-JP" dirty="0"/>
          </a:p>
          <a:p>
            <a:endParaRPr kumimoji="1" lang="fr-FR" altLang="ja-JP" dirty="0"/>
          </a:p>
        </p:txBody>
      </p:sp>
    </p:spTree>
    <p:extLst>
      <p:ext uri="{BB962C8B-B14F-4D97-AF65-F5344CB8AC3E}">
        <p14:creationId xmlns:p14="http://schemas.microsoft.com/office/powerpoint/2010/main" val="1428251761"/>
      </p:ext>
    </p:extLst>
  </p:cSld>
  <p:clrMapOvr>
    <a:masterClrMapping/>
  </p:clrMapOvr>
  <p:transition spd="med"/>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8397A-BF68-A9BC-700C-0C72BEDD53F2}"/>
              </a:ext>
            </a:extLst>
          </p:cNvPr>
          <p:cNvSpPr>
            <a:spLocks noGrp="1"/>
          </p:cNvSpPr>
          <p:nvPr>
            <p:ph type="title"/>
          </p:nvPr>
        </p:nvSpPr>
        <p:spPr/>
        <p:txBody>
          <a:bodyPr/>
          <a:lstStyle/>
          <a:p>
            <a:r>
              <a:rPr kumimoji="1" lang="fr-CA" altLang="ja-JP" dirty="0" err="1"/>
              <a:t>Lésislative</a:t>
            </a:r>
            <a:r>
              <a:rPr kumimoji="1" lang="fr-CA" altLang="ja-JP" dirty="0"/>
              <a:t>, femmes (Libération)</a:t>
            </a:r>
            <a:endParaRPr kumimoji="1" lang="ja-JP" altLang="en-US" dirty="0"/>
          </a:p>
        </p:txBody>
      </p:sp>
      <p:sp>
        <p:nvSpPr>
          <p:cNvPr id="3" name="テキスト プレースホルダー 2">
            <a:extLst>
              <a:ext uri="{FF2B5EF4-FFF2-40B4-BE49-F238E27FC236}">
                <a16:creationId xmlns:a16="http://schemas.microsoft.com/office/drawing/2014/main" id="{8B73899F-35E6-9D5B-58F9-35C5E19FB6B5}"/>
              </a:ext>
            </a:extLst>
          </p:cNvPr>
          <p:cNvSpPr>
            <a:spLocks noGrp="1"/>
          </p:cNvSpPr>
          <p:nvPr>
            <p:ph type="body" idx="1"/>
          </p:nvPr>
        </p:nvSpPr>
        <p:spPr/>
        <p:txBody>
          <a:bodyPr>
            <a:normAutofit fontScale="70000" lnSpcReduction="20000"/>
          </a:bodyPr>
          <a:lstStyle/>
          <a:p>
            <a:r>
              <a:rPr lang="fr-FR" altLang="ja-JP" dirty="0">
                <a:hlinkClick r:id="rId2"/>
              </a:rPr>
              <a:t>RN et droits des femmes : «Le discours de Marine Le Pen peut avoir une audience auprès de celles en difficulté économique» – Libération (liberation.fr)</a:t>
            </a:r>
            <a:endParaRPr lang="fr-FR" altLang="ja-JP" dirty="0"/>
          </a:p>
          <a:p>
            <a:endParaRPr lang="fr-FR" altLang="ja-JP" dirty="0"/>
          </a:p>
          <a:p>
            <a:pPr marL="0" indent="0">
              <a:buNone/>
            </a:pPr>
            <a:r>
              <a:rPr lang="fr-FR" altLang="ja-JP" b="0" dirty="0">
                <a:effectLst/>
              </a:rPr>
              <a:t>Christèle </a:t>
            </a:r>
            <a:r>
              <a:rPr lang="fr-FR" altLang="ja-JP" b="0" dirty="0" err="1">
                <a:effectLst/>
              </a:rPr>
              <a:t>Lagier</a:t>
            </a:r>
            <a:r>
              <a:rPr lang="fr-FR" altLang="ja-JP" b="0" dirty="0">
                <a:effectLst/>
              </a:rPr>
              <a:t>, maîtresse de conférences de science politique à l’université d’Avignon, travaille depuis les années 2000 sur les électrices du Front national, puis du Rassemblement national. Pour </a:t>
            </a:r>
            <a:r>
              <a:rPr lang="fr-FR" altLang="ja-JP" b="0" i="1" dirty="0">
                <a:effectLst/>
              </a:rPr>
              <a:t>Libération</a:t>
            </a:r>
            <a:r>
              <a:rPr lang="fr-FR" altLang="ja-JP" b="0" dirty="0">
                <a:effectLst/>
              </a:rPr>
              <a:t>, elle revient sur la fin de la différence genrée </a:t>
            </a:r>
            <a:r>
              <a:rPr lang="fr-FR" altLang="ja-JP" b="0" dirty="0">
                <a:solidFill>
                  <a:srgbClr val="E60004"/>
                </a:solidFill>
                <a:effectLst/>
                <a:hlinkClick r:id="rId3"/>
              </a:rPr>
              <a:t>dans le vote pour le RN</a:t>
            </a:r>
            <a:r>
              <a:rPr lang="fr-FR" altLang="ja-JP" b="0" dirty="0">
                <a:effectLst/>
              </a:rPr>
              <a:t> et sur le fond du programme du parti sur les droits des femmes.</a:t>
            </a:r>
          </a:p>
          <a:p>
            <a:pPr marL="0" indent="0">
              <a:buNone/>
            </a:pPr>
            <a:r>
              <a:rPr lang="fr-FR" altLang="ja-JP" b="1" dirty="0">
                <a:effectLst/>
              </a:rPr>
              <a:t>Comment expliquer que les femmes votent désormais dans les mêmes proportions que les hommes pour le RN ?</a:t>
            </a:r>
            <a:endParaRPr lang="fr-FR" altLang="ja-JP" b="0" dirty="0">
              <a:effectLst/>
            </a:endParaRPr>
          </a:p>
          <a:p>
            <a:pPr marL="0" indent="0">
              <a:buNone/>
            </a:pPr>
            <a:r>
              <a:rPr lang="fr-FR" altLang="ja-JP" b="0" dirty="0">
                <a:effectLst/>
              </a:rPr>
              <a:t>Cette égalisation progressive s’est amorcée dès 2012. Aux dernières élections présidentielles, les femmes ont autant voté RN que les hommes. Le genre n’est pas la seule variable, l’appartenance sociale explique davantage cette préférence électorale. Le discours de Marine Le Pen peut avoir une audience auprès des femmes en situation </a:t>
            </a:r>
            <a:r>
              <a:rPr lang="fr-FR" altLang="ja-JP" b="0" dirty="0">
                <a:solidFill>
                  <a:srgbClr val="E60004"/>
                </a:solidFill>
                <a:effectLst/>
                <a:hlinkClick r:id="rId4"/>
              </a:rPr>
              <a:t>de difficulté économique</a:t>
            </a:r>
            <a:r>
              <a:rPr lang="fr-FR" altLang="ja-JP" b="0" dirty="0">
                <a:effectLst/>
              </a:rPr>
              <a:t> ; pas celles qui sont dans la plus grande précarité, mais celles qui travaillent, qui ont le sentiment de ne pas s’en sortir, et qui se trouvent dans des groupes dans lesquels la préférence RN est banalisée. </a:t>
            </a:r>
          </a:p>
          <a:p>
            <a:r>
              <a:rPr kumimoji="1" lang="fr-FR" altLang="ja-JP" dirty="0">
                <a:hlinkClick r:id="rId5"/>
              </a:rPr>
              <a:t>https://books.google.com/ngrams/</a:t>
            </a:r>
            <a:endParaRPr kumimoji="1" lang="fr-FR" altLang="ja-JP" dirty="0"/>
          </a:p>
          <a:p>
            <a:endParaRPr kumimoji="1" lang="ja-JP" altLang="en-US" dirty="0"/>
          </a:p>
        </p:txBody>
      </p:sp>
    </p:spTree>
    <p:extLst>
      <p:ext uri="{BB962C8B-B14F-4D97-AF65-F5344CB8AC3E}">
        <p14:creationId xmlns:p14="http://schemas.microsoft.com/office/powerpoint/2010/main" val="4167846517"/>
      </p:ext>
    </p:extLst>
  </p:cSld>
  <p:clrMapOvr>
    <a:masterClrMapping/>
  </p:clrMapOvr>
  <p:transition spd="med"/>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1F6231-37A3-B12E-2295-4C9E49B3541C}"/>
              </a:ext>
            </a:extLst>
          </p:cNvPr>
          <p:cNvSpPr>
            <a:spLocks noGrp="1"/>
          </p:cNvSpPr>
          <p:nvPr>
            <p:ph type="title"/>
          </p:nvPr>
        </p:nvSpPr>
        <p:spPr/>
        <p:txBody>
          <a:bodyPr/>
          <a:lstStyle/>
          <a:p>
            <a:r>
              <a:rPr kumimoji="1" lang="fr-CA" altLang="ja-JP" dirty="0"/>
              <a:t>Euro 2024</a:t>
            </a:r>
            <a:endParaRPr kumimoji="1" lang="ja-JP" altLang="en-US" dirty="0"/>
          </a:p>
        </p:txBody>
      </p:sp>
      <p:sp>
        <p:nvSpPr>
          <p:cNvPr id="3" name="テキスト プレースホルダー 2">
            <a:extLst>
              <a:ext uri="{FF2B5EF4-FFF2-40B4-BE49-F238E27FC236}">
                <a16:creationId xmlns:a16="http://schemas.microsoft.com/office/drawing/2014/main" id="{2B3E9561-14A1-8769-7A46-3339D190E390}"/>
              </a:ext>
            </a:extLst>
          </p:cNvPr>
          <p:cNvSpPr>
            <a:spLocks noGrp="1"/>
          </p:cNvSpPr>
          <p:nvPr>
            <p:ph type="body" idx="1"/>
          </p:nvPr>
        </p:nvSpPr>
        <p:spPr/>
        <p:txBody>
          <a:bodyPr>
            <a:normAutofit lnSpcReduction="10000"/>
          </a:bodyPr>
          <a:lstStyle/>
          <a:p>
            <a:r>
              <a:rPr lang="fr-FR" altLang="ja-JP" dirty="0">
                <a:hlinkClick r:id="rId2"/>
              </a:rPr>
              <a:t>France-Espagne à l’Euro 2024 : Kylian </a:t>
            </a:r>
            <a:r>
              <a:rPr lang="fr-FR" altLang="ja-JP" dirty="0" err="1">
                <a:hlinkClick r:id="rId2"/>
              </a:rPr>
              <a:t>Mbappé</a:t>
            </a:r>
            <a:r>
              <a:rPr lang="fr-FR" altLang="ja-JP" dirty="0">
                <a:hlinkClick r:id="rId2"/>
              </a:rPr>
              <a:t>, je est un autre – Libération (liberation.fr)</a:t>
            </a:r>
            <a:endParaRPr lang="fr-FR" altLang="ja-JP" dirty="0"/>
          </a:p>
          <a:p>
            <a:pPr marL="0" indent="0" algn="l">
              <a:buNone/>
            </a:pPr>
            <a:r>
              <a:rPr lang="fr-FR" altLang="ja-JP" b="0" i="0" dirty="0">
                <a:solidFill>
                  <a:srgbClr val="1A1A1A"/>
                </a:solidFill>
                <a:effectLst/>
                <a:highlight>
                  <a:srgbClr val="F8F8F8"/>
                </a:highlight>
                <a:latin typeface="LibeSans-Ultra"/>
              </a:rPr>
              <a:t>France-Espagne à l’Euro 2024 : Kylian </a:t>
            </a:r>
            <a:r>
              <a:rPr lang="fr-FR" altLang="ja-JP" b="0" i="0" dirty="0" err="1">
                <a:solidFill>
                  <a:srgbClr val="1A1A1A"/>
                </a:solidFill>
                <a:effectLst/>
                <a:highlight>
                  <a:srgbClr val="F8F8F8"/>
                </a:highlight>
                <a:latin typeface="LibeSans-Ultra"/>
              </a:rPr>
              <a:t>Mbappé</a:t>
            </a:r>
            <a:r>
              <a:rPr lang="fr-FR" altLang="ja-JP" b="0" i="0" dirty="0">
                <a:solidFill>
                  <a:srgbClr val="1A1A1A"/>
                </a:solidFill>
                <a:effectLst/>
                <a:highlight>
                  <a:srgbClr val="F8F8F8"/>
                </a:highlight>
                <a:latin typeface="LibeSans-Ultra"/>
              </a:rPr>
              <a:t>, je est un autre</a:t>
            </a:r>
          </a:p>
          <a:p>
            <a:pPr marL="0" indent="0" algn="l">
              <a:buNone/>
            </a:pPr>
            <a:r>
              <a:rPr lang="fr-FR" altLang="ja-JP" b="0" i="0" dirty="0">
                <a:solidFill>
                  <a:srgbClr val="191919"/>
                </a:solidFill>
                <a:effectLst/>
                <a:highlight>
                  <a:srgbClr val="F8F8F8"/>
                </a:highlight>
                <a:latin typeface="Inter"/>
              </a:rPr>
              <a:t>Euro de Football 2024</a:t>
            </a:r>
          </a:p>
          <a:p>
            <a:pPr marL="0" indent="0">
              <a:buNone/>
            </a:pPr>
            <a:r>
              <a:rPr lang="fr-FR" altLang="ja-JP" b="0" i="0" dirty="0">
                <a:solidFill>
                  <a:srgbClr val="191919"/>
                </a:solidFill>
                <a:effectLst/>
                <a:highlight>
                  <a:srgbClr val="F8F8F8"/>
                </a:highlight>
                <a:latin typeface="TiemposText"/>
              </a:rPr>
              <a:t>Ce mardi, les Tricolores ont une demi-finale de championnat d’Europe sur le feu face à la «</a:t>
            </a:r>
            <a:r>
              <a:rPr lang="fr-FR" altLang="ja-JP" b="0" i="0" dirty="0" err="1">
                <a:solidFill>
                  <a:srgbClr val="191919"/>
                </a:solidFill>
                <a:effectLst/>
                <a:highlight>
                  <a:srgbClr val="F8F8F8"/>
                </a:highlight>
                <a:latin typeface="TiemposText"/>
              </a:rPr>
              <a:t>Roja</a:t>
            </a:r>
            <a:r>
              <a:rPr lang="fr-FR" altLang="ja-JP" b="0" i="0" dirty="0">
                <a:solidFill>
                  <a:srgbClr val="191919"/>
                </a:solidFill>
                <a:effectLst/>
                <a:highlight>
                  <a:srgbClr val="F8F8F8"/>
                </a:highlight>
                <a:latin typeface="TiemposText"/>
              </a:rPr>
              <a:t>» espagnole à l’Allianz Arena de Munich. Tandis que le sélectionneur Didier Deschamps distribue les mauvais points, Kylian </a:t>
            </a:r>
            <a:r>
              <a:rPr lang="fr-FR" altLang="ja-JP" b="0" i="0" dirty="0" err="1">
                <a:solidFill>
                  <a:srgbClr val="191919"/>
                </a:solidFill>
                <a:effectLst/>
                <a:highlight>
                  <a:srgbClr val="F8F8F8"/>
                </a:highlight>
                <a:latin typeface="TiemposText"/>
              </a:rPr>
              <a:t>Mbappé</a:t>
            </a:r>
            <a:r>
              <a:rPr lang="fr-FR" altLang="ja-JP" b="0" i="0" dirty="0">
                <a:solidFill>
                  <a:srgbClr val="191919"/>
                </a:solidFill>
                <a:effectLst/>
                <a:highlight>
                  <a:srgbClr val="F8F8F8"/>
                </a:highlight>
                <a:latin typeface="TiemposText"/>
              </a:rPr>
              <a:t> assoit son aura sur le groupe France à défaut de briller sur le rectangle vert.</a:t>
            </a:r>
            <a:endParaRPr lang="ja-JP" altLang="en-US" dirty="0"/>
          </a:p>
          <a:p>
            <a:r>
              <a:rPr lang="ja-JP" altLang="en-US" i="1" dirty="0"/>
              <a:t> </a:t>
            </a:r>
            <a:r>
              <a:rPr lang="fr-CA" altLang="ja-JP" i="1" dirty="0"/>
              <a:t>je est un autre </a:t>
            </a:r>
            <a:r>
              <a:rPr lang="fr-CA" altLang="ja-JP" dirty="0"/>
              <a:t>(Rimbaud)</a:t>
            </a:r>
          </a:p>
          <a:p>
            <a:r>
              <a:rPr lang="fr-FR" altLang="ja-JP" dirty="0">
                <a:hlinkClick r:id="rId3"/>
              </a:rPr>
              <a:t>https://www.lemonde.fr/sport/article/2024/07/10/france-espagne-une-fin-d-euro-amere-pour-des-bleus-surclasses_6248279_3242.html</a:t>
            </a:r>
            <a:endParaRPr lang="fr-FR" altLang="ja-JP" dirty="0"/>
          </a:p>
          <a:p>
            <a:endParaRPr lang="ja-JP" altLang="en-US" dirty="0"/>
          </a:p>
        </p:txBody>
      </p:sp>
    </p:spTree>
    <p:extLst>
      <p:ext uri="{BB962C8B-B14F-4D97-AF65-F5344CB8AC3E}">
        <p14:creationId xmlns:p14="http://schemas.microsoft.com/office/powerpoint/2010/main" val="117340016"/>
      </p:ext>
    </p:extLst>
  </p:cSld>
  <p:clrMapOvr>
    <a:masterClrMapping/>
  </p:clrMapOvr>
  <p:transition spd="med"/>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0B6CED-2C95-6F9F-5E77-B9B702F547EA}"/>
              </a:ext>
            </a:extLst>
          </p:cNvPr>
          <p:cNvSpPr>
            <a:spLocks noGrp="1"/>
          </p:cNvSpPr>
          <p:nvPr>
            <p:ph type="title"/>
          </p:nvPr>
        </p:nvSpPr>
        <p:spPr/>
        <p:txBody>
          <a:bodyPr/>
          <a:lstStyle/>
          <a:p>
            <a:r>
              <a:rPr kumimoji="1" lang="fr-CA" altLang="ja-JP" dirty="0"/>
              <a:t>JO 2024</a:t>
            </a:r>
            <a:endParaRPr kumimoji="1" lang="ja-JP" altLang="en-US" dirty="0"/>
          </a:p>
        </p:txBody>
      </p:sp>
      <p:sp>
        <p:nvSpPr>
          <p:cNvPr id="3" name="テキスト プレースホルダー 2">
            <a:extLst>
              <a:ext uri="{FF2B5EF4-FFF2-40B4-BE49-F238E27FC236}">
                <a16:creationId xmlns:a16="http://schemas.microsoft.com/office/drawing/2014/main" id="{0BA666B4-86EF-1F13-B8F1-FF10843C3D46}"/>
              </a:ext>
            </a:extLst>
          </p:cNvPr>
          <p:cNvSpPr>
            <a:spLocks noGrp="1"/>
          </p:cNvSpPr>
          <p:nvPr>
            <p:ph type="body" idx="1"/>
          </p:nvPr>
        </p:nvSpPr>
        <p:spPr/>
        <p:txBody>
          <a:bodyPr>
            <a:normAutofit fontScale="92500" lnSpcReduction="20000"/>
          </a:bodyPr>
          <a:lstStyle/>
          <a:p>
            <a:pPr algn="l"/>
            <a:r>
              <a:rPr lang="fr-FR" altLang="ja-JP" b="0" i="0" dirty="0">
                <a:solidFill>
                  <a:srgbClr val="000000"/>
                </a:solidFill>
                <a:effectLst/>
                <a:highlight>
                  <a:srgbClr val="F8F8F8"/>
                </a:highlight>
                <a:latin typeface="LibeSans-CondensedStack"/>
                <a:hlinkClick r:id="rId2"/>
              </a:rPr>
              <a:t>https://www.liberation.fr/dossier/jo-paris-2024/</a:t>
            </a:r>
            <a:endParaRPr lang="fr-FR" altLang="ja-JP" b="0" i="0" dirty="0">
              <a:solidFill>
                <a:srgbClr val="000000"/>
              </a:solidFill>
              <a:effectLst/>
              <a:highlight>
                <a:srgbClr val="F8F8F8"/>
              </a:highlight>
              <a:latin typeface="LibeSans-CondensedStack"/>
            </a:endParaRPr>
          </a:p>
          <a:p>
            <a:pPr algn="l"/>
            <a:r>
              <a:rPr lang="fr-FR" altLang="ja-JP" b="0" i="0" dirty="0">
                <a:solidFill>
                  <a:srgbClr val="000000"/>
                </a:solidFill>
                <a:effectLst/>
                <a:highlight>
                  <a:srgbClr val="F8F8F8"/>
                </a:highlight>
                <a:latin typeface="LibeSans-CondensedStack"/>
              </a:rPr>
              <a:t>Paris 2024</a:t>
            </a:r>
          </a:p>
          <a:p>
            <a:pPr algn="l"/>
            <a:r>
              <a:rPr lang="fr-FR" altLang="ja-JP" b="0" i="0" dirty="0">
                <a:solidFill>
                  <a:srgbClr val="191919"/>
                </a:solidFill>
                <a:effectLst/>
                <a:highlight>
                  <a:srgbClr val="F8F8F8"/>
                </a:highlight>
                <a:latin typeface="TiemposText"/>
              </a:rPr>
              <a:t>Du 26 juillet au 8 septembre, la France sera à l’heure olympique et paralympique. Pour la troisième fois de son histoire, la capitale française accueille les Jeux, se transformant sous nos yeux pour accueillir 15 000 athlètes, 25 000 journalistes et des centaines de milliers de spectateurs. Où en sont les chantiers et les champions olympiques ? Judo, escrime, natation, para-cyclisme, sports </a:t>
            </a:r>
            <a:r>
              <a:rPr lang="fr-FR" altLang="ja-JP" b="0" i="0" dirty="0" err="1">
                <a:solidFill>
                  <a:srgbClr val="191919"/>
                </a:solidFill>
                <a:effectLst/>
                <a:highlight>
                  <a:srgbClr val="F8F8F8"/>
                </a:highlight>
                <a:latin typeface="TiemposText"/>
              </a:rPr>
              <a:t>co</a:t>
            </a:r>
            <a:r>
              <a:rPr lang="fr-FR" altLang="ja-JP" b="0" i="0" dirty="0">
                <a:solidFill>
                  <a:srgbClr val="191919"/>
                </a:solidFill>
                <a:effectLst/>
                <a:highlight>
                  <a:srgbClr val="F8F8F8"/>
                </a:highlight>
                <a:latin typeface="TiemposText"/>
              </a:rPr>
              <a:t>, badminton : d’où viendront les médailles françaises ? Une cérémonie d’ouverture grandiose sur la Seine, on est sûrs ? Et les athlètes russes défileront-ils sous bannière neutre le 26 juillet ou claqueront-ils la porte d'Emmanuel Macron ? Chaque jour, Libération raconte l’actualité sportive, économique et sociale de JO.</a:t>
            </a:r>
          </a:p>
          <a:p>
            <a:pPr algn="l"/>
            <a:endParaRPr lang="fr-FR" altLang="ja-JP" dirty="0">
              <a:solidFill>
                <a:srgbClr val="191919"/>
              </a:solidFill>
              <a:highlight>
                <a:srgbClr val="F8F8F8"/>
              </a:highlight>
              <a:latin typeface="TiemposText"/>
            </a:endParaRPr>
          </a:p>
          <a:p>
            <a:pPr algn="l"/>
            <a:r>
              <a:rPr lang="fr-FR" altLang="ja-JP" b="0" i="0" dirty="0">
                <a:solidFill>
                  <a:srgbClr val="191919"/>
                </a:solidFill>
                <a:effectLst/>
                <a:highlight>
                  <a:srgbClr val="F8F8F8"/>
                </a:highlight>
                <a:latin typeface="TiemposText"/>
                <a:hlinkClick r:id="rId3"/>
              </a:rPr>
              <a:t>https://www.lemonde.fr/jeux-olympiques-2024/</a:t>
            </a:r>
            <a:endParaRPr lang="fr-FR" altLang="ja-JP" b="0" i="0" dirty="0">
              <a:solidFill>
                <a:srgbClr val="191919"/>
              </a:solidFill>
              <a:effectLst/>
              <a:highlight>
                <a:srgbClr val="F8F8F8"/>
              </a:highlight>
              <a:latin typeface="TiemposText"/>
            </a:endParaRPr>
          </a:p>
          <a:p>
            <a:pPr algn="l"/>
            <a:endParaRPr lang="fr-FR" altLang="ja-JP" b="0" i="0" dirty="0">
              <a:solidFill>
                <a:srgbClr val="191919"/>
              </a:solidFill>
              <a:effectLst/>
              <a:highlight>
                <a:srgbClr val="F8F8F8"/>
              </a:highlight>
              <a:latin typeface="TiemposText"/>
            </a:endParaRPr>
          </a:p>
          <a:p>
            <a:endParaRPr kumimoji="1" lang="ja-JP" altLang="en-US" dirty="0"/>
          </a:p>
        </p:txBody>
      </p:sp>
    </p:spTree>
    <p:extLst>
      <p:ext uri="{BB962C8B-B14F-4D97-AF65-F5344CB8AC3E}">
        <p14:creationId xmlns:p14="http://schemas.microsoft.com/office/powerpoint/2010/main" val="2021059696"/>
      </p:ext>
    </p:extLst>
  </p:cSld>
  <p:clrMapOvr>
    <a:masterClrMapping/>
  </p:clrMapOvr>
  <p:transition spd="med"/>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0631583-52B5-5D42-D383-397E6646CB86}"/>
              </a:ext>
            </a:extLst>
          </p:cNvPr>
          <p:cNvSpPr>
            <a:spLocks noGrp="1"/>
          </p:cNvSpPr>
          <p:nvPr>
            <p:ph type="title"/>
          </p:nvPr>
        </p:nvSpPr>
        <p:spPr/>
        <p:txBody>
          <a:bodyPr/>
          <a:lstStyle/>
          <a:p>
            <a:r>
              <a:rPr kumimoji="1" lang="en-GB" altLang="ja-JP" dirty="0"/>
              <a:t>7/10</a:t>
            </a:r>
            <a:r>
              <a:rPr kumimoji="1" lang="ja-JP" altLang="en-US" dirty="0"/>
              <a:t>　宿題</a:t>
            </a:r>
          </a:p>
        </p:txBody>
      </p:sp>
      <p:sp>
        <p:nvSpPr>
          <p:cNvPr id="3" name="テキスト プレースホルダー 2">
            <a:extLst>
              <a:ext uri="{FF2B5EF4-FFF2-40B4-BE49-F238E27FC236}">
                <a16:creationId xmlns:a16="http://schemas.microsoft.com/office/drawing/2014/main" id="{E4FC8DFE-C5EB-6216-C006-358362917DD2}"/>
              </a:ext>
            </a:extLst>
          </p:cNvPr>
          <p:cNvSpPr>
            <a:spLocks noGrp="1"/>
          </p:cNvSpPr>
          <p:nvPr>
            <p:ph type="body" idx="1"/>
          </p:nvPr>
        </p:nvSpPr>
        <p:spPr/>
        <p:txBody>
          <a:bodyPr/>
          <a:lstStyle/>
          <a:p>
            <a:pPr marL="0" indent="0">
              <a:buNone/>
            </a:pPr>
            <a:r>
              <a:rPr lang="fr-FR" altLang="ja-JP" dirty="0">
                <a:hlinkClick r:id="rId2"/>
              </a:rPr>
              <a:t>https://information.tv5monde.com/terriennes/le-vote-feminin-pour-lextreme-droite-une-specificite-francaise-en-europe-2728124</a:t>
            </a:r>
            <a:endParaRPr lang="fr-FR" altLang="ja-JP" dirty="0"/>
          </a:p>
          <a:p>
            <a:pPr marL="0" indent="0">
              <a:buNone/>
            </a:pPr>
            <a:endParaRPr lang="ja-JP" altLang="en-US" dirty="0"/>
          </a:p>
          <a:p>
            <a:pPr marL="0" indent="0">
              <a:buNone/>
            </a:pPr>
            <a:endParaRPr kumimoji="1" lang="ja-JP" altLang="en-US" dirty="0"/>
          </a:p>
        </p:txBody>
      </p:sp>
    </p:spTree>
    <p:extLst>
      <p:ext uri="{BB962C8B-B14F-4D97-AF65-F5344CB8AC3E}">
        <p14:creationId xmlns:p14="http://schemas.microsoft.com/office/powerpoint/2010/main" val="33397840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65ED209-B1CC-6589-25F1-47CE610D10C8}"/>
              </a:ext>
            </a:extLst>
          </p:cNvPr>
          <p:cNvSpPr>
            <a:spLocks noGrp="1"/>
          </p:cNvSpPr>
          <p:nvPr>
            <p:ph type="title"/>
          </p:nvPr>
        </p:nvSpPr>
        <p:spPr/>
        <p:txBody>
          <a:bodyPr/>
          <a:lstStyle/>
          <a:p>
            <a:r>
              <a:rPr kumimoji="1" lang="en-US" altLang="ja-JP" dirty="0"/>
              <a:t>4/17 </a:t>
            </a:r>
            <a:r>
              <a:rPr kumimoji="1" lang="ja-JP" altLang="en-US" dirty="0"/>
              <a:t>データ</a:t>
            </a:r>
          </a:p>
        </p:txBody>
      </p:sp>
      <p:sp>
        <p:nvSpPr>
          <p:cNvPr id="3" name="テキスト プレースホルダー 2">
            <a:extLst>
              <a:ext uri="{FF2B5EF4-FFF2-40B4-BE49-F238E27FC236}">
                <a16:creationId xmlns:a16="http://schemas.microsoft.com/office/drawing/2014/main" id="{4E438C85-B287-CB84-8F1B-A143871208F2}"/>
              </a:ext>
            </a:extLst>
          </p:cNvPr>
          <p:cNvSpPr>
            <a:spLocks noGrp="1"/>
          </p:cNvSpPr>
          <p:nvPr>
            <p:ph type="body" idx="1"/>
          </p:nvPr>
        </p:nvSpPr>
        <p:spPr/>
        <p:txBody>
          <a:bodyPr/>
          <a:lstStyle/>
          <a:p>
            <a:r>
              <a:rPr kumimoji="1" lang="fr-FR" altLang="ja-JP" dirty="0">
                <a:hlinkClick r:id="rId2" action="ppaction://hlinkfile"/>
              </a:rPr>
              <a:t>corpatext_liste.xlsm</a:t>
            </a:r>
            <a:endParaRPr kumimoji="1" lang="fr-FR" altLang="ja-JP" dirty="0"/>
          </a:p>
          <a:p>
            <a:r>
              <a:rPr kumimoji="1" lang="fr-CA" altLang="ja-JP" dirty="0"/>
              <a:t>CORPATEXT</a:t>
            </a:r>
            <a:r>
              <a:rPr kumimoji="1" lang="ja-JP" altLang="en-US" dirty="0"/>
              <a:t>から採取した名詞リスト頻度順</a:t>
            </a:r>
          </a:p>
        </p:txBody>
      </p:sp>
    </p:spTree>
    <p:extLst>
      <p:ext uri="{BB962C8B-B14F-4D97-AF65-F5344CB8AC3E}">
        <p14:creationId xmlns:p14="http://schemas.microsoft.com/office/powerpoint/2010/main" val="22473068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0195ABC-26F8-B54B-0289-86F6762AD204}"/>
              </a:ext>
            </a:extLst>
          </p:cNvPr>
          <p:cNvSpPr>
            <a:spLocks noGrp="1"/>
          </p:cNvSpPr>
          <p:nvPr>
            <p:ph type="title"/>
          </p:nvPr>
        </p:nvSpPr>
        <p:spPr/>
        <p:txBody>
          <a:bodyPr/>
          <a:lstStyle/>
          <a:p>
            <a:r>
              <a:rPr kumimoji="1" lang="en-GB" altLang="ja-JP" dirty="0"/>
              <a:t>4/24</a:t>
            </a:r>
            <a:r>
              <a:rPr kumimoji="1" lang="ja-JP" altLang="en-US" dirty="0"/>
              <a:t>　世界の言語の文法上の性、性とは何か？</a:t>
            </a:r>
          </a:p>
        </p:txBody>
      </p:sp>
      <p:sp>
        <p:nvSpPr>
          <p:cNvPr id="3" name="テキスト プレースホルダー 2">
            <a:extLst>
              <a:ext uri="{FF2B5EF4-FFF2-40B4-BE49-F238E27FC236}">
                <a16:creationId xmlns:a16="http://schemas.microsoft.com/office/drawing/2014/main" id="{930C21EF-DB7C-FEEC-4DA5-EE139AE2EAC0}"/>
              </a:ext>
            </a:extLst>
          </p:cNvPr>
          <p:cNvSpPr>
            <a:spLocks noGrp="1"/>
          </p:cNvSpPr>
          <p:nvPr>
            <p:ph type="body" idx="1"/>
          </p:nvPr>
        </p:nvSpPr>
        <p:spPr/>
        <p:txBody>
          <a:bodyPr>
            <a:normAutofit/>
          </a:bodyPr>
          <a:lstStyle/>
          <a:p>
            <a:pPr algn="just"/>
            <a:r>
              <a:rPr lang="en-US" altLang="ja-JP" sz="1800" kern="100" dirty="0" err="1">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langues</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 à classes (</a:t>
            </a:r>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類別詞をもった言語</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a:t>
            </a:r>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　日本語，中国語，タイ語，アメリカインディアン語，アフリカの言語　：　</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1</a:t>
            </a:r>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本、一枚、</a:t>
            </a:r>
            <a:endPar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endParaRPr>
          </a:p>
          <a:p>
            <a:pPr lvl="1" algn="just"/>
            <a:r>
              <a:rPr lang="ja-JP" altLang="en-US" sz="1800" kern="100" dirty="0">
                <a:latin typeface="Times" panose="02020603050405020304" pitchFamily="18" charset="0"/>
                <a:ea typeface="ＭＳ 明朝" panose="02020609040205080304" pitchFamily="17" charset="-128"/>
                <a:cs typeface="Times New Roman" panose="02020603050405020304" pitchFamily="18" charset="0"/>
              </a:rPr>
              <a:t>ご飯、ご本、お花、お店　フランス語の性とどこが違う？</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フィン・ウゴール：</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genre</a:t>
            </a:r>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がない．代名詞にもない．ハンガリー語、フィンランド語</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pPr algn="just"/>
            <a:r>
              <a:rPr lang="ja-JP"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セム語</a:t>
            </a:r>
            <a:r>
              <a:rPr lang="en-US" altLang="ja-JP" sz="1800" kern="100" dirty="0">
                <a:solidFill>
                  <a:srgbClr val="000000"/>
                </a:solidFill>
                <a:effectLst/>
                <a:latin typeface="Times" panose="02020603050405020304" pitchFamily="18" charset="0"/>
                <a:ea typeface="ＭＳ 明朝" panose="02020609040205080304" pitchFamily="17" charset="-128"/>
                <a:cs typeface="Times New Roman" panose="02020603050405020304" pitchFamily="18" charset="0"/>
              </a:rPr>
              <a:t>: </a:t>
            </a:r>
            <a:endParaRPr lang="ja-JP" altLang="ja-JP" sz="1800" kern="100" dirty="0">
              <a:effectLst/>
              <a:latin typeface="Times" panose="02020603050405020304" pitchFamily="18" charset="0"/>
              <a:ea typeface="ＭＳ 明朝" panose="02020609040205080304" pitchFamily="17" charset="-128"/>
              <a:cs typeface="Times New Roman" panose="02020603050405020304" pitchFamily="18" charset="0"/>
            </a:endParaRPr>
          </a:p>
          <a:p>
            <a:r>
              <a:rPr lang="en-US" altLang="ja-JP" dirty="0">
                <a:hlinkClick r:id="rId3"/>
              </a:rPr>
              <a:t>WALS Online - Feature 30A: Number of Genders</a:t>
            </a:r>
            <a:endParaRPr lang="en-US" altLang="ja-JP" dirty="0"/>
          </a:p>
          <a:p>
            <a:r>
              <a:rPr lang="en-US" altLang="ja-JP" dirty="0">
                <a:hlinkClick r:id="rId4"/>
              </a:rPr>
              <a:t>WALS Online - Feature 31A: Sex-based and Non-sex-based Gender Systems</a:t>
            </a:r>
            <a:endParaRPr lang="en-US" altLang="ja-JP" dirty="0"/>
          </a:p>
          <a:p>
            <a:r>
              <a:rPr lang="en-US" altLang="ja-JP" dirty="0">
                <a:hlinkClick r:id="rId5"/>
              </a:rPr>
              <a:t>WALS Online - Feature 32A: Systems of Gender Assignment</a:t>
            </a:r>
            <a:endParaRPr kumimoji="1" lang="fr-FR" altLang="ja-JP" dirty="0"/>
          </a:p>
          <a:p>
            <a:r>
              <a:rPr lang="en-US" altLang="ja-JP" dirty="0">
                <a:hlinkClick r:id="rId6"/>
              </a:rPr>
              <a:t>WALS Online - Feature 44A: Gender Distinctions in Independent Personal Pronouns</a:t>
            </a:r>
            <a:endParaRPr kumimoji="1" lang="fr-FR" altLang="ja-JP" dirty="0"/>
          </a:p>
          <a:p>
            <a:endParaRPr kumimoji="1" lang="ja-JP" altLang="en-US" dirty="0"/>
          </a:p>
        </p:txBody>
      </p:sp>
    </p:spTree>
    <p:extLst>
      <p:ext uri="{BB962C8B-B14F-4D97-AF65-F5344CB8AC3E}">
        <p14:creationId xmlns:p14="http://schemas.microsoft.com/office/powerpoint/2010/main" val="3191950450"/>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04E054-D9CB-6F78-87C4-A70D72522B55}"/>
              </a:ext>
            </a:extLst>
          </p:cNvPr>
          <p:cNvSpPr>
            <a:spLocks noGrp="1"/>
          </p:cNvSpPr>
          <p:nvPr>
            <p:ph type="title"/>
          </p:nvPr>
        </p:nvSpPr>
        <p:spPr/>
        <p:txBody>
          <a:bodyPr/>
          <a:lstStyle/>
          <a:p>
            <a:r>
              <a:rPr kumimoji="1" lang="en-GB" altLang="ja-JP" dirty="0"/>
              <a:t>4/24</a:t>
            </a:r>
            <a:r>
              <a:rPr kumimoji="1" lang="ja-JP" altLang="en-US" dirty="0"/>
              <a:t>　</a:t>
            </a:r>
            <a:r>
              <a:rPr kumimoji="1" lang="fr-CA" altLang="ja-JP" dirty="0"/>
              <a:t>genre grammatical</a:t>
            </a:r>
            <a:r>
              <a:rPr kumimoji="1" lang="ja-JP" altLang="en-US" dirty="0"/>
              <a:t>の由来</a:t>
            </a:r>
          </a:p>
        </p:txBody>
      </p:sp>
      <p:sp>
        <p:nvSpPr>
          <p:cNvPr id="3" name="テキスト プレースホルダー 2">
            <a:extLst>
              <a:ext uri="{FF2B5EF4-FFF2-40B4-BE49-F238E27FC236}">
                <a16:creationId xmlns:a16="http://schemas.microsoft.com/office/drawing/2014/main" id="{86DD4002-ECFD-3F35-9BC0-C3599DE38106}"/>
              </a:ext>
            </a:extLst>
          </p:cNvPr>
          <p:cNvSpPr>
            <a:spLocks noGrp="1"/>
          </p:cNvSpPr>
          <p:nvPr>
            <p:ph type="body" idx="1"/>
          </p:nvPr>
        </p:nvSpPr>
        <p:spPr>
          <a:xfrm>
            <a:off x="1006838" y="1632203"/>
            <a:ext cx="10178324" cy="3593593"/>
          </a:xfrm>
        </p:spPr>
        <p:txBody>
          <a:bodyPr>
            <a:normAutofit fontScale="62500" lnSpcReduction="20000"/>
          </a:bodyPr>
          <a:lstStyle/>
          <a:p>
            <a:r>
              <a:rPr kumimoji="1" lang="ja-JP" altLang="en-US" dirty="0">
                <a:hlinkClick r:id="rId2" action="ppaction://hlinkfile"/>
              </a:rPr>
              <a:t>フランス語の性の歴史</a:t>
            </a:r>
            <a:r>
              <a:rPr kumimoji="1" lang="en-US" altLang="ja-JP" dirty="0">
                <a:hlinkClick r:id="rId2" action="ppaction://hlinkfile"/>
              </a:rPr>
              <a:t>.doc</a:t>
            </a:r>
            <a:endParaRPr kumimoji="1" lang="en-US" altLang="ja-JP" dirty="0"/>
          </a:p>
          <a:p>
            <a:pPr marL="0" indent="0">
              <a:buNone/>
            </a:pPr>
            <a:endParaRPr kumimoji="1" lang="en-US" altLang="ja-JP" dirty="0"/>
          </a:p>
          <a:p>
            <a:pPr marL="0" indent="0">
              <a:buNone/>
            </a:pPr>
            <a:r>
              <a:rPr kumimoji="1" lang="ja-JP" altLang="en-US" dirty="0"/>
              <a:t>印欧語</a:t>
            </a:r>
            <a:endParaRPr kumimoji="1" lang="en-US" altLang="ja-JP" dirty="0"/>
          </a:p>
          <a:p>
            <a:pPr marL="0" indent="0">
              <a:buNone/>
            </a:pPr>
            <a:r>
              <a:rPr kumimoji="1" lang="ja-JP" altLang="en-US" dirty="0"/>
              <a:t>ラテン語</a:t>
            </a:r>
            <a:endParaRPr kumimoji="1" lang="en-US" altLang="ja-JP" dirty="0"/>
          </a:p>
          <a:p>
            <a:pPr marL="0" indent="0">
              <a:buNone/>
            </a:pPr>
            <a:r>
              <a:rPr kumimoji="1" lang="ja-JP" altLang="en-US" dirty="0"/>
              <a:t>フランス語</a:t>
            </a:r>
            <a:endParaRPr kumimoji="1" lang="en-US" altLang="ja-JP" dirty="0"/>
          </a:p>
          <a:p>
            <a:pPr marL="0" indent="0">
              <a:buNone/>
            </a:pPr>
            <a:r>
              <a:rPr kumimoji="1" lang="ja-JP" altLang="en-US" dirty="0"/>
              <a:t>英語にはなぜ性がないのか？</a:t>
            </a:r>
            <a:endParaRPr kumimoji="1" lang="en-US" altLang="ja-JP" dirty="0"/>
          </a:p>
          <a:p>
            <a:pPr marL="0" indent="0">
              <a:buNone/>
            </a:pPr>
            <a:r>
              <a:rPr kumimoji="1" lang="ja-JP" altLang="en-US" dirty="0"/>
              <a:t>男性、女性、中性</a:t>
            </a:r>
            <a:endParaRPr kumimoji="1" lang="en-US" altLang="ja-JP" dirty="0"/>
          </a:p>
          <a:p>
            <a:pPr marL="0" indent="0">
              <a:buNone/>
            </a:pPr>
            <a:endParaRPr kumimoji="1" lang="en-US" altLang="ja-JP" dirty="0"/>
          </a:p>
          <a:p>
            <a:pPr marL="0" indent="0">
              <a:buNone/>
            </a:pPr>
            <a:r>
              <a:rPr lang="fr-FR" altLang="ja-JP" b="0" i="0" dirty="0">
                <a:solidFill>
                  <a:srgbClr val="000000"/>
                </a:solidFill>
                <a:effectLst/>
                <a:latin typeface="Meiryo" panose="020B0604030504040204" pitchFamily="50" charset="-128"/>
                <a:ea typeface="Meiryo" panose="020B0604030504040204" pitchFamily="50" charset="-128"/>
              </a:rPr>
              <a:t>Þ </a:t>
            </a:r>
            <a:r>
              <a:rPr lang="ja-JP" altLang="en-US" b="0" i="0" dirty="0">
                <a:solidFill>
                  <a:srgbClr val="000000"/>
                </a:solidFill>
                <a:effectLst/>
                <a:latin typeface="Meiryo" panose="020B0604030504040204" pitchFamily="50" charset="-128"/>
                <a:ea typeface="Meiryo" panose="020B0604030504040204" pitchFamily="50" charset="-128"/>
              </a:rPr>
              <a:t>ソーン　</a:t>
            </a:r>
            <a:r>
              <a:rPr lang="fr-CA" altLang="ja-JP" dirty="0">
                <a:solidFill>
                  <a:srgbClr val="000000"/>
                </a:solidFill>
                <a:latin typeface="Meiryo" panose="020B0604030504040204" pitchFamily="50" charset="-128"/>
                <a:ea typeface="Meiryo" panose="020B0604030504040204" pitchFamily="50" charset="-128"/>
              </a:rPr>
              <a:t>th</a:t>
            </a:r>
            <a:r>
              <a:rPr lang="ja-JP" altLang="en-US" dirty="0">
                <a:solidFill>
                  <a:srgbClr val="000000"/>
                </a:solidFill>
                <a:latin typeface="Meiryo" panose="020B0604030504040204" pitchFamily="50" charset="-128"/>
                <a:ea typeface="Meiryo" panose="020B0604030504040204" pitchFamily="50" charset="-128"/>
              </a:rPr>
              <a:t>　　</a:t>
            </a:r>
            <a:r>
              <a:rPr lang="fr-FR" altLang="ja-JP" b="0" i="0" dirty="0">
                <a:solidFill>
                  <a:srgbClr val="666666"/>
                </a:solidFill>
                <a:effectLst/>
                <a:latin typeface="Verdana" panose="020B0604030504040204" pitchFamily="34" charset="0"/>
              </a:rPr>
              <a:t>Þ</a:t>
            </a:r>
          </a:p>
          <a:p>
            <a:pPr marL="0" indent="0">
              <a:buNone/>
            </a:pPr>
            <a:endParaRPr kumimoji="1" lang="fr-FR" altLang="ja-JP" dirty="0">
              <a:solidFill>
                <a:srgbClr val="666666"/>
              </a:solidFill>
              <a:latin typeface="Verdana" panose="020B0604030504040204" pitchFamily="34" charset="0"/>
            </a:endParaRPr>
          </a:p>
          <a:p>
            <a:pPr marL="0" indent="0">
              <a:buNone/>
            </a:pPr>
            <a:r>
              <a:rPr kumimoji="1" lang="en-US" altLang="ja-JP" dirty="0">
                <a:hlinkClick r:id="rId3"/>
              </a:rPr>
              <a:t>https://dictionary.sanseido-publ.co.jp/column/ghf07</a:t>
            </a:r>
            <a:endParaRPr kumimoji="1" lang="en-US" altLang="ja-JP" dirty="0"/>
          </a:p>
          <a:p>
            <a:pPr marL="0" indent="0">
              <a:buNone/>
            </a:pPr>
            <a:endParaRPr kumimoji="1" lang="en-US" altLang="ja-JP" dirty="0"/>
          </a:p>
          <a:p>
            <a:pPr marL="0" indent="0">
              <a:buNone/>
            </a:pPr>
            <a:r>
              <a:rPr kumimoji="1" lang="ja-JP" altLang="en-US" dirty="0"/>
              <a:t>ロマンス諸語</a:t>
            </a:r>
            <a:endParaRPr kumimoji="1" lang="en-US" altLang="ja-JP" dirty="0"/>
          </a:p>
          <a:p>
            <a:pPr marL="0" indent="0">
              <a:buNone/>
            </a:pPr>
            <a:endParaRPr kumimoji="1" lang="en-US" altLang="ja-JP" dirty="0"/>
          </a:p>
          <a:p>
            <a:pPr marL="0" indent="0">
              <a:buNone/>
            </a:pPr>
            <a:endParaRPr kumimoji="1" lang="en-US" altLang="ja-JP" dirty="0"/>
          </a:p>
        </p:txBody>
      </p:sp>
    </p:spTree>
    <p:extLst>
      <p:ext uri="{BB962C8B-B14F-4D97-AF65-F5344CB8AC3E}">
        <p14:creationId xmlns:p14="http://schemas.microsoft.com/office/powerpoint/2010/main" val="2586058839"/>
      </p:ext>
    </p:extLst>
  </p:cSld>
  <p:clrMapOvr>
    <a:masterClrMapping/>
  </p:clrMapOvr>
  <p:transition spd="med"/>
</p:sld>
</file>

<file path=ppt/theme/theme1.xml><?xml version="1.0" encoding="utf-8"?>
<a:theme xmlns:a="http://schemas.openxmlformats.org/drawingml/2006/main" name="バッジ">
  <a:themeElements>
    <a:clrScheme name="バッジ">
      <a:dk1>
        <a:srgbClr val="000000"/>
      </a:dk1>
      <a:lt1>
        <a:srgbClr val="F3F3F2"/>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バッジ">
  <a:themeElements>
    <a:clrScheme name="バッジ">
      <a:dk1>
        <a:srgbClr val="000000"/>
      </a:dk1>
      <a:lt1>
        <a:srgbClr val="FFFFFF"/>
      </a:lt1>
      <a:dk2>
        <a:srgbClr val="A7A7A7"/>
      </a:dk2>
      <a:lt2>
        <a:srgbClr val="535353"/>
      </a:lt2>
      <a:accent1>
        <a:srgbClr val="F8B323"/>
      </a:accent1>
      <a:accent2>
        <a:srgbClr val="656A59"/>
      </a:accent2>
      <a:accent3>
        <a:srgbClr val="46B2B5"/>
      </a:accent3>
      <a:accent4>
        <a:srgbClr val="8CAA7E"/>
      </a:accent4>
      <a:accent5>
        <a:srgbClr val="D36F68"/>
      </a:accent5>
      <a:accent6>
        <a:srgbClr val="826276"/>
      </a:accent6>
      <a:hlink>
        <a:srgbClr val="0000FF"/>
      </a:hlink>
      <a:folHlink>
        <a:srgbClr val="FF00FF"/>
      </a:folHlink>
    </a:clrScheme>
    <a:fontScheme name="バッジ">
      <a:majorFont>
        <a:latin typeface="游ゴシック"/>
        <a:ea typeface="游ゴシック"/>
        <a:cs typeface="游ゴシック"/>
      </a:majorFont>
      <a:minorFont>
        <a:latin typeface="Helvetica"/>
        <a:ea typeface="Helvetica"/>
        <a:cs typeface="Helvetica"/>
      </a:minorFont>
    </a:fontScheme>
    <a:fmtScheme name="バッジ">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Gill Sans MT"/>
            <a:ea typeface="Gill Sans MT"/>
            <a:cs typeface="Gill Sans MT"/>
            <a:sym typeface="Gill Sans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121416</TotalTime>
  <Words>9962</Words>
  <Application>Microsoft Office PowerPoint</Application>
  <PresentationFormat>ワイド画面</PresentationFormat>
  <Paragraphs>449</Paragraphs>
  <Slides>65</Slides>
  <Notes>19</Notes>
  <HiddenSlides>0</HiddenSlides>
  <MMClips>0</MMClips>
  <ScaleCrop>false</ScaleCrop>
  <HeadingPairs>
    <vt:vector size="6" baseType="variant">
      <vt:variant>
        <vt:lpstr>使用されているフォント</vt:lpstr>
      </vt:variant>
      <vt:variant>
        <vt:i4>18</vt:i4>
      </vt:variant>
      <vt:variant>
        <vt:lpstr>テーマ</vt:lpstr>
      </vt:variant>
      <vt:variant>
        <vt:i4>1</vt:i4>
      </vt:variant>
      <vt:variant>
        <vt:lpstr>スライド タイトル</vt:lpstr>
      </vt:variant>
      <vt:variant>
        <vt:i4>65</vt:i4>
      </vt:variant>
    </vt:vector>
  </HeadingPairs>
  <TitlesOfParts>
    <vt:vector size="84" baseType="lpstr">
      <vt:lpstr>Inter</vt:lpstr>
      <vt:lpstr>LibeSans-CondensedStack</vt:lpstr>
      <vt:lpstr>LibeSans-Ultra</vt:lpstr>
      <vt:lpstr>Linux Libertine</vt:lpstr>
      <vt:lpstr>Söhne</vt:lpstr>
      <vt:lpstr>TiemposText</vt:lpstr>
      <vt:lpstr>var(--ff-marr-sans-condensed)</vt:lpstr>
      <vt:lpstr>Meiryo</vt:lpstr>
      <vt:lpstr>Meiryo</vt:lpstr>
      <vt:lpstr>游ゴシック</vt:lpstr>
      <vt:lpstr>Arial</vt:lpstr>
      <vt:lpstr>Gill Sans MT</vt:lpstr>
      <vt:lpstr>Impact</vt:lpstr>
      <vt:lpstr>Roboto</vt:lpstr>
      <vt:lpstr>Times</vt:lpstr>
      <vt:lpstr>Times New Roman</vt:lpstr>
      <vt:lpstr>Verdana</vt:lpstr>
      <vt:lpstr>Wingdings</vt:lpstr>
      <vt:lpstr>バッジ</vt:lpstr>
      <vt:lpstr>関学授業　春  </vt:lpstr>
      <vt:lpstr>4/10 introduction</vt:lpstr>
      <vt:lpstr>4/10 introduction</vt:lpstr>
      <vt:lpstr>4/10 introduction</vt:lpstr>
      <vt:lpstr>4/17　文法上の性の話</vt:lpstr>
      <vt:lpstr>4/17 Lyster </vt:lpstr>
      <vt:lpstr>4/17 データ</vt:lpstr>
      <vt:lpstr>4/24　世界の言語の文法上の性、性とは何か？</vt:lpstr>
      <vt:lpstr>4/24　genre grammaticalの由来</vt:lpstr>
      <vt:lpstr>4/24 Genre Grammaticalの由来</vt:lpstr>
      <vt:lpstr>4/24 </vt:lpstr>
      <vt:lpstr>5/1 フランス語の性の歴史</vt:lpstr>
      <vt:lpstr>5/1 ロマンス語の分類</vt:lpstr>
      <vt:lpstr>5/1フランスとフランス語の歴史 </vt:lpstr>
      <vt:lpstr>5/1 ガリア帝国（紀元後300年ごろ）のちに再度西ローマ帝国に統合</vt:lpstr>
      <vt:lpstr>5/1 西ローマ帝国400年ごろ</vt:lpstr>
      <vt:lpstr>5/1 西ローマ帝国と東ローマ帝国という二つの国があったわけではない</vt:lpstr>
      <vt:lpstr>5/1フランク王国</vt:lpstr>
      <vt:lpstr>5/8genre grammaticalの文法１</vt:lpstr>
      <vt:lpstr>5/8 名詞→形容詞（→名詞）</vt:lpstr>
      <vt:lpstr>5/8 Bonami O. et Boyé G., 2019</vt:lpstr>
      <vt:lpstr>5/8 Bonami O. et Boyé G., 2019</vt:lpstr>
      <vt:lpstr>5/8 Bonami O. et Boyé G., 2019</vt:lpstr>
      <vt:lpstr>5/8 Bonami O. et Boyé G., 2019</vt:lpstr>
      <vt:lpstr>5/8　genre grammaticalの文法２ </vt:lpstr>
      <vt:lpstr>5/8 人間名詞について：宿題</vt:lpstr>
      <vt:lpstr>5/15 Bonami O. et Boyé G., 2019 つづき </vt:lpstr>
      <vt:lpstr>5/15 commun (épicène)</vt:lpstr>
      <vt:lpstr>5/15観察</vt:lpstr>
      <vt:lpstr>5/22 Masculin/féminin : dissymétries grammaticales</vt:lpstr>
      <vt:lpstr>5/22 maîtresse</vt:lpstr>
      <vt:lpstr>5/22 Homme (Yaguello 1989)</vt:lpstr>
      <vt:lpstr>5/22 Femme</vt:lpstr>
      <vt:lpstr>5/22 Masculin/féminin : dissymétries sémantiques</vt:lpstr>
      <vt:lpstr>Bon Usage section 662</vt:lpstr>
      <vt:lpstr>5/29 人間名詞について：宿題</vt:lpstr>
      <vt:lpstr>5/8 Bonami O. et Boyé G., 2019</vt:lpstr>
      <vt:lpstr>6/05　無生物名詞</vt:lpstr>
      <vt:lpstr>6/05  Ça (TLF)</vt:lpstr>
      <vt:lpstr> 6/12 Petit Prince　パラレルコーパス</vt:lpstr>
      <vt:lpstr>6/12 他の言語との比較　Petit Princeにおける花ときつね</vt:lpstr>
      <vt:lpstr>6/12 人</vt:lpstr>
      <vt:lpstr>6/19 Langage Inclusif en frnÇais</vt:lpstr>
      <vt:lpstr>6/19 フランス語におけるインクルーシブ言語 </vt:lpstr>
      <vt:lpstr>6/19 Masculin générique</vt:lpstr>
      <vt:lpstr>6/19 « le masculin l'emporte sur le féminin »</vt:lpstr>
      <vt:lpstr>6/19 Histoire et rÉception</vt:lpstr>
      <vt:lpstr>6/19 Débat linguistique en France</vt:lpstr>
      <vt:lpstr>6/19 Débat politique et décision de justice</vt:lpstr>
      <vt:lpstr>6/26  職業名詞の女性化１</vt:lpstr>
      <vt:lpstr>6/26 言語相対性仮説</vt:lpstr>
      <vt:lpstr>7/2 職業名詞の女性化  データの観察</vt:lpstr>
      <vt:lpstr>7/2 選挙結果</vt:lpstr>
      <vt:lpstr> 人間名詞　職業名詞の女性化 1</vt:lpstr>
      <vt:lpstr>6/5 académie Française</vt:lpstr>
      <vt:lpstr>6/5 G.Dumézil &amp; Cl. Lévi-Strauss, Déclaration faite par l’Académie française en séance du 14 juin 1984 </vt:lpstr>
      <vt:lpstr> 種々のフランス語のféminisation</vt:lpstr>
      <vt:lpstr>　écriture inclusive</vt:lpstr>
      <vt:lpstr> femme /homme</vt:lpstr>
      <vt:lpstr> 無生物名詞とsexe</vt:lpstr>
      <vt:lpstr>7/10 lÉgislative 2024</vt:lpstr>
      <vt:lpstr>Lésislative, femmes (Libération)</vt:lpstr>
      <vt:lpstr>Euro 2024</vt:lpstr>
      <vt:lpstr>JO 2024</vt:lpstr>
      <vt:lpstr>7/10　宿題</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人間名詞を含むNN複合語の生成： 日仏語対照研究</dc:title>
  <dc:creator>itsuko</dc:creator>
  <cp:lastModifiedBy>Itsuko Fujimura</cp:lastModifiedBy>
  <cp:revision>212</cp:revision>
  <cp:lastPrinted>2024-03-15T08:18:27Z</cp:lastPrinted>
  <dcterms:modified xsi:type="dcterms:W3CDTF">2024-07-10T04:12:11Z</dcterms:modified>
</cp:coreProperties>
</file>