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56" r:id="rId2"/>
    <p:sldId id="335" r:id="rId3"/>
    <p:sldId id="347" r:id="rId4"/>
    <p:sldId id="346" r:id="rId5"/>
    <p:sldId id="336" r:id="rId6"/>
    <p:sldId id="408" r:id="rId7"/>
    <p:sldId id="409" r:id="rId8"/>
    <p:sldId id="403" r:id="rId9"/>
    <p:sldId id="414" r:id="rId10"/>
    <p:sldId id="415" r:id="rId11"/>
    <p:sldId id="417" r:id="rId12"/>
    <p:sldId id="416" r:id="rId13"/>
    <p:sldId id="411" r:id="rId14"/>
    <p:sldId id="418" r:id="rId15"/>
    <p:sldId id="419" r:id="rId16"/>
    <p:sldId id="420" r:id="rId17"/>
    <p:sldId id="407" r:id="rId18"/>
    <p:sldId id="406" r:id="rId19"/>
    <p:sldId id="412" r:id="rId20"/>
    <p:sldId id="413" r:id="rId21"/>
    <p:sldId id="410" r:id="rId22"/>
    <p:sldId id="311" r:id="rId23"/>
    <p:sldId id="312" r:id="rId24"/>
    <p:sldId id="313" r:id="rId25"/>
    <p:sldId id="314" r:id="rId26"/>
    <p:sldId id="315" r:id="rId27"/>
    <p:sldId id="316" r:id="rId28"/>
    <p:sldId id="317" r:id="rId29"/>
    <p:sldId id="318" r:id="rId30"/>
    <p:sldId id="319" r:id="rId31"/>
    <p:sldId id="320" r:id="rId32"/>
    <p:sldId id="321" r:id="rId33"/>
    <p:sldId id="405" r:id="rId34"/>
    <p:sldId id="421" r:id="rId35"/>
    <p:sldId id="432" r:id="rId36"/>
    <p:sldId id="433" r:id="rId37"/>
    <p:sldId id="434" r:id="rId38"/>
    <p:sldId id="435" r:id="rId39"/>
    <p:sldId id="439" r:id="rId40"/>
    <p:sldId id="436" r:id="rId41"/>
    <p:sldId id="441" r:id="rId42"/>
    <p:sldId id="438" r:id="rId43"/>
    <p:sldId id="442" r:id="rId44"/>
    <p:sldId id="440" r:id="rId45"/>
    <p:sldId id="443" r:id="rId46"/>
    <p:sldId id="444" r:id="rId47"/>
    <p:sldId id="437" r:id="rId48"/>
    <p:sldId id="445" r:id="rId49"/>
    <p:sldId id="422" r:id="rId50"/>
    <p:sldId id="423" r:id="rId51"/>
    <p:sldId id="424" r:id="rId52"/>
    <p:sldId id="425" r:id="rId53"/>
    <p:sldId id="426" r:id="rId54"/>
    <p:sldId id="427" r:id="rId55"/>
    <p:sldId id="428" r:id="rId56"/>
    <p:sldId id="429" r:id="rId57"/>
    <p:sldId id="430" r:id="rId58"/>
    <p:sldId id="431" r:id="rId59"/>
  </p:sldIdLst>
  <p:sldSz cx="12192000" cy="6858000"/>
  <p:notesSz cx="6888163" cy="100187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jimura Itsuko" initials="FI" lastIdx="1" clrIdx="0">
    <p:extLst>
      <p:ext uri="{19B8F6BF-5375-455C-9EA6-DF929625EA0E}">
        <p15:presenceInfo xmlns:p15="http://schemas.microsoft.com/office/powerpoint/2012/main" userId="13b59e45779d81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E4CB"/>
          </a:solidFill>
        </a:fill>
      </a:tcStyle>
    </a:wholeTbl>
    <a:band2H>
      <a:tcTxStyle/>
      <a:tcStyle>
        <a:tcBdr/>
        <a:fill>
          <a:solidFill>
            <a:srgbClr val="FEF2E7"/>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4E5"/>
          </a:solidFill>
        </a:fill>
      </a:tcStyle>
    </a:wholeTbl>
    <a:band2H>
      <a:tcTxStyle/>
      <a:tcStyle>
        <a:tcBdr/>
        <a:fill>
          <a:solidFill>
            <a:srgbClr val="E8F2F2"/>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1D5"/>
          </a:solidFill>
        </a:fill>
      </a:tcStyle>
    </a:wholeTbl>
    <a:band2H>
      <a:tcTxStyle/>
      <a:tcStyle>
        <a:tcBdr/>
        <a:fill>
          <a:solidFill>
            <a:srgbClr val="ECEAEB"/>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404" autoAdjust="0"/>
  </p:normalViewPr>
  <p:slideViewPr>
    <p:cSldViewPr snapToGrid="0">
      <p:cViewPr varScale="1">
        <p:scale>
          <a:sx n="120" d="100"/>
          <a:sy n="120" d="100"/>
        </p:scale>
        <p:origin x="12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04775" y="750888"/>
            <a:ext cx="6678613" cy="3757612"/>
          </a:xfrm>
          <a:prstGeom prst="rect">
            <a:avLst/>
          </a:prstGeom>
        </p:spPr>
        <p:txBody>
          <a:bodyPr lIns="96606" tIns="48303" rIns="96606" bIns="48303"/>
          <a:lstStyle/>
          <a:p>
            <a:endParaRPr/>
          </a:p>
        </p:txBody>
      </p:sp>
      <p:sp>
        <p:nvSpPr>
          <p:cNvPr id="103" name="Shape 103"/>
          <p:cNvSpPr>
            <a:spLocks noGrp="1"/>
          </p:cNvSpPr>
          <p:nvPr>
            <p:ph type="body" sz="quarter" idx="1"/>
          </p:nvPr>
        </p:nvSpPr>
        <p:spPr>
          <a:xfrm>
            <a:off x="918422" y="4758889"/>
            <a:ext cx="5051320" cy="4508421"/>
          </a:xfrm>
          <a:prstGeom prst="rect">
            <a:avLst/>
          </a:prstGeom>
        </p:spPr>
        <p:txBody>
          <a:bodyPr lIns="96606" tIns="48303" rIns="96606" bIns="48303"/>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游ゴシック"/>
      </a:defRPr>
    </a:lvl1pPr>
    <a:lvl2pPr indent="228600" latinLnBrk="0">
      <a:defRPr sz="1200">
        <a:latin typeface="+mj-lt"/>
        <a:ea typeface="+mj-ea"/>
        <a:cs typeface="+mj-cs"/>
        <a:sym typeface="游ゴシック"/>
      </a:defRPr>
    </a:lvl2pPr>
    <a:lvl3pPr indent="457200" latinLnBrk="0">
      <a:defRPr sz="1200">
        <a:latin typeface="+mj-lt"/>
        <a:ea typeface="+mj-ea"/>
        <a:cs typeface="+mj-cs"/>
        <a:sym typeface="游ゴシック"/>
      </a:defRPr>
    </a:lvl3pPr>
    <a:lvl4pPr indent="685800" latinLnBrk="0">
      <a:defRPr sz="1200">
        <a:latin typeface="+mj-lt"/>
        <a:ea typeface="+mj-ea"/>
        <a:cs typeface="+mj-cs"/>
        <a:sym typeface="游ゴシック"/>
      </a:defRPr>
    </a:lvl4pPr>
    <a:lvl5pPr indent="914400" latinLnBrk="0">
      <a:defRPr sz="1200">
        <a:latin typeface="+mj-lt"/>
        <a:ea typeface="+mj-ea"/>
        <a:cs typeface="+mj-cs"/>
        <a:sym typeface="游ゴシック"/>
      </a:defRPr>
    </a:lvl5pPr>
    <a:lvl6pPr indent="1143000" latinLnBrk="0">
      <a:defRPr sz="1200">
        <a:latin typeface="+mj-lt"/>
        <a:ea typeface="+mj-ea"/>
        <a:cs typeface="+mj-cs"/>
        <a:sym typeface="游ゴシック"/>
      </a:defRPr>
    </a:lvl6pPr>
    <a:lvl7pPr indent="1371600" latinLnBrk="0">
      <a:defRPr sz="1200">
        <a:latin typeface="+mj-lt"/>
        <a:ea typeface="+mj-ea"/>
        <a:cs typeface="+mj-cs"/>
        <a:sym typeface="游ゴシック"/>
      </a:defRPr>
    </a:lvl7pPr>
    <a:lvl8pPr indent="1600200" latinLnBrk="0">
      <a:defRPr sz="1200">
        <a:latin typeface="+mj-lt"/>
        <a:ea typeface="+mj-ea"/>
        <a:cs typeface="+mj-cs"/>
        <a:sym typeface="游ゴシック"/>
      </a:defRPr>
    </a:lvl8pPr>
    <a:lvl9pPr indent="1828800" latinLnBrk="0">
      <a:defRPr sz="1200">
        <a:latin typeface="+mj-lt"/>
        <a:ea typeface="+mj-ea"/>
        <a:cs typeface="+mj-cs"/>
        <a:sym typeface="游ゴシック"/>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04775" y="750888"/>
            <a:ext cx="6678613" cy="3757612"/>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endParaRPr/>
          </a:p>
          <a:p>
            <a:r>
              <a:t>本日のおはなしのタイトルは、○○○です。　</a:t>
            </a:r>
          </a:p>
          <a:p>
            <a:r>
              <a:t>私の研究は当初より、言語使用データの観察に基づくものでした。幸いなことに、情報処理技術の発展に伴い、2000年頃からはとくに、大規模な言語使用データを用いることが可能になりました。本日のおはなしののタイトルは２つの問題が組み合わさっています。一つは方法論です。「大規模な言語使用データに基づく研究」であり、もう一方はその方法に基づいて現在進行中で行っているトピックです。日本語とフランス語の「女性教員、白人女性、姉妹都市、兄弟国」の謎という話をいたしますね。</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noRot="1" noChangeAspect="1"/>
          </p:cNvSpPr>
          <p:nvPr>
            <p:ph type="sldImg"/>
          </p:nvPr>
        </p:nvSpPr>
        <p:spPr>
          <a:prstGeom prst="rect">
            <a:avLst/>
          </a:prstGeom>
        </p:spPr>
        <p:txBody>
          <a:bodyPr/>
          <a:lstStyle/>
          <a:p>
            <a:endParaRPr/>
          </a:p>
        </p:txBody>
      </p:sp>
      <p:sp>
        <p:nvSpPr>
          <p:cNvPr id="402" name="Shape 402"/>
          <p:cNvSpPr>
            <a:spLocks noGrp="1"/>
          </p:cNvSpPr>
          <p:nvPr>
            <p:ph type="body" sz="quarter" idx="1"/>
          </p:nvPr>
        </p:nvSpPr>
        <p:spPr>
          <a:prstGeom prst="rect">
            <a:avLst/>
          </a:prstGeom>
        </p:spPr>
        <p:txBody>
          <a:bodyPr/>
          <a:lstStyle/>
          <a:p>
            <a:r>
              <a:t>フランス語関係者にしかわからない。説明しないが、Des petits chiensは、極めて多いなど、語彙的ファクターも大きい。</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3" name="scalloped circleFreeform 6"/>
          <p:cNvSpPr/>
          <p:nvPr/>
        </p:nvSpPr>
        <p:spPr>
          <a:xfrm>
            <a:off x="3557015" y="630936"/>
            <a:ext cx="5235576" cy="52292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1010" y="20"/>
                </a:lnTo>
                <a:lnTo>
                  <a:pt x="11213" y="72"/>
                </a:lnTo>
                <a:lnTo>
                  <a:pt x="11409" y="151"/>
                </a:lnTo>
                <a:lnTo>
                  <a:pt x="11612" y="249"/>
                </a:lnTo>
                <a:lnTo>
                  <a:pt x="11802" y="361"/>
                </a:lnTo>
                <a:lnTo>
                  <a:pt x="11999" y="479"/>
                </a:lnTo>
                <a:lnTo>
                  <a:pt x="12392" y="689"/>
                </a:lnTo>
                <a:lnTo>
                  <a:pt x="12581" y="767"/>
                </a:lnTo>
                <a:lnTo>
                  <a:pt x="12791" y="820"/>
                </a:lnTo>
                <a:lnTo>
                  <a:pt x="12994" y="846"/>
                </a:lnTo>
                <a:lnTo>
                  <a:pt x="13210" y="846"/>
                </a:lnTo>
                <a:lnTo>
                  <a:pt x="13433" y="833"/>
                </a:lnTo>
                <a:lnTo>
                  <a:pt x="13656" y="807"/>
                </a:lnTo>
                <a:lnTo>
                  <a:pt x="13878" y="774"/>
                </a:lnTo>
                <a:lnTo>
                  <a:pt x="14101" y="748"/>
                </a:lnTo>
                <a:lnTo>
                  <a:pt x="14324" y="728"/>
                </a:lnTo>
                <a:lnTo>
                  <a:pt x="14533" y="734"/>
                </a:lnTo>
                <a:lnTo>
                  <a:pt x="14736" y="761"/>
                </a:lnTo>
                <a:lnTo>
                  <a:pt x="14933" y="820"/>
                </a:lnTo>
                <a:lnTo>
                  <a:pt x="15096" y="905"/>
                </a:lnTo>
                <a:lnTo>
                  <a:pt x="15254" y="1016"/>
                </a:lnTo>
                <a:lnTo>
                  <a:pt x="15391" y="1148"/>
                </a:lnTo>
                <a:lnTo>
                  <a:pt x="15529" y="1298"/>
                </a:lnTo>
                <a:lnTo>
                  <a:pt x="15653" y="1456"/>
                </a:lnTo>
                <a:lnTo>
                  <a:pt x="15902" y="1784"/>
                </a:lnTo>
                <a:lnTo>
                  <a:pt x="16026" y="1941"/>
                </a:lnTo>
                <a:lnTo>
                  <a:pt x="16157" y="2092"/>
                </a:lnTo>
                <a:lnTo>
                  <a:pt x="16308" y="2223"/>
                </a:lnTo>
                <a:lnTo>
                  <a:pt x="16452" y="2341"/>
                </a:lnTo>
                <a:lnTo>
                  <a:pt x="16616" y="2433"/>
                </a:lnTo>
                <a:lnTo>
                  <a:pt x="16793" y="2511"/>
                </a:lnTo>
                <a:lnTo>
                  <a:pt x="16983" y="2577"/>
                </a:lnTo>
                <a:lnTo>
                  <a:pt x="17179" y="2636"/>
                </a:lnTo>
                <a:lnTo>
                  <a:pt x="17376" y="2689"/>
                </a:lnTo>
                <a:lnTo>
                  <a:pt x="17579" y="2741"/>
                </a:lnTo>
                <a:lnTo>
                  <a:pt x="17769" y="2800"/>
                </a:lnTo>
                <a:lnTo>
                  <a:pt x="17959" y="2866"/>
                </a:lnTo>
                <a:lnTo>
                  <a:pt x="18135" y="2944"/>
                </a:lnTo>
                <a:lnTo>
                  <a:pt x="18293" y="3043"/>
                </a:lnTo>
                <a:lnTo>
                  <a:pt x="18437" y="3161"/>
                </a:lnTo>
                <a:lnTo>
                  <a:pt x="18555" y="3305"/>
                </a:lnTo>
                <a:lnTo>
                  <a:pt x="18653" y="3462"/>
                </a:lnTo>
                <a:lnTo>
                  <a:pt x="18731" y="3639"/>
                </a:lnTo>
                <a:lnTo>
                  <a:pt x="18797" y="3830"/>
                </a:lnTo>
                <a:lnTo>
                  <a:pt x="18856" y="4020"/>
                </a:lnTo>
                <a:lnTo>
                  <a:pt x="18908" y="4223"/>
                </a:lnTo>
                <a:lnTo>
                  <a:pt x="18961" y="4420"/>
                </a:lnTo>
                <a:lnTo>
                  <a:pt x="19020" y="4616"/>
                </a:lnTo>
                <a:lnTo>
                  <a:pt x="19085" y="4807"/>
                </a:lnTo>
                <a:lnTo>
                  <a:pt x="19164" y="4984"/>
                </a:lnTo>
                <a:lnTo>
                  <a:pt x="19255" y="5148"/>
                </a:lnTo>
                <a:lnTo>
                  <a:pt x="19373" y="5292"/>
                </a:lnTo>
                <a:lnTo>
                  <a:pt x="19504" y="5443"/>
                </a:lnTo>
                <a:lnTo>
                  <a:pt x="19655" y="5574"/>
                </a:lnTo>
                <a:lnTo>
                  <a:pt x="19812" y="5698"/>
                </a:lnTo>
                <a:lnTo>
                  <a:pt x="19982" y="5823"/>
                </a:lnTo>
                <a:lnTo>
                  <a:pt x="20146" y="5948"/>
                </a:lnTo>
                <a:lnTo>
                  <a:pt x="20303" y="6072"/>
                </a:lnTo>
                <a:lnTo>
                  <a:pt x="20454" y="6210"/>
                </a:lnTo>
                <a:lnTo>
                  <a:pt x="20585" y="6348"/>
                </a:lnTo>
                <a:lnTo>
                  <a:pt x="20696" y="6505"/>
                </a:lnTo>
                <a:lnTo>
                  <a:pt x="20781" y="6669"/>
                </a:lnTo>
                <a:lnTo>
                  <a:pt x="20840" y="6866"/>
                </a:lnTo>
                <a:lnTo>
                  <a:pt x="20866" y="7069"/>
                </a:lnTo>
                <a:lnTo>
                  <a:pt x="20873" y="7279"/>
                </a:lnTo>
                <a:lnTo>
                  <a:pt x="20853" y="7502"/>
                </a:lnTo>
                <a:lnTo>
                  <a:pt x="20827" y="7725"/>
                </a:lnTo>
                <a:lnTo>
                  <a:pt x="20794" y="7948"/>
                </a:lnTo>
                <a:lnTo>
                  <a:pt x="20768" y="8170"/>
                </a:lnTo>
                <a:lnTo>
                  <a:pt x="20755" y="8393"/>
                </a:lnTo>
                <a:lnTo>
                  <a:pt x="20755" y="8610"/>
                </a:lnTo>
                <a:lnTo>
                  <a:pt x="20781" y="8813"/>
                </a:lnTo>
                <a:lnTo>
                  <a:pt x="20834" y="9016"/>
                </a:lnTo>
                <a:lnTo>
                  <a:pt x="20912" y="9207"/>
                </a:lnTo>
                <a:lnTo>
                  <a:pt x="21122" y="9600"/>
                </a:lnTo>
                <a:lnTo>
                  <a:pt x="21240" y="9797"/>
                </a:lnTo>
                <a:lnTo>
                  <a:pt x="21351" y="9987"/>
                </a:lnTo>
                <a:lnTo>
                  <a:pt x="21449" y="10190"/>
                </a:lnTo>
                <a:lnTo>
                  <a:pt x="21528" y="10387"/>
                </a:lnTo>
                <a:lnTo>
                  <a:pt x="21580" y="10590"/>
                </a:lnTo>
                <a:lnTo>
                  <a:pt x="21600" y="10800"/>
                </a:lnTo>
                <a:lnTo>
                  <a:pt x="21580" y="11010"/>
                </a:lnTo>
                <a:lnTo>
                  <a:pt x="21528" y="11213"/>
                </a:lnTo>
                <a:lnTo>
                  <a:pt x="21449" y="11410"/>
                </a:lnTo>
                <a:lnTo>
                  <a:pt x="21351" y="11613"/>
                </a:lnTo>
                <a:lnTo>
                  <a:pt x="21240" y="11803"/>
                </a:lnTo>
                <a:lnTo>
                  <a:pt x="21122" y="12000"/>
                </a:lnTo>
                <a:lnTo>
                  <a:pt x="20912" y="12393"/>
                </a:lnTo>
                <a:lnTo>
                  <a:pt x="20834" y="12584"/>
                </a:lnTo>
                <a:lnTo>
                  <a:pt x="20781" y="12787"/>
                </a:lnTo>
                <a:lnTo>
                  <a:pt x="20755" y="12990"/>
                </a:lnTo>
                <a:lnTo>
                  <a:pt x="20755" y="13207"/>
                </a:lnTo>
                <a:lnTo>
                  <a:pt x="20768" y="13430"/>
                </a:lnTo>
                <a:lnTo>
                  <a:pt x="20794" y="13652"/>
                </a:lnTo>
                <a:lnTo>
                  <a:pt x="20827" y="13875"/>
                </a:lnTo>
                <a:lnTo>
                  <a:pt x="20853" y="14098"/>
                </a:lnTo>
                <a:lnTo>
                  <a:pt x="20873" y="14321"/>
                </a:lnTo>
                <a:lnTo>
                  <a:pt x="20866" y="14531"/>
                </a:lnTo>
                <a:lnTo>
                  <a:pt x="20840" y="14734"/>
                </a:lnTo>
                <a:lnTo>
                  <a:pt x="20781" y="14931"/>
                </a:lnTo>
                <a:lnTo>
                  <a:pt x="20696" y="15095"/>
                </a:lnTo>
                <a:lnTo>
                  <a:pt x="20585" y="15252"/>
                </a:lnTo>
                <a:lnTo>
                  <a:pt x="20454" y="15390"/>
                </a:lnTo>
                <a:lnTo>
                  <a:pt x="20303" y="15528"/>
                </a:lnTo>
                <a:lnTo>
                  <a:pt x="20146" y="15652"/>
                </a:lnTo>
                <a:lnTo>
                  <a:pt x="19982" y="15777"/>
                </a:lnTo>
                <a:lnTo>
                  <a:pt x="19812" y="15902"/>
                </a:lnTo>
                <a:lnTo>
                  <a:pt x="19655" y="16026"/>
                </a:lnTo>
                <a:lnTo>
                  <a:pt x="19504" y="16157"/>
                </a:lnTo>
                <a:lnTo>
                  <a:pt x="19373" y="16308"/>
                </a:lnTo>
                <a:lnTo>
                  <a:pt x="19255" y="16452"/>
                </a:lnTo>
                <a:lnTo>
                  <a:pt x="19164" y="16616"/>
                </a:lnTo>
                <a:lnTo>
                  <a:pt x="19085" y="16793"/>
                </a:lnTo>
                <a:lnTo>
                  <a:pt x="19020" y="16984"/>
                </a:lnTo>
                <a:lnTo>
                  <a:pt x="18961" y="17180"/>
                </a:lnTo>
                <a:lnTo>
                  <a:pt x="18908" y="17377"/>
                </a:lnTo>
                <a:lnTo>
                  <a:pt x="18856" y="17580"/>
                </a:lnTo>
                <a:lnTo>
                  <a:pt x="18797" y="17770"/>
                </a:lnTo>
                <a:lnTo>
                  <a:pt x="18731" y="17961"/>
                </a:lnTo>
                <a:lnTo>
                  <a:pt x="18653" y="18138"/>
                </a:lnTo>
                <a:lnTo>
                  <a:pt x="18555" y="18295"/>
                </a:lnTo>
                <a:lnTo>
                  <a:pt x="18437" y="18439"/>
                </a:lnTo>
                <a:lnTo>
                  <a:pt x="18293" y="18557"/>
                </a:lnTo>
                <a:lnTo>
                  <a:pt x="18135" y="18656"/>
                </a:lnTo>
                <a:lnTo>
                  <a:pt x="17959" y="18734"/>
                </a:lnTo>
                <a:lnTo>
                  <a:pt x="17769" y="18800"/>
                </a:lnTo>
                <a:lnTo>
                  <a:pt x="17579" y="18859"/>
                </a:lnTo>
                <a:lnTo>
                  <a:pt x="17376" y="18911"/>
                </a:lnTo>
                <a:lnTo>
                  <a:pt x="17179" y="18964"/>
                </a:lnTo>
                <a:lnTo>
                  <a:pt x="16983" y="19023"/>
                </a:lnTo>
                <a:lnTo>
                  <a:pt x="16793" y="19089"/>
                </a:lnTo>
                <a:lnTo>
                  <a:pt x="16616" y="19167"/>
                </a:lnTo>
                <a:lnTo>
                  <a:pt x="16452" y="19259"/>
                </a:lnTo>
                <a:lnTo>
                  <a:pt x="16308" y="19377"/>
                </a:lnTo>
                <a:lnTo>
                  <a:pt x="16157" y="19508"/>
                </a:lnTo>
                <a:lnTo>
                  <a:pt x="16026" y="19659"/>
                </a:lnTo>
                <a:lnTo>
                  <a:pt x="15902" y="19816"/>
                </a:lnTo>
                <a:lnTo>
                  <a:pt x="15653" y="20144"/>
                </a:lnTo>
                <a:lnTo>
                  <a:pt x="15529" y="20302"/>
                </a:lnTo>
                <a:lnTo>
                  <a:pt x="15391" y="20452"/>
                </a:lnTo>
                <a:lnTo>
                  <a:pt x="15254" y="20584"/>
                </a:lnTo>
                <a:lnTo>
                  <a:pt x="15096" y="20695"/>
                </a:lnTo>
                <a:lnTo>
                  <a:pt x="14933" y="20780"/>
                </a:lnTo>
                <a:lnTo>
                  <a:pt x="14736" y="20839"/>
                </a:lnTo>
                <a:lnTo>
                  <a:pt x="14533" y="20866"/>
                </a:lnTo>
                <a:lnTo>
                  <a:pt x="14324" y="20872"/>
                </a:lnTo>
                <a:lnTo>
                  <a:pt x="14101" y="20852"/>
                </a:lnTo>
                <a:lnTo>
                  <a:pt x="13878" y="20826"/>
                </a:lnTo>
                <a:lnTo>
                  <a:pt x="13656" y="20793"/>
                </a:lnTo>
                <a:lnTo>
                  <a:pt x="13433" y="20767"/>
                </a:lnTo>
                <a:lnTo>
                  <a:pt x="13210" y="20754"/>
                </a:lnTo>
                <a:lnTo>
                  <a:pt x="12994" y="20754"/>
                </a:lnTo>
                <a:lnTo>
                  <a:pt x="12791" y="20780"/>
                </a:lnTo>
                <a:lnTo>
                  <a:pt x="12581" y="20833"/>
                </a:lnTo>
                <a:lnTo>
                  <a:pt x="12392" y="20911"/>
                </a:lnTo>
                <a:lnTo>
                  <a:pt x="11999" y="21121"/>
                </a:lnTo>
                <a:lnTo>
                  <a:pt x="11802" y="21239"/>
                </a:lnTo>
                <a:lnTo>
                  <a:pt x="11612" y="21351"/>
                </a:lnTo>
                <a:lnTo>
                  <a:pt x="11409" y="21449"/>
                </a:lnTo>
                <a:lnTo>
                  <a:pt x="11213" y="21528"/>
                </a:lnTo>
                <a:lnTo>
                  <a:pt x="11010" y="21580"/>
                </a:lnTo>
                <a:lnTo>
                  <a:pt x="10800" y="21600"/>
                </a:lnTo>
                <a:lnTo>
                  <a:pt x="10590" y="21580"/>
                </a:lnTo>
                <a:lnTo>
                  <a:pt x="10387" y="21528"/>
                </a:lnTo>
                <a:lnTo>
                  <a:pt x="10191" y="21449"/>
                </a:lnTo>
                <a:lnTo>
                  <a:pt x="9988" y="21351"/>
                </a:lnTo>
                <a:lnTo>
                  <a:pt x="9798" y="21239"/>
                </a:lnTo>
                <a:lnTo>
                  <a:pt x="9601" y="21121"/>
                </a:lnTo>
                <a:lnTo>
                  <a:pt x="9208" y="20911"/>
                </a:lnTo>
                <a:lnTo>
                  <a:pt x="9012" y="20833"/>
                </a:lnTo>
                <a:lnTo>
                  <a:pt x="8809" y="20780"/>
                </a:lnTo>
                <a:lnTo>
                  <a:pt x="8606" y="20754"/>
                </a:lnTo>
                <a:lnTo>
                  <a:pt x="8390" y="20754"/>
                </a:lnTo>
                <a:lnTo>
                  <a:pt x="8167" y="20767"/>
                </a:lnTo>
                <a:lnTo>
                  <a:pt x="7944" y="20793"/>
                </a:lnTo>
                <a:lnTo>
                  <a:pt x="7722" y="20826"/>
                </a:lnTo>
                <a:lnTo>
                  <a:pt x="7499" y="20852"/>
                </a:lnTo>
                <a:lnTo>
                  <a:pt x="7276" y="20872"/>
                </a:lnTo>
                <a:lnTo>
                  <a:pt x="7067" y="20866"/>
                </a:lnTo>
                <a:lnTo>
                  <a:pt x="6864" y="20839"/>
                </a:lnTo>
                <a:lnTo>
                  <a:pt x="6667" y="20780"/>
                </a:lnTo>
                <a:lnTo>
                  <a:pt x="6504" y="20695"/>
                </a:lnTo>
                <a:lnTo>
                  <a:pt x="6346" y="20584"/>
                </a:lnTo>
                <a:lnTo>
                  <a:pt x="6209" y="20452"/>
                </a:lnTo>
                <a:lnTo>
                  <a:pt x="6071" y="20302"/>
                </a:lnTo>
                <a:lnTo>
                  <a:pt x="5947" y="20144"/>
                </a:lnTo>
                <a:lnTo>
                  <a:pt x="5698" y="19816"/>
                </a:lnTo>
                <a:lnTo>
                  <a:pt x="5574" y="19659"/>
                </a:lnTo>
                <a:lnTo>
                  <a:pt x="5443" y="19508"/>
                </a:lnTo>
                <a:lnTo>
                  <a:pt x="5292" y="19377"/>
                </a:lnTo>
                <a:lnTo>
                  <a:pt x="5148" y="19259"/>
                </a:lnTo>
                <a:lnTo>
                  <a:pt x="4984" y="19167"/>
                </a:lnTo>
                <a:lnTo>
                  <a:pt x="4807" y="19089"/>
                </a:lnTo>
                <a:lnTo>
                  <a:pt x="4617" y="19023"/>
                </a:lnTo>
                <a:lnTo>
                  <a:pt x="4421" y="18964"/>
                </a:lnTo>
                <a:lnTo>
                  <a:pt x="4224" y="18911"/>
                </a:lnTo>
                <a:lnTo>
                  <a:pt x="4021" y="18859"/>
                </a:lnTo>
                <a:lnTo>
                  <a:pt x="3831" y="18800"/>
                </a:lnTo>
                <a:lnTo>
                  <a:pt x="3641" y="18734"/>
                </a:lnTo>
                <a:lnTo>
                  <a:pt x="3465" y="18656"/>
                </a:lnTo>
                <a:lnTo>
                  <a:pt x="3307" y="18557"/>
                </a:lnTo>
                <a:lnTo>
                  <a:pt x="3163" y="18439"/>
                </a:lnTo>
                <a:lnTo>
                  <a:pt x="3045" y="18295"/>
                </a:lnTo>
                <a:lnTo>
                  <a:pt x="2947" y="18138"/>
                </a:lnTo>
                <a:lnTo>
                  <a:pt x="2869" y="17961"/>
                </a:lnTo>
                <a:lnTo>
                  <a:pt x="2803" y="17770"/>
                </a:lnTo>
                <a:lnTo>
                  <a:pt x="2744" y="17580"/>
                </a:lnTo>
                <a:lnTo>
                  <a:pt x="2692" y="17377"/>
                </a:lnTo>
                <a:lnTo>
                  <a:pt x="2639" y="17180"/>
                </a:lnTo>
                <a:lnTo>
                  <a:pt x="2580" y="16984"/>
                </a:lnTo>
                <a:lnTo>
                  <a:pt x="2515" y="16793"/>
                </a:lnTo>
                <a:lnTo>
                  <a:pt x="2436" y="16616"/>
                </a:lnTo>
                <a:lnTo>
                  <a:pt x="2345" y="16452"/>
                </a:lnTo>
                <a:lnTo>
                  <a:pt x="2227" y="16308"/>
                </a:lnTo>
                <a:lnTo>
                  <a:pt x="2096" y="16157"/>
                </a:lnTo>
                <a:lnTo>
                  <a:pt x="1945" y="16026"/>
                </a:lnTo>
                <a:lnTo>
                  <a:pt x="1454" y="15652"/>
                </a:lnTo>
                <a:lnTo>
                  <a:pt x="1297" y="15528"/>
                </a:lnTo>
                <a:lnTo>
                  <a:pt x="1146" y="15390"/>
                </a:lnTo>
                <a:lnTo>
                  <a:pt x="1015" y="15252"/>
                </a:lnTo>
                <a:lnTo>
                  <a:pt x="904" y="15095"/>
                </a:lnTo>
                <a:lnTo>
                  <a:pt x="819" y="14931"/>
                </a:lnTo>
                <a:lnTo>
                  <a:pt x="760" y="14734"/>
                </a:lnTo>
                <a:lnTo>
                  <a:pt x="734" y="14531"/>
                </a:lnTo>
                <a:lnTo>
                  <a:pt x="727" y="14321"/>
                </a:lnTo>
                <a:lnTo>
                  <a:pt x="747" y="14098"/>
                </a:lnTo>
                <a:lnTo>
                  <a:pt x="773" y="13875"/>
                </a:lnTo>
                <a:lnTo>
                  <a:pt x="806" y="13652"/>
                </a:lnTo>
                <a:lnTo>
                  <a:pt x="832" y="13430"/>
                </a:lnTo>
                <a:lnTo>
                  <a:pt x="845" y="13207"/>
                </a:lnTo>
                <a:lnTo>
                  <a:pt x="845" y="12990"/>
                </a:lnTo>
                <a:lnTo>
                  <a:pt x="819" y="12787"/>
                </a:lnTo>
                <a:lnTo>
                  <a:pt x="766" y="12584"/>
                </a:lnTo>
                <a:lnTo>
                  <a:pt x="688" y="12393"/>
                </a:lnTo>
                <a:lnTo>
                  <a:pt x="589" y="12197"/>
                </a:lnTo>
                <a:lnTo>
                  <a:pt x="478" y="12000"/>
                </a:lnTo>
                <a:lnTo>
                  <a:pt x="360" y="11803"/>
                </a:lnTo>
                <a:lnTo>
                  <a:pt x="249" y="11613"/>
                </a:lnTo>
                <a:lnTo>
                  <a:pt x="151" y="11410"/>
                </a:lnTo>
                <a:lnTo>
                  <a:pt x="72" y="11213"/>
                </a:lnTo>
                <a:lnTo>
                  <a:pt x="20" y="11010"/>
                </a:lnTo>
                <a:lnTo>
                  <a:pt x="0" y="10800"/>
                </a:lnTo>
                <a:lnTo>
                  <a:pt x="20" y="10590"/>
                </a:lnTo>
                <a:lnTo>
                  <a:pt x="72" y="10387"/>
                </a:lnTo>
                <a:lnTo>
                  <a:pt x="151" y="10190"/>
                </a:lnTo>
                <a:lnTo>
                  <a:pt x="249" y="9987"/>
                </a:lnTo>
                <a:lnTo>
                  <a:pt x="360" y="9797"/>
                </a:lnTo>
                <a:lnTo>
                  <a:pt x="478" y="9600"/>
                </a:lnTo>
                <a:lnTo>
                  <a:pt x="589" y="9403"/>
                </a:lnTo>
                <a:lnTo>
                  <a:pt x="688" y="9207"/>
                </a:lnTo>
                <a:lnTo>
                  <a:pt x="766" y="9016"/>
                </a:lnTo>
                <a:lnTo>
                  <a:pt x="819" y="8813"/>
                </a:lnTo>
                <a:lnTo>
                  <a:pt x="845" y="8610"/>
                </a:lnTo>
                <a:lnTo>
                  <a:pt x="845" y="8393"/>
                </a:lnTo>
                <a:lnTo>
                  <a:pt x="832" y="8170"/>
                </a:lnTo>
                <a:lnTo>
                  <a:pt x="806" y="7948"/>
                </a:lnTo>
                <a:lnTo>
                  <a:pt x="773" y="7725"/>
                </a:lnTo>
                <a:lnTo>
                  <a:pt x="747" y="7502"/>
                </a:lnTo>
                <a:lnTo>
                  <a:pt x="727" y="7279"/>
                </a:lnTo>
                <a:lnTo>
                  <a:pt x="734" y="7069"/>
                </a:lnTo>
                <a:lnTo>
                  <a:pt x="760" y="6866"/>
                </a:lnTo>
                <a:lnTo>
                  <a:pt x="819" y="6669"/>
                </a:lnTo>
                <a:lnTo>
                  <a:pt x="904" y="6505"/>
                </a:lnTo>
                <a:lnTo>
                  <a:pt x="1015" y="6348"/>
                </a:lnTo>
                <a:lnTo>
                  <a:pt x="1146" y="6210"/>
                </a:lnTo>
                <a:lnTo>
                  <a:pt x="1297" y="6072"/>
                </a:lnTo>
                <a:lnTo>
                  <a:pt x="1454" y="5948"/>
                </a:lnTo>
                <a:lnTo>
                  <a:pt x="1945" y="5574"/>
                </a:lnTo>
                <a:lnTo>
                  <a:pt x="2096" y="5443"/>
                </a:lnTo>
                <a:lnTo>
                  <a:pt x="2227" y="5292"/>
                </a:lnTo>
                <a:lnTo>
                  <a:pt x="2345" y="5148"/>
                </a:lnTo>
                <a:lnTo>
                  <a:pt x="2436" y="4984"/>
                </a:lnTo>
                <a:lnTo>
                  <a:pt x="2515" y="4807"/>
                </a:lnTo>
                <a:lnTo>
                  <a:pt x="2580" y="4616"/>
                </a:lnTo>
                <a:lnTo>
                  <a:pt x="2639" y="4420"/>
                </a:lnTo>
                <a:lnTo>
                  <a:pt x="2692" y="4223"/>
                </a:lnTo>
                <a:lnTo>
                  <a:pt x="2744" y="4020"/>
                </a:lnTo>
                <a:lnTo>
                  <a:pt x="2803" y="3830"/>
                </a:lnTo>
                <a:lnTo>
                  <a:pt x="2869" y="3639"/>
                </a:lnTo>
                <a:lnTo>
                  <a:pt x="2947" y="3462"/>
                </a:lnTo>
                <a:lnTo>
                  <a:pt x="3045" y="3305"/>
                </a:lnTo>
                <a:lnTo>
                  <a:pt x="3163" y="3161"/>
                </a:lnTo>
                <a:lnTo>
                  <a:pt x="3307" y="3043"/>
                </a:lnTo>
                <a:lnTo>
                  <a:pt x="3465" y="2944"/>
                </a:lnTo>
                <a:lnTo>
                  <a:pt x="3641" y="2866"/>
                </a:lnTo>
                <a:lnTo>
                  <a:pt x="3831" y="2800"/>
                </a:lnTo>
                <a:lnTo>
                  <a:pt x="4021" y="2741"/>
                </a:lnTo>
                <a:lnTo>
                  <a:pt x="4224" y="2689"/>
                </a:lnTo>
                <a:lnTo>
                  <a:pt x="4421" y="2636"/>
                </a:lnTo>
                <a:lnTo>
                  <a:pt x="4617" y="2577"/>
                </a:lnTo>
                <a:lnTo>
                  <a:pt x="4807" y="2511"/>
                </a:lnTo>
                <a:lnTo>
                  <a:pt x="4984" y="2433"/>
                </a:lnTo>
                <a:lnTo>
                  <a:pt x="5148" y="2341"/>
                </a:lnTo>
                <a:lnTo>
                  <a:pt x="5292" y="2223"/>
                </a:lnTo>
                <a:lnTo>
                  <a:pt x="5443" y="2092"/>
                </a:lnTo>
                <a:lnTo>
                  <a:pt x="5574" y="1941"/>
                </a:lnTo>
                <a:lnTo>
                  <a:pt x="5698" y="1784"/>
                </a:lnTo>
                <a:lnTo>
                  <a:pt x="5947" y="1456"/>
                </a:lnTo>
                <a:lnTo>
                  <a:pt x="6071" y="1298"/>
                </a:lnTo>
                <a:lnTo>
                  <a:pt x="6209" y="1148"/>
                </a:lnTo>
                <a:lnTo>
                  <a:pt x="6346" y="1016"/>
                </a:lnTo>
                <a:lnTo>
                  <a:pt x="6504" y="905"/>
                </a:lnTo>
                <a:lnTo>
                  <a:pt x="6667" y="820"/>
                </a:lnTo>
                <a:lnTo>
                  <a:pt x="6864" y="761"/>
                </a:lnTo>
                <a:lnTo>
                  <a:pt x="7067" y="734"/>
                </a:lnTo>
                <a:lnTo>
                  <a:pt x="7276" y="728"/>
                </a:lnTo>
                <a:lnTo>
                  <a:pt x="7499" y="748"/>
                </a:lnTo>
                <a:lnTo>
                  <a:pt x="7722" y="774"/>
                </a:lnTo>
                <a:lnTo>
                  <a:pt x="7944" y="807"/>
                </a:lnTo>
                <a:lnTo>
                  <a:pt x="8167" y="833"/>
                </a:lnTo>
                <a:lnTo>
                  <a:pt x="8390" y="846"/>
                </a:lnTo>
                <a:lnTo>
                  <a:pt x="8606" y="846"/>
                </a:lnTo>
                <a:lnTo>
                  <a:pt x="8809" y="820"/>
                </a:lnTo>
                <a:lnTo>
                  <a:pt x="9012" y="767"/>
                </a:lnTo>
                <a:lnTo>
                  <a:pt x="9208" y="689"/>
                </a:lnTo>
                <a:lnTo>
                  <a:pt x="9601" y="479"/>
                </a:lnTo>
                <a:lnTo>
                  <a:pt x="9798" y="361"/>
                </a:lnTo>
                <a:lnTo>
                  <a:pt x="9988" y="249"/>
                </a:lnTo>
                <a:lnTo>
                  <a:pt x="10191" y="151"/>
                </a:lnTo>
                <a:lnTo>
                  <a:pt x="10387" y="72"/>
                </a:lnTo>
                <a:lnTo>
                  <a:pt x="10590" y="20"/>
                </a:lnTo>
                <a:lnTo>
                  <a:pt x="10800" y="0"/>
                </a:lnTo>
                <a:close/>
              </a:path>
            </a:pathLst>
          </a:custGeom>
          <a:solidFill>
            <a:srgbClr val="F3F3F2"/>
          </a:solidFill>
          <a:ln w="12700">
            <a:miter lim="400000"/>
          </a:ln>
        </p:spPr>
        <p:txBody>
          <a:bodyPr lIns="45719" rIns="45719"/>
          <a:lstStyle/>
          <a:p>
            <a:endParaRPr/>
          </a:p>
        </p:txBody>
      </p:sp>
      <p:sp>
        <p:nvSpPr>
          <p:cNvPr id="14" name="Shape 14"/>
          <p:cNvSpPr txBox="1">
            <a:spLocks noGrp="1"/>
          </p:cNvSpPr>
          <p:nvPr>
            <p:ph type="title"/>
          </p:nvPr>
        </p:nvSpPr>
        <p:spPr>
          <a:xfrm>
            <a:off x="1078523" y="1098387"/>
            <a:ext cx="10318419" cy="4394989"/>
          </a:xfrm>
          <a:prstGeom prst="rect">
            <a:avLst/>
          </a:prstGeom>
        </p:spPr>
        <p:txBody>
          <a:bodyPr anchor="ctr"/>
          <a:lstStyle>
            <a:lvl1pPr algn="ctr">
              <a:defRPr sz="10000" spc="800"/>
            </a:lvl1pPr>
          </a:lstStyle>
          <a:p>
            <a:r>
              <a:t>Title Text</a:t>
            </a:r>
          </a:p>
        </p:txBody>
      </p:sp>
      <p:sp>
        <p:nvSpPr>
          <p:cNvPr id="15" name="Shape 15"/>
          <p:cNvSpPr txBox="1">
            <a:spLocks noGrp="1"/>
          </p:cNvSpPr>
          <p:nvPr>
            <p:ph type="body" sz="quarter" idx="1"/>
          </p:nvPr>
        </p:nvSpPr>
        <p:spPr>
          <a:xfrm>
            <a:off x="2215045" y="5979195"/>
            <a:ext cx="8045374" cy="742280"/>
          </a:xfrm>
          <a:prstGeom prst="rect">
            <a:avLst/>
          </a:prstGeom>
        </p:spPr>
        <p:txBody>
          <a:bodyPr/>
          <a:lstStyle>
            <a:lvl1pPr marL="0" indent="0" algn="ctr">
              <a:lnSpc>
                <a:spcPct val="100000"/>
              </a:lnSpc>
              <a:buClrTx/>
              <a:buSzTx/>
              <a:buFontTx/>
              <a:buNone/>
              <a:defRPr b="1" cap="all" spc="400">
                <a:solidFill>
                  <a:srgbClr val="2A1A00"/>
                </a:solidFill>
              </a:defRPr>
            </a:lvl1pPr>
            <a:lvl2pPr marL="0" indent="457200" algn="ctr">
              <a:lnSpc>
                <a:spcPct val="100000"/>
              </a:lnSpc>
              <a:buClrTx/>
              <a:buSzTx/>
              <a:buFontTx/>
              <a:buNone/>
              <a:defRPr b="1" cap="all" spc="400">
                <a:solidFill>
                  <a:srgbClr val="2A1A00"/>
                </a:solidFill>
              </a:defRPr>
            </a:lvl2pPr>
            <a:lvl3pPr marL="0" indent="914400" algn="ctr">
              <a:lnSpc>
                <a:spcPct val="100000"/>
              </a:lnSpc>
              <a:buClrTx/>
              <a:buSzTx/>
              <a:buFontTx/>
              <a:buNone/>
              <a:defRPr b="1" cap="all" spc="400">
                <a:solidFill>
                  <a:srgbClr val="2A1A00"/>
                </a:solidFill>
              </a:defRPr>
            </a:lvl3pPr>
            <a:lvl4pPr marL="0" indent="1371600" algn="ctr">
              <a:lnSpc>
                <a:spcPct val="100000"/>
              </a:lnSpc>
              <a:buClrTx/>
              <a:buSzTx/>
              <a:buFontTx/>
              <a:buNone/>
              <a:defRPr b="1" cap="all" spc="400">
                <a:solidFill>
                  <a:srgbClr val="2A1A00"/>
                </a:solidFill>
              </a:defRPr>
            </a:lvl4pPr>
            <a:lvl5pPr marL="0" indent="1828800" algn="ctr">
              <a:lnSpc>
                <a:spcPct val="100000"/>
              </a:lnSpc>
              <a:buClrTx/>
              <a:buSzTx/>
              <a:buFontTx/>
              <a:buNone/>
              <a:defRPr b="1" cap="all" spc="400">
                <a:solidFill>
                  <a:srgbClr val="2A1A00"/>
                </a:solidFill>
              </a:defRPr>
            </a:lvl5pPr>
          </a:lstStyle>
          <a:p>
            <a:r>
              <a:t>Body Level One</a:t>
            </a:r>
          </a:p>
          <a:p>
            <a:pPr lvl="1"/>
            <a:r>
              <a:t>Body Level Two</a:t>
            </a:r>
          </a:p>
          <a:p>
            <a:pPr lvl="2"/>
            <a:r>
              <a:t>Body Level Three</a:t>
            </a:r>
          </a:p>
          <a:p>
            <a:pPr lvl="3"/>
            <a:r>
              <a:t>Body Level Four</a:t>
            </a:r>
          </a:p>
          <a:p>
            <a:pPr lvl="4"/>
            <a:r>
              <a:t>Body Level Five</a:t>
            </a:r>
          </a:p>
        </p:txBody>
      </p:sp>
      <p:sp>
        <p:nvSpPr>
          <p:cNvPr id="16" name="left edge borderRectangle 12"/>
          <p:cNvSpPr/>
          <p:nvPr/>
        </p:nvSpPr>
        <p:spPr>
          <a:xfrm>
            <a:off x="0" y="0"/>
            <a:ext cx="283464" cy="6858000"/>
          </a:xfrm>
          <a:prstGeom prst="rect">
            <a:avLst/>
          </a:prstGeom>
          <a:solidFill>
            <a:srgbClr val="2A1A00"/>
          </a:solidFill>
          <a:ln w="12700">
            <a:miter lim="400000"/>
          </a:ln>
        </p:spPr>
        <p:txBody>
          <a:bodyPr lIns="45719" rIns="45719"/>
          <a:lstStyle/>
          <a:p>
            <a:endParaRPr/>
          </a:p>
        </p:txBody>
      </p:sp>
      <p:sp>
        <p:nvSpPr>
          <p:cNvPr id="17" name="Shape 17"/>
          <p:cNvSpPr txBox="1">
            <a:spLocks noGrp="1"/>
          </p:cNvSpPr>
          <p:nvPr>
            <p:ph type="sldNum" sz="quarter" idx="2"/>
          </p:nvPr>
        </p:nvSpPr>
        <p:spPr>
          <a:xfrm>
            <a:off x="11123285" y="6413957"/>
            <a:ext cx="273656" cy="269241"/>
          </a:xfrm>
          <a:prstGeom prst="rect">
            <a:avLst/>
          </a:prstGeom>
        </p:spPr>
        <p:txBody>
          <a:bodyPr/>
          <a:lstStyle>
            <a:lvl1pPr>
              <a:defRPr>
                <a:solidFill>
                  <a:srgbClr val="895E04"/>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24" name="Shape 24"/>
          <p:cNvSpPr txBox="1">
            <a:spLocks noGrp="1"/>
          </p:cNvSpPr>
          <p:nvPr>
            <p:ph type="title"/>
          </p:nvPr>
        </p:nvSpPr>
        <p:spPr>
          <a:prstGeom prst="rect">
            <a:avLst/>
          </a:prstGeom>
        </p:spPr>
        <p:txBody>
          <a:bodyPr/>
          <a:lstStyle/>
          <a:p>
            <a:r>
              <a:t>Title Text</a:t>
            </a:r>
          </a:p>
        </p:txBody>
      </p:sp>
      <p:sp>
        <p:nvSpPr>
          <p:cNvPr id="25" name="Shape 25"/>
          <p:cNvSpPr txBox="1">
            <a:spLocks noGrp="1"/>
          </p:cNvSpPr>
          <p:nvPr>
            <p:ph type="body" idx="1"/>
          </p:nvPr>
        </p:nvSpPr>
        <p:spPr>
          <a:xfrm>
            <a:off x="1251677" y="2286000"/>
            <a:ext cx="10178324" cy="359359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hape 26"/>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セクション見出し">
    <p:bg>
      <p:bgPr>
        <a:solidFill>
          <a:srgbClr val="2A1A00"/>
        </a:solidFill>
        <a:effectLst/>
      </p:bgPr>
    </p:bg>
    <p:spTree>
      <p:nvGrpSpPr>
        <p:cNvPr id="1" name=""/>
        <p:cNvGrpSpPr/>
        <p:nvPr/>
      </p:nvGrpSpPr>
      <p:grpSpPr>
        <a:xfrm>
          <a:off x="0" y="0"/>
          <a:ext cx="0" cy="0"/>
          <a:chOff x="0" y="0"/>
          <a:chExt cx="0" cy="0"/>
        </a:xfrm>
      </p:grpSpPr>
      <p:sp>
        <p:nvSpPr>
          <p:cNvPr id="33" name="Shape 33"/>
          <p:cNvSpPr txBox="1">
            <a:spLocks noGrp="1"/>
          </p:cNvSpPr>
          <p:nvPr>
            <p:ph type="title"/>
          </p:nvPr>
        </p:nvSpPr>
        <p:spPr>
          <a:xfrm>
            <a:off x="3242928" y="1073888"/>
            <a:ext cx="8187072" cy="4064628"/>
          </a:xfrm>
          <a:prstGeom prst="rect">
            <a:avLst/>
          </a:prstGeom>
        </p:spPr>
        <p:txBody>
          <a:bodyPr anchor="b"/>
          <a:lstStyle>
            <a:lvl1pPr>
              <a:defRPr sz="8400" spc="800">
                <a:solidFill>
                  <a:srgbClr val="F3F3F2"/>
                </a:solidFill>
              </a:defRPr>
            </a:lvl1pPr>
          </a:lstStyle>
          <a:p>
            <a:r>
              <a:t>Title Text</a:t>
            </a:r>
          </a:p>
        </p:txBody>
      </p:sp>
      <p:sp>
        <p:nvSpPr>
          <p:cNvPr id="34" name="Shape 34"/>
          <p:cNvSpPr txBox="1">
            <a:spLocks noGrp="1"/>
          </p:cNvSpPr>
          <p:nvPr>
            <p:ph type="body" sz="quarter" idx="1"/>
          </p:nvPr>
        </p:nvSpPr>
        <p:spPr>
          <a:xfrm>
            <a:off x="3242929" y="5159781"/>
            <a:ext cx="7017489" cy="951136"/>
          </a:xfrm>
          <a:prstGeom prst="rect">
            <a:avLst/>
          </a:prstGeom>
        </p:spPr>
        <p:txBody>
          <a:bodyPr/>
          <a:lstStyle>
            <a:lvl1pPr marL="0" indent="0">
              <a:lnSpc>
                <a:spcPct val="100000"/>
              </a:lnSpc>
              <a:buClrTx/>
              <a:buSzTx/>
              <a:buFontTx/>
              <a:buNone/>
              <a:defRPr b="1" cap="all" spc="400">
                <a:solidFill>
                  <a:schemeClr val="accent1"/>
                </a:solidFill>
              </a:defRPr>
            </a:lvl1pPr>
            <a:lvl2pPr marL="0" indent="457200">
              <a:lnSpc>
                <a:spcPct val="100000"/>
              </a:lnSpc>
              <a:buClrTx/>
              <a:buSzTx/>
              <a:buFontTx/>
              <a:buNone/>
              <a:defRPr b="1" cap="all" spc="400">
                <a:solidFill>
                  <a:schemeClr val="accent1"/>
                </a:solidFill>
              </a:defRPr>
            </a:lvl2pPr>
            <a:lvl3pPr marL="0" indent="914400">
              <a:lnSpc>
                <a:spcPct val="100000"/>
              </a:lnSpc>
              <a:buClrTx/>
              <a:buSzTx/>
              <a:buFontTx/>
              <a:buNone/>
              <a:defRPr b="1" cap="all" spc="400">
                <a:solidFill>
                  <a:schemeClr val="accent1"/>
                </a:solidFill>
              </a:defRPr>
            </a:lvl3pPr>
            <a:lvl4pPr marL="0" indent="1371600">
              <a:lnSpc>
                <a:spcPct val="100000"/>
              </a:lnSpc>
              <a:buClrTx/>
              <a:buSzTx/>
              <a:buFontTx/>
              <a:buNone/>
              <a:defRPr b="1" cap="all" spc="400">
                <a:solidFill>
                  <a:schemeClr val="accent1"/>
                </a:solidFill>
              </a:defRPr>
            </a:lvl4pPr>
            <a:lvl5pPr marL="0" indent="1828800">
              <a:lnSpc>
                <a:spcPct val="100000"/>
              </a:lnSpc>
              <a:buClrTx/>
              <a:buSzTx/>
              <a:buFontTx/>
              <a:buNone/>
              <a:defRPr b="1" cap="all" spc="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grpSp>
        <p:nvGrpSpPr>
          <p:cNvPr id="37" name="left scallop shapeGroup 6"/>
          <p:cNvGrpSpPr/>
          <p:nvPr/>
        </p:nvGrpSpPr>
        <p:grpSpPr>
          <a:xfrm>
            <a:off x="-1" y="0"/>
            <a:ext cx="2814640" cy="6858000"/>
            <a:chOff x="0" y="0"/>
            <a:chExt cx="2814638" cy="6858000"/>
          </a:xfrm>
        </p:grpSpPr>
        <p:sp>
          <p:nvSpPr>
            <p:cNvPr id="35" name="left scallop shapeFreeform 6"/>
            <p:cNvSpPr/>
            <p:nvPr/>
          </p:nvSpPr>
          <p:spPr>
            <a:xfrm>
              <a:off x="-1" y="0"/>
              <a:ext cx="2814640"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55" y="0"/>
                  </a:lnTo>
                  <a:lnTo>
                    <a:pt x="11038" y="280"/>
                  </a:lnTo>
                  <a:lnTo>
                    <a:pt x="11220" y="555"/>
                  </a:lnTo>
                  <a:lnTo>
                    <a:pt x="11427" y="825"/>
                  </a:lnTo>
                  <a:lnTo>
                    <a:pt x="11659" y="1085"/>
                  </a:lnTo>
                  <a:lnTo>
                    <a:pt x="11939" y="1330"/>
                  </a:lnTo>
                  <a:lnTo>
                    <a:pt x="12268" y="1560"/>
                  </a:lnTo>
                  <a:lnTo>
                    <a:pt x="12621" y="1755"/>
                  </a:lnTo>
                  <a:lnTo>
                    <a:pt x="13023" y="1935"/>
                  </a:lnTo>
                  <a:lnTo>
                    <a:pt x="13462" y="2110"/>
                  </a:lnTo>
                  <a:lnTo>
                    <a:pt x="13949" y="2280"/>
                  </a:lnTo>
                  <a:lnTo>
                    <a:pt x="14437" y="2435"/>
                  </a:lnTo>
                  <a:lnTo>
                    <a:pt x="14948" y="2600"/>
                  </a:lnTo>
                  <a:lnTo>
                    <a:pt x="15472" y="2755"/>
                  </a:lnTo>
                  <a:lnTo>
                    <a:pt x="16471" y="3085"/>
                  </a:lnTo>
                  <a:lnTo>
                    <a:pt x="16934" y="3255"/>
                  </a:lnTo>
                  <a:lnTo>
                    <a:pt x="17360" y="3435"/>
                  </a:lnTo>
                  <a:lnTo>
                    <a:pt x="17738" y="3625"/>
                  </a:lnTo>
                  <a:lnTo>
                    <a:pt x="18079" y="3825"/>
                  </a:lnTo>
                  <a:lnTo>
                    <a:pt x="18335" y="4040"/>
                  </a:lnTo>
                  <a:lnTo>
                    <a:pt x="18530" y="4280"/>
                  </a:lnTo>
                  <a:lnTo>
                    <a:pt x="18640" y="4535"/>
                  </a:lnTo>
                  <a:lnTo>
                    <a:pt x="18688" y="4800"/>
                  </a:lnTo>
                  <a:lnTo>
                    <a:pt x="18688" y="5065"/>
                  </a:lnTo>
                  <a:lnTo>
                    <a:pt x="18640" y="5340"/>
                  </a:lnTo>
                  <a:lnTo>
                    <a:pt x="18554" y="5625"/>
                  </a:lnTo>
                  <a:lnTo>
                    <a:pt x="18457" y="5905"/>
                  </a:lnTo>
                  <a:lnTo>
                    <a:pt x="18286" y="6465"/>
                  </a:lnTo>
                  <a:lnTo>
                    <a:pt x="18225" y="6750"/>
                  </a:lnTo>
                  <a:lnTo>
                    <a:pt x="18201" y="7025"/>
                  </a:lnTo>
                  <a:lnTo>
                    <a:pt x="18238" y="7290"/>
                  </a:lnTo>
                  <a:lnTo>
                    <a:pt x="18323" y="7555"/>
                  </a:lnTo>
                  <a:lnTo>
                    <a:pt x="18481" y="7800"/>
                  </a:lnTo>
                  <a:lnTo>
                    <a:pt x="18701" y="8050"/>
                  </a:lnTo>
                  <a:lnTo>
                    <a:pt x="18969" y="8295"/>
                  </a:lnTo>
                  <a:lnTo>
                    <a:pt x="19285" y="8540"/>
                  </a:lnTo>
                  <a:lnTo>
                    <a:pt x="19626" y="8785"/>
                  </a:lnTo>
                  <a:lnTo>
                    <a:pt x="19980" y="9035"/>
                  </a:lnTo>
                  <a:lnTo>
                    <a:pt x="20333" y="9275"/>
                  </a:lnTo>
                  <a:lnTo>
                    <a:pt x="20662" y="9525"/>
                  </a:lnTo>
                  <a:lnTo>
                    <a:pt x="20966" y="9770"/>
                  </a:lnTo>
                  <a:lnTo>
                    <a:pt x="21222" y="10030"/>
                  </a:lnTo>
                  <a:lnTo>
                    <a:pt x="21429" y="10285"/>
                  </a:lnTo>
                  <a:lnTo>
                    <a:pt x="21551" y="10540"/>
                  </a:lnTo>
                  <a:lnTo>
                    <a:pt x="21600" y="10800"/>
                  </a:lnTo>
                  <a:lnTo>
                    <a:pt x="21551" y="11060"/>
                  </a:lnTo>
                  <a:lnTo>
                    <a:pt x="21429" y="11315"/>
                  </a:lnTo>
                  <a:lnTo>
                    <a:pt x="21222" y="11570"/>
                  </a:lnTo>
                  <a:lnTo>
                    <a:pt x="20966" y="11830"/>
                  </a:lnTo>
                  <a:lnTo>
                    <a:pt x="20662" y="12075"/>
                  </a:lnTo>
                  <a:lnTo>
                    <a:pt x="20333" y="12325"/>
                  </a:lnTo>
                  <a:lnTo>
                    <a:pt x="19980" y="12565"/>
                  </a:lnTo>
                  <a:lnTo>
                    <a:pt x="19626" y="12815"/>
                  </a:lnTo>
                  <a:lnTo>
                    <a:pt x="19285" y="13060"/>
                  </a:lnTo>
                  <a:lnTo>
                    <a:pt x="18969" y="13305"/>
                  </a:lnTo>
                  <a:lnTo>
                    <a:pt x="18701" y="13550"/>
                  </a:lnTo>
                  <a:lnTo>
                    <a:pt x="18481" y="13800"/>
                  </a:lnTo>
                  <a:lnTo>
                    <a:pt x="18323" y="14045"/>
                  </a:lnTo>
                  <a:lnTo>
                    <a:pt x="18238" y="14310"/>
                  </a:lnTo>
                  <a:lnTo>
                    <a:pt x="18201" y="14575"/>
                  </a:lnTo>
                  <a:lnTo>
                    <a:pt x="18225" y="14850"/>
                  </a:lnTo>
                  <a:lnTo>
                    <a:pt x="18286" y="15135"/>
                  </a:lnTo>
                  <a:lnTo>
                    <a:pt x="18457" y="15695"/>
                  </a:lnTo>
                  <a:lnTo>
                    <a:pt x="18554" y="15975"/>
                  </a:lnTo>
                  <a:lnTo>
                    <a:pt x="18640" y="16260"/>
                  </a:lnTo>
                  <a:lnTo>
                    <a:pt x="18688" y="16535"/>
                  </a:lnTo>
                  <a:lnTo>
                    <a:pt x="18688" y="16800"/>
                  </a:lnTo>
                  <a:lnTo>
                    <a:pt x="18640" y="17065"/>
                  </a:lnTo>
                  <a:lnTo>
                    <a:pt x="18530" y="17320"/>
                  </a:lnTo>
                  <a:lnTo>
                    <a:pt x="18335" y="17560"/>
                  </a:lnTo>
                  <a:lnTo>
                    <a:pt x="18079" y="17775"/>
                  </a:lnTo>
                  <a:lnTo>
                    <a:pt x="17738" y="17975"/>
                  </a:lnTo>
                  <a:lnTo>
                    <a:pt x="17360" y="18165"/>
                  </a:lnTo>
                  <a:lnTo>
                    <a:pt x="16934" y="18345"/>
                  </a:lnTo>
                  <a:lnTo>
                    <a:pt x="16471" y="18515"/>
                  </a:lnTo>
                  <a:lnTo>
                    <a:pt x="15472" y="18845"/>
                  </a:lnTo>
                  <a:lnTo>
                    <a:pt x="14948" y="19000"/>
                  </a:lnTo>
                  <a:lnTo>
                    <a:pt x="14437" y="19165"/>
                  </a:lnTo>
                  <a:lnTo>
                    <a:pt x="13949" y="19320"/>
                  </a:lnTo>
                  <a:lnTo>
                    <a:pt x="13462" y="19490"/>
                  </a:lnTo>
                  <a:lnTo>
                    <a:pt x="13023" y="19665"/>
                  </a:lnTo>
                  <a:lnTo>
                    <a:pt x="12621" y="19845"/>
                  </a:lnTo>
                  <a:lnTo>
                    <a:pt x="12268" y="20040"/>
                  </a:lnTo>
                  <a:lnTo>
                    <a:pt x="11939" y="20270"/>
                  </a:lnTo>
                  <a:lnTo>
                    <a:pt x="11659" y="20515"/>
                  </a:lnTo>
                  <a:lnTo>
                    <a:pt x="11427" y="20775"/>
                  </a:lnTo>
                  <a:lnTo>
                    <a:pt x="11220" y="21045"/>
                  </a:lnTo>
                  <a:lnTo>
                    <a:pt x="11038" y="21320"/>
                  </a:lnTo>
                  <a:lnTo>
                    <a:pt x="10855" y="21600"/>
                  </a:lnTo>
                  <a:lnTo>
                    <a:pt x="0" y="21600"/>
                  </a:lnTo>
                  <a:lnTo>
                    <a:pt x="0" y="0"/>
                  </a:lnTo>
                  <a:close/>
                </a:path>
              </a:pathLst>
            </a:custGeom>
            <a:solidFill>
              <a:srgbClr val="F3F3F2"/>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6" name="left scallop inlineFreeform 11"/>
            <p:cNvSpPr/>
            <p:nvPr/>
          </p:nvSpPr>
          <p:spPr>
            <a:xfrm>
              <a:off x="874381" y="0"/>
              <a:ext cx="1646240"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62" y="0"/>
                  </a:lnTo>
                  <a:lnTo>
                    <a:pt x="3916" y="275"/>
                  </a:lnTo>
                  <a:lnTo>
                    <a:pt x="4249" y="550"/>
                  </a:lnTo>
                  <a:lnTo>
                    <a:pt x="4582" y="830"/>
                  </a:lnTo>
                  <a:lnTo>
                    <a:pt x="4874" y="1115"/>
                  </a:lnTo>
                  <a:lnTo>
                    <a:pt x="5228" y="1390"/>
                  </a:lnTo>
                  <a:lnTo>
                    <a:pt x="5603" y="1655"/>
                  </a:lnTo>
                  <a:lnTo>
                    <a:pt x="6082" y="1905"/>
                  </a:lnTo>
                  <a:lnTo>
                    <a:pt x="6645" y="2135"/>
                  </a:lnTo>
                  <a:lnTo>
                    <a:pt x="7269" y="2330"/>
                  </a:lnTo>
                  <a:lnTo>
                    <a:pt x="7957" y="2515"/>
                  </a:lnTo>
                  <a:lnTo>
                    <a:pt x="8748" y="2685"/>
                  </a:lnTo>
                  <a:lnTo>
                    <a:pt x="9581" y="2855"/>
                  </a:lnTo>
                  <a:lnTo>
                    <a:pt x="11331" y="3175"/>
                  </a:lnTo>
                  <a:lnTo>
                    <a:pt x="12227" y="3340"/>
                  </a:lnTo>
                  <a:lnTo>
                    <a:pt x="13081" y="3500"/>
                  </a:lnTo>
                  <a:lnTo>
                    <a:pt x="13893" y="3670"/>
                  </a:lnTo>
                  <a:lnTo>
                    <a:pt x="14643" y="3855"/>
                  </a:lnTo>
                  <a:lnTo>
                    <a:pt x="15330" y="4040"/>
                  </a:lnTo>
                  <a:lnTo>
                    <a:pt x="15893" y="4240"/>
                  </a:lnTo>
                  <a:lnTo>
                    <a:pt x="16372" y="4465"/>
                  </a:lnTo>
                  <a:lnTo>
                    <a:pt x="16663" y="4685"/>
                  </a:lnTo>
                  <a:lnTo>
                    <a:pt x="16851" y="4930"/>
                  </a:lnTo>
                  <a:lnTo>
                    <a:pt x="16934" y="5170"/>
                  </a:lnTo>
                  <a:lnTo>
                    <a:pt x="16913" y="5425"/>
                  </a:lnTo>
                  <a:lnTo>
                    <a:pt x="16830" y="5680"/>
                  </a:lnTo>
                  <a:lnTo>
                    <a:pt x="16726" y="5945"/>
                  </a:lnTo>
                  <a:lnTo>
                    <a:pt x="16580" y="6210"/>
                  </a:lnTo>
                  <a:lnTo>
                    <a:pt x="16414" y="6475"/>
                  </a:lnTo>
                  <a:lnTo>
                    <a:pt x="16289" y="6740"/>
                  </a:lnTo>
                  <a:lnTo>
                    <a:pt x="16205" y="7005"/>
                  </a:lnTo>
                  <a:lnTo>
                    <a:pt x="16143" y="7260"/>
                  </a:lnTo>
                  <a:lnTo>
                    <a:pt x="16205" y="7510"/>
                  </a:lnTo>
                  <a:lnTo>
                    <a:pt x="16330" y="7755"/>
                  </a:lnTo>
                  <a:lnTo>
                    <a:pt x="16601" y="8010"/>
                  </a:lnTo>
                  <a:lnTo>
                    <a:pt x="17018" y="8260"/>
                  </a:lnTo>
                  <a:lnTo>
                    <a:pt x="17517" y="8510"/>
                  </a:lnTo>
                  <a:lnTo>
                    <a:pt x="18080" y="8760"/>
                  </a:lnTo>
                  <a:lnTo>
                    <a:pt x="18663" y="9005"/>
                  </a:lnTo>
                  <a:lnTo>
                    <a:pt x="19288" y="9255"/>
                  </a:lnTo>
                  <a:lnTo>
                    <a:pt x="19850" y="9505"/>
                  </a:lnTo>
                  <a:lnTo>
                    <a:pt x="20413" y="9760"/>
                  </a:lnTo>
                  <a:lnTo>
                    <a:pt x="20892" y="10015"/>
                  </a:lnTo>
                  <a:lnTo>
                    <a:pt x="21267" y="10270"/>
                  </a:lnTo>
                  <a:lnTo>
                    <a:pt x="21475" y="10530"/>
                  </a:lnTo>
                  <a:lnTo>
                    <a:pt x="21600" y="10800"/>
                  </a:lnTo>
                  <a:lnTo>
                    <a:pt x="21475" y="11070"/>
                  </a:lnTo>
                  <a:lnTo>
                    <a:pt x="21267" y="11330"/>
                  </a:lnTo>
                  <a:lnTo>
                    <a:pt x="20892" y="11585"/>
                  </a:lnTo>
                  <a:lnTo>
                    <a:pt x="20413" y="11840"/>
                  </a:lnTo>
                  <a:lnTo>
                    <a:pt x="19850" y="12095"/>
                  </a:lnTo>
                  <a:lnTo>
                    <a:pt x="19288" y="12345"/>
                  </a:lnTo>
                  <a:lnTo>
                    <a:pt x="18663" y="12595"/>
                  </a:lnTo>
                  <a:lnTo>
                    <a:pt x="18080" y="12840"/>
                  </a:lnTo>
                  <a:lnTo>
                    <a:pt x="17517" y="13090"/>
                  </a:lnTo>
                  <a:lnTo>
                    <a:pt x="17018" y="13340"/>
                  </a:lnTo>
                  <a:lnTo>
                    <a:pt x="16601" y="13590"/>
                  </a:lnTo>
                  <a:lnTo>
                    <a:pt x="16330" y="13845"/>
                  </a:lnTo>
                  <a:lnTo>
                    <a:pt x="16205" y="14090"/>
                  </a:lnTo>
                  <a:lnTo>
                    <a:pt x="16143" y="14340"/>
                  </a:lnTo>
                  <a:lnTo>
                    <a:pt x="16205" y="14595"/>
                  </a:lnTo>
                  <a:lnTo>
                    <a:pt x="16289" y="14860"/>
                  </a:lnTo>
                  <a:lnTo>
                    <a:pt x="16414" y="15125"/>
                  </a:lnTo>
                  <a:lnTo>
                    <a:pt x="16580" y="15390"/>
                  </a:lnTo>
                  <a:lnTo>
                    <a:pt x="16726" y="15655"/>
                  </a:lnTo>
                  <a:lnTo>
                    <a:pt x="16830" y="15920"/>
                  </a:lnTo>
                  <a:lnTo>
                    <a:pt x="16913" y="16175"/>
                  </a:lnTo>
                  <a:lnTo>
                    <a:pt x="16934" y="16430"/>
                  </a:lnTo>
                  <a:lnTo>
                    <a:pt x="16851" y="16670"/>
                  </a:lnTo>
                  <a:lnTo>
                    <a:pt x="16663" y="16915"/>
                  </a:lnTo>
                  <a:lnTo>
                    <a:pt x="16372" y="17135"/>
                  </a:lnTo>
                  <a:lnTo>
                    <a:pt x="15893" y="17360"/>
                  </a:lnTo>
                  <a:lnTo>
                    <a:pt x="15330" y="17560"/>
                  </a:lnTo>
                  <a:lnTo>
                    <a:pt x="14643" y="17745"/>
                  </a:lnTo>
                  <a:lnTo>
                    <a:pt x="13893" y="17930"/>
                  </a:lnTo>
                  <a:lnTo>
                    <a:pt x="13081" y="18100"/>
                  </a:lnTo>
                  <a:lnTo>
                    <a:pt x="12227" y="18260"/>
                  </a:lnTo>
                  <a:lnTo>
                    <a:pt x="11331" y="18425"/>
                  </a:lnTo>
                  <a:lnTo>
                    <a:pt x="9581" y="18745"/>
                  </a:lnTo>
                  <a:lnTo>
                    <a:pt x="8748" y="18915"/>
                  </a:lnTo>
                  <a:lnTo>
                    <a:pt x="7957" y="19085"/>
                  </a:lnTo>
                  <a:lnTo>
                    <a:pt x="7269" y="19270"/>
                  </a:lnTo>
                  <a:lnTo>
                    <a:pt x="6645" y="19465"/>
                  </a:lnTo>
                  <a:lnTo>
                    <a:pt x="6082" y="19695"/>
                  </a:lnTo>
                  <a:lnTo>
                    <a:pt x="5603" y="19945"/>
                  </a:lnTo>
                  <a:lnTo>
                    <a:pt x="5228" y="20210"/>
                  </a:lnTo>
                  <a:lnTo>
                    <a:pt x="4874" y="20485"/>
                  </a:lnTo>
                  <a:lnTo>
                    <a:pt x="4582" y="20770"/>
                  </a:lnTo>
                  <a:lnTo>
                    <a:pt x="4249" y="21050"/>
                  </a:lnTo>
                  <a:lnTo>
                    <a:pt x="3916" y="21325"/>
                  </a:lnTo>
                  <a:lnTo>
                    <a:pt x="3562" y="21600"/>
                  </a:lnTo>
                  <a:lnTo>
                    <a:pt x="0" y="21600"/>
                  </a:lnTo>
                  <a:lnTo>
                    <a:pt x="354" y="21390"/>
                  </a:lnTo>
                  <a:lnTo>
                    <a:pt x="687" y="21160"/>
                  </a:lnTo>
                  <a:lnTo>
                    <a:pt x="958" y="20915"/>
                  </a:lnTo>
                  <a:lnTo>
                    <a:pt x="1250" y="20655"/>
                  </a:lnTo>
                  <a:lnTo>
                    <a:pt x="1875" y="20095"/>
                  </a:lnTo>
                  <a:lnTo>
                    <a:pt x="2270" y="19820"/>
                  </a:lnTo>
                  <a:lnTo>
                    <a:pt x="2687" y="19545"/>
                  </a:lnTo>
                  <a:lnTo>
                    <a:pt x="3249" y="19275"/>
                  </a:lnTo>
                  <a:lnTo>
                    <a:pt x="3874" y="19020"/>
                  </a:lnTo>
                  <a:lnTo>
                    <a:pt x="4624" y="18780"/>
                  </a:lnTo>
                  <a:lnTo>
                    <a:pt x="5436" y="18565"/>
                  </a:lnTo>
                  <a:lnTo>
                    <a:pt x="6311" y="18360"/>
                  </a:lnTo>
                  <a:lnTo>
                    <a:pt x="7249" y="18170"/>
                  </a:lnTo>
                  <a:lnTo>
                    <a:pt x="8165" y="17995"/>
                  </a:lnTo>
                  <a:lnTo>
                    <a:pt x="9123" y="17825"/>
                  </a:lnTo>
                  <a:lnTo>
                    <a:pt x="10040" y="17655"/>
                  </a:lnTo>
                  <a:lnTo>
                    <a:pt x="10894" y="17495"/>
                  </a:lnTo>
                  <a:lnTo>
                    <a:pt x="11685" y="17330"/>
                  </a:lnTo>
                  <a:lnTo>
                    <a:pt x="12373" y="17170"/>
                  </a:lnTo>
                  <a:lnTo>
                    <a:pt x="12914" y="17000"/>
                  </a:lnTo>
                  <a:lnTo>
                    <a:pt x="13289" y="16835"/>
                  </a:lnTo>
                  <a:lnTo>
                    <a:pt x="13477" y="16680"/>
                  </a:lnTo>
                  <a:lnTo>
                    <a:pt x="13581" y="16510"/>
                  </a:lnTo>
                  <a:lnTo>
                    <a:pt x="13622" y="16325"/>
                  </a:lnTo>
                  <a:lnTo>
                    <a:pt x="13560" y="16120"/>
                  </a:lnTo>
                  <a:lnTo>
                    <a:pt x="13477" y="15905"/>
                  </a:lnTo>
                  <a:lnTo>
                    <a:pt x="13372" y="15685"/>
                  </a:lnTo>
                  <a:lnTo>
                    <a:pt x="13268" y="15455"/>
                  </a:lnTo>
                  <a:lnTo>
                    <a:pt x="13039" y="15105"/>
                  </a:lnTo>
                  <a:lnTo>
                    <a:pt x="12914" y="14760"/>
                  </a:lnTo>
                  <a:lnTo>
                    <a:pt x="12831" y="14405"/>
                  </a:lnTo>
                  <a:lnTo>
                    <a:pt x="12873" y="14045"/>
                  </a:lnTo>
                  <a:lnTo>
                    <a:pt x="13081" y="13685"/>
                  </a:lnTo>
                  <a:lnTo>
                    <a:pt x="13372" y="13405"/>
                  </a:lnTo>
                  <a:lnTo>
                    <a:pt x="13768" y="13130"/>
                  </a:lnTo>
                  <a:lnTo>
                    <a:pt x="14268" y="12870"/>
                  </a:lnTo>
                  <a:lnTo>
                    <a:pt x="14810" y="12605"/>
                  </a:lnTo>
                  <a:lnTo>
                    <a:pt x="16476" y="11905"/>
                  </a:lnTo>
                  <a:lnTo>
                    <a:pt x="16934" y="11710"/>
                  </a:lnTo>
                  <a:lnTo>
                    <a:pt x="17372" y="11515"/>
                  </a:lnTo>
                  <a:lnTo>
                    <a:pt x="17726" y="11325"/>
                  </a:lnTo>
                  <a:lnTo>
                    <a:pt x="17997" y="11140"/>
                  </a:lnTo>
                  <a:lnTo>
                    <a:pt x="18184" y="10970"/>
                  </a:lnTo>
                  <a:lnTo>
                    <a:pt x="18246" y="10800"/>
                  </a:lnTo>
                  <a:lnTo>
                    <a:pt x="18184" y="10630"/>
                  </a:lnTo>
                  <a:lnTo>
                    <a:pt x="17997" y="10460"/>
                  </a:lnTo>
                  <a:lnTo>
                    <a:pt x="17726" y="10275"/>
                  </a:lnTo>
                  <a:lnTo>
                    <a:pt x="17372" y="10085"/>
                  </a:lnTo>
                  <a:lnTo>
                    <a:pt x="16934" y="9890"/>
                  </a:lnTo>
                  <a:lnTo>
                    <a:pt x="16476" y="9695"/>
                  </a:lnTo>
                  <a:lnTo>
                    <a:pt x="14810" y="8995"/>
                  </a:lnTo>
                  <a:lnTo>
                    <a:pt x="14268" y="8730"/>
                  </a:lnTo>
                  <a:lnTo>
                    <a:pt x="13768" y="8470"/>
                  </a:lnTo>
                  <a:lnTo>
                    <a:pt x="13372" y="8195"/>
                  </a:lnTo>
                  <a:lnTo>
                    <a:pt x="13081" y="7915"/>
                  </a:lnTo>
                  <a:lnTo>
                    <a:pt x="12873" y="7555"/>
                  </a:lnTo>
                  <a:lnTo>
                    <a:pt x="12831" y="7195"/>
                  </a:lnTo>
                  <a:lnTo>
                    <a:pt x="12914" y="6840"/>
                  </a:lnTo>
                  <a:lnTo>
                    <a:pt x="13039" y="6495"/>
                  </a:lnTo>
                  <a:lnTo>
                    <a:pt x="13268" y="6145"/>
                  </a:lnTo>
                  <a:lnTo>
                    <a:pt x="13372" y="5915"/>
                  </a:lnTo>
                  <a:lnTo>
                    <a:pt x="13477" y="5695"/>
                  </a:lnTo>
                  <a:lnTo>
                    <a:pt x="13560" y="5480"/>
                  </a:lnTo>
                  <a:lnTo>
                    <a:pt x="13622" y="5275"/>
                  </a:lnTo>
                  <a:lnTo>
                    <a:pt x="13581" y="5090"/>
                  </a:lnTo>
                  <a:lnTo>
                    <a:pt x="13477" y="4920"/>
                  </a:lnTo>
                  <a:lnTo>
                    <a:pt x="13289" y="4765"/>
                  </a:lnTo>
                  <a:lnTo>
                    <a:pt x="12914" y="4600"/>
                  </a:lnTo>
                  <a:lnTo>
                    <a:pt x="12373" y="4430"/>
                  </a:lnTo>
                  <a:lnTo>
                    <a:pt x="11685" y="4270"/>
                  </a:lnTo>
                  <a:lnTo>
                    <a:pt x="10894" y="4110"/>
                  </a:lnTo>
                  <a:lnTo>
                    <a:pt x="10040" y="3945"/>
                  </a:lnTo>
                  <a:lnTo>
                    <a:pt x="9123" y="3775"/>
                  </a:lnTo>
                  <a:lnTo>
                    <a:pt x="8165" y="3605"/>
                  </a:lnTo>
                  <a:lnTo>
                    <a:pt x="7249" y="3430"/>
                  </a:lnTo>
                  <a:lnTo>
                    <a:pt x="6311" y="3240"/>
                  </a:lnTo>
                  <a:lnTo>
                    <a:pt x="5436" y="3035"/>
                  </a:lnTo>
                  <a:lnTo>
                    <a:pt x="4624" y="2820"/>
                  </a:lnTo>
                  <a:lnTo>
                    <a:pt x="3874" y="2580"/>
                  </a:lnTo>
                  <a:lnTo>
                    <a:pt x="3249" y="2325"/>
                  </a:lnTo>
                  <a:lnTo>
                    <a:pt x="2687" y="2055"/>
                  </a:lnTo>
                  <a:lnTo>
                    <a:pt x="2270" y="1780"/>
                  </a:lnTo>
                  <a:lnTo>
                    <a:pt x="1875" y="1505"/>
                  </a:lnTo>
                  <a:lnTo>
                    <a:pt x="1250" y="945"/>
                  </a:lnTo>
                  <a:lnTo>
                    <a:pt x="958" y="685"/>
                  </a:lnTo>
                  <a:lnTo>
                    <a:pt x="687" y="440"/>
                  </a:lnTo>
                  <a:lnTo>
                    <a:pt x="354" y="210"/>
                  </a:ln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38" name="Shape 38"/>
          <p:cNvSpPr txBox="1">
            <a:spLocks noGrp="1"/>
          </p:cNvSpPr>
          <p:nvPr>
            <p:ph type="sldNum" sz="quarter" idx="2"/>
          </p:nvPr>
        </p:nvSpPr>
        <p:spPr>
          <a:prstGeom prst="rect">
            <a:avLst/>
          </a:prstGeom>
        </p:spPr>
        <p:txBody>
          <a:bodyPr/>
          <a:lstStyle>
            <a:lvl1pPr>
              <a:defRPr>
                <a:solidFill>
                  <a:srgbClr val="F3F3F2"/>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 つのコンテンツ">
    <p:spTree>
      <p:nvGrpSpPr>
        <p:cNvPr id="1" name=""/>
        <p:cNvGrpSpPr/>
        <p:nvPr/>
      </p:nvGrpSpPr>
      <p:grpSpPr>
        <a:xfrm>
          <a:off x="0" y="0"/>
          <a:ext cx="0" cy="0"/>
          <a:chOff x="0" y="0"/>
          <a:chExt cx="0" cy="0"/>
        </a:xfrm>
      </p:grpSpPr>
      <p:sp>
        <p:nvSpPr>
          <p:cNvPr id="45" name="Shape 45"/>
          <p:cNvSpPr txBox="1">
            <a:spLocks noGrp="1"/>
          </p:cNvSpPr>
          <p:nvPr>
            <p:ph type="title"/>
          </p:nvPr>
        </p:nvSpPr>
        <p:spPr>
          <a:prstGeom prst="rect">
            <a:avLst/>
          </a:prstGeom>
        </p:spPr>
        <p:txBody>
          <a:bodyPr/>
          <a:lstStyle/>
          <a:p>
            <a:r>
              <a:t>Title Text</a:t>
            </a:r>
          </a:p>
        </p:txBody>
      </p:sp>
      <p:sp>
        <p:nvSpPr>
          <p:cNvPr id="46" name="Shape 46"/>
          <p:cNvSpPr txBox="1">
            <a:spLocks noGrp="1"/>
          </p:cNvSpPr>
          <p:nvPr>
            <p:ph type="body" sz="half" idx="1"/>
          </p:nvPr>
        </p:nvSpPr>
        <p:spPr>
          <a:xfrm>
            <a:off x="1257300" y="2286000"/>
            <a:ext cx="4800600" cy="36195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 name="Shape 47"/>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較">
    <p:spTree>
      <p:nvGrpSpPr>
        <p:cNvPr id="1" name=""/>
        <p:cNvGrpSpPr/>
        <p:nvPr/>
      </p:nvGrpSpPr>
      <p:grpSpPr>
        <a:xfrm>
          <a:off x="0" y="0"/>
          <a:ext cx="0" cy="0"/>
          <a:chOff x="0" y="0"/>
          <a:chExt cx="0" cy="0"/>
        </a:xfrm>
      </p:grpSpPr>
      <p:sp>
        <p:nvSpPr>
          <p:cNvPr id="54" name="Shape 54"/>
          <p:cNvSpPr txBox="1">
            <a:spLocks noGrp="1"/>
          </p:cNvSpPr>
          <p:nvPr>
            <p:ph type="title"/>
          </p:nvPr>
        </p:nvSpPr>
        <p:spPr>
          <a:xfrm>
            <a:off x="1252727" y="381000"/>
            <a:ext cx="10172701" cy="1493517"/>
          </a:xfrm>
          <a:prstGeom prst="rect">
            <a:avLst/>
          </a:prstGeom>
        </p:spPr>
        <p:txBody>
          <a:bodyPr/>
          <a:lstStyle/>
          <a:p>
            <a:r>
              <a:t>Title Text</a:t>
            </a:r>
          </a:p>
        </p:txBody>
      </p:sp>
      <p:sp>
        <p:nvSpPr>
          <p:cNvPr id="55" name="Shape 55"/>
          <p:cNvSpPr txBox="1">
            <a:spLocks noGrp="1"/>
          </p:cNvSpPr>
          <p:nvPr>
            <p:ph type="body" sz="quarter" idx="1"/>
          </p:nvPr>
        </p:nvSpPr>
        <p:spPr>
          <a:xfrm>
            <a:off x="1251677" y="2199632"/>
            <a:ext cx="4800601" cy="632530"/>
          </a:xfrm>
          <a:prstGeom prst="rect">
            <a:avLst/>
          </a:prstGeom>
        </p:spPr>
        <p:txBody>
          <a:bodyPr anchor="b"/>
          <a:lstStyle>
            <a:lvl1pPr marL="0" indent="0">
              <a:lnSpc>
                <a:spcPct val="100000"/>
              </a:lnSpc>
              <a:buClrTx/>
              <a:buSzTx/>
              <a:buFontTx/>
              <a:buNone/>
              <a:defRPr sz="1900" b="1" cap="all" spc="200">
                <a:solidFill>
                  <a:srgbClr val="2A1A00"/>
                </a:solidFill>
              </a:defRPr>
            </a:lvl1pPr>
            <a:lvl2pPr marL="0" indent="457200">
              <a:lnSpc>
                <a:spcPct val="100000"/>
              </a:lnSpc>
              <a:buClrTx/>
              <a:buSzTx/>
              <a:buFontTx/>
              <a:buNone/>
              <a:defRPr sz="1900" b="1" cap="all" spc="200">
                <a:solidFill>
                  <a:srgbClr val="2A1A00"/>
                </a:solidFill>
              </a:defRPr>
            </a:lvl2pPr>
            <a:lvl3pPr marL="0" indent="914400">
              <a:lnSpc>
                <a:spcPct val="100000"/>
              </a:lnSpc>
              <a:buClrTx/>
              <a:buSzTx/>
              <a:buFontTx/>
              <a:buNone/>
              <a:defRPr sz="1900" b="1" cap="all" spc="200">
                <a:solidFill>
                  <a:srgbClr val="2A1A00"/>
                </a:solidFill>
              </a:defRPr>
            </a:lvl3pPr>
            <a:lvl4pPr marL="0" indent="1371600">
              <a:lnSpc>
                <a:spcPct val="100000"/>
              </a:lnSpc>
              <a:buClrTx/>
              <a:buSzTx/>
              <a:buFontTx/>
              <a:buNone/>
              <a:defRPr sz="1900" b="1" cap="all" spc="200">
                <a:solidFill>
                  <a:srgbClr val="2A1A00"/>
                </a:solidFill>
              </a:defRPr>
            </a:lvl4pPr>
            <a:lvl5pPr marL="0" indent="1828800">
              <a:lnSpc>
                <a:spcPct val="100000"/>
              </a:lnSpc>
              <a:buClrTx/>
              <a:buSzTx/>
              <a:buFontTx/>
              <a:buNone/>
              <a:defRPr sz="1900" b="1" cap="all" spc="200">
                <a:solidFill>
                  <a:srgbClr val="2A1A00"/>
                </a:solidFill>
              </a:defRPr>
            </a:lvl5pPr>
          </a:lstStyle>
          <a:p>
            <a:r>
              <a:t>Body Level One</a:t>
            </a:r>
          </a:p>
          <a:p>
            <a:pPr lvl="1"/>
            <a:r>
              <a:t>Body Level Two</a:t>
            </a:r>
          </a:p>
          <a:p>
            <a:pPr lvl="2"/>
            <a:r>
              <a:t>Body Level Three</a:t>
            </a:r>
          </a:p>
          <a:p>
            <a:pPr lvl="3"/>
            <a:r>
              <a:t>Body Level Four</a:t>
            </a:r>
          </a:p>
          <a:p>
            <a:pPr lvl="4"/>
            <a:r>
              <a:t>Body Level Five</a:t>
            </a:r>
          </a:p>
        </p:txBody>
      </p:sp>
      <p:sp>
        <p:nvSpPr>
          <p:cNvPr id="56" name="Text Placeholder 4"/>
          <p:cNvSpPr>
            <a:spLocks noGrp="1"/>
          </p:cNvSpPr>
          <p:nvPr>
            <p:ph type="body" sz="quarter" idx="13"/>
          </p:nvPr>
        </p:nvSpPr>
        <p:spPr>
          <a:xfrm>
            <a:off x="6633864" y="2199632"/>
            <a:ext cx="4800601" cy="632530"/>
          </a:xfrm>
          <a:prstGeom prst="rect">
            <a:avLst/>
          </a:prstGeom>
        </p:spPr>
        <p:txBody>
          <a:bodyPr anchor="b"/>
          <a:lstStyle/>
          <a:p>
            <a:pPr marL="0" indent="0">
              <a:lnSpc>
                <a:spcPct val="100000"/>
              </a:lnSpc>
              <a:buClrTx/>
              <a:buSzTx/>
              <a:buFontTx/>
              <a:buNone/>
              <a:defRPr sz="1900" b="1" cap="all" spc="200">
                <a:solidFill>
                  <a:srgbClr val="2A1A00"/>
                </a:solidFill>
              </a:defRPr>
            </a:pPr>
            <a:endParaRPr/>
          </a:p>
        </p:txBody>
      </p:sp>
      <p:sp>
        <p:nvSpPr>
          <p:cNvPr id="57" name="Shape 57"/>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64" name="Shape 64"/>
          <p:cNvSpPr txBox="1">
            <a:spLocks noGrp="1"/>
          </p:cNvSpPr>
          <p:nvPr>
            <p:ph type="title"/>
          </p:nvPr>
        </p:nvSpPr>
        <p:spPr>
          <a:prstGeom prst="rect">
            <a:avLst/>
          </a:prstGeom>
        </p:spPr>
        <p:txBody>
          <a:bodyPr/>
          <a:lstStyle/>
          <a:p>
            <a:r>
              <a:t>Title Text</a:t>
            </a:r>
          </a:p>
        </p:txBody>
      </p:sp>
      <p:sp>
        <p:nvSpPr>
          <p:cNvPr id="65" name="Shape 65"/>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白紙">
    <p:spTree>
      <p:nvGrpSpPr>
        <p:cNvPr id="1" name=""/>
        <p:cNvGrpSpPr/>
        <p:nvPr/>
      </p:nvGrpSpPr>
      <p:grpSpPr>
        <a:xfrm>
          <a:off x="0" y="0"/>
          <a:ext cx="0" cy="0"/>
          <a:chOff x="0" y="0"/>
          <a:chExt cx="0" cy="0"/>
        </a:xfrm>
      </p:grpSpPr>
      <p:sp>
        <p:nvSpPr>
          <p:cNvPr id="72" name="Shape 72"/>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タイトル付きのコンテンツ">
    <p:spTree>
      <p:nvGrpSpPr>
        <p:cNvPr id="1" name=""/>
        <p:cNvGrpSpPr/>
        <p:nvPr/>
      </p:nvGrpSpPr>
      <p:grpSpPr>
        <a:xfrm>
          <a:off x="0" y="0"/>
          <a:ext cx="0" cy="0"/>
          <a:chOff x="0" y="0"/>
          <a:chExt cx="0" cy="0"/>
        </a:xfrm>
      </p:grpSpPr>
      <p:sp>
        <p:nvSpPr>
          <p:cNvPr id="79" name="right scallop background shapeFreeform 11"/>
          <p:cNvSpPr/>
          <p:nvPr/>
        </p:nvSpPr>
        <p:spPr>
          <a:xfrm>
            <a:off x="7389811" y="0"/>
            <a:ext cx="4802189"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21" y="21390"/>
                </a:lnTo>
                <a:lnTo>
                  <a:pt x="57" y="21215"/>
                </a:lnTo>
                <a:lnTo>
                  <a:pt x="100" y="21050"/>
                </a:lnTo>
                <a:lnTo>
                  <a:pt x="243" y="20780"/>
                </a:lnTo>
                <a:lnTo>
                  <a:pt x="328" y="20665"/>
                </a:lnTo>
                <a:lnTo>
                  <a:pt x="493" y="20435"/>
                </a:lnTo>
                <a:lnTo>
                  <a:pt x="571" y="20310"/>
                </a:lnTo>
                <a:lnTo>
                  <a:pt x="643" y="20180"/>
                </a:lnTo>
                <a:lnTo>
                  <a:pt x="707" y="20035"/>
                </a:lnTo>
                <a:lnTo>
                  <a:pt x="757" y="19880"/>
                </a:lnTo>
                <a:lnTo>
                  <a:pt x="793" y="19690"/>
                </a:lnTo>
                <a:lnTo>
                  <a:pt x="807" y="19475"/>
                </a:lnTo>
                <a:lnTo>
                  <a:pt x="793" y="19255"/>
                </a:lnTo>
                <a:lnTo>
                  <a:pt x="757" y="19075"/>
                </a:lnTo>
                <a:lnTo>
                  <a:pt x="707" y="18910"/>
                </a:lnTo>
                <a:lnTo>
                  <a:pt x="643" y="18760"/>
                </a:lnTo>
                <a:lnTo>
                  <a:pt x="571" y="18630"/>
                </a:lnTo>
                <a:lnTo>
                  <a:pt x="486" y="18510"/>
                </a:lnTo>
                <a:lnTo>
                  <a:pt x="400" y="18395"/>
                </a:lnTo>
                <a:lnTo>
                  <a:pt x="314" y="18275"/>
                </a:lnTo>
                <a:lnTo>
                  <a:pt x="236" y="18150"/>
                </a:lnTo>
                <a:lnTo>
                  <a:pt x="157" y="18020"/>
                </a:lnTo>
                <a:lnTo>
                  <a:pt x="93" y="17875"/>
                </a:lnTo>
                <a:lnTo>
                  <a:pt x="50" y="17710"/>
                </a:lnTo>
                <a:lnTo>
                  <a:pt x="7" y="17520"/>
                </a:lnTo>
                <a:lnTo>
                  <a:pt x="0" y="17305"/>
                </a:lnTo>
                <a:lnTo>
                  <a:pt x="7" y="17090"/>
                </a:lnTo>
                <a:lnTo>
                  <a:pt x="50" y="16900"/>
                </a:lnTo>
                <a:lnTo>
                  <a:pt x="93" y="16735"/>
                </a:lnTo>
                <a:lnTo>
                  <a:pt x="157" y="16595"/>
                </a:lnTo>
                <a:lnTo>
                  <a:pt x="236" y="16460"/>
                </a:lnTo>
                <a:lnTo>
                  <a:pt x="314" y="16335"/>
                </a:lnTo>
                <a:lnTo>
                  <a:pt x="400" y="16220"/>
                </a:lnTo>
                <a:lnTo>
                  <a:pt x="486" y="16110"/>
                </a:lnTo>
                <a:lnTo>
                  <a:pt x="571" y="15985"/>
                </a:lnTo>
                <a:lnTo>
                  <a:pt x="643" y="15855"/>
                </a:lnTo>
                <a:lnTo>
                  <a:pt x="707" y="15710"/>
                </a:lnTo>
                <a:lnTo>
                  <a:pt x="757" y="15545"/>
                </a:lnTo>
                <a:lnTo>
                  <a:pt x="793" y="15355"/>
                </a:lnTo>
                <a:lnTo>
                  <a:pt x="807" y="15140"/>
                </a:lnTo>
                <a:lnTo>
                  <a:pt x="793" y="14925"/>
                </a:lnTo>
                <a:lnTo>
                  <a:pt x="757" y="14735"/>
                </a:lnTo>
                <a:lnTo>
                  <a:pt x="707" y="14570"/>
                </a:lnTo>
                <a:lnTo>
                  <a:pt x="643" y="14425"/>
                </a:lnTo>
                <a:lnTo>
                  <a:pt x="571" y="14290"/>
                </a:lnTo>
                <a:lnTo>
                  <a:pt x="486" y="14170"/>
                </a:lnTo>
                <a:lnTo>
                  <a:pt x="314" y="13935"/>
                </a:lnTo>
                <a:lnTo>
                  <a:pt x="236" y="13815"/>
                </a:lnTo>
                <a:lnTo>
                  <a:pt x="157" y="13680"/>
                </a:lnTo>
                <a:lnTo>
                  <a:pt x="93" y="13535"/>
                </a:lnTo>
                <a:lnTo>
                  <a:pt x="50" y="13370"/>
                </a:lnTo>
                <a:lnTo>
                  <a:pt x="7" y="13185"/>
                </a:lnTo>
                <a:lnTo>
                  <a:pt x="0" y="12965"/>
                </a:lnTo>
                <a:lnTo>
                  <a:pt x="7" y="12750"/>
                </a:lnTo>
                <a:lnTo>
                  <a:pt x="50" y="12560"/>
                </a:lnTo>
                <a:lnTo>
                  <a:pt x="93" y="12395"/>
                </a:lnTo>
                <a:lnTo>
                  <a:pt x="157" y="12255"/>
                </a:lnTo>
                <a:lnTo>
                  <a:pt x="236" y="12120"/>
                </a:lnTo>
                <a:lnTo>
                  <a:pt x="314" y="12005"/>
                </a:lnTo>
                <a:lnTo>
                  <a:pt x="486" y="11770"/>
                </a:lnTo>
                <a:lnTo>
                  <a:pt x="571" y="11645"/>
                </a:lnTo>
                <a:lnTo>
                  <a:pt x="643" y="11515"/>
                </a:lnTo>
                <a:lnTo>
                  <a:pt x="707" y="11370"/>
                </a:lnTo>
                <a:lnTo>
                  <a:pt x="757" y="11205"/>
                </a:lnTo>
                <a:lnTo>
                  <a:pt x="793" y="11015"/>
                </a:lnTo>
                <a:lnTo>
                  <a:pt x="807" y="10795"/>
                </a:lnTo>
                <a:lnTo>
                  <a:pt x="793" y="10585"/>
                </a:lnTo>
                <a:lnTo>
                  <a:pt x="757" y="10395"/>
                </a:lnTo>
                <a:lnTo>
                  <a:pt x="707" y="10230"/>
                </a:lnTo>
                <a:lnTo>
                  <a:pt x="643" y="10085"/>
                </a:lnTo>
                <a:lnTo>
                  <a:pt x="571" y="9955"/>
                </a:lnTo>
                <a:lnTo>
                  <a:pt x="486" y="9830"/>
                </a:lnTo>
                <a:lnTo>
                  <a:pt x="400" y="9715"/>
                </a:lnTo>
                <a:lnTo>
                  <a:pt x="314" y="9595"/>
                </a:lnTo>
                <a:lnTo>
                  <a:pt x="236" y="9480"/>
                </a:lnTo>
                <a:lnTo>
                  <a:pt x="157" y="9345"/>
                </a:lnTo>
                <a:lnTo>
                  <a:pt x="93" y="9205"/>
                </a:lnTo>
                <a:lnTo>
                  <a:pt x="50" y="9035"/>
                </a:lnTo>
                <a:lnTo>
                  <a:pt x="7" y="8850"/>
                </a:lnTo>
                <a:lnTo>
                  <a:pt x="0" y="8635"/>
                </a:lnTo>
                <a:lnTo>
                  <a:pt x="7" y="8415"/>
                </a:lnTo>
                <a:lnTo>
                  <a:pt x="50" y="8230"/>
                </a:lnTo>
                <a:lnTo>
                  <a:pt x="93" y="8065"/>
                </a:lnTo>
                <a:lnTo>
                  <a:pt x="157" y="7915"/>
                </a:lnTo>
                <a:lnTo>
                  <a:pt x="236" y="7785"/>
                </a:lnTo>
                <a:lnTo>
                  <a:pt x="314" y="7665"/>
                </a:lnTo>
                <a:lnTo>
                  <a:pt x="400" y="7545"/>
                </a:lnTo>
                <a:lnTo>
                  <a:pt x="486" y="7430"/>
                </a:lnTo>
                <a:lnTo>
                  <a:pt x="571" y="7305"/>
                </a:lnTo>
                <a:lnTo>
                  <a:pt x="643" y="7175"/>
                </a:lnTo>
                <a:lnTo>
                  <a:pt x="707" y="7030"/>
                </a:lnTo>
                <a:lnTo>
                  <a:pt x="757" y="6865"/>
                </a:lnTo>
                <a:lnTo>
                  <a:pt x="793" y="6675"/>
                </a:lnTo>
                <a:lnTo>
                  <a:pt x="807" y="6460"/>
                </a:lnTo>
                <a:lnTo>
                  <a:pt x="793" y="6245"/>
                </a:lnTo>
                <a:lnTo>
                  <a:pt x="757" y="6055"/>
                </a:lnTo>
                <a:lnTo>
                  <a:pt x="707" y="5890"/>
                </a:lnTo>
                <a:lnTo>
                  <a:pt x="643" y="5745"/>
                </a:lnTo>
                <a:lnTo>
                  <a:pt x="571" y="5615"/>
                </a:lnTo>
                <a:lnTo>
                  <a:pt x="486" y="5490"/>
                </a:lnTo>
                <a:lnTo>
                  <a:pt x="400" y="5380"/>
                </a:lnTo>
                <a:lnTo>
                  <a:pt x="314" y="5265"/>
                </a:lnTo>
                <a:lnTo>
                  <a:pt x="236" y="5140"/>
                </a:lnTo>
                <a:lnTo>
                  <a:pt x="157" y="5005"/>
                </a:lnTo>
                <a:lnTo>
                  <a:pt x="93" y="4865"/>
                </a:lnTo>
                <a:lnTo>
                  <a:pt x="50" y="4700"/>
                </a:lnTo>
                <a:lnTo>
                  <a:pt x="7" y="4510"/>
                </a:lnTo>
                <a:lnTo>
                  <a:pt x="0" y="4295"/>
                </a:lnTo>
                <a:lnTo>
                  <a:pt x="7" y="4080"/>
                </a:lnTo>
                <a:lnTo>
                  <a:pt x="50" y="3890"/>
                </a:lnTo>
                <a:lnTo>
                  <a:pt x="93" y="3725"/>
                </a:lnTo>
                <a:lnTo>
                  <a:pt x="157" y="3580"/>
                </a:lnTo>
                <a:lnTo>
                  <a:pt x="236" y="3450"/>
                </a:lnTo>
                <a:lnTo>
                  <a:pt x="314" y="3325"/>
                </a:lnTo>
                <a:lnTo>
                  <a:pt x="400" y="3205"/>
                </a:lnTo>
                <a:lnTo>
                  <a:pt x="486" y="3090"/>
                </a:lnTo>
                <a:lnTo>
                  <a:pt x="571" y="2970"/>
                </a:lnTo>
                <a:lnTo>
                  <a:pt x="643" y="2840"/>
                </a:lnTo>
                <a:lnTo>
                  <a:pt x="707" y="2690"/>
                </a:lnTo>
                <a:lnTo>
                  <a:pt x="757" y="2525"/>
                </a:lnTo>
                <a:lnTo>
                  <a:pt x="793" y="2345"/>
                </a:lnTo>
                <a:lnTo>
                  <a:pt x="807" y="2120"/>
                </a:lnTo>
                <a:lnTo>
                  <a:pt x="793" y="1910"/>
                </a:lnTo>
                <a:lnTo>
                  <a:pt x="757" y="1720"/>
                </a:lnTo>
                <a:lnTo>
                  <a:pt x="707" y="1565"/>
                </a:lnTo>
                <a:lnTo>
                  <a:pt x="643" y="1420"/>
                </a:lnTo>
                <a:lnTo>
                  <a:pt x="571" y="1290"/>
                </a:lnTo>
                <a:lnTo>
                  <a:pt x="493" y="1165"/>
                </a:lnTo>
                <a:lnTo>
                  <a:pt x="328" y="935"/>
                </a:lnTo>
                <a:lnTo>
                  <a:pt x="243" y="820"/>
                </a:lnTo>
                <a:lnTo>
                  <a:pt x="100" y="550"/>
                </a:lnTo>
                <a:lnTo>
                  <a:pt x="57" y="385"/>
                </a:lnTo>
                <a:lnTo>
                  <a:pt x="21" y="210"/>
                </a:lnTo>
                <a:lnTo>
                  <a:pt x="0" y="0"/>
                </a:lnTo>
                <a:close/>
              </a:path>
            </a:pathLst>
          </a:custGeom>
          <a:solidFill>
            <a:srgbClr val="2A1A00"/>
          </a:solidFill>
          <a:ln w="12700">
            <a:miter lim="400000"/>
          </a:ln>
        </p:spPr>
        <p:txBody>
          <a:bodyPr lIns="45719" rIns="45719"/>
          <a:lstStyle/>
          <a:p>
            <a:endParaRPr/>
          </a:p>
        </p:txBody>
      </p:sp>
      <p:sp>
        <p:nvSpPr>
          <p:cNvPr id="80" name="Shape 80"/>
          <p:cNvSpPr txBox="1">
            <a:spLocks noGrp="1"/>
          </p:cNvSpPr>
          <p:nvPr>
            <p:ph type="title"/>
          </p:nvPr>
        </p:nvSpPr>
        <p:spPr>
          <a:xfrm>
            <a:off x="8337884" y="457198"/>
            <a:ext cx="3092116" cy="1196673"/>
          </a:xfrm>
          <a:prstGeom prst="rect">
            <a:avLst/>
          </a:prstGeom>
        </p:spPr>
        <p:txBody>
          <a:bodyPr anchor="b"/>
          <a:lstStyle>
            <a:lvl1pPr>
              <a:lnSpc>
                <a:spcPct val="100000"/>
              </a:lnSpc>
              <a:defRPr sz="1900" b="1" spc="300">
                <a:solidFill>
                  <a:schemeClr val="accent1"/>
                </a:solidFill>
                <a:latin typeface="Gill Sans MT"/>
                <a:ea typeface="Gill Sans MT"/>
                <a:cs typeface="Gill Sans MT"/>
                <a:sym typeface="Gill Sans MT"/>
              </a:defRPr>
            </a:lvl1pPr>
          </a:lstStyle>
          <a:p>
            <a:r>
              <a:t>Title Text</a:t>
            </a:r>
          </a:p>
        </p:txBody>
      </p:sp>
      <p:sp>
        <p:nvSpPr>
          <p:cNvPr id="81" name="Shape 81"/>
          <p:cNvSpPr txBox="1">
            <a:spLocks noGrp="1"/>
          </p:cNvSpPr>
          <p:nvPr>
            <p:ph type="body" sz="half" idx="1"/>
          </p:nvPr>
        </p:nvSpPr>
        <p:spPr>
          <a:xfrm>
            <a:off x="765050" y="920376"/>
            <a:ext cx="6158419" cy="49851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2" name="Text Placeholder 3"/>
          <p:cNvSpPr>
            <a:spLocks noGrp="1"/>
          </p:cNvSpPr>
          <p:nvPr>
            <p:ph type="body" sz="quarter" idx="13"/>
          </p:nvPr>
        </p:nvSpPr>
        <p:spPr>
          <a:xfrm>
            <a:off x="8337884" y="1741335"/>
            <a:ext cx="3092116" cy="4164165"/>
          </a:xfrm>
          <a:prstGeom prst="rect">
            <a:avLst/>
          </a:prstGeom>
        </p:spPr>
        <p:txBody>
          <a:bodyPr/>
          <a:lstStyle/>
          <a:p>
            <a:pPr marL="0" indent="0">
              <a:lnSpc>
                <a:spcPct val="120000"/>
              </a:lnSpc>
              <a:spcBef>
                <a:spcPts val="1200"/>
              </a:spcBef>
              <a:buClrTx/>
              <a:buSzTx/>
              <a:buFontTx/>
              <a:buNone/>
              <a:defRPr sz="1600">
                <a:solidFill>
                  <a:srgbClr val="F3F3F2"/>
                </a:solidFill>
              </a:defRPr>
            </a:pPr>
            <a:endParaRPr/>
          </a:p>
        </p:txBody>
      </p:sp>
      <p:sp>
        <p:nvSpPr>
          <p:cNvPr id="83" name="left edge borderRectangle 7"/>
          <p:cNvSpPr/>
          <p:nvPr/>
        </p:nvSpPr>
        <p:spPr>
          <a:xfrm>
            <a:off x="0" y="0"/>
            <a:ext cx="283464" cy="6858000"/>
          </a:xfrm>
          <a:prstGeom prst="rect">
            <a:avLst/>
          </a:prstGeom>
          <a:solidFill>
            <a:schemeClr val="accent1"/>
          </a:solidFill>
          <a:ln w="12700">
            <a:miter lim="400000"/>
          </a:ln>
        </p:spPr>
        <p:txBody>
          <a:bodyPr lIns="45719" rIns="45719"/>
          <a:lstStyle/>
          <a:p>
            <a:endParaRPr/>
          </a:p>
        </p:txBody>
      </p:sp>
      <p:sp>
        <p:nvSpPr>
          <p:cNvPr id="84" name="Shape 84"/>
          <p:cNvSpPr txBox="1">
            <a:spLocks noGrp="1"/>
          </p:cNvSpPr>
          <p:nvPr>
            <p:ph type="sldNum" sz="quarter" idx="2"/>
          </p:nvPr>
        </p:nvSpPr>
        <p:spPr>
          <a:xfrm>
            <a:off x="6649814" y="6413957"/>
            <a:ext cx="273656"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タイトル付きの図">
    <p:spTree>
      <p:nvGrpSpPr>
        <p:cNvPr id="1" name=""/>
        <p:cNvGrpSpPr/>
        <p:nvPr/>
      </p:nvGrpSpPr>
      <p:grpSpPr>
        <a:xfrm>
          <a:off x="0" y="0"/>
          <a:ext cx="0" cy="0"/>
          <a:chOff x="0" y="0"/>
          <a:chExt cx="0" cy="0"/>
        </a:xfrm>
      </p:grpSpPr>
      <p:sp>
        <p:nvSpPr>
          <p:cNvPr id="91" name="Picture Placeholder 2"/>
          <p:cNvSpPr>
            <a:spLocks noGrp="1"/>
          </p:cNvSpPr>
          <p:nvPr>
            <p:ph type="pic" idx="13"/>
          </p:nvPr>
        </p:nvSpPr>
        <p:spPr>
          <a:xfrm>
            <a:off x="283463" y="0"/>
            <a:ext cx="7355587" cy="6858000"/>
          </a:xfrm>
          <a:prstGeom prst="rect">
            <a:avLst/>
          </a:prstGeom>
        </p:spPr>
        <p:txBody>
          <a:bodyPr lIns="91439" rIns="91439">
            <a:noAutofit/>
          </a:bodyPr>
          <a:lstStyle/>
          <a:p>
            <a:endParaRPr/>
          </a:p>
        </p:txBody>
      </p:sp>
      <p:sp>
        <p:nvSpPr>
          <p:cNvPr id="92" name="right scallop background shapeFreeform 11"/>
          <p:cNvSpPr/>
          <p:nvPr/>
        </p:nvSpPr>
        <p:spPr>
          <a:xfrm>
            <a:off x="7389811" y="0"/>
            <a:ext cx="4802189"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21" y="21390"/>
                </a:lnTo>
                <a:lnTo>
                  <a:pt x="57" y="21215"/>
                </a:lnTo>
                <a:lnTo>
                  <a:pt x="100" y="21050"/>
                </a:lnTo>
                <a:lnTo>
                  <a:pt x="243" y="20780"/>
                </a:lnTo>
                <a:lnTo>
                  <a:pt x="328" y="20665"/>
                </a:lnTo>
                <a:lnTo>
                  <a:pt x="493" y="20435"/>
                </a:lnTo>
                <a:lnTo>
                  <a:pt x="571" y="20310"/>
                </a:lnTo>
                <a:lnTo>
                  <a:pt x="643" y="20180"/>
                </a:lnTo>
                <a:lnTo>
                  <a:pt x="707" y="20035"/>
                </a:lnTo>
                <a:lnTo>
                  <a:pt x="757" y="19880"/>
                </a:lnTo>
                <a:lnTo>
                  <a:pt x="793" y="19690"/>
                </a:lnTo>
                <a:lnTo>
                  <a:pt x="807" y="19475"/>
                </a:lnTo>
                <a:lnTo>
                  <a:pt x="793" y="19255"/>
                </a:lnTo>
                <a:lnTo>
                  <a:pt x="757" y="19075"/>
                </a:lnTo>
                <a:lnTo>
                  <a:pt x="707" y="18910"/>
                </a:lnTo>
                <a:lnTo>
                  <a:pt x="643" y="18760"/>
                </a:lnTo>
                <a:lnTo>
                  <a:pt x="571" y="18630"/>
                </a:lnTo>
                <a:lnTo>
                  <a:pt x="486" y="18510"/>
                </a:lnTo>
                <a:lnTo>
                  <a:pt x="400" y="18395"/>
                </a:lnTo>
                <a:lnTo>
                  <a:pt x="314" y="18275"/>
                </a:lnTo>
                <a:lnTo>
                  <a:pt x="236" y="18150"/>
                </a:lnTo>
                <a:lnTo>
                  <a:pt x="157" y="18020"/>
                </a:lnTo>
                <a:lnTo>
                  <a:pt x="93" y="17875"/>
                </a:lnTo>
                <a:lnTo>
                  <a:pt x="50" y="17710"/>
                </a:lnTo>
                <a:lnTo>
                  <a:pt x="7" y="17520"/>
                </a:lnTo>
                <a:lnTo>
                  <a:pt x="0" y="17305"/>
                </a:lnTo>
                <a:lnTo>
                  <a:pt x="7" y="17090"/>
                </a:lnTo>
                <a:lnTo>
                  <a:pt x="50" y="16900"/>
                </a:lnTo>
                <a:lnTo>
                  <a:pt x="93" y="16735"/>
                </a:lnTo>
                <a:lnTo>
                  <a:pt x="157" y="16595"/>
                </a:lnTo>
                <a:lnTo>
                  <a:pt x="236" y="16460"/>
                </a:lnTo>
                <a:lnTo>
                  <a:pt x="314" y="16335"/>
                </a:lnTo>
                <a:lnTo>
                  <a:pt x="400" y="16220"/>
                </a:lnTo>
                <a:lnTo>
                  <a:pt x="486" y="16110"/>
                </a:lnTo>
                <a:lnTo>
                  <a:pt x="571" y="15985"/>
                </a:lnTo>
                <a:lnTo>
                  <a:pt x="643" y="15855"/>
                </a:lnTo>
                <a:lnTo>
                  <a:pt x="707" y="15710"/>
                </a:lnTo>
                <a:lnTo>
                  <a:pt x="757" y="15545"/>
                </a:lnTo>
                <a:lnTo>
                  <a:pt x="793" y="15355"/>
                </a:lnTo>
                <a:lnTo>
                  <a:pt x="807" y="15140"/>
                </a:lnTo>
                <a:lnTo>
                  <a:pt x="793" y="14925"/>
                </a:lnTo>
                <a:lnTo>
                  <a:pt x="757" y="14735"/>
                </a:lnTo>
                <a:lnTo>
                  <a:pt x="707" y="14570"/>
                </a:lnTo>
                <a:lnTo>
                  <a:pt x="643" y="14425"/>
                </a:lnTo>
                <a:lnTo>
                  <a:pt x="571" y="14290"/>
                </a:lnTo>
                <a:lnTo>
                  <a:pt x="486" y="14170"/>
                </a:lnTo>
                <a:lnTo>
                  <a:pt x="314" y="13935"/>
                </a:lnTo>
                <a:lnTo>
                  <a:pt x="236" y="13815"/>
                </a:lnTo>
                <a:lnTo>
                  <a:pt x="157" y="13680"/>
                </a:lnTo>
                <a:lnTo>
                  <a:pt x="93" y="13535"/>
                </a:lnTo>
                <a:lnTo>
                  <a:pt x="50" y="13370"/>
                </a:lnTo>
                <a:lnTo>
                  <a:pt x="7" y="13185"/>
                </a:lnTo>
                <a:lnTo>
                  <a:pt x="0" y="12965"/>
                </a:lnTo>
                <a:lnTo>
                  <a:pt x="7" y="12750"/>
                </a:lnTo>
                <a:lnTo>
                  <a:pt x="50" y="12560"/>
                </a:lnTo>
                <a:lnTo>
                  <a:pt x="93" y="12395"/>
                </a:lnTo>
                <a:lnTo>
                  <a:pt x="157" y="12255"/>
                </a:lnTo>
                <a:lnTo>
                  <a:pt x="236" y="12120"/>
                </a:lnTo>
                <a:lnTo>
                  <a:pt x="314" y="12005"/>
                </a:lnTo>
                <a:lnTo>
                  <a:pt x="486" y="11770"/>
                </a:lnTo>
                <a:lnTo>
                  <a:pt x="571" y="11645"/>
                </a:lnTo>
                <a:lnTo>
                  <a:pt x="643" y="11515"/>
                </a:lnTo>
                <a:lnTo>
                  <a:pt x="707" y="11370"/>
                </a:lnTo>
                <a:lnTo>
                  <a:pt x="757" y="11205"/>
                </a:lnTo>
                <a:lnTo>
                  <a:pt x="793" y="11015"/>
                </a:lnTo>
                <a:lnTo>
                  <a:pt x="807" y="10795"/>
                </a:lnTo>
                <a:lnTo>
                  <a:pt x="793" y="10585"/>
                </a:lnTo>
                <a:lnTo>
                  <a:pt x="757" y="10395"/>
                </a:lnTo>
                <a:lnTo>
                  <a:pt x="707" y="10230"/>
                </a:lnTo>
                <a:lnTo>
                  <a:pt x="643" y="10085"/>
                </a:lnTo>
                <a:lnTo>
                  <a:pt x="571" y="9955"/>
                </a:lnTo>
                <a:lnTo>
                  <a:pt x="486" y="9830"/>
                </a:lnTo>
                <a:lnTo>
                  <a:pt x="400" y="9715"/>
                </a:lnTo>
                <a:lnTo>
                  <a:pt x="314" y="9595"/>
                </a:lnTo>
                <a:lnTo>
                  <a:pt x="236" y="9480"/>
                </a:lnTo>
                <a:lnTo>
                  <a:pt x="157" y="9345"/>
                </a:lnTo>
                <a:lnTo>
                  <a:pt x="93" y="9205"/>
                </a:lnTo>
                <a:lnTo>
                  <a:pt x="50" y="9035"/>
                </a:lnTo>
                <a:lnTo>
                  <a:pt x="7" y="8850"/>
                </a:lnTo>
                <a:lnTo>
                  <a:pt x="0" y="8635"/>
                </a:lnTo>
                <a:lnTo>
                  <a:pt x="7" y="8415"/>
                </a:lnTo>
                <a:lnTo>
                  <a:pt x="50" y="8230"/>
                </a:lnTo>
                <a:lnTo>
                  <a:pt x="93" y="8065"/>
                </a:lnTo>
                <a:lnTo>
                  <a:pt x="157" y="7915"/>
                </a:lnTo>
                <a:lnTo>
                  <a:pt x="236" y="7785"/>
                </a:lnTo>
                <a:lnTo>
                  <a:pt x="314" y="7665"/>
                </a:lnTo>
                <a:lnTo>
                  <a:pt x="400" y="7545"/>
                </a:lnTo>
                <a:lnTo>
                  <a:pt x="486" y="7430"/>
                </a:lnTo>
                <a:lnTo>
                  <a:pt x="571" y="7305"/>
                </a:lnTo>
                <a:lnTo>
                  <a:pt x="643" y="7175"/>
                </a:lnTo>
                <a:lnTo>
                  <a:pt x="707" y="7030"/>
                </a:lnTo>
                <a:lnTo>
                  <a:pt x="757" y="6865"/>
                </a:lnTo>
                <a:lnTo>
                  <a:pt x="793" y="6675"/>
                </a:lnTo>
                <a:lnTo>
                  <a:pt x="807" y="6460"/>
                </a:lnTo>
                <a:lnTo>
                  <a:pt x="793" y="6245"/>
                </a:lnTo>
                <a:lnTo>
                  <a:pt x="757" y="6055"/>
                </a:lnTo>
                <a:lnTo>
                  <a:pt x="707" y="5890"/>
                </a:lnTo>
                <a:lnTo>
                  <a:pt x="643" y="5745"/>
                </a:lnTo>
                <a:lnTo>
                  <a:pt x="571" y="5615"/>
                </a:lnTo>
                <a:lnTo>
                  <a:pt x="486" y="5490"/>
                </a:lnTo>
                <a:lnTo>
                  <a:pt x="400" y="5380"/>
                </a:lnTo>
                <a:lnTo>
                  <a:pt x="314" y="5265"/>
                </a:lnTo>
                <a:lnTo>
                  <a:pt x="236" y="5140"/>
                </a:lnTo>
                <a:lnTo>
                  <a:pt x="157" y="5005"/>
                </a:lnTo>
                <a:lnTo>
                  <a:pt x="93" y="4865"/>
                </a:lnTo>
                <a:lnTo>
                  <a:pt x="50" y="4700"/>
                </a:lnTo>
                <a:lnTo>
                  <a:pt x="7" y="4510"/>
                </a:lnTo>
                <a:lnTo>
                  <a:pt x="0" y="4295"/>
                </a:lnTo>
                <a:lnTo>
                  <a:pt x="7" y="4080"/>
                </a:lnTo>
                <a:lnTo>
                  <a:pt x="50" y="3890"/>
                </a:lnTo>
                <a:lnTo>
                  <a:pt x="93" y="3725"/>
                </a:lnTo>
                <a:lnTo>
                  <a:pt x="157" y="3580"/>
                </a:lnTo>
                <a:lnTo>
                  <a:pt x="236" y="3450"/>
                </a:lnTo>
                <a:lnTo>
                  <a:pt x="314" y="3325"/>
                </a:lnTo>
                <a:lnTo>
                  <a:pt x="400" y="3205"/>
                </a:lnTo>
                <a:lnTo>
                  <a:pt x="486" y="3090"/>
                </a:lnTo>
                <a:lnTo>
                  <a:pt x="571" y="2970"/>
                </a:lnTo>
                <a:lnTo>
                  <a:pt x="643" y="2840"/>
                </a:lnTo>
                <a:lnTo>
                  <a:pt x="707" y="2690"/>
                </a:lnTo>
                <a:lnTo>
                  <a:pt x="757" y="2525"/>
                </a:lnTo>
                <a:lnTo>
                  <a:pt x="793" y="2345"/>
                </a:lnTo>
                <a:lnTo>
                  <a:pt x="807" y="2120"/>
                </a:lnTo>
                <a:lnTo>
                  <a:pt x="793" y="1910"/>
                </a:lnTo>
                <a:lnTo>
                  <a:pt x="757" y="1720"/>
                </a:lnTo>
                <a:lnTo>
                  <a:pt x="707" y="1565"/>
                </a:lnTo>
                <a:lnTo>
                  <a:pt x="643" y="1420"/>
                </a:lnTo>
                <a:lnTo>
                  <a:pt x="571" y="1290"/>
                </a:lnTo>
                <a:lnTo>
                  <a:pt x="493" y="1165"/>
                </a:lnTo>
                <a:lnTo>
                  <a:pt x="328" y="935"/>
                </a:lnTo>
                <a:lnTo>
                  <a:pt x="243" y="820"/>
                </a:lnTo>
                <a:lnTo>
                  <a:pt x="100" y="550"/>
                </a:lnTo>
                <a:lnTo>
                  <a:pt x="57" y="385"/>
                </a:lnTo>
                <a:lnTo>
                  <a:pt x="21" y="210"/>
                </a:lnTo>
                <a:lnTo>
                  <a:pt x="0" y="0"/>
                </a:lnTo>
                <a:close/>
              </a:path>
            </a:pathLst>
          </a:custGeom>
          <a:solidFill>
            <a:srgbClr val="2A1A00"/>
          </a:solidFill>
          <a:ln w="12700">
            <a:miter lim="400000"/>
          </a:ln>
        </p:spPr>
        <p:txBody>
          <a:bodyPr lIns="45719" rIns="45719"/>
          <a:lstStyle/>
          <a:p>
            <a:endParaRPr/>
          </a:p>
        </p:txBody>
      </p:sp>
      <p:sp>
        <p:nvSpPr>
          <p:cNvPr id="93" name="left edge borderRectangle 11"/>
          <p:cNvSpPr/>
          <p:nvPr/>
        </p:nvSpPr>
        <p:spPr>
          <a:xfrm>
            <a:off x="0" y="0"/>
            <a:ext cx="283464" cy="6858000"/>
          </a:xfrm>
          <a:prstGeom prst="rect">
            <a:avLst/>
          </a:prstGeom>
          <a:solidFill>
            <a:schemeClr val="accent1"/>
          </a:solidFill>
          <a:ln w="12700">
            <a:miter lim="400000"/>
          </a:ln>
        </p:spPr>
        <p:txBody>
          <a:bodyPr lIns="45719" rIns="45719"/>
          <a:lstStyle/>
          <a:p>
            <a:endParaRPr/>
          </a:p>
        </p:txBody>
      </p:sp>
      <p:sp>
        <p:nvSpPr>
          <p:cNvPr id="94" name="Shape 94"/>
          <p:cNvSpPr txBox="1">
            <a:spLocks noGrp="1"/>
          </p:cNvSpPr>
          <p:nvPr>
            <p:ph type="title"/>
          </p:nvPr>
        </p:nvSpPr>
        <p:spPr>
          <a:xfrm>
            <a:off x="8337883" y="457200"/>
            <a:ext cx="3092118" cy="1196670"/>
          </a:xfrm>
          <a:prstGeom prst="rect">
            <a:avLst/>
          </a:prstGeom>
        </p:spPr>
        <p:txBody>
          <a:bodyPr anchor="b"/>
          <a:lstStyle>
            <a:lvl1pPr>
              <a:lnSpc>
                <a:spcPct val="100000"/>
              </a:lnSpc>
              <a:defRPr sz="1900" b="1" spc="300">
                <a:solidFill>
                  <a:schemeClr val="accent1"/>
                </a:solidFill>
                <a:latin typeface="Gill Sans MT"/>
                <a:ea typeface="Gill Sans MT"/>
                <a:cs typeface="Gill Sans MT"/>
                <a:sym typeface="Gill Sans MT"/>
              </a:defRPr>
            </a:lvl1pPr>
          </a:lstStyle>
          <a:p>
            <a:r>
              <a:t>Title Text</a:t>
            </a:r>
          </a:p>
        </p:txBody>
      </p:sp>
      <p:sp>
        <p:nvSpPr>
          <p:cNvPr id="95" name="Shape 95"/>
          <p:cNvSpPr txBox="1">
            <a:spLocks noGrp="1"/>
          </p:cNvSpPr>
          <p:nvPr>
            <p:ph type="body" sz="quarter" idx="1"/>
          </p:nvPr>
        </p:nvSpPr>
        <p:spPr>
          <a:xfrm>
            <a:off x="8337883" y="1741335"/>
            <a:ext cx="3092118" cy="4164165"/>
          </a:xfrm>
          <a:prstGeom prst="rect">
            <a:avLst/>
          </a:prstGeom>
        </p:spPr>
        <p:txBody>
          <a:bodyPr/>
          <a:lstStyle>
            <a:lvl1pPr marL="0" indent="0">
              <a:lnSpc>
                <a:spcPct val="120000"/>
              </a:lnSpc>
              <a:spcBef>
                <a:spcPts val="1200"/>
              </a:spcBef>
              <a:buClrTx/>
              <a:buSzTx/>
              <a:buFontTx/>
              <a:buNone/>
              <a:defRPr sz="1600">
                <a:solidFill>
                  <a:srgbClr val="F3F3F2"/>
                </a:solidFill>
              </a:defRPr>
            </a:lvl1pPr>
            <a:lvl2pPr marL="0" indent="457200">
              <a:lnSpc>
                <a:spcPct val="120000"/>
              </a:lnSpc>
              <a:spcBef>
                <a:spcPts val="1200"/>
              </a:spcBef>
              <a:buClrTx/>
              <a:buSzTx/>
              <a:buFontTx/>
              <a:buNone/>
              <a:defRPr sz="1600">
                <a:solidFill>
                  <a:srgbClr val="F3F3F2"/>
                </a:solidFill>
              </a:defRPr>
            </a:lvl2pPr>
            <a:lvl3pPr marL="0" indent="914400">
              <a:lnSpc>
                <a:spcPct val="120000"/>
              </a:lnSpc>
              <a:spcBef>
                <a:spcPts val="1200"/>
              </a:spcBef>
              <a:buClrTx/>
              <a:buSzTx/>
              <a:buFontTx/>
              <a:buNone/>
              <a:defRPr sz="1600">
                <a:solidFill>
                  <a:srgbClr val="F3F3F2"/>
                </a:solidFill>
              </a:defRPr>
            </a:lvl3pPr>
            <a:lvl4pPr marL="0" indent="1371600">
              <a:lnSpc>
                <a:spcPct val="120000"/>
              </a:lnSpc>
              <a:spcBef>
                <a:spcPts val="1200"/>
              </a:spcBef>
              <a:buClrTx/>
              <a:buSzTx/>
              <a:buFontTx/>
              <a:buNone/>
              <a:defRPr sz="1600">
                <a:solidFill>
                  <a:srgbClr val="F3F3F2"/>
                </a:solidFill>
              </a:defRPr>
            </a:lvl4pPr>
            <a:lvl5pPr marL="0" indent="1828800">
              <a:lnSpc>
                <a:spcPct val="120000"/>
              </a:lnSpc>
              <a:spcBef>
                <a:spcPts val="1200"/>
              </a:spcBef>
              <a:buClrTx/>
              <a:buSzTx/>
              <a:buFontTx/>
              <a:buNone/>
              <a:defRPr sz="1600">
                <a:solidFill>
                  <a:srgbClr val="F3F3F2"/>
                </a:solidFill>
              </a:defRPr>
            </a:lvl5pPr>
          </a:lstStyle>
          <a:p>
            <a:r>
              <a:t>Body Level One</a:t>
            </a:r>
          </a:p>
          <a:p>
            <a:pPr lvl="1"/>
            <a:r>
              <a:t>Body Level Two</a:t>
            </a:r>
          </a:p>
          <a:p>
            <a:pPr lvl="2"/>
            <a:r>
              <a:t>Body Level Three</a:t>
            </a:r>
          </a:p>
          <a:p>
            <a:pPr lvl="3"/>
            <a:r>
              <a:t>Body Level Four</a:t>
            </a:r>
          </a:p>
          <a:p>
            <a:pPr lvl="4"/>
            <a:r>
              <a:t>Body Level Five</a:t>
            </a:r>
          </a:p>
        </p:txBody>
      </p:sp>
      <p:sp>
        <p:nvSpPr>
          <p:cNvPr id="96" name="Shape 96"/>
          <p:cNvSpPr txBox="1">
            <a:spLocks noGrp="1"/>
          </p:cNvSpPr>
          <p:nvPr>
            <p:ph type="sldNum" sz="quarter" idx="2"/>
          </p:nvPr>
        </p:nvSpPr>
        <p:spPr>
          <a:xfrm>
            <a:off x="6648352" y="6413957"/>
            <a:ext cx="273656"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2"/>
        </a:solidFill>
        <a:effectLst/>
      </p:bgPr>
    </p:bg>
    <p:spTree>
      <p:nvGrpSpPr>
        <p:cNvPr id="1" name=""/>
        <p:cNvGrpSpPr/>
        <p:nvPr/>
      </p:nvGrpSpPr>
      <p:grpSpPr>
        <a:xfrm>
          <a:off x="0" y="0"/>
          <a:ext cx="0" cy="0"/>
          <a:chOff x="0" y="0"/>
          <a:chExt cx="0" cy="0"/>
        </a:xfrm>
      </p:grpSpPr>
      <p:sp>
        <p:nvSpPr>
          <p:cNvPr id="2" name="Left scallop edgeFreeform 6"/>
          <p:cNvSpPr/>
          <p:nvPr/>
        </p:nvSpPr>
        <p:spPr>
          <a:xfrm>
            <a:off x="0" y="0"/>
            <a:ext cx="885825"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303" y="0"/>
                </a:lnTo>
                <a:lnTo>
                  <a:pt x="17342" y="215"/>
                </a:lnTo>
                <a:lnTo>
                  <a:pt x="17535" y="405"/>
                </a:lnTo>
                <a:lnTo>
                  <a:pt x="17806" y="570"/>
                </a:lnTo>
                <a:lnTo>
                  <a:pt x="18155" y="715"/>
                </a:lnTo>
                <a:lnTo>
                  <a:pt x="18542" y="845"/>
                </a:lnTo>
                <a:lnTo>
                  <a:pt x="19006" y="960"/>
                </a:lnTo>
                <a:lnTo>
                  <a:pt x="19935" y="1200"/>
                </a:lnTo>
                <a:lnTo>
                  <a:pt x="20323" y="1315"/>
                </a:lnTo>
                <a:lnTo>
                  <a:pt x="20710" y="1445"/>
                </a:lnTo>
                <a:lnTo>
                  <a:pt x="21097" y="1590"/>
                </a:lnTo>
                <a:lnTo>
                  <a:pt x="21368" y="1755"/>
                </a:lnTo>
                <a:lnTo>
                  <a:pt x="21523" y="1945"/>
                </a:lnTo>
                <a:lnTo>
                  <a:pt x="21600" y="2160"/>
                </a:lnTo>
                <a:lnTo>
                  <a:pt x="21523" y="2375"/>
                </a:lnTo>
                <a:lnTo>
                  <a:pt x="21368" y="2565"/>
                </a:lnTo>
                <a:lnTo>
                  <a:pt x="21097" y="2730"/>
                </a:lnTo>
                <a:lnTo>
                  <a:pt x="20710" y="2875"/>
                </a:lnTo>
                <a:lnTo>
                  <a:pt x="20323" y="3005"/>
                </a:lnTo>
                <a:lnTo>
                  <a:pt x="19935" y="3120"/>
                </a:lnTo>
                <a:lnTo>
                  <a:pt x="19006" y="3360"/>
                </a:lnTo>
                <a:lnTo>
                  <a:pt x="18542" y="3475"/>
                </a:lnTo>
                <a:lnTo>
                  <a:pt x="18155" y="3605"/>
                </a:lnTo>
                <a:lnTo>
                  <a:pt x="17806" y="3750"/>
                </a:lnTo>
                <a:lnTo>
                  <a:pt x="17535" y="3915"/>
                </a:lnTo>
                <a:lnTo>
                  <a:pt x="17342" y="4105"/>
                </a:lnTo>
                <a:lnTo>
                  <a:pt x="17303" y="4320"/>
                </a:lnTo>
                <a:lnTo>
                  <a:pt x="17342" y="4535"/>
                </a:lnTo>
                <a:lnTo>
                  <a:pt x="17535" y="4725"/>
                </a:lnTo>
                <a:lnTo>
                  <a:pt x="17806" y="4890"/>
                </a:lnTo>
                <a:lnTo>
                  <a:pt x="18155" y="5035"/>
                </a:lnTo>
                <a:lnTo>
                  <a:pt x="18542" y="5165"/>
                </a:lnTo>
                <a:lnTo>
                  <a:pt x="19006" y="5280"/>
                </a:lnTo>
                <a:lnTo>
                  <a:pt x="19935" y="5520"/>
                </a:lnTo>
                <a:lnTo>
                  <a:pt x="20323" y="5635"/>
                </a:lnTo>
                <a:lnTo>
                  <a:pt x="20710" y="5765"/>
                </a:lnTo>
                <a:lnTo>
                  <a:pt x="21097" y="5910"/>
                </a:lnTo>
                <a:lnTo>
                  <a:pt x="21368" y="6075"/>
                </a:lnTo>
                <a:lnTo>
                  <a:pt x="21523" y="6265"/>
                </a:lnTo>
                <a:lnTo>
                  <a:pt x="21600" y="6480"/>
                </a:lnTo>
                <a:lnTo>
                  <a:pt x="21523" y="6695"/>
                </a:lnTo>
                <a:lnTo>
                  <a:pt x="21368" y="6885"/>
                </a:lnTo>
                <a:lnTo>
                  <a:pt x="21097" y="7050"/>
                </a:lnTo>
                <a:lnTo>
                  <a:pt x="20710" y="7195"/>
                </a:lnTo>
                <a:lnTo>
                  <a:pt x="20323" y="7325"/>
                </a:lnTo>
                <a:lnTo>
                  <a:pt x="19935" y="7440"/>
                </a:lnTo>
                <a:lnTo>
                  <a:pt x="19006" y="7680"/>
                </a:lnTo>
                <a:lnTo>
                  <a:pt x="18542" y="7795"/>
                </a:lnTo>
                <a:lnTo>
                  <a:pt x="18155" y="7925"/>
                </a:lnTo>
                <a:lnTo>
                  <a:pt x="17806" y="8070"/>
                </a:lnTo>
                <a:lnTo>
                  <a:pt x="17535" y="8235"/>
                </a:lnTo>
                <a:lnTo>
                  <a:pt x="17342" y="8425"/>
                </a:lnTo>
                <a:lnTo>
                  <a:pt x="17303" y="8640"/>
                </a:lnTo>
                <a:lnTo>
                  <a:pt x="17342" y="8855"/>
                </a:lnTo>
                <a:lnTo>
                  <a:pt x="17535" y="9045"/>
                </a:lnTo>
                <a:lnTo>
                  <a:pt x="17806" y="9210"/>
                </a:lnTo>
                <a:lnTo>
                  <a:pt x="18155" y="9355"/>
                </a:lnTo>
                <a:lnTo>
                  <a:pt x="18542" y="9485"/>
                </a:lnTo>
                <a:lnTo>
                  <a:pt x="19006" y="9600"/>
                </a:lnTo>
                <a:lnTo>
                  <a:pt x="19935" y="9840"/>
                </a:lnTo>
                <a:lnTo>
                  <a:pt x="20323" y="9955"/>
                </a:lnTo>
                <a:lnTo>
                  <a:pt x="20710" y="10085"/>
                </a:lnTo>
                <a:lnTo>
                  <a:pt x="21097" y="10230"/>
                </a:lnTo>
                <a:lnTo>
                  <a:pt x="21368" y="10395"/>
                </a:lnTo>
                <a:lnTo>
                  <a:pt x="21523" y="10585"/>
                </a:lnTo>
                <a:lnTo>
                  <a:pt x="21600" y="10795"/>
                </a:lnTo>
                <a:lnTo>
                  <a:pt x="21523" y="11015"/>
                </a:lnTo>
                <a:lnTo>
                  <a:pt x="21368" y="11205"/>
                </a:lnTo>
                <a:lnTo>
                  <a:pt x="21097" y="11370"/>
                </a:lnTo>
                <a:lnTo>
                  <a:pt x="20710" y="11515"/>
                </a:lnTo>
                <a:lnTo>
                  <a:pt x="20323" y="11645"/>
                </a:lnTo>
                <a:lnTo>
                  <a:pt x="19935" y="11760"/>
                </a:lnTo>
                <a:lnTo>
                  <a:pt x="19006" y="12000"/>
                </a:lnTo>
                <a:lnTo>
                  <a:pt x="18542" y="12115"/>
                </a:lnTo>
                <a:lnTo>
                  <a:pt x="18155" y="12245"/>
                </a:lnTo>
                <a:lnTo>
                  <a:pt x="17806" y="12390"/>
                </a:lnTo>
                <a:lnTo>
                  <a:pt x="17535" y="12555"/>
                </a:lnTo>
                <a:lnTo>
                  <a:pt x="17342" y="12745"/>
                </a:lnTo>
                <a:lnTo>
                  <a:pt x="17303" y="12960"/>
                </a:lnTo>
                <a:lnTo>
                  <a:pt x="17342" y="13175"/>
                </a:lnTo>
                <a:lnTo>
                  <a:pt x="17535" y="13365"/>
                </a:lnTo>
                <a:lnTo>
                  <a:pt x="17806" y="13530"/>
                </a:lnTo>
                <a:lnTo>
                  <a:pt x="18155" y="13675"/>
                </a:lnTo>
                <a:lnTo>
                  <a:pt x="18542" y="13805"/>
                </a:lnTo>
                <a:lnTo>
                  <a:pt x="19006" y="13920"/>
                </a:lnTo>
                <a:lnTo>
                  <a:pt x="19935" y="14160"/>
                </a:lnTo>
                <a:lnTo>
                  <a:pt x="20323" y="14275"/>
                </a:lnTo>
                <a:lnTo>
                  <a:pt x="20710" y="14405"/>
                </a:lnTo>
                <a:lnTo>
                  <a:pt x="21097" y="14550"/>
                </a:lnTo>
                <a:lnTo>
                  <a:pt x="21368" y="14715"/>
                </a:lnTo>
                <a:lnTo>
                  <a:pt x="21523" y="14905"/>
                </a:lnTo>
                <a:lnTo>
                  <a:pt x="21600" y="15120"/>
                </a:lnTo>
                <a:lnTo>
                  <a:pt x="21523" y="15335"/>
                </a:lnTo>
                <a:lnTo>
                  <a:pt x="21368" y="15525"/>
                </a:lnTo>
                <a:lnTo>
                  <a:pt x="21097" y="15690"/>
                </a:lnTo>
                <a:lnTo>
                  <a:pt x="20710" y="15835"/>
                </a:lnTo>
                <a:lnTo>
                  <a:pt x="20323" y="15965"/>
                </a:lnTo>
                <a:lnTo>
                  <a:pt x="19935" y="16080"/>
                </a:lnTo>
                <a:lnTo>
                  <a:pt x="19006" y="16320"/>
                </a:lnTo>
                <a:lnTo>
                  <a:pt x="18542" y="16435"/>
                </a:lnTo>
                <a:lnTo>
                  <a:pt x="18155" y="16565"/>
                </a:lnTo>
                <a:lnTo>
                  <a:pt x="17806" y="16710"/>
                </a:lnTo>
                <a:lnTo>
                  <a:pt x="17535" y="16875"/>
                </a:lnTo>
                <a:lnTo>
                  <a:pt x="17342" y="17065"/>
                </a:lnTo>
                <a:lnTo>
                  <a:pt x="17303" y="17280"/>
                </a:lnTo>
                <a:lnTo>
                  <a:pt x="17342" y="17495"/>
                </a:lnTo>
                <a:lnTo>
                  <a:pt x="17535" y="17685"/>
                </a:lnTo>
                <a:lnTo>
                  <a:pt x="17806" y="17850"/>
                </a:lnTo>
                <a:lnTo>
                  <a:pt x="18155" y="17995"/>
                </a:lnTo>
                <a:lnTo>
                  <a:pt x="18542" y="18125"/>
                </a:lnTo>
                <a:lnTo>
                  <a:pt x="19006" y="18240"/>
                </a:lnTo>
                <a:lnTo>
                  <a:pt x="19935" y="18480"/>
                </a:lnTo>
                <a:lnTo>
                  <a:pt x="20323" y="18595"/>
                </a:lnTo>
                <a:lnTo>
                  <a:pt x="20710" y="18725"/>
                </a:lnTo>
                <a:lnTo>
                  <a:pt x="21097" y="18870"/>
                </a:lnTo>
                <a:lnTo>
                  <a:pt x="21368" y="19035"/>
                </a:lnTo>
                <a:lnTo>
                  <a:pt x="21523" y="19225"/>
                </a:lnTo>
                <a:lnTo>
                  <a:pt x="21600" y="19440"/>
                </a:lnTo>
                <a:lnTo>
                  <a:pt x="21523" y="19655"/>
                </a:lnTo>
                <a:lnTo>
                  <a:pt x="21368" y="19845"/>
                </a:lnTo>
                <a:lnTo>
                  <a:pt x="21097" y="20010"/>
                </a:lnTo>
                <a:lnTo>
                  <a:pt x="20710" y="20155"/>
                </a:lnTo>
                <a:lnTo>
                  <a:pt x="20323" y="20285"/>
                </a:lnTo>
                <a:lnTo>
                  <a:pt x="19935" y="20400"/>
                </a:lnTo>
                <a:lnTo>
                  <a:pt x="19006" y="20640"/>
                </a:lnTo>
                <a:lnTo>
                  <a:pt x="18542" y="20755"/>
                </a:lnTo>
                <a:lnTo>
                  <a:pt x="18155" y="20885"/>
                </a:lnTo>
                <a:lnTo>
                  <a:pt x="17806" y="21030"/>
                </a:lnTo>
                <a:lnTo>
                  <a:pt x="17535" y="21195"/>
                </a:lnTo>
                <a:lnTo>
                  <a:pt x="17342" y="21385"/>
                </a:lnTo>
                <a:lnTo>
                  <a:pt x="17303" y="21600"/>
                </a:lnTo>
                <a:lnTo>
                  <a:pt x="0" y="21600"/>
                </a:lnTo>
                <a:lnTo>
                  <a:pt x="0" y="0"/>
                </a:lnTo>
                <a:close/>
              </a:path>
            </a:pathLst>
          </a:custGeom>
          <a:solidFill>
            <a:srgbClr val="2A1A00"/>
          </a:solidFill>
          <a:ln w="12700">
            <a:miter lim="400000"/>
          </a:ln>
        </p:spPr>
        <p:txBody>
          <a:bodyPr lIns="45719" rIns="45719"/>
          <a:lstStyle/>
          <a:p>
            <a:endParaRPr/>
          </a:p>
        </p:txBody>
      </p:sp>
      <p:sp>
        <p:nvSpPr>
          <p:cNvPr id="3" name="right edge borderRectangle 11"/>
          <p:cNvSpPr/>
          <p:nvPr/>
        </p:nvSpPr>
        <p:spPr>
          <a:xfrm>
            <a:off x="11908535" y="0"/>
            <a:ext cx="283465" cy="6858000"/>
          </a:xfrm>
          <a:prstGeom prst="rect">
            <a:avLst/>
          </a:prstGeom>
          <a:solidFill>
            <a:schemeClr val="accent1"/>
          </a:solidFill>
          <a:ln w="12700">
            <a:miter lim="400000"/>
          </a:ln>
        </p:spPr>
        <p:txBody>
          <a:bodyPr lIns="45719" rIns="45719"/>
          <a:lstStyle/>
          <a:p>
            <a:endParaRPr/>
          </a:p>
        </p:txBody>
      </p:sp>
      <p:sp>
        <p:nvSpPr>
          <p:cNvPr id="4" name="Shape 4"/>
          <p:cNvSpPr txBox="1">
            <a:spLocks noGrp="1"/>
          </p:cNvSpPr>
          <p:nvPr>
            <p:ph type="title"/>
          </p:nvPr>
        </p:nvSpPr>
        <p:spPr>
          <a:xfrm>
            <a:off x="1251677" y="382384"/>
            <a:ext cx="10178324" cy="1492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Title Text</a:t>
            </a:r>
          </a:p>
        </p:txBody>
      </p:sp>
      <p:sp>
        <p:nvSpPr>
          <p:cNvPr id="5" name="Shape 5"/>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txBox="1">
            <a:spLocks noGrp="1"/>
          </p:cNvSpPr>
          <p:nvPr>
            <p:ph type="sldNum" sz="quarter" idx="2"/>
          </p:nvPr>
        </p:nvSpPr>
        <p:spPr>
          <a:xfrm>
            <a:off x="11156344" y="6413957"/>
            <a:ext cx="273657" cy="269241"/>
          </a:xfrm>
          <a:prstGeom prst="rect">
            <a:avLst/>
          </a:prstGeom>
          <a:ln w="12700">
            <a:miter lim="400000"/>
          </a:ln>
        </p:spPr>
        <p:txBody>
          <a:bodyPr wrap="none" lIns="45719" rIns="45719" anchor="ctr">
            <a:spAutoFit/>
          </a:bodyPr>
          <a:lstStyle>
            <a:lvl1pPr algn="r">
              <a:defRPr sz="1200">
                <a:solidFill>
                  <a:srgbClr val="59595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1pPr>
      <a:lvl2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2pPr>
      <a:lvl3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3pPr>
      <a:lvl4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4pPr>
      <a:lvl5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5pPr>
      <a:lvl6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6pPr>
      <a:lvl7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7pPr>
      <a:lvl8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8pPr>
      <a:lvl9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9pPr>
    </p:titleStyle>
    <p:bodyStyle>
      <a:lvl1pPr marL="228600" marR="0" indent="-228600"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1pPr>
      <a:lvl2pPr marL="711200" marR="0" indent="-254000"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2pPr>
      <a:lvl3pPr marL="1200150" marR="0" indent="-285750"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3pPr>
      <a:lvl4pPr marL="16981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4pPr>
      <a:lvl5pPr marL="21553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5pPr>
      <a:lvl6pPr marL="26125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6pPr>
      <a:lvl7pPr marL="30697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7pPr>
      <a:lvl8pPr marL="35269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8pPr>
      <a:lvl9pPr marL="39841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c.mas3.net/regexp/" TargetMode="External"/><Relationship Id="rId2" Type="http://schemas.openxmlformats.org/officeDocument/2006/relationships/hyperlink" Target="https://www.todh.online/understanding_re_j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ja.wikipedia.org/wiki/Google_Books_Ngram_View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itsukof.com/Kangaku/tufs_handout_new_new.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itsukof.com/gyoseki/LRW-2016-42-P-D-7.pdf" TargetMode="External"/><Relationship Id="rId3" Type="http://schemas.openxmlformats.org/officeDocument/2006/relationships/hyperlink" Target="http://www.gsid.nagoya-u.ac.jp/fujimura/gyoseki/eigo_corpus.pdf" TargetMode="External"/><Relationship Id="rId7" Type="http://schemas.openxmlformats.org/officeDocument/2006/relationships/hyperlink" Target="http://www.europhras2015.eu/europhras2015_bookoffullpapers/!" TargetMode="External"/><Relationship Id="rId12" Type="http://schemas.openxmlformats.org/officeDocument/2006/relationships/hyperlink" Target="file:///C:\Users\itsuk\Dropbox\www.itsukof.com\gyoseki\Fujimura2020_2.pdf" TargetMode="External"/><Relationship Id="rId2" Type="http://schemas.openxmlformats.org/officeDocument/2006/relationships/hyperlink" Target="giho1-3.pdf" TargetMode="External"/><Relationship Id="rId1" Type="http://schemas.openxmlformats.org/officeDocument/2006/relationships/slideLayout" Target="../slideLayouts/slideLayout2.xml"/><Relationship Id="rId6" Type="http://schemas.openxmlformats.org/officeDocument/2006/relationships/hyperlink" Target="https://www.itsukof.com/gyoseki/europhras2015_full.pdf" TargetMode="External"/><Relationship Id="rId11" Type="http://schemas.openxmlformats.org/officeDocument/2006/relationships/hyperlink" Target="file:///C:\Users\itsuk\Dropbox\www.itsukof.com\gyoseki\Fujimura2019_2.pdf" TargetMode="External"/><Relationship Id="rId5" Type="http://schemas.openxmlformats.org/officeDocument/2006/relationships/hyperlink" Target="http://cblle.tufs.ac.jp/assets/files/publications/working_papers_03/index.pdf" TargetMode="External"/><Relationship Id="rId10" Type="http://schemas.openxmlformats.org/officeDocument/2006/relationships/hyperlink" Target="file:///C:\Users\itsuk\Dropbox\www.itsukof.com\gyoseki\Fujimura2024Bordeaux.docx" TargetMode="External"/><Relationship Id="rId4" Type="http://schemas.openxmlformats.org/officeDocument/2006/relationships/hyperlink" Target="http://cblle.tufs.ac.jp/assets/files/publications/working_papers_03/section/111-138.pdf" TargetMode="External"/><Relationship Id="rId9" Type="http://schemas.openxmlformats.org/officeDocument/2006/relationships/hyperlink" Target="https://www.itsukof.com/gyoseki/Fujimura2024Diachro.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blle.tufs.ac.jp/assets/files/publications/working_papers_03/section/111-138.pdf" TargetMode="External"/><Relationship Id="rId2" Type="http://schemas.openxmlformats.org/officeDocument/2006/relationships/hyperlink" Target="http://www.gsid.nagoya-u.ac.jp/fujimura/gyoseki/eigo_corpus.pdf" TargetMode="External"/><Relationship Id="rId1" Type="http://schemas.openxmlformats.org/officeDocument/2006/relationships/slideLayout" Target="../slideLayouts/slideLayout2.xml"/><Relationship Id="rId4" Type="http://schemas.openxmlformats.org/officeDocument/2006/relationships/hyperlink" Target="http://cblle.tufs.ac.jp/assets/files/publications/working_papers_03/index.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rantext.fr/" TargetMode="External"/><Relationship Id="rId2" Type="http://schemas.openxmlformats.org/officeDocument/2006/relationships/hyperlink" Target="https://www.itsukof.com/gyoseki/johofile.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c.mas3.net/regexp/replace.html" TargetMode="External"/><Relationship Id="rId2" Type="http://schemas.openxmlformats.org/officeDocument/2006/relationships/hyperlink" Target="https://doc.mas3.net/regexp/" TargetMode="External"/><Relationship Id="rId1" Type="http://schemas.openxmlformats.org/officeDocument/2006/relationships/slideLayout" Target="../slideLayouts/slideLayout2.xml"/><Relationship Id="rId4" Type="http://schemas.openxmlformats.org/officeDocument/2006/relationships/hyperlink" Target="https://doc.mas3.net/regexp/reference.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oc.mas3.net/regexp/replace.html" TargetMode="External"/><Relationship Id="rId2" Type="http://schemas.openxmlformats.org/officeDocument/2006/relationships/hyperlink" Target="https://doc.mas3.net/regexp/" TargetMode="External"/><Relationship Id="rId1" Type="http://schemas.openxmlformats.org/officeDocument/2006/relationships/slideLayout" Target="../slideLayouts/slideLayout2.xml"/><Relationship Id="rId4" Type="http://schemas.openxmlformats.org/officeDocument/2006/relationships/hyperlink" Target="https://doc.mas3.net/regexp/reference.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giho1-3.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doc.mas3.net/regexp/"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giho1-3.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giho1-3.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ja.wikipedia.org/wiki/Google_Books_Ngram_View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タイトル 1"/>
          <p:cNvSpPr txBox="1">
            <a:spLocks noGrp="1"/>
          </p:cNvSpPr>
          <p:nvPr>
            <p:ph type="title"/>
          </p:nvPr>
        </p:nvSpPr>
        <p:spPr>
          <a:prstGeom prst="rect">
            <a:avLst/>
          </a:prstGeom>
        </p:spPr>
        <p:txBody>
          <a:bodyPr/>
          <a:lstStyle/>
          <a:p>
            <a:pPr defTabSz="584200">
              <a:lnSpc>
                <a:spcPct val="100000"/>
              </a:lnSpc>
              <a:defRPr sz="3800" cap="none" spc="0">
                <a:solidFill>
                  <a:srgbClr val="000000"/>
                </a:solidFill>
                <a:latin typeface="ヒラギノ角ゴ ProN W3"/>
                <a:ea typeface="ヒラギノ角ゴ ProN W3"/>
                <a:cs typeface="ヒラギノ角ゴ ProN W3"/>
                <a:sym typeface="ヒラギノ角ゴ ProN W3"/>
              </a:defRPr>
            </a:pPr>
            <a:r>
              <a:rPr lang="ja-JP" altLang="en-US" dirty="0">
                <a:solidFill>
                  <a:srgbClr val="000000"/>
                </a:solidFill>
              </a:rPr>
              <a:t>関学授業　</a:t>
            </a:r>
            <a:r>
              <a:rPr lang="en-US" altLang="ja-JP" dirty="0">
                <a:solidFill>
                  <a:srgbClr val="000000"/>
                </a:solidFill>
              </a:rPr>
              <a:t>2025</a:t>
            </a:r>
            <a:r>
              <a:rPr lang="ja-JP" altLang="en-US" dirty="0">
                <a:solidFill>
                  <a:srgbClr val="000000"/>
                </a:solidFill>
              </a:rPr>
              <a:t>春</a:t>
            </a:r>
            <a:br>
              <a:rPr dirty="0">
                <a:solidFill>
                  <a:srgbClr val="000000"/>
                </a:solidFill>
              </a:rPr>
            </a:br>
            <a:br>
              <a:rPr dirty="0"/>
            </a:br>
            <a:endParaRPr dirty="0"/>
          </a:p>
        </p:txBody>
      </p:sp>
      <p:sp>
        <p:nvSpPr>
          <p:cNvPr id="106" name="字幕 2"/>
          <p:cNvSpPr txBox="1">
            <a:spLocks noGrp="1"/>
          </p:cNvSpPr>
          <p:nvPr>
            <p:ph type="body" sz="quarter" idx="1"/>
          </p:nvPr>
        </p:nvSpPr>
        <p:spPr>
          <a:xfrm>
            <a:off x="1524000" y="4208324"/>
            <a:ext cx="9144000" cy="870572"/>
          </a:xfrm>
          <a:prstGeom prst="rect">
            <a:avLst/>
          </a:prstGeom>
        </p:spPr>
        <p:txBody>
          <a:bodyPr/>
          <a:lstStyle/>
          <a:p>
            <a:pPr defTabSz="484631">
              <a:spcBef>
                <a:spcPts val="300"/>
              </a:spcBef>
              <a:defRPr sz="1749" spc="212"/>
            </a:pPr>
            <a:r>
              <a:rPr dirty="0"/>
              <a:t>　　　　　　　</a:t>
            </a:r>
            <a:r>
              <a:rPr sz="2800" b="0" spc="173" dirty="0"/>
              <a:t>藤村</a:t>
            </a:r>
            <a:r>
              <a:rPr lang="ja-JP" altLang="en-US" sz="2800" b="0" spc="173" dirty="0"/>
              <a:t>逸子</a:t>
            </a:r>
            <a:endParaRPr lang="en-US" altLang="ja-JP" sz="2800" b="0" spc="173" dirty="0"/>
          </a:p>
        </p:txBody>
      </p:sp>
      <p:sp>
        <p:nvSpPr>
          <p:cNvPr id="107" name="Rectangle 1"/>
          <p:cNvSpPr txBox="1"/>
          <p:nvPr/>
        </p:nvSpPr>
        <p:spPr>
          <a:xfrm>
            <a:off x="45719" y="-175331"/>
            <a:ext cx="313766"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defTabSz="914400">
              <a:defRPr>
                <a:solidFill>
                  <a:srgbClr val="222222"/>
                </a:solidFill>
                <a:latin typeface="Arial"/>
                <a:ea typeface="Arial"/>
                <a:cs typeface="Arial"/>
                <a:sym typeface="Arial"/>
              </a:defRPr>
            </a:lvl1pPr>
          </a:lstStyle>
          <a:p>
            <a:r>
              <a:t>&lt;(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FF720-1FD7-73EA-AED7-7A096338F2E9}"/>
              </a:ext>
            </a:extLst>
          </p:cNvPr>
          <p:cNvSpPr>
            <a:spLocks noGrp="1"/>
          </p:cNvSpPr>
          <p:nvPr>
            <p:ph type="title"/>
          </p:nvPr>
        </p:nvSpPr>
        <p:spPr/>
        <p:txBody>
          <a:bodyPr/>
          <a:lstStyle/>
          <a:p>
            <a:r>
              <a:rPr kumimoji="1" lang="ja-JP" altLang="en-US" dirty="0"/>
              <a:t>テキストマイニング</a:t>
            </a:r>
          </a:p>
        </p:txBody>
      </p:sp>
      <p:sp>
        <p:nvSpPr>
          <p:cNvPr id="3" name="テキスト プレースホルダー 2">
            <a:extLst>
              <a:ext uri="{FF2B5EF4-FFF2-40B4-BE49-F238E27FC236}">
                <a16:creationId xmlns:a16="http://schemas.microsoft.com/office/drawing/2014/main" id="{FAF93682-8E4D-4833-B758-3FEA909D555A}"/>
              </a:ext>
            </a:extLst>
          </p:cNvPr>
          <p:cNvSpPr>
            <a:spLocks noGrp="1"/>
          </p:cNvSpPr>
          <p:nvPr>
            <p:ph type="body" idx="1"/>
          </p:nvPr>
        </p:nvSpPr>
        <p:spPr>
          <a:xfrm>
            <a:off x="1251678" y="1311216"/>
            <a:ext cx="9816014" cy="5164400"/>
          </a:xfrm>
        </p:spPr>
        <p:txBody>
          <a:bodyPr>
            <a:normAutofit/>
          </a:bodyPr>
          <a:lstStyle/>
          <a:p>
            <a:r>
              <a:rPr lang="ja-JP" altLang="en-US" dirty="0"/>
              <a:t>テキストマイニング（</a:t>
            </a:r>
            <a:r>
              <a:rPr lang="en-US" altLang="ja-JP" dirty="0"/>
              <a:t>Text Mining</a:t>
            </a:r>
            <a:r>
              <a:rPr lang="ja-JP" altLang="en-US" dirty="0"/>
              <a:t>）は、</a:t>
            </a:r>
            <a:r>
              <a:rPr lang="ja-JP" altLang="en-US" b="1" dirty="0"/>
              <a:t>大量のテキストデータから有用な情報や知見を自動的に抽出する技術</a:t>
            </a:r>
            <a:r>
              <a:rPr lang="ja-JP" altLang="en-US" dirty="0"/>
              <a:t>です。以下のように、学術・ビジネス・行政など多方面で役立ちます。</a:t>
            </a:r>
            <a:endParaRPr lang="en-US" altLang="ja-JP" dirty="0"/>
          </a:p>
          <a:p>
            <a:endParaRPr kumimoji="1" lang="ja-JP" altLang="en-US" dirty="0"/>
          </a:p>
        </p:txBody>
      </p:sp>
    </p:spTree>
    <p:extLst>
      <p:ext uri="{BB962C8B-B14F-4D97-AF65-F5344CB8AC3E}">
        <p14:creationId xmlns:p14="http://schemas.microsoft.com/office/powerpoint/2010/main" val="20277906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178685-833A-5383-013F-D7E629CEBACB}"/>
              </a:ext>
            </a:extLst>
          </p:cNvPr>
          <p:cNvSpPr>
            <a:spLocks noGrp="1"/>
          </p:cNvSpPr>
          <p:nvPr>
            <p:ph type="title"/>
          </p:nvPr>
        </p:nvSpPr>
        <p:spPr/>
        <p:txBody>
          <a:bodyPr>
            <a:normAutofit fontScale="90000"/>
          </a:bodyPr>
          <a:lstStyle/>
          <a:p>
            <a:r>
              <a:rPr lang="en-US" altLang="ja-JP" b="1" dirty="0"/>
              <a:t>【</a:t>
            </a:r>
            <a:r>
              <a:rPr lang="ja-JP" altLang="en-US" b="1" dirty="0"/>
              <a:t>テキストマイニングの活用例と役立つ場面</a:t>
            </a:r>
            <a:r>
              <a:rPr lang="en-US" altLang="ja-JP" b="1" dirty="0"/>
              <a:t>】</a:t>
            </a:r>
            <a:br>
              <a:rPr lang="en-US" altLang="ja-JP" b="1" dirty="0"/>
            </a:br>
            <a:endParaRPr kumimoji="1" lang="ja-JP" altLang="en-US" dirty="0"/>
          </a:p>
        </p:txBody>
      </p:sp>
      <p:sp>
        <p:nvSpPr>
          <p:cNvPr id="3" name="テキスト プレースホルダー 2">
            <a:extLst>
              <a:ext uri="{FF2B5EF4-FFF2-40B4-BE49-F238E27FC236}">
                <a16:creationId xmlns:a16="http://schemas.microsoft.com/office/drawing/2014/main" id="{098817BE-2DCC-0F50-E91B-EAAF72B7AF79}"/>
              </a:ext>
            </a:extLst>
          </p:cNvPr>
          <p:cNvSpPr>
            <a:spLocks noGrp="1"/>
          </p:cNvSpPr>
          <p:nvPr>
            <p:ph type="body" idx="1"/>
          </p:nvPr>
        </p:nvSpPr>
        <p:spPr/>
        <p:txBody>
          <a:bodyPr>
            <a:normAutofit fontScale="40000" lnSpcReduction="20000"/>
          </a:bodyPr>
          <a:lstStyle/>
          <a:p>
            <a:pPr>
              <a:buNone/>
            </a:pPr>
            <a:r>
              <a:rPr lang="en-US" altLang="ja-JP" b="1" dirty="0"/>
              <a:t>1. </a:t>
            </a:r>
            <a:r>
              <a:rPr lang="ja-JP" altLang="en-US" b="1" dirty="0"/>
              <a:t>世論・口コミの分析</a:t>
            </a:r>
          </a:p>
          <a:p>
            <a:pPr>
              <a:buFont typeface="Arial" panose="020B0604020202020204" pitchFamily="34" charset="0"/>
              <a:buChar char="•"/>
            </a:pPr>
            <a:r>
              <a:rPr lang="en-US" altLang="ja-JP" dirty="0"/>
              <a:t>SNS</a:t>
            </a:r>
            <a:r>
              <a:rPr lang="ja-JP" altLang="en-US" dirty="0"/>
              <a:t>やレビューサイトの投稿から、顧客の満足度や不満点を分析。</a:t>
            </a:r>
          </a:p>
          <a:p>
            <a:pPr>
              <a:buFont typeface="Arial" panose="020B0604020202020204" pitchFamily="34" charset="0"/>
              <a:buChar char="•"/>
            </a:pPr>
            <a:r>
              <a:rPr lang="ja-JP" altLang="en-US" dirty="0"/>
              <a:t>例：商品のレビューを分析して、改善点や新しいニーズを把握。</a:t>
            </a:r>
          </a:p>
          <a:p>
            <a:pPr>
              <a:buNone/>
            </a:pPr>
            <a:r>
              <a:rPr lang="en-US" altLang="ja-JP" b="1" dirty="0"/>
              <a:t>2. </a:t>
            </a:r>
            <a:r>
              <a:rPr lang="ja-JP" altLang="en-US" b="1" dirty="0"/>
              <a:t>マーケティング戦略の立案</a:t>
            </a:r>
          </a:p>
          <a:p>
            <a:pPr>
              <a:buFont typeface="Arial" panose="020B0604020202020204" pitchFamily="34" charset="0"/>
              <a:buChar char="•"/>
            </a:pPr>
            <a:r>
              <a:rPr lang="ja-JP" altLang="en-US" dirty="0"/>
              <a:t>顧客の声を自動収集・分類し、ターゲット層ごとの傾向を把握。</a:t>
            </a:r>
          </a:p>
          <a:p>
            <a:pPr>
              <a:buFont typeface="Arial" panose="020B0604020202020204" pitchFamily="34" charset="0"/>
              <a:buChar char="•"/>
            </a:pPr>
            <a:r>
              <a:rPr lang="ja-JP" altLang="en-US" dirty="0"/>
              <a:t>広告コピーや商品説明文の改善に役立つ。</a:t>
            </a:r>
          </a:p>
          <a:p>
            <a:pPr>
              <a:buNone/>
            </a:pPr>
            <a:r>
              <a:rPr lang="en-US" altLang="ja-JP" b="1" dirty="0"/>
              <a:t>3. </a:t>
            </a:r>
            <a:r>
              <a:rPr lang="ja-JP" altLang="en-US" b="1" dirty="0"/>
              <a:t>リスク管理と危機予測</a:t>
            </a:r>
          </a:p>
          <a:p>
            <a:pPr>
              <a:buFont typeface="Arial" panose="020B0604020202020204" pitchFamily="34" charset="0"/>
              <a:buChar char="•"/>
            </a:pPr>
            <a:r>
              <a:rPr lang="ja-JP" altLang="en-US" dirty="0"/>
              <a:t>通報や苦情、内部通報のテキストから不正やハラスメントの兆候を早期検出。</a:t>
            </a:r>
          </a:p>
          <a:p>
            <a:pPr>
              <a:buNone/>
            </a:pPr>
            <a:r>
              <a:rPr lang="en-US" altLang="ja-JP" b="1" dirty="0"/>
              <a:t>4. </a:t>
            </a:r>
            <a:r>
              <a:rPr lang="ja-JP" altLang="en-US" b="1" dirty="0"/>
              <a:t>研究支援・学術調査</a:t>
            </a:r>
          </a:p>
          <a:p>
            <a:pPr>
              <a:buFont typeface="Arial" panose="020B0604020202020204" pitchFamily="34" charset="0"/>
              <a:buChar char="•"/>
            </a:pPr>
            <a:r>
              <a:rPr lang="ja-JP" altLang="en-US" dirty="0"/>
              <a:t>医療論文や特許文献、報告書から必要な知見を抽出。</a:t>
            </a:r>
          </a:p>
          <a:p>
            <a:pPr>
              <a:buFont typeface="Arial" panose="020B0604020202020204" pitchFamily="34" charset="0"/>
              <a:buChar char="•"/>
            </a:pPr>
            <a:r>
              <a:rPr lang="ja-JP" altLang="en-US" dirty="0"/>
              <a:t>例：数万本の医学論文からワクチンの副作用に関する記述だけを抜き出す。</a:t>
            </a:r>
          </a:p>
          <a:p>
            <a:pPr>
              <a:buNone/>
            </a:pPr>
            <a:r>
              <a:rPr lang="en-US" altLang="ja-JP" b="1" dirty="0"/>
              <a:t>5. </a:t>
            </a:r>
            <a:r>
              <a:rPr lang="ja-JP" altLang="en-US" b="1" dirty="0"/>
              <a:t>カスタマーサポートの自動化</a:t>
            </a:r>
          </a:p>
          <a:p>
            <a:pPr>
              <a:buFont typeface="Arial" panose="020B0604020202020204" pitchFamily="34" charset="0"/>
              <a:buChar char="•"/>
            </a:pPr>
            <a:r>
              <a:rPr lang="ja-JP" altLang="en-US" dirty="0"/>
              <a:t>問い合わせメールやチャットの内容を分類し、</a:t>
            </a:r>
            <a:r>
              <a:rPr lang="en-US" altLang="ja-JP" dirty="0"/>
              <a:t>FAQ</a:t>
            </a:r>
            <a:r>
              <a:rPr lang="ja-JP" altLang="en-US" dirty="0"/>
              <a:t>や対応部署へ自動ルーティング。</a:t>
            </a:r>
          </a:p>
          <a:p>
            <a:pPr>
              <a:buNone/>
            </a:pPr>
            <a:r>
              <a:rPr lang="en-US" altLang="ja-JP" b="1" dirty="0"/>
              <a:t>6. </a:t>
            </a:r>
            <a:r>
              <a:rPr lang="ja-JP" altLang="en-US" b="1" dirty="0"/>
              <a:t>自然言語処理（</a:t>
            </a:r>
            <a:r>
              <a:rPr lang="en-US" altLang="ja-JP" b="1" dirty="0"/>
              <a:t>NLP</a:t>
            </a:r>
            <a:r>
              <a:rPr lang="ja-JP" altLang="en-US" b="1" dirty="0"/>
              <a:t>）の前処理として</a:t>
            </a:r>
          </a:p>
          <a:p>
            <a:pPr>
              <a:buFont typeface="Arial" panose="020B0604020202020204" pitchFamily="34" charset="0"/>
              <a:buChar char="•"/>
            </a:pPr>
            <a:r>
              <a:rPr lang="ja-JP" altLang="en-US" dirty="0"/>
              <a:t>機械翻訳、要約、質問応答など高度な言語処理の基礎。</a:t>
            </a:r>
          </a:p>
          <a:p>
            <a:pPr>
              <a:buNone/>
            </a:pPr>
            <a:r>
              <a:rPr lang="en-US" altLang="ja-JP" b="1" dirty="0"/>
              <a:t>7. </a:t>
            </a:r>
            <a:r>
              <a:rPr lang="ja-JP" altLang="en-US" b="1" dirty="0"/>
              <a:t>行政や社会調査</a:t>
            </a:r>
          </a:p>
          <a:p>
            <a:pPr>
              <a:buFont typeface="Arial" panose="020B0604020202020204" pitchFamily="34" charset="0"/>
              <a:buChar char="•"/>
            </a:pPr>
            <a:r>
              <a:rPr lang="ja-JP" altLang="en-US" dirty="0"/>
              <a:t>政府のパブリックコメント、選挙演説、裁判記録の分析により政策評価や社会動向を把握。</a:t>
            </a:r>
          </a:p>
          <a:p>
            <a:endParaRPr kumimoji="1" lang="ja-JP" altLang="en-US" dirty="0"/>
          </a:p>
        </p:txBody>
      </p:sp>
    </p:spTree>
    <p:extLst>
      <p:ext uri="{BB962C8B-B14F-4D97-AF65-F5344CB8AC3E}">
        <p14:creationId xmlns:p14="http://schemas.microsoft.com/office/powerpoint/2010/main" val="28810615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E4ABA1-44F2-F357-CE92-24B05CEA2869}"/>
              </a:ext>
            </a:extLst>
          </p:cNvPr>
          <p:cNvSpPr>
            <a:spLocks noGrp="1"/>
          </p:cNvSpPr>
          <p:nvPr>
            <p:ph type="title"/>
          </p:nvPr>
        </p:nvSpPr>
        <p:spPr/>
        <p:txBody>
          <a:bodyPr>
            <a:normAutofit fontScale="90000"/>
          </a:bodyPr>
          <a:lstStyle/>
          <a:p>
            <a:r>
              <a:rPr lang="en-US" altLang="ja-JP" b="1" dirty="0"/>
              <a:t>【</a:t>
            </a:r>
            <a:r>
              <a:rPr lang="ja-JP" altLang="en-US" b="1" dirty="0"/>
              <a:t>なぜ「今」注目されているのか？</a:t>
            </a:r>
            <a:r>
              <a:rPr lang="en-US" altLang="ja-JP" b="1" dirty="0"/>
              <a:t>】</a:t>
            </a:r>
            <a:br>
              <a:rPr lang="en-US" altLang="ja-JP" b="1" dirty="0"/>
            </a:br>
            <a:endParaRPr kumimoji="1" lang="ja-JP" altLang="en-US" dirty="0"/>
          </a:p>
        </p:txBody>
      </p:sp>
      <p:sp>
        <p:nvSpPr>
          <p:cNvPr id="3" name="テキスト プレースホルダー 2">
            <a:extLst>
              <a:ext uri="{FF2B5EF4-FFF2-40B4-BE49-F238E27FC236}">
                <a16:creationId xmlns:a16="http://schemas.microsoft.com/office/drawing/2014/main" id="{0D3756B6-5BFA-0F8B-88DE-AD516D0BB442}"/>
              </a:ext>
            </a:extLst>
          </p:cNvPr>
          <p:cNvSpPr>
            <a:spLocks noGrp="1"/>
          </p:cNvSpPr>
          <p:nvPr>
            <p:ph type="body" idx="1"/>
          </p:nvPr>
        </p:nvSpPr>
        <p:spPr/>
        <p:txBody>
          <a:bodyPr/>
          <a:lstStyle/>
          <a:p>
            <a:pPr>
              <a:buFont typeface="Arial" panose="020B0604020202020204" pitchFamily="34" charset="0"/>
              <a:buChar char="•"/>
            </a:pPr>
            <a:r>
              <a:rPr lang="ja-JP" altLang="en-US" b="1" dirty="0"/>
              <a:t>テキストデータの爆発的増加</a:t>
            </a:r>
            <a:r>
              <a:rPr lang="ja-JP" altLang="en-US" dirty="0"/>
              <a:t>（</a:t>
            </a:r>
            <a:r>
              <a:rPr lang="en-US" altLang="ja-JP" dirty="0"/>
              <a:t>SNS</a:t>
            </a:r>
            <a:r>
              <a:rPr lang="ja-JP" altLang="en-US" dirty="0"/>
              <a:t>、メール、チャット、ログなど）</a:t>
            </a:r>
          </a:p>
          <a:p>
            <a:pPr>
              <a:buFont typeface="Arial" panose="020B0604020202020204" pitchFamily="34" charset="0"/>
              <a:buChar char="•"/>
            </a:pPr>
            <a:r>
              <a:rPr lang="en-US" altLang="ja-JP" b="1" dirty="0"/>
              <a:t>AI</a:t>
            </a:r>
            <a:r>
              <a:rPr lang="ja-JP" altLang="en-US" b="1" dirty="0"/>
              <a:t>との融合</a:t>
            </a:r>
            <a:r>
              <a:rPr lang="ja-JP" altLang="en-US" dirty="0"/>
              <a:t>（</a:t>
            </a:r>
            <a:r>
              <a:rPr lang="en-US" altLang="ja-JP" dirty="0"/>
              <a:t>ChatGPT</a:t>
            </a:r>
            <a:r>
              <a:rPr lang="ja-JP" altLang="en-US" dirty="0"/>
              <a:t>や</a:t>
            </a:r>
            <a:r>
              <a:rPr lang="en-US" altLang="ja-JP" dirty="0"/>
              <a:t>BERT</a:t>
            </a:r>
            <a:r>
              <a:rPr lang="ja-JP" altLang="en-US" dirty="0"/>
              <a:t>のような大規模言語モデルとの連携）</a:t>
            </a:r>
          </a:p>
          <a:p>
            <a:pPr>
              <a:buFont typeface="Arial" panose="020B0604020202020204" pitchFamily="34" charset="0"/>
              <a:buChar char="•"/>
            </a:pPr>
            <a:r>
              <a:rPr lang="ja-JP" altLang="en-US" b="1" dirty="0"/>
              <a:t>人手で分析できない量の情報を、意味のあるかたちに構造化できる</a:t>
            </a:r>
            <a:endParaRPr lang="ja-JP" altLang="en-US" dirty="0"/>
          </a:p>
          <a:p>
            <a:endParaRPr kumimoji="1" lang="ja-JP" altLang="en-US" dirty="0"/>
          </a:p>
        </p:txBody>
      </p:sp>
    </p:spTree>
    <p:extLst>
      <p:ext uri="{BB962C8B-B14F-4D97-AF65-F5344CB8AC3E}">
        <p14:creationId xmlns:p14="http://schemas.microsoft.com/office/powerpoint/2010/main" val="41364544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A037CD-079A-1F5E-F932-EDA8EA664575}"/>
              </a:ext>
            </a:extLst>
          </p:cNvPr>
          <p:cNvSpPr>
            <a:spLocks noGrp="1"/>
          </p:cNvSpPr>
          <p:nvPr>
            <p:ph type="title"/>
          </p:nvPr>
        </p:nvSpPr>
        <p:spPr/>
        <p:txBody>
          <a:bodyPr/>
          <a:lstStyle/>
          <a:p>
            <a:r>
              <a:rPr kumimoji="1" lang="ja-JP" altLang="en-US" dirty="0"/>
              <a:t>正規表現</a:t>
            </a:r>
          </a:p>
        </p:txBody>
      </p:sp>
      <p:sp>
        <p:nvSpPr>
          <p:cNvPr id="3" name="テキスト プレースホルダー 2">
            <a:extLst>
              <a:ext uri="{FF2B5EF4-FFF2-40B4-BE49-F238E27FC236}">
                <a16:creationId xmlns:a16="http://schemas.microsoft.com/office/drawing/2014/main" id="{D0B3C7E8-EFBD-80F6-2957-8608D5E6EDCB}"/>
              </a:ext>
            </a:extLst>
          </p:cNvPr>
          <p:cNvSpPr>
            <a:spLocks noGrp="1"/>
          </p:cNvSpPr>
          <p:nvPr>
            <p:ph type="body" idx="1"/>
          </p:nvPr>
        </p:nvSpPr>
        <p:spPr/>
        <p:txBody>
          <a:bodyPr/>
          <a:lstStyle/>
          <a:p>
            <a:r>
              <a:rPr kumimoji="1" lang="en-US" altLang="ja-JP" dirty="0">
                <a:hlinkClick r:id="rId2"/>
              </a:rPr>
              <a:t>https://www.todh.online/understanding_re_ja/</a:t>
            </a:r>
            <a:endParaRPr kumimoji="1" lang="en-US" altLang="ja-JP" dirty="0"/>
          </a:p>
          <a:p>
            <a:r>
              <a:rPr kumimoji="1" lang="en-US" altLang="ja-JP" dirty="0">
                <a:hlinkClick r:id="rId3"/>
              </a:rPr>
              <a:t>https://doc.mas3.net/regexp/</a:t>
            </a:r>
            <a:endParaRPr kumimoji="1" lang="en-US" altLang="ja-JP" dirty="0"/>
          </a:p>
          <a:p>
            <a:r>
              <a:rPr kumimoji="1" lang="en-US" altLang="ja-JP" dirty="0"/>
              <a:t>https://doc.mas3.net/regexp/replace.html</a:t>
            </a:r>
          </a:p>
          <a:p>
            <a:endParaRPr kumimoji="1" lang="ja-JP" altLang="en-US" dirty="0"/>
          </a:p>
        </p:txBody>
      </p:sp>
    </p:spTree>
    <p:extLst>
      <p:ext uri="{BB962C8B-B14F-4D97-AF65-F5344CB8AC3E}">
        <p14:creationId xmlns:p14="http://schemas.microsoft.com/office/powerpoint/2010/main" val="203359983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5E34EC-C187-EB75-7C0D-9B82B8EF6685}"/>
              </a:ext>
            </a:extLst>
          </p:cNvPr>
          <p:cNvSpPr>
            <a:spLocks noGrp="1"/>
          </p:cNvSpPr>
          <p:nvPr>
            <p:ph type="title"/>
          </p:nvPr>
        </p:nvSpPr>
        <p:spPr/>
        <p:txBody>
          <a:bodyPr/>
          <a:lstStyle/>
          <a:p>
            <a:r>
              <a:rPr lang="en-US" altLang="ja-JP" dirty="0"/>
              <a:t>【</a:t>
            </a:r>
            <a:r>
              <a:rPr lang="ja-JP" altLang="en-US" dirty="0"/>
              <a:t>文化研究におけるテキストマイニングの活用</a:t>
            </a:r>
            <a:r>
              <a:rPr lang="en-US" altLang="ja-JP" dirty="0"/>
              <a:t>】</a:t>
            </a:r>
            <a:endParaRPr kumimoji="1" lang="ja-JP" altLang="en-US" dirty="0"/>
          </a:p>
        </p:txBody>
      </p:sp>
      <p:sp>
        <p:nvSpPr>
          <p:cNvPr id="3" name="テキスト プレースホルダー 2">
            <a:extLst>
              <a:ext uri="{FF2B5EF4-FFF2-40B4-BE49-F238E27FC236}">
                <a16:creationId xmlns:a16="http://schemas.microsoft.com/office/drawing/2014/main" id="{9C454523-BEE7-EB7D-FB59-BCC058C13EFD}"/>
              </a:ext>
            </a:extLst>
          </p:cNvPr>
          <p:cNvSpPr>
            <a:spLocks noGrp="1"/>
          </p:cNvSpPr>
          <p:nvPr>
            <p:ph type="body" idx="1"/>
          </p:nvPr>
        </p:nvSpPr>
        <p:spPr/>
        <p:txBody>
          <a:bodyPr>
            <a:normAutofit fontScale="55000" lnSpcReduction="20000"/>
          </a:bodyPr>
          <a:lstStyle/>
          <a:p>
            <a:pPr>
              <a:buNone/>
            </a:pPr>
            <a:r>
              <a:rPr lang="en-US" altLang="ja-JP" b="1" dirty="0"/>
              <a:t>1. </a:t>
            </a:r>
            <a:r>
              <a:rPr lang="ja-JP" altLang="en-US" b="1" dirty="0"/>
              <a:t>文学作品の分析</a:t>
            </a:r>
          </a:p>
          <a:p>
            <a:pPr>
              <a:buFont typeface="Arial" panose="020B0604020202020204" pitchFamily="34" charset="0"/>
              <a:buChar char="•"/>
            </a:pPr>
            <a:r>
              <a:rPr lang="ja-JP" altLang="en-US" dirty="0"/>
              <a:t>作家の語彙傾向、文体の変遷、テーマの頻度などを定量的に可視化。</a:t>
            </a:r>
          </a:p>
          <a:p>
            <a:pPr>
              <a:buFont typeface="Arial" panose="020B0604020202020204" pitchFamily="34" charset="0"/>
              <a:buChar char="•"/>
            </a:pPr>
            <a:r>
              <a:rPr lang="ja-JP" altLang="en-US" dirty="0"/>
              <a:t>例：夏目漱石の小説と芥川龍之介の短編を比較し、「心」という語の使い方や頻度を比較。</a:t>
            </a:r>
          </a:p>
          <a:p>
            <a:pPr>
              <a:buNone/>
            </a:pPr>
            <a:r>
              <a:rPr lang="en-US" altLang="ja-JP" b="1" dirty="0"/>
              <a:t>2. </a:t>
            </a:r>
            <a:r>
              <a:rPr lang="ja-JP" altLang="en-US" b="1" dirty="0"/>
              <a:t>歴史資料・古文書の分析</a:t>
            </a:r>
          </a:p>
          <a:p>
            <a:pPr>
              <a:buFont typeface="Arial" panose="020B0604020202020204" pitchFamily="34" charset="0"/>
              <a:buChar char="•"/>
            </a:pPr>
            <a:r>
              <a:rPr lang="ja-JP" altLang="en-US" dirty="0"/>
              <a:t>幕末の書簡、戦前の新聞、古地図の文字情報などから特定語彙や概念の出現傾向を調査。</a:t>
            </a:r>
          </a:p>
          <a:p>
            <a:pPr>
              <a:buFont typeface="Arial" panose="020B0604020202020204" pitchFamily="34" charset="0"/>
              <a:buChar char="•"/>
            </a:pPr>
            <a:r>
              <a:rPr lang="en-US" altLang="ja-JP" dirty="0"/>
              <a:t>OCR</a:t>
            </a:r>
            <a:r>
              <a:rPr lang="ja-JP" altLang="en-US" dirty="0"/>
              <a:t>（文字認識）との組み合わせにより、印刷物から自動でデータを抽出。</a:t>
            </a:r>
          </a:p>
          <a:p>
            <a:pPr>
              <a:buNone/>
            </a:pPr>
            <a:r>
              <a:rPr lang="en-US" altLang="ja-JP" b="1" dirty="0"/>
              <a:t>3. </a:t>
            </a:r>
            <a:r>
              <a:rPr lang="ja-JP" altLang="en-US" b="1" dirty="0"/>
              <a:t>俳句・短歌・詩のパターン分析</a:t>
            </a:r>
          </a:p>
          <a:p>
            <a:pPr>
              <a:buFont typeface="Arial" panose="020B0604020202020204" pitchFamily="34" charset="0"/>
              <a:buChar char="•"/>
            </a:pPr>
            <a:r>
              <a:rPr lang="ja-JP" altLang="en-US" dirty="0"/>
              <a:t>用語の共起、季語の使われ方、助詞の配置、語順の傾向などを分析。</a:t>
            </a:r>
          </a:p>
          <a:p>
            <a:pPr>
              <a:buFont typeface="Arial" panose="020B0604020202020204" pitchFamily="34" charset="0"/>
              <a:buChar char="•"/>
            </a:pPr>
            <a:r>
              <a:rPr lang="ja-JP" altLang="en-US" dirty="0"/>
              <a:t>例：明治期と現代短歌における自然語彙（桜、月、雪など）の頻度変化。</a:t>
            </a:r>
          </a:p>
          <a:p>
            <a:pPr>
              <a:buNone/>
            </a:pPr>
            <a:r>
              <a:rPr lang="en-US" altLang="ja-JP" b="1" dirty="0"/>
              <a:t>4. </a:t>
            </a:r>
            <a:r>
              <a:rPr lang="ja-JP" altLang="en-US" b="1" dirty="0"/>
              <a:t>民俗・伝承・口承文芸の記録分析</a:t>
            </a:r>
          </a:p>
          <a:p>
            <a:pPr>
              <a:buFont typeface="Arial" panose="020B0604020202020204" pitchFamily="34" charset="0"/>
              <a:buChar char="•"/>
            </a:pPr>
            <a:r>
              <a:rPr lang="ja-JP" altLang="en-US" dirty="0"/>
              <a:t>民話・伝説・お囃子などのテキストから地域差や語彙の変遷を分析。</a:t>
            </a:r>
          </a:p>
          <a:p>
            <a:pPr>
              <a:buFont typeface="Arial" panose="020B0604020202020204" pitchFamily="34" charset="0"/>
              <a:buChar char="•"/>
            </a:pPr>
            <a:r>
              <a:rPr lang="ja-JP" altLang="en-US" dirty="0"/>
              <a:t>方言や語彙の多様性を可視化することも可能。</a:t>
            </a:r>
          </a:p>
          <a:p>
            <a:pPr>
              <a:buNone/>
            </a:pPr>
            <a:r>
              <a:rPr lang="en-US" altLang="ja-JP" b="1" dirty="0"/>
              <a:t>5. </a:t>
            </a:r>
            <a:r>
              <a:rPr lang="ja-JP" altLang="en-US" b="1" dirty="0"/>
              <a:t>芸術批評や展覧会カタログの言語分析</a:t>
            </a:r>
          </a:p>
          <a:p>
            <a:pPr>
              <a:buFont typeface="Arial" panose="020B0604020202020204" pitchFamily="34" charset="0"/>
              <a:buChar char="•"/>
            </a:pPr>
            <a:r>
              <a:rPr lang="ja-JP" altLang="en-US" dirty="0"/>
              <a:t>評論家ごとの表現傾向、ある画家に対する評価語彙の変遷を定量的に比較。</a:t>
            </a:r>
          </a:p>
          <a:p>
            <a:endParaRPr kumimoji="1" lang="ja-JP" altLang="en-US" dirty="0"/>
          </a:p>
        </p:txBody>
      </p:sp>
    </p:spTree>
    <p:extLst>
      <p:ext uri="{BB962C8B-B14F-4D97-AF65-F5344CB8AC3E}">
        <p14:creationId xmlns:p14="http://schemas.microsoft.com/office/powerpoint/2010/main" val="284803684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1BD9EA-38C3-67CF-1D02-4742E6E21D48}"/>
              </a:ext>
            </a:extLst>
          </p:cNvPr>
          <p:cNvSpPr>
            <a:spLocks noGrp="1"/>
          </p:cNvSpPr>
          <p:nvPr>
            <p:ph type="title"/>
          </p:nvPr>
        </p:nvSpPr>
        <p:spPr/>
        <p:txBody>
          <a:bodyPr/>
          <a:lstStyle/>
          <a:p>
            <a:r>
              <a:rPr lang="en-US" altLang="ja-JP" dirty="0"/>
              <a:t>【</a:t>
            </a:r>
            <a:r>
              <a:rPr lang="ja-JP" altLang="en-US" dirty="0"/>
              <a:t>なぜ文化研究でテキストマイニングが有効か？</a:t>
            </a:r>
            <a:r>
              <a:rPr lang="en-US" altLang="ja-JP" dirty="0"/>
              <a:t>】</a:t>
            </a:r>
            <a:endParaRPr kumimoji="1" lang="ja-JP" altLang="en-US" dirty="0"/>
          </a:p>
        </p:txBody>
      </p:sp>
      <p:sp>
        <p:nvSpPr>
          <p:cNvPr id="4" name="Rectangle 1">
            <a:extLst>
              <a:ext uri="{FF2B5EF4-FFF2-40B4-BE49-F238E27FC236}">
                <a16:creationId xmlns:a16="http://schemas.microsoft.com/office/drawing/2014/main" id="{37216233-4C33-61DB-9FE1-8443815763A8}"/>
              </a:ext>
            </a:extLst>
          </p:cNvPr>
          <p:cNvSpPr>
            <a:spLocks noGrp="1" noChangeArrowheads="1"/>
          </p:cNvSpPr>
          <p:nvPr>
            <p:ph type="body"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800" b="1" i="0" u="none" strike="noStrike" cap="none" normalizeH="0" baseline="0">
                <a:ln>
                  <a:noFill/>
                </a:ln>
                <a:solidFill>
                  <a:schemeClr val="tx1"/>
                </a:solidFill>
                <a:effectLst/>
                <a:latin typeface="Arial" panose="020B0604020202020204" pitchFamily="34" charset="0"/>
              </a:rPr>
              <a:t>膨大な資料を機械的に処理できる</a:t>
            </a:r>
            <a:r>
              <a:rPr kumimoji="0" lang="ja-JP" altLang="ja-JP" sz="1800" b="0" i="0" u="none" strike="noStrike" cap="none" normalizeH="0" baseline="0">
                <a:ln>
                  <a:noFill/>
                </a:ln>
                <a:solidFill>
                  <a:schemeClr val="tx1"/>
                </a:solidFill>
                <a:effectLst/>
                <a:latin typeface="Arial" panose="020B0604020202020204" pitchFamily="34" charset="0"/>
              </a:rPr>
              <a:t>：人手では読めない量の文献も対象に。</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800" b="1" i="0" u="none" strike="noStrike" cap="none" normalizeH="0" baseline="0">
                <a:ln>
                  <a:noFill/>
                </a:ln>
                <a:solidFill>
                  <a:schemeClr val="tx1"/>
                </a:solidFill>
                <a:effectLst/>
                <a:latin typeface="Arial" panose="020B0604020202020204" pitchFamily="34" charset="0"/>
              </a:rPr>
              <a:t>直感に頼らず客観的な傾向を示せる</a:t>
            </a:r>
            <a:r>
              <a:rPr kumimoji="0" lang="ja-JP" altLang="ja-JP" sz="1800" b="0" i="0" u="none" strike="noStrike" cap="none" normalizeH="0" baseline="0">
                <a:ln>
                  <a:noFill/>
                </a:ln>
                <a:solidFill>
                  <a:schemeClr val="tx1"/>
                </a:solidFill>
                <a:effectLst/>
                <a:latin typeface="Arial" panose="020B0604020202020204" pitchFamily="34" charset="0"/>
              </a:rPr>
              <a:t>：仮説の検証や視覚化に強い。</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800" b="1" i="0" u="none" strike="noStrike" cap="none" normalizeH="0" baseline="0">
                <a:ln>
                  <a:noFill/>
                </a:ln>
                <a:solidFill>
                  <a:schemeClr val="tx1"/>
                </a:solidFill>
                <a:effectLst/>
                <a:latin typeface="Arial" panose="020B0604020202020204" pitchFamily="34" charset="0"/>
              </a:rPr>
              <a:t>AIとの連携で意味分析も可能</a:t>
            </a:r>
            <a:r>
              <a:rPr kumimoji="0" lang="ja-JP" altLang="ja-JP" sz="1800" b="0" i="0" u="none" strike="noStrike" cap="none" normalizeH="0" baseline="0">
                <a:ln>
                  <a:noFill/>
                </a:ln>
                <a:solidFill>
                  <a:schemeClr val="tx1"/>
                </a:solidFill>
                <a:effectLst/>
                <a:latin typeface="Arial" panose="020B0604020202020204" pitchFamily="34" charset="0"/>
              </a:rPr>
              <a:t>：話題抽出や感情分析で新たな読み方を提示。</a:t>
            </a:r>
          </a:p>
        </p:txBody>
      </p:sp>
    </p:spTree>
    <p:extLst>
      <p:ext uri="{BB962C8B-B14F-4D97-AF65-F5344CB8AC3E}">
        <p14:creationId xmlns:p14="http://schemas.microsoft.com/office/powerpoint/2010/main" val="285646048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B0BEA8-5CD4-B799-704C-168F66547A27}"/>
              </a:ext>
            </a:extLst>
          </p:cNvPr>
          <p:cNvSpPr>
            <a:spLocks noGrp="1"/>
          </p:cNvSpPr>
          <p:nvPr>
            <p:ph type="title"/>
          </p:nvPr>
        </p:nvSpPr>
        <p:spPr/>
        <p:txBody>
          <a:bodyPr/>
          <a:lstStyle/>
          <a:p>
            <a:r>
              <a:rPr lang="ja-JP" altLang="en-US" dirty="0"/>
              <a:t>与謝野晶子の詩に頻出する可能性のある語彙（例）</a:t>
            </a:r>
            <a:endParaRPr kumimoji="1" lang="ja-JP" altLang="en-US" dirty="0"/>
          </a:p>
        </p:txBody>
      </p:sp>
      <p:sp>
        <p:nvSpPr>
          <p:cNvPr id="3" name="テキスト プレースホルダー 2">
            <a:extLst>
              <a:ext uri="{FF2B5EF4-FFF2-40B4-BE49-F238E27FC236}">
                <a16:creationId xmlns:a16="http://schemas.microsoft.com/office/drawing/2014/main" id="{C1A30056-3A93-B5A3-5C4D-A3044B3A8939}"/>
              </a:ext>
            </a:extLst>
          </p:cNvPr>
          <p:cNvSpPr>
            <a:spLocks noGrp="1"/>
          </p:cNvSpPr>
          <p:nvPr>
            <p:ph type="body" idx="1"/>
          </p:nvPr>
        </p:nvSpPr>
        <p:spPr/>
        <p:txBody>
          <a:bodyPr>
            <a:normAutofit fontScale="32500" lnSpcReduction="20000"/>
          </a:bodyPr>
          <a:lstStyle/>
          <a:p>
            <a:pPr>
              <a:buNone/>
            </a:pPr>
            <a:r>
              <a:rPr lang="ja-JP" altLang="en-US" dirty="0"/>
              <a:t>与謝野晶子は、情熱的な恋愛詩や女性の感情を繊細に描いた作品で知られています。そのため、以下のような語彙が頻出する可能性があります：</a:t>
            </a:r>
          </a:p>
          <a:p>
            <a:pPr>
              <a:buFont typeface="Arial" panose="020B0604020202020204" pitchFamily="34" charset="0"/>
              <a:buChar char="•"/>
            </a:pPr>
            <a:r>
              <a:rPr lang="ja-JP" altLang="en-US" b="1" dirty="0"/>
              <a:t>愛</a:t>
            </a:r>
            <a:r>
              <a:rPr lang="ja-JP" altLang="en-US" dirty="0"/>
              <a:t>：恋愛や情熱を表現する際に多用される</a:t>
            </a:r>
          </a:p>
          <a:p>
            <a:pPr>
              <a:buFont typeface="Arial" panose="020B0604020202020204" pitchFamily="34" charset="0"/>
              <a:buChar char="•"/>
            </a:pPr>
            <a:r>
              <a:rPr lang="ja-JP" altLang="en-US" b="1" dirty="0"/>
              <a:t>心</a:t>
            </a:r>
            <a:r>
              <a:rPr lang="ja-JP" altLang="en-US" dirty="0"/>
              <a:t>：内面的な感情や思考を表す</a:t>
            </a:r>
          </a:p>
          <a:p>
            <a:pPr>
              <a:buFont typeface="Arial" panose="020B0604020202020204" pitchFamily="34" charset="0"/>
              <a:buChar char="•"/>
            </a:pPr>
            <a:r>
              <a:rPr lang="ja-JP" altLang="en-US" b="1" dirty="0"/>
              <a:t>君</a:t>
            </a:r>
            <a:r>
              <a:rPr lang="ja-JP" altLang="en-US" dirty="0"/>
              <a:t>：恋愛詩で相手を指す際に使用</a:t>
            </a:r>
          </a:p>
          <a:p>
            <a:pPr>
              <a:buFont typeface="Arial" panose="020B0604020202020204" pitchFamily="34" charset="0"/>
              <a:buChar char="•"/>
            </a:pPr>
            <a:r>
              <a:rPr lang="ja-JP" altLang="en-US" b="1" dirty="0"/>
              <a:t>花</a:t>
            </a:r>
            <a:r>
              <a:rPr lang="ja-JP" altLang="en-US" dirty="0"/>
              <a:t>：美しさや儚さの象徴として</a:t>
            </a:r>
          </a:p>
          <a:p>
            <a:pPr>
              <a:buFont typeface="Arial" panose="020B0604020202020204" pitchFamily="34" charset="0"/>
              <a:buChar char="•"/>
            </a:pPr>
            <a:r>
              <a:rPr lang="ja-JP" altLang="en-US" b="1" dirty="0"/>
              <a:t>涙</a:t>
            </a:r>
            <a:r>
              <a:rPr lang="ja-JP" altLang="en-US" dirty="0"/>
              <a:t>：悲しみや感動を表現</a:t>
            </a:r>
          </a:p>
          <a:p>
            <a:pPr>
              <a:buFont typeface="Arial" panose="020B0604020202020204" pitchFamily="34" charset="0"/>
              <a:buChar char="•"/>
            </a:pPr>
            <a:r>
              <a:rPr lang="ja-JP" altLang="en-US" b="1" dirty="0"/>
              <a:t>夢</a:t>
            </a:r>
            <a:r>
              <a:rPr lang="ja-JP" altLang="en-US" dirty="0"/>
              <a:t>：希望や願望、幻想を描写</a:t>
            </a:r>
          </a:p>
          <a:p>
            <a:pPr>
              <a:buFont typeface="Arial" panose="020B0604020202020204" pitchFamily="34" charset="0"/>
              <a:buChar char="•"/>
            </a:pPr>
            <a:r>
              <a:rPr lang="ja-JP" altLang="en-US" b="1" dirty="0"/>
              <a:t>夜</a:t>
            </a:r>
            <a:r>
              <a:rPr lang="ja-JP" altLang="en-US" dirty="0"/>
              <a:t>：静寂や孤独、恋愛の背景として</a:t>
            </a:r>
          </a:p>
          <a:p>
            <a:pPr>
              <a:buFont typeface="Arial" panose="020B0604020202020204" pitchFamily="34" charset="0"/>
              <a:buChar char="•"/>
            </a:pPr>
            <a:r>
              <a:rPr lang="ja-JP" altLang="en-US" b="1" dirty="0"/>
              <a:t>月</a:t>
            </a:r>
            <a:r>
              <a:rPr lang="ja-JP" altLang="en-US" dirty="0"/>
              <a:t>：美しさや時間の経過を象徴</a:t>
            </a:r>
          </a:p>
          <a:p>
            <a:pPr>
              <a:buFont typeface="Arial" panose="020B0604020202020204" pitchFamily="34" charset="0"/>
              <a:buChar char="•"/>
            </a:pPr>
            <a:r>
              <a:rPr lang="ja-JP" altLang="en-US" b="1" dirty="0"/>
              <a:t>命</a:t>
            </a:r>
            <a:r>
              <a:rPr lang="ja-JP" altLang="en-US" dirty="0"/>
              <a:t>：生命や存在の尊さを表現</a:t>
            </a:r>
          </a:p>
          <a:p>
            <a:pPr>
              <a:buFont typeface="Arial" panose="020B0604020202020204" pitchFamily="34" charset="0"/>
              <a:buChar char="•"/>
            </a:pPr>
            <a:r>
              <a:rPr lang="ja-JP" altLang="en-US" b="1" dirty="0"/>
              <a:t>光</a:t>
            </a:r>
            <a:r>
              <a:rPr lang="ja-JP" altLang="en-US" dirty="0"/>
              <a:t>：希望や明るさの象徴</a:t>
            </a:r>
            <a:endParaRPr lang="en-US" altLang="ja-JP" dirty="0"/>
          </a:p>
          <a:p>
            <a:endParaRPr kumimoji="1" lang="en-US" altLang="ja-JP" dirty="0"/>
          </a:p>
          <a:p>
            <a:pPr>
              <a:buNone/>
            </a:pPr>
            <a:r>
              <a:rPr lang="ja-JP" altLang="en-US" b="1" dirty="0"/>
              <a:t>テキストマイニングによる分析方法</a:t>
            </a:r>
          </a:p>
          <a:p>
            <a:pPr>
              <a:buNone/>
            </a:pPr>
            <a:r>
              <a:rPr lang="ja-JP" altLang="en-US" dirty="0"/>
              <a:t>与謝野晶子の詩を対象に、以下の手順でテキストマイニングを行うことができます：</a:t>
            </a:r>
          </a:p>
          <a:p>
            <a:pPr>
              <a:buFont typeface="+mj-lt"/>
              <a:buAutoNum type="arabicPeriod"/>
            </a:pPr>
            <a:r>
              <a:rPr lang="ja-JP" altLang="en-US" b="1" dirty="0"/>
              <a:t>テキストデータの収集</a:t>
            </a:r>
            <a:r>
              <a:rPr lang="ja-JP" altLang="en-US" dirty="0"/>
              <a:t>：与謝野晶子の詩集や短歌をデジタル化された形で収集します。</a:t>
            </a:r>
          </a:p>
          <a:p>
            <a:pPr>
              <a:buFont typeface="+mj-lt"/>
              <a:buAutoNum type="arabicPeriod"/>
            </a:pPr>
            <a:r>
              <a:rPr lang="ja-JP" altLang="en-US" b="1" dirty="0"/>
              <a:t>前処理</a:t>
            </a:r>
            <a:r>
              <a:rPr lang="ja-JP" altLang="en-US" dirty="0"/>
              <a:t>：不要な記号やスペースの除去、正規化を行います。</a:t>
            </a:r>
          </a:p>
          <a:p>
            <a:pPr>
              <a:buFont typeface="+mj-lt"/>
              <a:buAutoNum type="arabicPeriod"/>
            </a:pPr>
            <a:r>
              <a:rPr lang="ja-JP" altLang="en-US" b="1" dirty="0"/>
              <a:t>形態素解析</a:t>
            </a:r>
            <a:r>
              <a:rPr lang="ja-JP" altLang="en-US" dirty="0"/>
              <a:t>：日本語の形態素解析ツール（例：</a:t>
            </a:r>
            <a:r>
              <a:rPr lang="en-US" altLang="ja-JP" dirty="0" err="1"/>
              <a:t>MeCab</a:t>
            </a:r>
            <a:r>
              <a:rPr lang="ja-JP" altLang="en-US" dirty="0"/>
              <a:t>）を使用して、単語に分割し、品詞情報を取得します。</a:t>
            </a:r>
          </a:p>
          <a:p>
            <a:pPr>
              <a:buFont typeface="+mj-lt"/>
              <a:buAutoNum type="arabicPeriod"/>
            </a:pPr>
            <a:r>
              <a:rPr lang="ja-JP" altLang="en-US" b="1" dirty="0"/>
              <a:t>頻度分析</a:t>
            </a:r>
            <a:r>
              <a:rPr lang="ja-JP" altLang="en-US" dirty="0"/>
              <a:t>：出現頻度の高い単語を抽出し、ランキングを作成します。</a:t>
            </a:r>
          </a:p>
          <a:p>
            <a:r>
              <a:rPr lang="ja-JP" altLang="en-US" dirty="0"/>
              <a:t>このような分析を通じて、与謝野晶子の詩における特徴的な語彙やテーマを客観的に把握することが可能です。</a:t>
            </a:r>
          </a:p>
          <a:p>
            <a:endParaRPr kumimoji="1" lang="ja-JP" altLang="en-US" dirty="0"/>
          </a:p>
        </p:txBody>
      </p:sp>
    </p:spTree>
    <p:extLst>
      <p:ext uri="{BB962C8B-B14F-4D97-AF65-F5344CB8AC3E}">
        <p14:creationId xmlns:p14="http://schemas.microsoft.com/office/powerpoint/2010/main" val="384104175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E29A-A4D4-179C-B7CE-3EDE9CAD3BE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BC154DA-420D-E30F-3EDE-43D8AEF06AEB}"/>
              </a:ext>
            </a:extLst>
          </p:cNvPr>
          <p:cNvSpPr>
            <a:spLocks noGrp="1"/>
          </p:cNvSpPr>
          <p:nvPr>
            <p:ph type="title"/>
          </p:nvPr>
        </p:nvSpPr>
        <p:spPr/>
        <p:txBody>
          <a:bodyPr/>
          <a:lstStyle/>
          <a:p>
            <a:r>
              <a:rPr kumimoji="1" lang="fr-CA" altLang="ja-JP" dirty="0"/>
              <a:t>4</a:t>
            </a:r>
            <a:r>
              <a:rPr kumimoji="1" lang="en-US" altLang="ja-JP" dirty="0"/>
              <a:t>/23 Google books </a:t>
            </a:r>
            <a:r>
              <a:rPr kumimoji="1" lang="en-US" altLang="ja-JP" dirty="0" err="1"/>
              <a:t>ngram</a:t>
            </a:r>
            <a:r>
              <a:rPr kumimoji="1" lang="en-US" altLang="ja-JP" dirty="0"/>
              <a:t> viewer</a:t>
            </a:r>
            <a:endParaRPr kumimoji="1" lang="ja-JP" altLang="en-US" dirty="0"/>
          </a:p>
        </p:txBody>
      </p:sp>
      <p:sp>
        <p:nvSpPr>
          <p:cNvPr id="3" name="テキスト プレースホルダー 2">
            <a:extLst>
              <a:ext uri="{FF2B5EF4-FFF2-40B4-BE49-F238E27FC236}">
                <a16:creationId xmlns:a16="http://schemas.microsoft.com/office/drawing/2014/main" id="{C74A9730-BC62-6584-5D2B-F7563F92B500}"/>
              </a:ext>
            </a:extLst>
          </p:cNvPr>
          <p:cNvSpPr>
            <a:spLocks noGrp="1"/>
          </p:cNvSpPr>
          <p:nvPr>
            <p:ph type="body" idx="1"/>
          </p:nvPr>
        </p:nvSpPr>
        <p:spPr/>
        <p:txBody>
          <a:bodyPr>
            <a:normAutofit/>
          </a:bodyPr>
          <a:lstStyle/>
          <a:p>
            <a:r>
              <a:rPr kumimoji="1" lang="en-US" altLang="ja-JP" dirty="0">
                <a:hlinkClick r:id="rId2"/>
              </a:rPr>
              <a:t>https://ja.wikipedia.org/wiki/Google_Books_Ngram_Viewer</a:t>
            </a:r>
            <a:endParaRPr kumimoji="1" lang="en-US" altLang="ja-JP" dirty="0"/>
          </a:p>
          <a:p>
            <a:endParaRPr kumimoji="1" lang="en-US" altLang="ja-JP" dirty="0"/>
          </a:p>
          <a:p>
            <a:pPr lvl="2"/>
            <a:r>
              <a:rPr kumimoji="1" lang="fr-FR" altLang="ja-JP" dirty="0"/>
              <a:t>*_ADV important,*_ADV nécessaire,*_ADV heureux,*_ADV dommage</a:t>
            </a:r>
          </a:p>
          <a:p>
            <a:pPr lvl="2"/>
            <a:endParaRPr kumimoji="1" lang="ja-JP" altLang="en-US" dirty="0"/>
          </a:p>
        </p:txBody>
      </p:sp>
    </p:spTree>
    <p:extLst>
      <p:ext uri="{BB962C8B-B14F-4D97-AF65-F5344CB8AC3E}">
        <p14:creationId xmlns:p14="http://schemas.microsoft.com/office/powerpoint/2010/main" val="28444703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27C165-6721-CBE5-2B3F-0181C12D8C84}"/>
              </a:ext>
            </a:extLst>
          </p:cNvPr>
          <p:cNvSpPr>
            <a:spLocks noGrp="1"/>
          </p:cNvSpPr>
          <p:nvPr>
            <p:ph type="title"/>
          </p:nvPr>
        </p:nvSpPr>
        <p:spPr/>
        <p:txBody>
          <a:bodyPr/>
          <a:lstStyle/>
          <a:p>
            <a:r>
              <a:rPr kumimoji="1" lang="en-US" altLang="ja-JP" dirty="0"/>
              <a:t>4/30 de/</a:t>
            </a:r>
            <a:r>
              <a:rPr kumimoji="1" lang="en-US" altLang="ja-JP" dirty="0" err="1"/>
              <a:t>des+ADJ+N</a:t>
            </a:r>
            <a:r>
              <a:rPr kumimoji="1" lang="en-US" altLang="ja-JP" dirty="0"/>
              <a:t> au </a:t>
            </a:r>
            <a:r>
              <a:rPr kumimoji="1" lang="en-US" altLang="ja-JP" dirty="0" err="1"/>
              <a:t>pluriel</a:t>
            </a:r>
            <a:endParaRPr kumimoji="1" lang="ja-JP" altLang="en-US" dirty="0"/>
          </a:p>
        </p:txBody>
      </p:sp>
      <p:sp>
        <p:nvSpPr>
          <p:cNvPr id="3" name="テキスト プレースホルダー 2">
            <a:extLst>
              <a:ext uri="{FF2B5EF4-FFF2-40B4-BE49-F238E27FC236}">
                <a16:creationId xmlns:a16="http://schemas.microsoft.com/office/drawing/2014/main" id="{8DCD3F03-3217-6225-7245-45EDF901D59E}"/>
              </a:ext>
            </a:extLst>
          </p:cNvPr>
          <p:cNvSpPr>
            <a:spLocks noGrp="1"/>
          </p:cNvSpPr>
          <p:nvPr>
            <p:ph type="body" idx="1"/>
          </p:nvPr>
        </p:nvSpPr>
        <p:spPr/>
        <p:txBody>
          <a:bodyPr/>
          <a:lstStyle/>
          <a:p>
            <a:r>
              <a:rPr lang="ja-JP" altLang="en-US" dirty="0"/>
              <a:t>複数不定冠詞 </a:t>
            </a:r>
            <a:r>
              <a:rPr lang="en-US" altLang="ja-JP" dirty="0"/>
              <a:t>des </a:t>
            </a:r>
            <a:r>
              <a:rPr lang="ja-JP" altLang="en-US" dirty="0"/>
              <a:t>は形容詞の前でなぜ </a:t>
            </a:r>
            <a:r>
              <a:rPr lang="en-US" altLang="ja-JP" dirty="0"/>
              <a:t>de </a:t>
            </a:r>
            <a:r>
              <a:rPr lang="ja-JP" altLang="en-US" dirty="0"/>
              <a:t>に変わるのか：コーパスからの推論</a:t>
            </a:r>
            <a:r>
              <a:rPr kumimoji="1" lang="en-US" altLang="ja-JP" dirty="0">
                <a:hlinkClick r:id="rId2"/>
              </a:rPr>
              <a:t>https://www.itsukof.com/Kangaku/tufs_handout_new_new.pdf</a:t>
            </a:r>
            <a:endParaRPr kumimoji="1" lang="ja-JP" altLang="en-US" dirty="0"/>
          </a:p>
        </p:txBody>
      </p:sp>
    </p:spTree>
    <p:extLst>
      <p:ext uri="{BB962C8B-B14F-4D97-AF65-F5344CB8AC3E}">
        <p14:creationId xmlns:p14="http://schemas.microsoft.com/office/powerpoint/2010/main" val="384231942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C553FF-3835-1D22-4BE9-64F6E18EB6B2}"/>
              </a:ext>
            </a:extLst>
          </p:cNvPr>
          <p:cNvSpPr>
            <a:spLocks noGrp="1"/>
          </p:cNvSpPr>
          <p:nvPr>
            <p:ph type="title"/>
          </p:nvPr>
        </p:nvSpPr>
        <p:spPr/>
        <p:txBody>
          <a:bodyPr/>
          <a:lstStyle/>
          <a:p>
            <a:r>
              <a:rPr kumimoji="1" lang="ja-JP" altLang="en-US" dirty="0"/>
              <a:t>星の王子様を使った言語の比較</a:t>
            </a:r>
          </a:p>
        </p:txBody>
      </p:sp>
      <p:sp>
        <p:nvSpPr>
          <p:cNvPr id="3" name="テキスト プレースホルダー 2">
            <a:extLst>
              <a:ext uri="{FF2B5EF4-FFF2-40B4-BE49-F238E27FC236}">
                <a16:creationId xmlns:a16="http://schemas.microsoft.com/office/drawing/2014/main" id="{47680C74-A55A-3424-DC91-32A62B269613}"/>
              </a:ext>
            </a:extLst>
          </p:cNvPr>
          <p:cNvSpPr>
            <a:spLocks noGrp="1"/>
          </p:cNvSpPr>
          <p:nvPr>
            <p:ph type="body" idx="1"/>
          </p:nvPr>
        </p:nvSpPr>
        <p:spPr/>
        <p:txBody>
          <a:bodyPr/>
          <a:lstStyle/>
          <a:p>
            <a:r>
              <a:rPr kumimoji="1" lang="ja-JP" altLang="en-US" dirty="0"/>
              <a:t>昨年使った星の王子様のテキストを使って言語間の比較を行う</a:t>
            </a:r>
          </a:p>
        </p:txBody>
      </p:sp>
    </p:spTree>
    <p:extLst>
      <p:ext uri="{BB962C8B-B14F-4D97-AF65-F5344CB8AC3E}">
        <p14:creationId xmlns:p14="http://schemas.microsoft.com/office/powerpoint/2010/main" val="64759336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F8C2E-D239-4987-7E32-1A0B70532AB7}"/>
              </a:ext>
            </a:extLst>
          </p:cNvPr>
          <p:cNvSpPr>
            <a:spLocks noGrp="1"/>
          </p:cNvSpPr>
          <p:nvPr>
            <p:ph type="title"/>
          </p:nvPr>
        </p:nvSpPr>
        <p:spPr/>
        <p:txBody>
          <a:bodyPr/>
          <a:lstStyle/>
          <a:p>
            <a:r>
              <a:rPr kumimoji="1" lang="en-US" altLang="ja-JP" dirty="0"/>
              <a:t>4/9 </a:t>
            </a:r>
            <a:r>
              <a:rPr kumimoji="1" lang="en-GB" altLang="ja-JP" dirty="0"/>
              <a:t>Introduction </a:t>
            </a:r>
            <a:br>
              <a:rPr kumimoji="1" lang="en-GB" altLang="ja-JP" dirty="0"/>
            </a:br>
            <a:r>
              <a:rPr kumimoji="1" lang="ja-JP" altLang="en-US" dirty="0"/>
              <a:t>目的、内容</a:t>
            </a:r>
          </a:p>
        </p:txBody>
      </p:sp>
      <p:sp>
        <p:nvSpPr>
          <p:cNvPr id="3" name="テキスト プレースホルダー 2">
            <a:extLst>
              <a:ext uri="{FF2B5EF4-FFF2-40B4-BE49-F238E27FC236}">
                <a16:creationId xmlns:a16="http://schemas.microsoft.com/office/drawing/2014/main" id="{F604A597-E303-D321-C448-A59AF444284D}"/>
              </a:ext>
            </a:extLst>
          </p:cNvPr>
          <p:cNvSpPr>
            <a:spLocks noGrp="1"/>
          </p:cNvSpPr>
          <p:nvPr>
            <p:ph type="body" idx="1"/>
          </p:nvPr>
        </p:nvSpPr>
        <p:spPr/>
        <p:txBody>
          <a:bodyPr>
            <a:normAutofit fontScale="85000" lnSpcReduction="20000"/>
          </a:bodyPr>
          <a:lstStyle/>
          <a:p>
            <a:pPr marL="457200" indent="-457200">
              <a:buFont typeface="+mj-lt"/>
              <a:buAutoNum type="arabicPeriod"/>
            </a:pPr>
            <a:r>
              <a:rPr kumimoji="1" lang="ja-JP" altLang="en-US" dirty="0">
                <a:latin typeface="ＭＳ 明朝" panose="02020609040205080304" pitchFamily="17" charset="-128"/>
                <a:ea typeface="ＭＳ 明朝" panose="02020609040205080304" pitchFamily="17" charset="-128"/>
              </a:rPr>
              <a:t>テーマ：</a:t>
            </a:r>
            <a:r>
              <a:rPr kumimoji="1" lang="fr-CA" altLang="ja-JP" dirty="0">
                <a:latin typeface="ＭＳ 明朝" panose="02020609040205080304" pitchFamily="17" charset="-128"/>
                <a:ea typeface="ＭＳ 明朝" panose="02020609040205080304" pitchFamily="17" charset="-128"/>
              </a:rPr>
              <a:t>Construction</a:t>
            </a:r>
            <a:r>
              <a:rPr kumimoji="1" lang="ja-JP" altLang="en-US" dirty="0">
                <a:latin typeface="ＭＳ 明朝" panose="02020609040205080304" pitchFamily="17" charset="-128"/>
                <a:ea typeface="ＭＳ 明朝" panose="02020609040205080304" pitchFamily="17" charset="-128"/>
              </a:rPr>
              <a:t>　（複数の語の連続）：言語学において長年注目されなかったけれど近年重要視されている概念、決まり言葉、</a:t>
            </a:r>
            <a:r>
              <a:rPr kumimoji="1" lang="fr-CA" altLang="ja-JP" dirty="0">
                <a:latin typeface="ＭＳ 明朝" panose="02020609040205080304" pitchFamily="17" charset="-128"/>
                <a:ea typeface="ＭＳ 明朝" panose="02020609040205080304" pitchFamily="17" charset="-128"/>
              </a:rPr>
              <a:t>collocation</a:t>
            </a:r>
            <a:r>
              <a:rPr kumimoji="1" lang="en-GB" altLang="ja-JP"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熟語、文学からの引用など　</a:t>
            </a:r>
            <a:endParaRPr kumimoji="1" lang="en-US" altLang="ja-JP" dirty="0">
              <a:latin typeface="ＭＳ 明朝" panose="02020609040205080304" pitchFamily="17" charset="-128"/>
              <a:ea typeface="ＭＳ 明朝" panose="02020609040205080304" pitchFamily="17" charset="-128"/>
            </a:endParaRPr>
          </a:p>
          <a:p>
            <a:pPr marL="939800" lvl="1" indent="-457200">
              <a:buFont typeface="Wingdings" panose="05000000000000000000" pitchFamily="2" charset="2"/>
              <a:buChar char="l"/>
            </a:pPr>
            <a:r>
              <a:rPr kumimoji="1" lang="fr-CA" altLang="ja-JP" i="1" dirty="0">
                <a:latin typeface="ＭＳ 明朝" panose="02020609040205080304" pitchFamily="17" charset="-128"/>
                <a:ea typeface="ＭＳ 明朝" panose="02020609040205080304" pitchFamily="17" charset="-128"/>
              </a:rPr>
              <a:t>Fin janvier</a:t>
            </a:r>
          </a:p>
          <a:p>
            <a:pPr marL="939800" lvl="1" indent="-457200">
              <a:buFont typeface="Wingdings" panose="05000000000000000000" pitchFamily="2" charset="2"/>
              <a:buChar char="l"/>
            </a:pPr>
            <a:r>
              <a:rPr kumimoji="1" lang="en-GB" altLang="ja-JP" i="1" dirty="0">
                <a:latin typeface="ＭＳ 明朝" panose="02020609040205080304" pitchFamily="17" charset="-128"/>
                <a:ea typeface="ＭＳ 明朝" panose="02020609040205080304" pitchFamily="17" charset="-128"/>
              </a:rPr>
              <a:t>Je </a:t>
            </a:r>
            <a:r>
              <a:rPr kumimoji="1" lang="en-GB" altLang="ja-JP" i="1" dirty="0" err="1">
                <a:latin typeface="ＭＳ 明朝" panose="02020609040205080304" pitchFamily="17" charset="-128"/>
                <a:ea typeface="ＭＳ 明朝" panose="02020609040205080304" pitchFamily="17" charset="-128"/>
              </a:rPr>
              <a:t>est</a:t>
            </a:r>
            <a:r>
              <a:rPr kumimoji="1" lang="en-GB" altLang="ja-JP" i="1" dirty="0">
                <a:latin typeface="ＭＳ 明朝" panose="02020609040205080304" pitchFamily="17" charset="-128"/>
                <a:ea typeface="ＭＳ 明朝" panose="02020609040205080304" pitchFamily="17" charset="-128"/>
              </a:rPr>
              <a:t> un </a:t>
            </a:r>
            <a:r>
              <a:rPr kumimoji="1" lang="en-GB" altLang="ja-JP" i="1" dirty="0" err="1">
                <a:latin typeface="ＭＳ 明朝" panose="02020609040205080304" pitchFamily="17" charset="-128"/>
                <a:ea typeface="ＭＳ 明朝" panose="02020609040205080304" pitchFamily="17" charset="-128"/>
              </a:rPr>
              <a:t>autre</a:t>
            </a:r>
            <a:endParaRPr kumimoji="1" lang="en-GB" altLang="ja-JP" i="1" dirty="0">
              <a:latin typeface="ＭＳ 明朝" panose="02020609040205080304" pitchFamily="17" charset="-128"/>
              <a:ea typeface="ＭＳ 明朝" panose="02020609040205080304" pitchFamily="17" charset="-128"/>
            </a:endParaRPr>
          </a:p>
          <a:p>
            <a:pPr marL="939800" lvl="1" indent="-457200">
              <a:buFont typeface="Wingdings" panose="05000000000000000000" pitchFamily="2" charset="2"/>
              <a:buChar char="l"/>
            </a:pPr>
            <a:r>
              <a:rPr kumimoji="1" lang="en-GB" altLang="ja-JP" i="1" dirty="0">
                <a:latin typeface="ＭＳ 明朝" panose="02020609040205080304" pitchFamily="17" charset="-128"/>
                <a:ea typeface="ＭＳ 明朝" panose="02020609040205080304" pitchFamily="17" charset="-128"/>
              </a:rPr>
              <a:t>Un </a:t>
            </a:r>
            <a:r>
              <a:rPr kumimoji="1" lang="en-GB" altLang="ja-JP" i="1" dirty="0" err="1">
                <a:latin typeface="ＭＳ 明朝" panose="02020609040205080304" pitchFamily="17" charset="-128"/>
                <a:ea typeface="ＭＳ 明朝" panose="02020609040205080304" pitchFamily="17" charset="-128"/>
              </a:rPr>
              <a:t>rubicon</a:t>
            </a:r>
            <a:r>
              <a:rPr kumimoji="1" lang="en-GB" altLang="ja-JP" i="1" dirty="0">
                <a:latin typeface="ＭＳ 明朝" panose="02020609040205080304" pitchFamily="17" charset="-128"/>
                <a:ea typeface="ＭＳ 明朝" panose="02020609040205080304" pitchFamily="17" charset="-128"/>
              </a:rPr>
              <a:t> </a:t>
            </a:r>
            <a:r>
              <a:rPr kumimoji="1" lang="en-GB" altLang="ja-JP" i="1" dirty="0" err="1">
                <a:latin typeface="ＭＳ 明朝" panose="02020609040205080304" pitchFamily="17" charset="-128"/>
                <a:ea typeface="ＭＳ 明朝" panose="02020609040205080304" pitchFamily="17" charset="-128"/>
              </a:rPr>
              <a:t>franchi</a:t>
            </a:r>
            <a:r>
              <a:rPr kumimoji="1" lang="en-GB" altLang="ja-JP" i="1" dirty="0">
                <a:latin typeface="ＭＳ 明朝" panose="02020609040205080304" pitchFamily="17" charset="-128"/>
                <a:ea typeface="ＭＳ 明朝" panose="02020609040205080304" pitchFamily="17" charset="-128"/>
              </a:rPr>
              <a:t> par beaucoup.</a:t>
            </a:r>
          </a:p>
          <a:p>
            <a:pPr marL="939800" lvl="1" indent="-457200">
              <a:buFont typeface="Wingdings" panose="05000000000000000000" pitchFamily="2" charset="2"/>
              <a:buChar char="l"/>
            </a:pPr>
            <a:r>
              <a:rPr kumimoji="1" lang="en-GB" altLang="ja-JP" i="1" dirty="0">
                <a:latin typeface="ＭＳ 明朝" panose="02020609040205080304" pitchFamily="17" charset="-128"/>
                <a:ea typeface="ＭＳ 明朝" panose="02020609040205080304" pitchFamily="17" charset="-128"/>
              </a:rPr>
              <a:t>Des petits enfants</a:t>
            </a:r>
          </a:p>
          <a:p>
            <a:pPr marL="939800" lvl="1" indent="-457200">
              <a:buFont typeface="Wingdings" panose="05000000000000000000" pitchFamily="2" charset="2"/>
              <a:buChar char="l"/>
            </a:pPr>
            <a:r>
              <a:rPr kumimoji="1" lang="ja-JP" altLang="en-US" dirty="0">
                <a:highlight>
                  <a:srgbClr val="FFFF00"/>
                </a:highlight>
                <a:latin typeface="ＭＳ 明朝" panose="02020609040205080304" pitchFamily="17" charset="-128"/>
                <a:ea typeface="ＭＳ 明朝" panose="02020609040205080304" pitchFamily="17" charset="-128"/>
              </a:rPr>
              <a:t>２語連語</a:t>
            </a:r>
            <a:endParaRPr kumimoji="1" lang="en-GB" altLang="ja-JP" dirty="0">
              <a:highlight>
                <a:srgbClr val="FFFF00"/>
              </a:highlight>
              <a:latin typeface="ＭＳ 明朝" panose="02020609040205080304" pitchFamily="17" charset="-128"/>
              <a:ea typeface="ＭＳ 明朝" panose="02020609040205080304" pitchFamily="17" charset="-128"/>
            </a:endParaRPr>
          </a:p>
          <a:p>
            <a:pPr marL="457200" indent="-457200">
              <a:buFont typeface="+mj-lt"/>
              <a:buAutoNum type="arabicPeriod"/>
            </a:pPr>
            <a:r>
              <a:rPr kumimoji="1" lang="ja-JP" altLang="en-US" dirty="0">
                <a:latin typeface="ＭＳ 明朝" panose="02020609040205080304" pitchFamily="17" charset="-128"/>
                <a:ea typeface="ＭＳ 明朝" panose="02020609040205080304" pitchFamily="17" charset="-128"/>
              </a:rPr>
              <a:t>方法</a:t>
            </a:r>
            <a:r>
              <a:rPr kumimoji="1" lang="en-US" altLang="ja-JP"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多量の実例の観察に基づく方法</a:t>
            </a:r>
            <a:endParaRPr kumimoji="1" lang="en-GB" altLang="ja-JP" dirty="0">
              <a:latin typeface="ＭＳ 明朝" panose="02020609040205080304" pitchFamily="17" charset="-128"/>
              <a:ea typeface="ＭＳ 明朝" panose="02020609040205080304" pitchFamily="17" charset="-128"/>
            </a:endParaRPr>
          </a:p>
          <a:p>
            <a:pPr marL="457200" indent="-457200">
              <a:buFont typeface="+mj-lt"/>
              <a:buAutoNum type="arabicPeriod"/>
            </a:pPr>
            <a:r>
              <a:rPr kumimoji="1" lang="ja-JP" altLang="en-US" dirty="0">
                <a:latin typeface="ＭＳ 明朝" panose="02020609040205080304" pitchFamily="17" charset="-128"/>
                <a:ea typeface="ＭＳ 明朝" panose="02020609040205080304" pitchFamily="17" charset="-128"/>
              </a:rPr>
              <a:t>実践：</a:t>
            </a:r>
            <a:r>
              <a:rPr kumimoji="1" lang="en-US" altLang="ja-JP" dirty="0">
                <a:latin typeface="ＭＳ 明朝" panose="02020609040205080304" pitchFamily="17" charset="-128"/>
                <a:ea typeface="ＭＳ 明朝" panose="02020609040205080304" pitchFamily="17" charset="-128"/>
              </a:rPr>
              <a:t>Construction</a:t>
            </a:r>
            <a:r>
              <a:rPr kumimoji="1" lang="ja-JP" altLang="en-US" dirty="0">
                <a:latin typeface="ＭＳ 明朝" panose="02020609040205080304" pitchFamily="17" charset="-128"/>
                <a:ea typeface="ＭＳ 明朝" panose="02020609040205080304" pitchFamily="17" charset="-128"/>
              </a:rPr>
              <a:t>に注目しつつ、生成</a:t>
            </a:r>
            <a:r>
              <a:rPr kumimoji="1" lang="fr-CA" altLang="ja-JP" dirty="0">
                <a:latin typeface="ＭＳ 明朝" panose="02020609040205080304" pitchFamily="17" charset="-128"/>
                <a:ea typeface="ＭＳ 明朝" panose="02020609040205080304" pitchFamily="17" charset="-128"/>
              </a:rPr>
              <a:t>AI</a:t>
            </a:r>
            <a:r>
              <a:rPr kumimoji="1" lang="ja-JP" altLang="en-US" dirty="0">
                <a:latin typeface="ＭＳ 明朝" panose="02020609040205080304" pitchFamily="17" charset="-128"/>
                <a:ea typeface="ＭＳ 明朝" panose="02020609040205080304" pitchFamily="17" charset="-128"/>
              </a:rPr>
              <a:t>を使って新聞などの高度なフランス語テキストを読む。３週に１回程度</a:t>
            </a:r>
            <a:r>
              <a:rPr kumimoji="1" lang="fr-CA" altLang="ja-JP"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読みたいタイプのテキストを教えてください。新聞、趣味、観光案内など</a:t>
            </a:r>
            <a:endParaRPr kumimoji="1" lang="en-US" altLang="ja-JP" dirty="0">
              <a:latin typeface="ＭＳ 明朝" panose="02020609040205080304" pitchFamily="17" charset="-128"/>
              <a:ea typeface="ＭＳ 明朝" panose="02020609040205080304" pitchFamily="17" charset="-128"/>
            </a:endParaRPr>
          </a:p>
          <a:p>
            <a:pPr marL="457200" indent="-457200">
              <a:buFont typeface="+mj-lt"/>
              <a:buAutoNum type="arabicPeriod"/>
            </a:pPr>
            <a:r>
              <a:rPr kumimoji="1" lang="fr-CA" altLang="ja-JP" dirty="0">
                <a:latin typeface="ＭＳ 明朝" panose="02020609040205080304" pitchFamily="17" charset="-128"/>
                <a:ea typeface="ＭＳ 明朝" panose="02020609040205080304" pitchFamily="17" charset="-128"/>
              </a:rPr>
              <a:t>Frantext</a:t>
            </a:r>
            <a:r>
              <a:rPr kumimoji="1" lang="ja-JP" altLang="en-US" dirty="0">
                <a:latin typeface="ＭＳ 明朝" panose="02020609040205080304" pitchFamily="17" charset="-128"/>
                <a:ea typeface="ＭＳ 明朝" panose="02020609040205080304" pitchFamily="17" charset="-128"/>
              </a:rPr>
              <a:t>を使う</a:t>
            </a:r>
            <a:endParaRPr kumimoji="1" lang="fr-CA" altLang="ja-JP" dirty="0">
              <a:latin typeface="ＭＳ 明朝" panose="02020609040205080304" pitchFamily="17" charset="-128"/>
              <a:ea typeface="ＭＳ 明朝" panose="02020609040205080304" pitchFamily="17" charset="-128"/>
            </a:endParaRPr>
          </a:p>
          <a:p>
            <a:pPr marL="0" indent="0">
              <a:buNone/>
            </a:pPr>
            <a:endParaRPr kumimoji="1" lang="en-US" altLang="ja-JP" dirty="0">
              <a:latin typeface="ＭＳ 明朝" panose="02020609040205080304" pitchFamily="17" charset="-128"/>
              <a:ea typeface="ＭＳ 明朝" panose="02020609040205080304" pitchFamily="17" charset="-128"/>
            </a:endParaRPr>
          </a:p>
          <a:p>
            <a:pPr marL="0" indent="0">
              <a:buNone/>
            </a:pP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74808798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172A46-A9DF-CAAF-1F54-2BA19104B8EB}"/>
              </a:ext>
            </a:extLst>
          </p:cNvPr>
          <p:cNvSpPr>
            <a:spLocks noGrp="1"/>
          </p:cNvSpPr>
          <p:nvPr>
            <p:ph type="title"/>
          </p:nvPr>
        </p:nvSpPr>
        <p:spPr/>
        <p:txBody>
          <a:bodyPr/>
          <a:lstStyle/>
          <a:p>
            <a:r>
              <a:rPr kumimoji="1" lang="ja-JP" altLang="en-US" dirty="0"/>
              <a:t>ドイツ語の定冠詞と指示冠詞</a:t>
            </a:r>
          </a:p>
        </p:txBody>
      </p:sp>
      <p:graphicFrame>
        <p:nvGraphicFramePr>
          <p:cNvPr id="9" name="表 8">
            <a:extLst>
              <a:ext uri="{FF2B5EF4-FFF2-40B4-BE49-F238E27FC236}">
                <a16:creationId xmlns:a16="http://schemas.microsoft.com/office/drawing/2014/main" id="{BCC7CEC2-A39D-B862-68AE-91642DE1A970}"/>
              </a:ext>
            </a:extLst>
          </p:cNvPr>
          <p:cNvGraphicFramePr>
            <a:graphicFrameLocks noGrp="1"/>
          </p:cNvGraphicFramePr>
          <p:nvPr>
            <p:extLst>
              <p:ext uri="{D42A27DB-BD31-4B8C-83A1-F6EECF244321}">
                <p14:modId xmlns:p14="http://schemas.microsoft.com/office/powerpoint/2010/main" val="1009263376"/>
              </p:ext>
            </p:extLst>
          </p:nvPr>
        </p:nvGraphicFramePr>
        <p:xfrm>
          <a:off x="1087774" y="2346266"/>
          <a:ext cx="9606105" cy="1371600"/>
        </p:xfrm>
        <a:graphic>
          <a:graphicData uri="http://schemas.openxmlformats.org/drawingml/2006/table">
            <a:tbl>
              <a:tblPr/>
              <a:tblGrid>
                <a:gridCol w="1921221">
                  <a:extLst>
                    <a:ext uri="{9D8B030D-6E8A-4147-A177-3AD203B41FA5}">
                      <a16:colId xmlns:a16="http://schemas.microsoft.com/office/drawing/2014/main" val="2467217571"/>
                    </a:ext>
                  </a:extLst>
                </a:gridCol>
                <a:gridCol w="1921221">
                  <a:extLst>
                    <a:ext uri="{9D8B030D-6E8A-4147-A177-3AD203B41FA5}">
                      <a16:colId xmlns:a16="http://schemas.microsoft.com/office/drawing/2014/main" val="3486402421"/>
                    </a:ext>
                  </a:extLst>
                </a:gridCol>
                <a:gridCol w="1921221">
                  <a:extLst>
                    <a:ext uri="{9D8B030D-6E8A-4147-A177-3AD203B41FA5}">
                      <a16:colId xmlns:a16="http://schemas.microsoft.com/office/drawing/2014/main" val="1954356098"/>
                    </a:ext>
                  </a:extLst>
                </a:gridCol>
                <a:gridCol w="1921221">
                  <a:extLst>
                    <a:ext uri="{9D8B030D-6E8A-4147-A177-3AD203B41FA5}">
                      <a16:colId xmlns:a16="http://schemas.microsoft.com/office/drawing/2014/main" val="205066749"/>
                    </a:ext>
                  </a:extLst>
                </a:gridCol>
                <a:gridCol w="1921221">
                  <a:extLst>
                    <a:ext uri="{9D8B030D-6E8A-4147-A177-3AD203B41FA5}">
                      <a16:colId xmlns:a16="http://schemas.microsoft.com/office/drawing/2014/main" val="3030827236"/>
                    </a:ext>
                  </a:extLst>
                </a:gridCol>
              </a:tblGrid>
              <a:tr h="0">
                <a:tc>
                  <a:txBody>
                    <a:bodyPr/>
                    <a:lstStyle/>
                    <a:p>
                      <a:r>
                        <a:rPr lang="ja-JP" altLang="en-US" dirty="0"/>
                        <a:t>定冠詞　　　性／数</a:t>
                      </a:r>
                    </a:p>
                  </a:txBody>
                  <a:tcPr anchor="ctr">
                    <a:lnL>
                      <a:noFill/>
                    </a:lnL>
                    <a:lnR>
                      <a:noFill/>
                    </a:lnR>
                    <a:lnT>
                      <a:noFill/>
                    </a:lnT>
                    <a:lnB>
                      <a:noFill/>
                    </a:lnB>
                    <a:noFill/>
                  </a:tcPr>
                </a:tc>
                <a:tc>
                  <a:txBody>
                    <a:bodyPr/>
                    <a:lstStyle/>
                    <a:p>
                      <a:r>
                        <a:rPr lang="ja-JP" altLang="en-US"/>
                        <a:t>主格</a:t>
                      </a:r>
                    </a:p>
                  </a:txBody>
                  <a:tcPr anchor="ctr">
                    <a:lnL>
                      <a:noFill/>
                    </a:lnL>
                    <a:lnR>
                      <a:noFill/>
                    </a:lnR>
                    <a:lnT>
                      <a:noFill/>
                    </a:lnT>
                    <a:lnB>
                      <a:noFill/>
                    </a:lnB>
                    <a:noFill/>
                  </a:tcPr>
                </a:tc>
                <a:tc>
                  <a:txBody>
                    <a:bodyPr/>
                    <a:lstStyle/>
                    <a:p>
                      <a:r>
                        <a:rPr lang="ja-JP" altLang="en-US"/>
                        <a:t>属格</a:t>
                      </a:r>
                    </a:p>
                  </a:txBody>
                  <a:tcPr anchor="ctr">
                    <a:lnL>
                      <a:noFill/>
                    </a:lnL>
                    <a:lnR>
                      <a:noFill/>
                    </a:lnR>
                    <a:lnT>
                      <a:noFill/>
                    </a:lnT>
                    <a:lnB>
                      <a:noFill/>
                    </a:lnB>
                    <a:noFill/>
                  </a:tcPr>
                </a:tc>
                <a:tc>
                  <a:txBody>
                    <a:bodyPr/>
                    <a:lstStyle/>
                    <a:p>
                      <a:r>
                        <a:rPr lang="ja-JP" altLang="en-US"/>
                        <a:t>与格</a:t>
                      </a:r>
                    </a:p>
                  </a:txBody>
                  <a:tcPr anchor="ctr">
                    <a:lnL>
                      <a:noFill/>
                    </a:lnL>
                    <a:lnR>
                      <a:noFill/>
                    </a:lnR>
                    <a:lnT>
                      <a:noFill/>
                    </a:lnT>
                    <a:lnB>
                      <a:noFill/>
                    </a:lnB>
                    <a:noFill/>
                  </a:tcPr>
                </a:tc>
                <a:tc>
                  <a:txBody>
                    <a:bodyPr/>
                    <a:lstStyle/>
                    <a:p>
                      <a:r>
                        <a:rPr lang="ja-JP" altLang="en-US"/>
                        <a:t>対格</a:t>
                      </a:r>
                    </a:p>
                  </a:txBody>
                  <a:tcPr anchor="ctr">
                    <a:lnL>
                      <a:noFill/>
                    </a:lnL>
                    <a:lnR>
                      <a:noFill/>
                    </a:lnR>
                    <a:lnT>
                      <a:noFill/>
                    </a:lnT>
                    <a:lnB>
                      <a:noFill/>
                    </a:lnB>
                    <a:noFill/>
                  </a:tcPr>
                </a:tc>
                <a:extLst>
                  <a:ext uri="{0D108BD9-81ED-4DB2-BD59-A6C34878D82A}">
                    <a16:rowId xmlns:a16="http://schemas.microsoft.com/office/drawing/2014/main" val="1451863330"/>
                  </a:ext>
                </a:extLst>
              </a:tr>
              <a:tr h="0">
                <a:tc>
                  <a:txBody>
                    <a:bodyPr/>
                    <a:lstStyle/>
                    <a:p>
                      <a:r>
                        <a:rPr lang="ja-JP" altLang="en-US"/>
                        <a:t>男性</a:t>
                      </a:r>
                    </a:p>
                  </a:txBody>
                  <a:tcPr anchor="ctr">
                    <a:lnL>
                      <a:noFill/>
                    </a:lnL>
                    <a:lnR>
                      <a:noFill/>
                    </a:lnR>
                    <a:lnT>
                      <a:noFill/>
                    </a:lnT>
                    <a:lnB>
                      <a:noFill/>
                    </a:lnB>
                    <a:noFill/>
                  </a:tcPr>
                </a:tc>
                <a:tc>
                  <a:txBody>
                    <a:bodyPr/>
                    <a:lstStyle/>
                    <a:p>
                      <a:r>
                        <a:rPr lang="en-US"/>
                        <a:t>der</a:t>
                      </a:r>
                    </a:p>
                  </a:txBody>
                  <a:tcPr anchor="ctr">
                    <a:lnL>
                      <a:noFill/>
                    </a:lnL>
                    <a:lnR>
                      <a:noFill/>
                    </a:lnR>
                    <a:lnT>
                      <a:noFill/>
                    </a:lnT>
                    <a:lnB>
                      <a:noFill/>
                    </a:lnB>
                    <a:noFill/>
                  </a:tcPr>
                </a:tc>
                <a:tc>
                  <a:txBody>
                    <a:bodyPr/>
                    <a:lstStyle/>
                    <a:p>
                      <a:r>
                        <a:rPr lang="en-US"/>
                        <a:t>des</a:t>
                      </a:r>
                    </a:p>
                  </a:txBody>
                  <a:tcPr anchor="ctr">
                    <a:lnL>
                      <a:noFill/>
                    </a:lnL>
                    <a:lnR>
                      <a:noFill/>
                    </a:lnR>
                    <a:lnT>
                      <a:noFill/>
                    </a:lnT>
                    <a:lnB>
                      <a:noFill/>
                    </a:lnB>
                    <a:noFill/>
                  </a:tcPr>
                </a:tc>
                <a:tc>
                  <a:txBody>
                    <a:bodyPr/>
                    <a:lstStyle/>
                    <a:p>
                      <a:r>
                        <a:rPr lang="en-US"/>
                        <a:t>dem</a:t>
                      </a:r>
                    </a:p>
                  </a:txBody>
                  <a:tcPr anchor="ctr">
                    <a:lnL>
                      <a:noFill/>
                    </a:lnL>
                    <a:lnR>
                      <a:noFill/>
                    </a:lnR>
                    <a:lnT>
                      <a:noFill/>
                    </a:lnT>
                    <a:lnB>
                      <a:noFill/>
                    </a:lnB>
                    <a:noFill/>
                  </a:tcPr>
                </a:tc>
                <a:tc>
                  <a:txBody>
                    <a:bodyPr/>
                    <a:lstStyle/>
                    <a:p>
                      <a:r>
                        <a:rPr lang="en-US"/>
                        <a:t>den</a:t>
                      </a:r>
                    </a:p>
                  </a:txBody>
                  <a:tcPr anchor="ctr">
                    <a:lnL>
                      <a:noFill/>
                    </a:lnL>
                    <a:lnR>
                      <a:noFill/>
                    </a:lnR>
                    <a:lnT>
                      <a:noFill/>
                    </a:lnT>
                    <a:lnB>
                      <a:noFill/>
                    </a:lnB>
                    <a:noFill/>
                  </a:tcPr>
                </a:tc>
                <a:extLst>
                  <a:ext uri="{0D108BD9-81ED-4DB2-BD59-A6C34878D82A}">
                    <a16:rowId xmlns:a16="http://schemas.microsoft.com/office/drawing/2014/main" val="647701189"/>
                  </a:ext>
                </a:extLst>
              </a:tr>
              <a:tr h="0">
                <a:tc>
                  <a:txBody>
                    <a:bodyPr/>
                    <a:lstStyle/>
                    <a:p>
                      <a:r>
                        <a:rPr lang="ja-JP" altLang="en-US"/>
                        <a:t>女性</a:t>
                      </a:r>
                    </a:p>
                  </a:txBody>
                  <a:tcPr anchor="ctr">
                    <a:lnL>
                      <a:noFill/>
                    </a:lnL>
                    <a:lnR>
                      <a:noFill/>
                    </a:lnR>
                    <a:lnT>
                      <a:noFill/>
                    </a:lnT>
                    <a:lnB>
                      <a:noFill/>
                    </a:lnB>
                    <a:noFill/>
                  </a:tcPr>
                </a:tc>
                <a:tc>
                  <a:txBody>
                    <a:bodyPr/>
                    <a:lstStyle/>
                    <a:p>
                      <a:r>
                        <a:rPr lang="en-US"/>
                        <a:t>die</a:t>
                      </a:r>
                    </a:p>
                  </a:txBody>
                  <a:tcPr anchor="ctr">
                    <a:lnL>
                      <a:noFill/>
                    </a:lnL>
                    <a:lnR>
                      <a:noFill/>
                    </a:lnR>
                    <a:lnT>
                      <a:noFill/>
                    </a:lnT>
                    <a:lnB>
                      <a:noFill/>
                    </a:lnB>
                    <a:noFill/>
                  </a:tcPr>
                </a:tc>
                <a:tc>
                  <a:txBody>
                    <a:bodyPr/>
                    <a:lstStyle/>
                    <a:p>
                      <a:r>
                        <a:rPr lang="en-US"/>
                        <a:t>der</a:t>
                      </a:r>
                    </a:p>
                  </a:txBody>
                  <a:tcPr anchor="ctr">
                    <a:lnL>
                      <a:noFill/>
                    </a:lnL>
                    <a:lnR>
                      <a:noFill/>
                    </a:lnR>
                    <a:lnT>
                      <a:noFill/>
                    </a:lnT>
                    <a:lnB>
                      <a:noFill/>
                    </a:lnB>
                    <a:noFill/>
                  </a:tcPr>
                </a:tc>
                <a:tc>
                  <a:txBody>
                    <a:bodyPr/>
                    <a:lstStyle/>
                    <a:p>
                      <a:r>
                        <a:rPr lang="en-US"/>
                        <a:t>der</a:t>
                      </a:r>
                    </a:p>
                  </a:txBody>
                  <a:tcPr anchor="ctr">
                    <a:lnL>
                      <a:noFill/>
                    </a:lnL>
                    <a:lnR>
                      <a:noFill/>
                    </a:lnR>
                    <a:lnT>
                      <a:noFill/>
                    </a:lnT>
                    <a:lnB>
                      <a:noFill/>
                    </a:lnB>
                    <a:noFill/>
                  </a:tcPr>
                </a:tc>
                <a:tc>
                  <a:txBody>
                    <a:bodyPr/>
                    <a:lstStyle/>
                    <a:p>
                      <a:r>
                        <a:rPr lang="en-US"/>
                        <a:t>die</a:t>
                      </a:r>
                    </a:p>
                  </a:txBody>
                  <a:tcPr anchor="ctr">
                    <a:lnL>
                      <a:noFill/>
                    </a:lnL>
                    <a:lnR>
                      <a:noFill/>
                    </a:lnR>
                    <a:lnT>
                      <a:noFill/>
                    </a:lnT>
                    <a:lnB>
                      <a:noFill/>
                    </a:lnB>
                    <a:noFill/>
                  </a:tcPr>
                </a:tc>
                <a:extLst>
                  <a:ext uri="{0D108BD9-81ED-4DB2-BD59-A6C34878D82A}">
                    <a16:rowId xmlns:a16="http://schemas.microsoft.com/office/drawing/2014/main" val="1500182636"/>
                  </a:ext>
                </a:extLst>
              </a:tr>
              <a:tr h="0">
                <a:tc>
                  <a:txBody>
                    <a:bodyPr/>
                    <a:lstStyle/>
                    <a:p>
                      <a:r>
                        <a:rPr lang="ja-JP" altLang="en-US"/>
                        <a:t>中性</a:t>
                      </a:r>
                    </a:p>
                  </a:txBody>
                  <a:tcPr anchor="ctr">
                    <a:lnL>
                      <a:noFill/>
                    </a:lnL>
                    <a:lnR>
                      <a:noFill/>
                    </a:lnR>
                    <a:lnT>
                      <a:noFill/>
                    </a:lnT>
                    <a:lnB>
                      <a:noFill/>
                    </a:lnB>
                    <a:noFill/>
                  </a:tcPr>
                </a:tc>
                <a:tc>
                  <a:txBody>
                    <a:bodyPr/>
                    <a:lstStyle/>
                    <a:p>
                      <a:r>
                        <a:rPr lang="en-US"/>
                        <a:t>das</a:t>
                      </a:r>
                    </a:p>
                  </a:txBody>
                  <a:tcPr anchor="ctr">
                    <a:lnL>
                      <a:noFill/>
                    </a:lnL>
                    <a:lnR>
                      <a:noFill/>
                    </a:lnR>
                    <a:lnT>
                      <a:noFill/>
                    </a:lnT>
                    <a:lnB>
                      <a:noFill/>
                    </a:lnB>
                    <a:noFill/>
                  </a:tcPr>
                </a:tc>
                <a:tc>
                  <a:txBody>
                    <a:bodyPr/>
                    <a:lstStyle/>
                    <a:p>
                      <a:r>
                        <a:rPr lang="en-US"/>
                        <a:t>des</a:t>
                      </a:r>
                    </a:p>
                  </a:txBody>
                  <a:tcPr anchor="ctr">
                    <a:lnL>
                      <a:noFill/>
                    </a:lnL>
                    <a:lnR>
                      <a:noFill/>
                    </a:lnR>
                    <a:lnT>
                      <a:noFill/>
                    </a:lnT>
                    <a:lnB>
                      <a:noFill/>
                    </a:lnB>
                    <a:noFill/>
                  </a:tcPr>
                </a:tc>
                <a:tc>
                  <a:txBody>
                    <a:bodyPr/>
                    <a:lstStyle/>
                    <a:p>
                      <a:r>
                        <a:rPr lang="en-US"/>
                        <a:t>dem</a:t>
                      </a:r>
                    </a:p>
                  </a:txBody>
                  <a:tcPr anchor="ctr">
                    <a:lnL>
                      <a:noFill/>
                    </a:lnL>
                    <a:lnR>
                      <a:noFill/>
                    </a:lnR>
                    <a:lnT>
                      <a:noFill/>
                    </a:lnT>
                    <a:lnB>
                      <a:noFill/>
                    </a:lnB>
                    <a:noFill/>
                  </a:tcPr>
                </a:tc>
                <a:tc>
                  <a:txBody>
                    <a:bodyPr/>
                    <a:lstStyle/>
                    <a:p>
                      <a:r>
                        <a:rPr lang="en-US"/>
                        <a:t>das</a:t>
                      </a:r>
                    </a:p>
                  </a:txBody>
                  <a:tcPr anchor="ctr">
                    <a:lnL>
                      <a:noFill/>
                    </a:lnL>
                    <a:lnR>
                      <a:noFill/>
                    </a:lnR>
                    <a:lnT>
                      <a:noFill/>
                    </a:lnT>
                    <a:lnB>
                      <a:noFill/>
                    </a:lnB>
                    <a:noFill/>
                  </a:tcPr>
                </a:tc>
                <a:extLst>
                  <a:ext uri="{0D108BD9-81ED-4DB2-BD59-A6C34878D82A}">
                    <a16:rowId xmlns:a16="http://schemas.microsoft.com/office/drawing/2014/main" val="3089408695"/>
                  </a:ext>
                </a:extLst>
              </a:tr>
              <a:tr h="0">
                <a:tc>
                  <a:txBody>
                    <a:bodyPr/>
                    <a:lstStyle/>
                    <a:p>
                      <a:r>
                        <a:rPr lang="ja-JP" altLang="en-US"/>
                        <a:t>複数</a:t>
                      </a:r>
                    </a:p>
                  </a:txBody>
                  <a:tcPr anchor="ctr">
                    <a:lnL>
                      <a:noFill/>
                    </a:lnL>
                    <a:lnR>
                      <a:noFill/>
                    </a:lnR>
                    <a:lnT>
                      <a:noFill/>
                    </a:lnT>
                    <a:lnB>
                      <a:noFill/>
                    </a:lnB>
                    <a:noFill/>
                  </a:tcPr>
                </a:tc>
                <a:tc>
                  <a:txBody>
                    <a:bodyPr/>
                    <a:lstStyle/>
                    <a:p>
                      <a:r>
                        <a:rPr lang="en-US"/>
                        <a:t>die</a:t>
                      </a:r>
                    </a:p>
                  </a:txBody>
                  <a:tcPr anchor="ctr">
                    <a:lnL>
                      <a:noFill/>
                    </a:lnL>
                    <a:lnR>
                      <a:noFill/>
                    </a:lnR>
                    <a:lnT>
                      <a:noFill/>
                    </a:lnT>
                    <a:lnB>
                      <a:noFill/>
                    </a:lnB>
                    <a:noFill/>
                  </a:tcPr>
                </a:tc>
                <a:tc>
                  <a:txBody>
                    <a:bodyPr/>
                    <a:lstStyle/>
                    <a:p>
                      <a:r>
                        <a:rPr lang="en-US"/>
                        <a:t>der</a:t>
                      </a:r>
                    </a:p>
                  </a:txBody>
                  <a:tcPr anchor="ctr">
                    <a:lnL>
                      <a:noFill/>
                    </a:lnL>
                    <a:lnR>
                      <a:noFill/>
                    </a:lnR>
                    <a:lnT>
                      <a:noFill/>
                    </a:lnT>
                    <a:lnB>
                      <a:noFill/>
                    </a:lnB>
                    <a:noFill/>
                  </a:tcPr>
                </a:tc>
                <a:tc>
                  <a:txBody>
                    <a:bodyPr/>
                    <a:lstStyle/>
                    <a:p>
                      <a:r>
                        <a:rPr lang="en-US"/>
                        <a:t>den</a:t>
                      </a:r>
                    </a:p>
                  </a:txBody>
                  <a:tcPr anchor="ctr">
                    <a:lnL>
                      <a:noFill/>
                    </a:lnL>
                    <a:lnR>
                      <a:noFill/>
                    </a:lnR>
                    <a:lnT>
                      <a:noFill/>
                    </a:lnT>
                    <a:lnB>
                      <a:noFill/>
                    </a:lnB>
                    <a:noFill/>
                  </a:tcPr>
                </a:tc>
                <a:tc>
                  <a:txBody>
                    <a:bodyPr/>
                    <a:lstStyle/>
                    <a:p>
                      <a:r>
                        <a:rPr lang="en-US" dirty="0"/>
                        <a:t>die</a:t>
                      </a:r>
                    </a:p>
                  </a:txBody>
                  <a:tcPr anchor="ctr">
                    <a:lnL>
                      <a:noFill/>
                    </a:lnL>
                    <a:lnR>
                      <a:noFill/>
                    </a:lnR>
                    <a:lnT>
                      <a:noFill/>
                    </a:lnT>
                    <a:lnB>
                      <a:noFill/>
                    </a:lnB>
                    <a:noFill/>
                  </a:tcPr>
                </a:tc>
                <a:extLst>
                  <a:ext uri="{0D108BD9-81ED-4DB2-BD59-A6C34878D82A}">
                    <a16:rowId xmlns:a16="http://schemas.microsoft.com/office/drawing/2014/main" val="379014188"/>
                  </a:ext>
                </a:extLst>
              </a:tr>
            </a:tbl>
          </a:graphicData>
        </a:graphic>
      </p:graphicFrame>
      <p:graphicFrame>
        <p:nvGraphicFramePr>
          <p:cNvPr id="10" name="表 9">
            <a:extLst>
              <a:ext uri="{FF2B5EF4-FFF2-40B4-BE49-F238E27FC236}">
                <a16:creationId xmlns:a16="http://schemas.microsoft.com/office/drawing/2014/main" id="{0F2CD161-149A-1754-DE60-4A9968CAFE68}"/>
              </a:ext>
            </a:extLst>
          </p:cNvPr>
          <p:cNvGraphicFramePr>
            <a:graphicFrameLocks noGrp="1"/>
          </p:cNvGraphicFramePr>
          <p:nvPr>
            <p:extLst>
              <p:ext uri="{D42A27DB-BD31-4B8C-83A1-F6EECF244321}">
                <p14:modId xmlns:p14="http://schemas.microsoft.com/office/powerpoint/2010/main" val="2253729937"/>
              </p:ext>
            </p:extLst>
          </p:nvPr>
        </p:nvGraphicFramePr>
        <p:xfrm>
          <a:off x="923876" y="4189616"/>
          <a:ext cx="10885685" cy="1371600"/>
        </p:xfrm>
        <a:graphic>
          <a:graphicData uri="http://schemas.openxmlformats.org/drawingml/2006/table">
            <a:tbl>
              <a:tblPr/>
              <a:tblGrid>
                <a:gridCol w="2177137">
                  <a:extLst>
                    <a:ext uri="{9D8B030D-6E8A-4147-A177-3AD203B41FA5}">
                      <a16:colId xmlns:a16="http://schemas.microsoft.com/office/drawing/2014/main" val="3341993178"/>
                    </a:ext>
                  </a:extLst>
                </a:gridCol>
                <a:gridCol w="2177137">
                  <a:extLst>
                    <a:ext uri="{9D8B030D-6E8A-4147-A177-3AD203B41FA5}">
                      <a16:colId xmlns:a16="http://schemas.microsoft.com/office/drawing/2014/main" val="2434083305"/>
                    </a:ext>
                  </a:extLst>
                </a:gridCol>
                <a:gridCol w="2177137">
                  <a:extLst>
                    <a:ext uri="{9D8B030D-6E8A-4147-A177-3AD203B41FA5}">
                      <a16:colId xmlns:a16="http://schemas.microsoft.com/office/drawing/2014/main" val="2895064697"/>
                    </a:ext>
                  </a:extLst>
                </a:gridCol>
                <a:gridCol w="2177137">
                  <a:extLst>
                    <a:ext uri="{9D8B030D-6E8A-4147-A177-3AD203B41FA5}">
                      <a16:colId xmlns:a16="http://schemas.microsoft.com/office/drawing/2014/main" val="1929201019"/>
                    </a:ext>
                  </a:extLst>
                </a:gridCol>
                <a:gridCol w="2177137">
                  <a:extLst>
                    <a:ext uri="{9D8B030D-6E8A-4147-A177-3AD203B41FA5}">
                      <a16:colId xmlns:a16="http://schemas.microsoft.com/office/drawing/2014/main" val="2030465765"/>
                    </a:ext>
                  </a:extLst>
                </a:gridCol>
              </a:tblGrid>
              <a:tr h="0">
                <a:tc>
                  <a:txBody>
                    <a:bodyPr/>
                    <a:lstStyle/>
                    <a:p>
                      <a:r>
                        <a:rPr lang="ja-JP" altLang="en-US" dirty="0"/>
                        <a:t>指示冠詞（この）性／数</a:t>
                      </a:r>
                    </a:p>
                  </a:txBody>
                  <a:tcPr anchor="ctr">
                    <a:lnL>
                      <a:noFill/>
                    </a:lnL>
                    <a:lnR>
                      <a:noFill/>
                    </a:lnR>
                    <a:lnT>
                      <a:noFill/>
                    </a:lnT>
                    <a:lnB>
                      <a:noFill/>
                    </a:lnB>
                    <a:noFill/>
                  </a:tcPr>
                </a:tc>
                <a:tc>
                  <a:txBody>
                    <a:bodyPr/>
                    <a:lstStyle/>
                    <a:p>
                      <a:r>
                        <a:rPr lang="ja-JP" altLang="en-US"/>
                        <a:t>主格</a:t>
                      </a:r>
                    </a:p>
                  </a:txBody>
                  <a:tcPr anchor="ctr">
                    <a:lnL>
                      <a:noFill/>
                    </a:lnL>
                    <a:lnR>
                      <a:noFill/>
                    </a:lnR>
                    <a:lnT>
                      <a:noFill/>
                    </a:lnT>
                    <a:lnB>
                      <a:noFill/>
                    </a:lnB>
                    <a:noFill/>
                  </a:tcPr>
                </a:tc>
                <a:tc>
                  <a:txBody>
                    <a:bodyPr/>
                    <a:lstStyle/>
                    <a:p>
                      <a:r>
                        <a:rPr lang="ja-JP" altLang="en-US"/>
                        <a:t>属格</a:t>
                      </a:r>
                    </a:p>
                  </a:txBody>
                  <a:tcPr anchor="ctr">
                    <a:lnL>
                      <a:noFill/>
                    </a:lnL>
                    <a:lnR>
                      <a:noFill/>
                    </a:lnR>
                    <a:lnT>
                      <a:noFill/>
                    </a:lnT>
                    <a:lnB>
                      <a:noFill/>
                    </a:lnB>
                    <a:noFill/>
                  </a:tcPr>
                </a:tc>
                <a:tc>
                  <a:txBody>
                    <a:bodyPr/>
                    <a:lstStyle/>
                    <a:p>
                      <a:r>
                        <a:rPr lang="ja-JP" altLang="en-US"/>
                        <a:t>与格</a:t>
                      </a:r>
                    </a:p>
                  </a:txBody>
                  <a:tcPr anchor="ctr">
                    <a:lnL>
                      <a:noFill/>
                    </a:lnL>
                    <a:lnR>
                      <a:noFill/>
                    </a:lnR>
                    <a:lnT>
                      <a:noFill/>
                    </a:lnT>
                    <a:lnB>
                      <a:noFill/>
                    </a:lnB>
                    <a:noFill/>
                  </a:tcPr>
                </a:tc>
                <a:tc>
                  <a:txBody>
                    <a:bodyPr/>
                    <a:lstStyle/>
                    <a:p>
                      <a:r>
                        <a:rPr lang="ja-JP" altLang="en-US"/>
                        <a:t>対格</a:t>
                      </a:r>
                    </a:p>
                  </a:txBody>
                  <a:tcPr anchor="ctr">
                    <a:lnL>
                      <a:noFill/>
                    </a:lnL>
                    <a:lnR>
                      <a:noFill/>
                    </a:lnR>
                    <a:lnT>
                      <a:noFill/>
                    </a:lnT>
                    <a:lnB>
                      <a:noFill/>
                    </a:lnB>
                    <a:noFill/>
                  </a:tcPr>
                </a:tc>
                <a:extLst>
                  <a:ext uri="{0D108BD9-81ED-4DB2-BD59-A6C34878D82A}">
                    <a16:rowId xmlns:a16="http://schemas.microsoft.com/office/drawing/2014/main" val="2083638533"/>
                  </a:ext>
                </a:extLst>
              </a:tr>
              <a:tr h="0">
                <a:tc>
                  <a:txBody>
                    <a:bodyPr/>
                    <a:lstStyle/>
                    <a:p>
                      <a:r>
                        <a:rPr lang="ja-JP" altLang="en-US" dirty="0"/>
                        <a:t>男性</a:t>
                      </a:r>
                    </a:p>
                  </a:txBody>
                  <a:tcPr anchor="ctr">
                    <a:lnL>
                      <a:noFill/>
                    </a:lnL>
                    <a:lnR>
                      <a:noFill/>
                    </a:lnR>
                    <a:lnT>
                      <a:noFill/>
                    </a:lnT>
                    <a:lnB>
                      <a:noFill/>
                    </a:lnB>
                    <a:noFill/>
                  </a:tcPr>
                </a:tc>
                <a:tc>
                  <a:txBody>
                    <a:bodyPr/>
                    <a:lstStyle/>
                    <a:p>
                      <a:r>
                        <a:rPr lang="en-US"/>
                        <a:t>dieser</a:t>
                      </a:r>
                    </a:p>
                  </a:txBody>
                  <a:tcPr anchor="ctr">
                    <a:lnL>
                      <a:noFill/>
                    </a:lnL>
                    <a:lnR>
                      <a:noFill/>
                    </a:lnR>
                    <a:lnT>
                      <a:noFill/>
                    </a:lnT>
                    <a:lnB>
                      <a:noFill/>
                    </a:lnB>
                    <a:noFill/>
                  </a:tcPr>
                </a:tc>
                <a:tc>
                  <a:txBody>
                    <a:bodyPr/>
                    <a:lstStyle/>
                    <a:p>
                      <a:r>
                        <a:rPr lang="en-US"/>
                        <a:t>dieses</a:t>
                      </a:r>
                    </a:p>
                  </a:txBody>
                  <a:tcPr anchor="ctr">
                    <a:lnL>
                      <a:noFill/>
                    </a:lnL>
                    <a:lnR>
                      <a:noFill/>
                    </a:lnR>
                    <a:lnT>
                      <a:noFill/>
                    </a:lnT>
                    <a:lnB>
                      <a:noFill/>
                    </a:lnB>
                    <a:noFill/>
                  </a:tcPr>
                </a:tc>
                <a:tc>
                  <a:txBody>
                    <a:bodyPr/>
                    <a:lstStyle/>
                    <a:p>
                      <a:r>
                        <a:rPr lang="en-US"/>
                        <a:t>diesem</a:t>
                      </a:r>
                    </a:p>
                  </a:txBody>
                  <a:tcPr anchor="ctr">
                    <a:lnL>
                      <a:noFill/>
                    </a:lnL>
                    <a:lnR>
                      <a:noFill/>
                    </a:lnR>
                    <a:lnT>
                      <a:noFill/>
                    </a:lnT>
                    <a:lnB>
                      <a:noFill/>
                    </a:lnB>
                    <a:noFill/>
                  </a:tcPr>
                </a:tc>
                <a:tc>
                  <a:txBody>
                    <a:bodyPr/>
                    <a:lstStyle/>
                    <a:p>
                      <a:r>
                        <a:rPr lang="en-US"/>
                        <a:t>diesen</a:t>
                      </a:r>
                    </a:p>
                  </a:txBody>
                  <a:tcPr anchor="ctr">
                    <a:lnL>
                      <a:noFill/>
                    </a:lnL>
                    <a:lnR>
                      <a:noFill/>
                    </a:lnR>
                    <a:lnT>
                      <a:noFill/>
                    </a:lnT>
                    <a:lnB>
                      <a:noFill/>
                    </a:lnB>
                    <a:noFill/>
                  </a:tcPr>
                </a:tc>
                <a:extLst>
                  <a:ext uri="{0D108BD9-81ED-4DB2-BD59-A6C34878D82A}">
                    <a16:rowId xmlns:a16="http://schemas.microsoft.com/office/drawing/2014/main" val="4051433588"/>
                  </a:ext>
                </a:extLst>
              </a:tr>
              <a:tr h="0">
                <a:tc>
                  <a:txBody>
                    <a:bodyPr/>
                    <a:lstStyle/>
                    <a:p>
                      <a:r>
                        <a:rPr lang="ja-JP" altLang="en-US"/>
                        <a:t>女性</a:t>
                      </a:r>
                    </a:p>
                  </a:txBody>
                  <a:tcPr anchor="ctr">
                    <a:lnL>
                      <a:noFill/>
                    </a:lnL>
                    <a:lnR>
                      <a:noFill/>
                    </a:lnR>
                    <a:lnT>
                      <a:noFill/>
                    </a:lnT>
                    <a:lnB>
                      <a:noFill/>
                    </a:lnB>
                    <a:noFill/>
                  </a:tcPr>
                </a:tc>
                <a:tc>
                  <a:txBody>
                    <a:bodyPr/>
                    <a:lstStyle/>
                    <a:p>
                      <a:r>
                        <a:rPr lang="en-US" dirty="0" err="1"/>
                        <a:t>diese</a:t>
                      </a:r>
                      <a:endParaRPr lang="en-US" dirty="0"/>
                    </a:p>
                  </a:txBody>
                  <a:tcPr anchor="ctr">
                    <a:lnL>
                      <a:noFill/>
                    </a:lnL>
                    <a:lnR>
                      <a:noFill/>
                    </a:lnR>
                    <a:lnT>
                      <a:noFill/>
                    </a:lnT>
                    <a:lnB>
                      <a:noFill/>
                    </a:lnB>
                    <a:noFill/>
                  </a:tcPr>
                </a:tc>
                <a:tc>
                  <a:txBody>
                    <a:bodyPr/>
                    <a:lstStyle/>
                    <a:p>
                      <a:r>
                        <a:rPr lang="en-US"/>
                        <a:t>dieser</a:t>
                      </a:r>
                    </a:p>
                  </a:txBody>
                  <a:tcPr anchor="ctr">
                    <a:lnL>
                      <a:noFill/>
                    </a:lnL>
                    <a:lnR>
                      <a:noFill/>
                    </a:lnR>
                    <a:lnT>
                      <a:noFill/>
                    </a:lnT>
                    <a:lnB>
                      <a:noFill/>
                    </a:lnB>
                    <a:noFill/>
                  </a:tcPr>
                </a:tc>
                <a:tc>
                  <a:txBody>
                    <a:bodyPr/>
                    <a:lstStyle/>
                    <a:p>
                      <a:r>
                        <a:rPr lang="en-US"/>
                        <a:t>dieser</a:t>
                      </a:r>
                    </a:p>
                  </a:txBody>
                  <a:tcPr anchor="ctr">
                    <a:lnL>
                      <a:noFill/>
                    </a:lnL>
                    <a:lnR>
                      <a:noFill/>
                    </a:lnR>
                    <a:lnT>
                      <a:noFill/>
                    </a:lnT>
                    <a:lnB>
                      <a:noFill/>
                    </a:lnB>
                    <a:noFill/>
                  </a:tcPr>
                </a:tc>
                <a:tc>
                  <a:txBody>
                    <a:bodyPr/>
                    <a:lstStyle/>
                    <a:p>
                      <a:r>
                        <a:rPr lang="en-US"/>
                        <a:t>diese</a:t>
                      </a:r>
                    </a:p>
                  </a:txBody>
                  <a:tcPr anchor="ctr">
                    <a:lnL>
                      <a:noFill/>
                    </a:lnL>
                    <a:lnR>
                      <a:noFill/>
                    </a:lnR>
                    <a:lnT>
                      <a:noFill/>
                    </a:lnT>
                    <a:lnB>
                      <a:noFill/>
                    </a:lnB>
                    <a:noFill/>
                  </a:tcPr>
                </a:tc>
                <a:extLst>
                  <a:ext uri="{0D108BD9-81ED-4DB2-BD59-A6C34878D82A}">
                    <a16:rowId xmlns:a16="http://schemas.microsoft.com/office/drawing/2014/main" val="2308473195"/>
                  </a:ext>
                </a:extLst>
              </a:tr>
              <a:tr h="0">
                <a:tc>
                  <a:txBody>
                    <a:bodyPr/>
                    <a:lstStyle/>
                    <a:p>
                      <a:r>
                        <a:rPr lang="ja-JP" altLang="en-US" dirty="0"/>
                        <a:t>中性</a:t>
                      </a:r>
                    </a:p>
                  </a:txBody>
                  <a:tcPr anchor="ctr">
                    <a:lnL>
                      <a:noFill/>
                    </a:lnL>
                    <a:lnR>
                      <a:noFill/>
                    </a:lnR>
                    <a:lnT>
                      <a:noFill/>
                    </a:lnT>
                    <a:lnB>
                      <a:noFill/>
                    </a:lnB>
                    <a:noFill/>
                  </a:tcPr>
                </a:tc>
                <a:tc>
                  <a:txBody>
                    <a:bodyPr/>
                    <a:lstStyle/>
                    <a:p>
                      <a:r>
                        <a:rPr lang="en-US"/>
                        <a:t>dieses</a:t>
                      </a:r>
                    </a:p>
                  </a:txBody>
                  <a:tcPr anchor="ctr">
                    <a:lnL>
                      <a:noFill/>
                    </a:lnL>
                    <a:lnR>
                      <a:noFill/>
                    </a:lnR>
                    <a:lnT>
                      <a:noFill/>
                    </a:lnT>
                    <a:lnB>
                      <a:noFill/>
                    </a:lnB>
                    <a:noFill/>
                  </a:tcPr>
                </a:tc>
                <a:tc>
                  <a:txBody>
                    <a:bodyPr/>
                    <a:lstStyle/>
                    <a:p>
                      <a:r>
                        <a:rPr lang="en-US" dirty="0"/>
                        <a:t>dieses</a:t>
                      </a:r>
                    </a:p>
                  </a:txBody>
                  <a:tcPr anchor="ctr">
                    <a:lnL>
                      <a:noFill/>
                    </a:lnL>
                    <a:lnR>
                      <a:noFill/>
                    </a:lnR>
                    <a:lnT>
                      <a:noFill/>
                    </a:lnT>
                    <a:lnB>
                      <a:noFill/>
                    </a:lnB>
                    <a:noFill/>
                  </a:tcPr>
                </a:tc>
                <a:tc>
                  <a:txBody>
                    <a:bodyPr/>
                    <a:lstStyle/>
                    <a:p>
                      <a:r>
                        <a:rPr lang="en-US"/>
                        <a:t>diesem</a:t>
                      </a:r>
                    </a:p>
                  </a:txBody>
                  <a:tcPr anchor="ctr">
                    <a:lnL>
                      <a:noFill/>
                    </a:lnL>
                    <a:lnR>
                      <a:noFill/>
                    </a:lnR>
                    <a:lnT>
                      <a:noFill/>
                    </a:lnT>
                    <a:lnB>
                      <a:noFill/>
                    </a:lnB>
                    <a:noFill/>
                  </a:tcPr>
                </a:tc>
                <a:tc>
                  <a:txBody>
                    <a:bodyPr/>
                    <a:lstStyle/>
                    <a:p>
                      <a:r>
                        <a:rPr lang="en-US"/>
                        <a:t>dieses</a:t>
                      </a:r>
                    </a:p>
                  </a:txBody>
                  <a:tcPr anchor="ctr">
                    <a:lnL>
                      <a:noFill/>
                    </a:lnL>
                    <a:lnR>
                      <a:noFill/>
                    </a:lnR>
                    <a:lnT>
                      <a:noFill/>
                    </a:lnT>
                    <a:lnB>
                      <a:noFill/>
                    </a:lnB>
                    <a:noFill/>
                  </a:tcPr>
                </a:tc>
                <a:extLst>
                  <a:ext uri="{0D108BD9-81ED-4DB2-BD59-A6C34878D82A}">
                    <a16:rowId xmlns:a16="http://schemas.microsoft.com/office/drawing/2014/main" val="753383409"/>
                  </a:ext>
                </a:extLst>
              </a:tr>
              <a:tr h="0">
                <a:tc>
                  <a:txBody>
                    <a:bodyPr/>
                    <a:lstStyle/>
                    <a:p>
                      <a:r>
                        <a:rPr lang="ja-JP" altLang="en-US"/>
                        <a:t>複数</a:t>
                      </a:r>
                    </a:p>
                  </a:txBody>
                  <a:tcPr anchor="ctr">
                    <a:lnL>
                      <a:noFill/>
                    </a:lnL>
                    <a:lnR>
                      <a:noFill/>
                    </a:lnR>
                    <a:lnT>
                      <a:noFill/>
                    </a:lnT>
                    <a:lnB>
                      <a:noFill/>
                    </a:lnB>
                    <a:noFill/>
                  </a:tcPr>
                </a:tc>
                <a:tc>
                  <a:txBody>
                    <a:bodyPr/>
                    <a:lstStyle/>
                    <a:p>
                      <a:r>
                        <a:rPr lang="en-US"/>
                        <a:t>diese</a:t>
                      </a:r>
                    </a:p>
                  </a:txBody>
                  <a:tcPr anchor="ctr">
                    <a:lnL>
                      <a:noFill/>
                    </a:lnL>
                    <a:lnR>
                      <a:noFill/>
                    </a:lnR>
                    <a:lnT>
                      <a:noFill/>
                    </a:lnT>
                    <a:lnB>
                      <a:noFill/>
                    </a:lnB>
                    <a:noFill/>
                  </a:tcPr>
                </a:tc>
                <a:tc>
                  <a:txBody>
                    <a:bodyPr/>
                    <a:lstStyle/>
                    <a:p>
                      <a:r>
                        <a:rPr lang="en-US"/>
                        <a:t>dieser</a:t>
                      </a:r>
                    </a:p>
                  </a:txBody>
                  <a:tcPr anchor="ctr">
                    <a:lnL>
                      <a:noFill/>
                    </a:lnL>
                    <a:lnR>
                      <a:noFill/>
                    </a:lnR>
                    <a:lnT>
                      <a:noFill/>
                    </a:lnT>
                    <a:lnB>
                      <a:noFill/>
                    </a:lnB>
                    <a:noFill/>
                  </a:tcPr>
                </a:tc>
                <a:tc>
                  <a:txBody>
                    <a:bodyPr/>
                    <a:lstStyle/>
                    <a:p>
                      <a:r>
                        <a:rPr lang="en-US"/>
                        <a:t>diesen</a:t>
                      </a:r>
                    </a:p>
                  </a:txBody>
                  <a:tcPr anchor="ctr">
                    <a:lnL>
                      <a:noFill/>
                    </a:lnL>
                    <a:lnR>
                      <a:noFill/>
                    </a:lnR>
                    <a:lnT>
                      <a:noFill/>
                    </a:lnT>
                    <a:lnB>
                      <a:noFill/>
                    </a:lnB>
                    <a:noFill/>
                  </a:tcPr>
                </a:tc>
                <a:tc>
                  <a:txBody>
                    <a:bodyPr/>
                    <a:lstStyle/>
                    <a:p>
                      <a:r>
                        <a:rPr lang="en-US" dirty="0" err="1"/>
                        <a:t>diese</a:t>
                      </a:r>
                      <a:endParaRPr lang="en-US" dirty="0"/>
                    </a:p>
                  </a:txBody>
                  <a:tcPr anchor="ctr">
                    <a:lnL>
                      <a:noFill/>
                    </a:lnL>
                    <a:lnR>
                      <a:noFill/>
                    </a:lnR>
                    <a:lnT>
                      <a:noFill/>
                    </a:lnT>
                    <a:lnB>
                      <a:noFill/>
                    </a:lnB>
                    <a:noFill/>
                  </a:tcPr>
                </a:tc>
                <a:extLst>
                  <a:ext uri="{0D108BD9-81ED-4DB2-BD59-A6C34878D82A}">
                    <a16:rowId xmlns:a16="http://schemas.microsoft.com/office/drawing/2014/main" val="858675201"/>
                  </a:ext>
                </a:extLst>
              </a:tr>
            </a:tbl>
          </a:graphicData>
        </a:graphic>
      </p:graphicFrame>
    </p:spTree>
    <p:extLst>
      <p:ext uri="{BB962C8B-B14F-4D97-AF65-F5344CB8AC3E}">
        <p14:creationId xmlns:p14="http://schemas.microsoft.com/office/powerpoint/2010/main" val="32014560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133CB-5E5F-C2D3-452F-5A25A367E2B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3CF58B8-6741-7239-5900-BA1F18FC4542}"/>
              </a:ext>
            </a:extLst>
          </p:cNvPr>
          <p:cNvSpPr>
            <a:spLocks noGrp="1"/>
          </p:cNvSpPr>
          <p:nvPr>
            <p:ph type="title"/>
          </p:nvPr>
        </p:nvSpPr>
        <p:spPr>
          <a:xfrm>
            <a:off x="1251677" y="382384"/>
            <a:ext cx="10178324" cy="1101511"/>
          </a:xfrm>
        </p:spPr>
        <p:txBody>
          <a:bodyPr>
            <a:normAutofit/>
          </a:bodyPr>
          <a:lstStyle/>
          <a:p>
            <a:r>
              <a:rPr kumimoji="1" lang="en-US" altLang="ja-JP" dirty="0"/>
              <a:t>4/16</a:t>
            </a:r>
            <a:r>
              <a:rPr kumimoji="1" lang="ja-JP" altLang="en-US" dirty="0"/>
              <a:t>　 </a:t>
            </a:r>
            <a:r>
              <a:rPr kumimoji="1" lang="fr-CA" altLang="ja-JP" dirty="0"/>
              <a:t>sketch Engine</a:t>
            </a:r>
            <a:endParaRPr kumimoji="1" lang="ja-JP" altLang="en-US" dirty="0"/>
          </a:p>
        </p:txBody>
      </p:sp>
      <p:sp>
        <p:nvSpPr>
          <p:cNvPr id="3" name="テキスト プレースホルダー 2">
            <a:extLst>
              <a:ext uri="{FF2B5EF4-FFF2-40B4-BE49-F238E27FC236}">
                <a16:creationId xmlns:a16="http://schemas.microsoft.com/office/drawing/2014/main" id="{F4BD6077-1B59-5692-B206-C07ACEDD1BD2}"/>
              </a:ext>
            </a:extLst>
          </p:cNvPr>
          <p:cNvSpPr>
            <a:spLocks noGrp="1"/>
          </p:cNvSpPr>
          <p:nvPr>
            <p:ph type="body" idx="1"/>
          </p:nvPr>
        </p:nvSpPr>
        <p:spPr>
          <a:xfrm>
            <a:off x="1251677" y="1112808"/>
            <a:ext cx="9867772" cy="4766785"/>
          </a:xfrm>
        </p:spPr>
        <p:txBody>
          <a:bodyPr>
            <a:normAutofit fontScale="40000" lnSpcReduction="20000"/>
          </a:bodyPr>
          <a:lstStyle/>
          <a:p>
            <a:pPr>
              <a:buNone/>
            </a:pPr>
            <a:r>
              <a:rPr lang="en-US" altLang="ja-JP" b="1" dirty="0"/>
              <a:t>1. Word Sketch</a:t>
            </a:r>
            <a:r>
              <a:rPr lang="ja-JP" altLang="en-US" b="1" dirty="0"/>
              <a:t>（ワードスケッチ）</a:t>
            </a:r>
          </a:p>
          <a:p>
            <a:pPr>
              <a:buFont typeface="Arial" panose="020B0604020202020204" pitchFamily="34" charset="0"/>
              <a:buChar char="•"/>
            </a:pPr>
            <a:r>
              <a:rPr lang="ja-JP" altLang="en-US" dirty="0"/>
              <a:t>特定の語の**共起語（</a:t>
            </a:r>
            <a:r>
              <a:rPr lang="en-US" altLang="ja-JP" dirty="0"/>
              <a:t>collocates</a:t>
            </a:r>
            <a:r>
              <a:rPr lang="ja-JP" altLang="en-US" dirty="0"/>
              <a:t>）**を自動的にまとめて表示。</a:t>
            </a:r>
          </a:p>
          <a:p>
            <a:pPr>
              <a:buFont typeface="Arial" panose="020B0604020202020204" pitchFamily="34" charset="0"/>
              <a:buChar char="•"/>
            </a:pPr>
            <a:r>
              <a:rPr lang="ja-JP" altLang="en-US" dirty="0"/>
              <a:t>品詞ごとに整理され、「主語として使われる」「目的語として使われる」などの文法的な役割で分類される。</a:t>
            </a:r>
          </a:p>
          <a:p>
            <a:pPr marL="742950" lvl="1" indent="-285750">
              <a:buFont typeface="Arial" panose="020B0604020202020204" pitchFamily="34" charset="0"/>
              <a:buChar char="•"/>
            </a:pPr>
            <a:r>
              <a:rPr lang="ja-JP" altLang="en-US" dirty="0"/>
              <a:t>例：</a:t>
            </a:r>
            <a:r>
              <a:rPr lang="en-US" altLang="ja-JP" i="1" dirty="0"/>
              <a:t>run</a:t>
            </a:r>
            <a:r>
              <a:rPr lang="ja-JP" altLang="en-US" dirty="0"/>
              <a:t> の場合、「主語として使われる名詞（</a:t>
            </a:r>
            <a:r>
              <a:rPr lang="en-US" altLang="ja-JP" dirty="0"/>
              <a:t>e.g., athlete</a:t>
            </a:r>
            <a:r>
              <a:rPr lang="ja-JP" altLang="en-US" dirty="0"/>
              <a:t>）」、「目的語として使われる名詞（</a:t>
            </a:r>
            <a:r>
              <a:rPr lang="en-US" altLang="ja-JP" dirty="0"/>
              <a:t>e.g., business</a:t>
            </a:r>
            <a:r>
              <a:rPr lang="ja-JP" altLang="en-US" dirty="0"/>
              <a:t>）」などが一覧に。</a:t>
            </a:r>
          </a:p>
          <a:p>
            <a:pPr>
              <a:buNone/>
            </a:pPr>
            <a:r>
              <a:rPr lang="en-US" altLang="ja-JP" b="1" dirty="0"/>
              <a:t>2. Sketch Diff</a:t>
            </a:r>
          </a:p>
          <a:p>
            <a:pPr>
              <a:buFont typeface="Arial" panose="020B0604020202020204" pitchFamily="34" charset="0"/>
              <a:buChar char="•"/>
            </a:pPr>
            <a:r>
              <a:rPr lang="en-US" altLang="ja-JP" dirty="0"/>
              <a:t>2</a:t>
            </a:r>
            <a:r>
              <a:rPr lang="ja-JP" altLang="en-US" dirty="0"/>
              <a:t>つの語のワードスケッチを</a:t>
            </a:r>
            <a:r>
              <a:rPr lang="ja-JP" altLang="en-US" b="1" dirty="0"/>
              <a:t>比較表示</a:t>
            </a:r>
            <a:r>
              <a:rPr lang="ja-JP" altLang="en-US" dirty="0"/>
              <a:t>。</a:t>
            </a:r>
          </a:p>
          <a:p>
            <a:pPr marL="742950" lvl="1" indent="-285750">
              <a:buFont typeface="Arial" panose="020B0604020202020204" pitchFamily="34" charset="0"/>
              <a:buChar char="•"/>
            </a:pPr>
            <a:r>
              <a:rPr lang="ja-JP" altLang="en-US" dirty="0"/>
              <a:t>例：</a:t>
            </a:r>
            <a:r>
              <a:rPr lang="en-US" altLang="ja-JP" i="1" dirty="0"/>
              <a:t>big</a:t>
            </a:r>
            <a:r>
              <a:rPr lang="ja-JP" altLang="en-US" dirty="0"/>
              <a:t> と </a:t>
            </a:r>
            <a:r>
              <a:rPr lang="en-US" altLang="ja-JP" i="1" dirty="0"/>
              <a:t>large</a:t>
            </a:r>
            <a:r>
              <a:rPr lang="ja-JP" altLang="en-US" dirty="0"/>
              <a:t> の使われ方の違いがわかる。</a:t>
            </a:r>
          </a:p>
          <a:p>
            <a:pPr>
              <a:buNone/>
            </a:pPr>
            <a:r>
              <a:rPr lang="en-US" altLang="ja-JP" b="1" dirty="0"/>
              <a:t>3. </a:t>
            </a:r>
            <a:r>
              <a:rPr lang="ja-JP" altLang="en-US" b="1" dirty="0"/>
              <a:t>コーパス検索（</a:t>
            </a:r>
            <a:r>
              <a:rPr lang="en-US" altLang="ja-JP" b="1" dirty="0"/>
              <a:t>Concordance Search</a:t>
            </a:r>
            <a:r>
              <a:rPr lang="ja-JP" altLang="en-US" b="1" dirty="0"/>
              <a:t>）</a:t>
            </a:r>
          </a:p>
          <a:p>
            <a:pPr>
              <a:buFont typeface="Arial" panose="020B0604020202020204" pitchFamily="34" charset="0"/>
              <a:buChar char="•"/>
            </a:pPr>
            <a:r>
              <a:rPr lang="ja-JP" altLang="en-US" dirty="0"/>
              <a:t>キーワードに前後する文脈（</a:t>
            </a:r>
            <a:r>
              <a:rPr lang="en-US" altLang="ja-JP" dirty="0"/>
              <a:t>KWIC</a:t>
            </a:r>
            <a:r>
              <a:rPr lang="ja-JP" altLang="en-US" dirty="0"/>
              <a:t>：</a:t>
            </a:r>
            <a:r>
              <a:rPr lang="en-US" altLang="ja-JP" dirty="0"/>
              <a:t>Key Word In Context</a:t>
            </a:r>
            <a:r>
              <a:rPr lang="ja-JP" altLang="en-US" dirty="0"/>
              <a:t>）を一覧表示。</a:t>
            </a:r>
          </a:p>
          <a:p>
            <a:pPr>
              <a:buFont typeface="Arial" panose="020B0604020202020204" pitchFamily="34" charset="0"/>
              <a:buChar char="•"/>
            </a:pPr>
            <a:r>
              <a:rPr lang="ja-JP" altLang="en-US" dirty="0"/>
              <a:t>柔軟なクエリが可能（正規表現、品詞タグ検索など）。</a:t>
            </a:r>
          </a:p>
          <a:p>
            <a:pPr>
              <a:buNone/>
            </a:pPr>
            <a:r>
              <a:rPr lang="en-US" altLang="ja-JP" b="1" dirty="0"/>
              <a:t>4. Collocation</a:t>
            </a:r>
            <a:r>
              <a:rPr lang="ja-JP" altLang="en-US" b="1" dirty="0"/>
              <a:t>（共起語分析）</a:t>
            </a:r>
          </a:p>
          <a:p>
            <a:pPr>
              <a:buFont typeface="Arial" panose="020B0604020202020204" pitchFamily="34" charset="0"/>
              <a:buChar char="•"/>
            </a:pPr>
            <a:r>
              <a:rPr lang="ja-JP" altLang="en-US" dirty="0"/>
              <a:t>指定した語とよく一緒に出現する語を抽出。</a:t>
            </a:r>
          </a:p>
          <a:p>
            <a:pPr>
              <a:buFont typeface="Arial" panose="020B0604020202020204" pitchFamily="34" charset="0"/>
              <a:buChar char="•"/>
            </a:pPr>
            <a:r>
              <a:rPr lang="ja-JP" altLang="en-US" dirty="0"/>
              <a:t>強度（</a:t>
            </a:r>
            <a:r>
              <a:rPr lang="en-US" altLang="ja-JP" dirty="0"/>
              <a:t>MI</a:t>
            </a:r>
            <a:r>
              <a:rPr lang="ja-JP" altLang="en-US" dirty="0"/>
              <a:t>スコアなど）も表示され、統計的に有意な共起関係がわかる。</a:t>
            </a:r>
          </a:p>
          <a:p>
            <a:pPr>
              <a:buNone/>
            </a:pPr>
            <a:r>
              <a:rPr lang="en-US" altLang="ja-JP" b="1" dirty="0"/>
              <a:t>5. </a:t>
            </a:r>
            <a:r>
              <a:rPr lang="ja-JP" altLang="en-US" b="1" dirty="0"/>
              <a:t>コーパス構築機能</a:t>
            </a:r>
          </a:p>
          <a:p>
            <a:pPr>
              <a:buFont typeface="Arial" panose="020B0604020202020204" pitchFamily="34" charset="0"/>
              <a:buChar char="•"/>
            </a:pPr>
            <a:r>
              <a:rPr lang="ja-JP" altLang="en-US" dirty="0"/>
              <a:t>ユーザー自身が</a:t>
            </a:r>
            <a:r>
              <a:rPr lang="ja-JP" altLang="en-US" b="1" dirty="0"/>
              <a:t>自作のコーパスをアップロード</a:t>
            </a:r>
            <a:r>
              <a:rPr lang="ja-JP" altLang="en-US" dirty="0"/>
              <a:t>して分析することも可能（例えば自分の論文や文献など）。</a:t>
            </a:r>
          </a:p>
          <a:p>
            <a:pPr>
              <a:buFont typeface="Arial" panose="020B0604020202020204" pitchFamily="34" charset="0"/>
              <a:buChar char="•"/>
            </a:pPr>
            <a:r>
              <a:rPr lang="en-US" altLang="ja-JP" dirty="0" err="1"/>
              <a:t>WebBootCat</a:t>
            </a:r>
            <a:r>
              <a:rPr lang="ja-JP" altLang="en-US" dirty="0"/>
              <a:t>を使えば、ウェブ上から簡単にコーパスを構築することもできる。</a:t>
            </a:r>
          </a:p>
          <a:p>
            <a:pPr>
              <a:buNone/>
            </a:pPr>
            <a:r>
              <a:rPr lang="en-US" altLang="ja-JP" b="1" dirty="0"/>
              <a:t>6. </a:t>
            </a:r>
            <a:r>
              <a:rPr lang="ja-JP" altLang="en-US" b="1" dirty="0"/>
              <a:t>多言語対応</a:t>
            </a:r>
          </a:p>
          <a:p>
            <a:pPr>
              <a:buFont typeface="Arial" panose="020B0604020202020204" pitchFamily="34" charset="0"/>
              <a:buChar char="•"/>
            </a:pPr>
            <a:r>
              <a:rPr lang="ja-JP" altLang="en-US" dirty="0"/>
              <a:t>英語、日本語、フランス語、ドイツ語、スペイン語など</a:t>
            </a:r>
            <a:r>
              <a:rPr lang="en-US" altLang="ja-JP" b="1" dirty="0"/>
              <a:t>90</a:t>
            </a:r>
            <a:r>
              <a:rPr lang="ja-JP" altLang="en-US" b="1" dirty="0"/>
              <a:t>以上の言語に対応</a:t>
            </a:r>
            <a:r>
              <a:rPr lang="ja-JP" altLang="en-US" dirty="0"/>
              <a:t>。</a:t>
            </a:r>
          </a:p>
          <a:p>
            <a:pPr>
              <a:buFont typeface="Arial" panose="020B0604020202020204" pitchFamily="34" charset="0"/>
              <a:buChar char="•"/>
            </a:pPr>
            <a:r>
              <a:rPr lang="ja-JP" altLang="en-US" dirty="0"/>
              <a:t>言語ごとに適切な形態素解析や品詞タグが使われる。</a:t>
            </a:r>
          </a:p>
          <a:p>
            <a:pPr>
              <a:buNone/>
            </a:pPr>
            <a:r>
              <a:rPr lang="en-US" altLang="ja-JP" b="1" dirty="0"/>
              <a:t>7. </a:t>
            </a:r>
            <a:r>
              <a:rPr lang="ja-JP" altLang="en-US" b="1" dirty="0"/>
              <a:t>辞書や語義とのリンク</a:t>
            </a:r>
          </a:p>
          <a:p>
            <a:pPr>
              <a:buFont typeface="Arial" panose="020B0604020202020204" pitchFamily="34" charset="0"/>
              <a:buChar char="•"/>
            </a:pPr>
            <a:r>
              <a:rPr lang="en-US" altLang="ja-JP" dirty="0"/>
              <a:t>WordNet</a:t>
            </a:r>
            <a:r>
              <a:rPr lang="ja-JP" altLang="en-US" dirty="0"/>
              <a:t>や他の語彙リソースと連携していることも多く、意味分析がしやすい。</a:t>
            </a:r>
          </a:p>
          <a:p>
            <a:pPr marL="482600" lvl="1" indent="0">
              <a:buNone/>
            </a:pPr>
            <a:endParaRPr kumimoji="1" lang="fr-CA" altLang="ja-JP" dirty="0">
              <a:latin typeface="ＭＳ 明朝" panose="02020609040205080304" pitchFamily="17" charset="-128"/>
              <a:ea typeface="ＭＳ 明朝" panose="02020609040205080304" pitchFamily="17" charset="-128"/>
            </a:endParaRPr>
          </a:p>
          <a:p>
            <a:pPr marL="482600" lvl="1" indent="0">
              <a:buNone/>
            </a:pPr>
            <a:r>
              <a:rPr kumimoji="1" lang="fr-CA" altLang="ja-JP" dirty="0">
                <a:latin typeface="ＭＳ 明朝" panose="02020609040205080304" pitchFamily="17" charset="-128"/>
                <a:ea typeface="ＭＳ 明朝" panose="02020609040205080304" pitchFamily="17" charset="-128"/>
              </a:rPr>
              <a:t>Frantext</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465377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タイトル 1"/>
          <p:cNvSpPr txBox="1">
            <a:spLocks noGrp="1"/>
          </p:cNvSpPr>
          <p:nvPr>
            <p:ph type="title"/>
          </p:nvPr>
        </p:nvSpPr>
        <p:spPr>
          <a:xfrm>
            <a:off x="891539" y="382384"/>
            <a:ext cx="10835642" cy="1492133"/>
          </a:xfrm>
          <a:prstGeom prst="rect">
            <a:avLst/>
          </a:prstGeom>
        </p:spPr>
        <p:txBody>
          <a:bodyPr/>
          <a:lstStyle/>
          <a:p>
            <a:pPr defTabSz="603504">
              <a:defRPr sz="2970" spc="132">
                <a:latin typeface="+mn-lt"/>
                <a:ea typeface="+mn-ea"/>
                <a:cs typeface="+mn-cs"/>
                <a:sym typeface="Helvetica"/>
              </a:defRPr>
            </a:pPr>
            <a:r>
              <a:rPr lang="en-US" dirty="0"/>
              <a:t>4/30 </a:t>
            </a:r>
            <a:r>
              <a:rPr dirty="0" err="1"/>
              <a:t>d</a:t>
            </a:r>
            <a:r>
              <a:rPr cap="none" dirty="0" err="1"/>
              <a:t>e</a:t>
            </a:r>
            <a:r>
              <a:rPr dirty="0" err="1"/>
              <a:t>とd</a:t>
            </a:r>
            <a:r>
              <a:rPr cap="none" dirty="0" err="1"/>
              <a:t>es</a:t>
            </a:r>
            <a:r>
              <a:rPr cap="none" dirty="0"/>
              <a:t> </a:t>
            </a:r>
            <a:r>
              <a:rPr cap="none" dirty="0" err="1"/>
              <a:t>複数形容詞＋複数</a:t>
            </a:r>
            <a:br>
              <a:rPr cap="none" dirty="0"/>
            </a:br>
            <a:r>
              <a:rPr cap="none" dirty="0"/>
              <a:t>（</a:t>
            </a:r>
            <a:r>
              <a:rPr cap="none" dirty="0" err="1"/>
              <a:t>フランス語初級文法の難問</a:t>
            </a:r>
            <a:r>
              <a:rPr cap="none" dirty="0"/>
              <a:t>）</a:t>
            </a:r>
            <a:br>
              <a:rPr cap="none" dirty="0"/>
            </a:br>
            <a:endParaRPr cap="none" dirty="0"/>
          </a:p>
        </p:txBody>
      </p:sp>
      <p:sp>
        <p:nvSpPr>
          <p:cNvPr id="399" name="コンテンツ プレースホルダー 2"/>
          <p:cNvSpPr txBox="1">
            <a:spLocks noGrp="1"/>
          </p:cNvSpPr>
          <p:nvPr>
            <p:ph type="body" idx="1"/>
          </p:nvPr>
        </p:nvSpPr>
        <p:spPr>
          <a:prstGeom prst="rect">
            <a:avLst/>
          </a:prstGeom>
        </p:spPr>
        <p:txBody>
          <a:bodyPr/>
          <a:lstStyle/>
          <a:p>
            <a:pPr marL="0" indent="0">
              <a:buSzTx/>
              <a:buNone/>
            </a:pPr>
            <a:r>
              <a:rPr dirty="0" err="1"/>
              <a:t>内省が不可能な現象の記述</a:t>
            </a:r>
            <a:endParaRPr dirty="0"/>
          </a:p>
          <a:p>
            <a:pPr marL="0" indent="0">
              <a:buSzTx/>
              <a:buNone/>
            </a:pPr>
            <a:endParaRPr dirty="0"/>
          </a:p>
          <a:p>
            <a:endParaRPr dirty="0"/>
          </a:p>
          <a:p>
            <a:endParaRPr dirty="0"/>
          </a:p>
          <a:p>
            <a:r>
              <a:rPr dirty="0"/>
              <a:t>des / de </a:t>
            </a:r>
            <a:r>
              <a:rPr dirty="0" err="1"/>
              <a:t>bonnes</a:t>
            </a:r>
            <a:r>
              <a:rPr dirty="0"/>
              <a:t> conditions 	</a:t>
            </a:r>
          </a:p>
          <a:p>
            <a:r>
              <a:rPr dirty="0"/>
              <a:t>des petits pois			</a:t>
            </a:r>
          </a:p>
          <a:p>
            <a:r>
              <a:rPr dirty="0"/>
              <a:t>des grands </a:t>
            </a:r>
            <a:r>
              <a:rPr dirty="0" err="1"/>
              <a:t>magasins</a:t>
            </a:r>
            <a:endParaRPr dirty="0"/>
          </a:p>
        </p:txBody>
      </p:sp>
      <p:sp>
        <p:nvSpPr>
          <p:cNvPr id="400" name="テキスト ボックス 3"/>
          <p:cNvSpPr txBox="1"/>
          <p:nvPr/>
        </p:nvSpPr>
        <p:spPr>
          <a:xfrm>
            <a:off x="1251677" y="2944622"/>
            <a:ext cx="3081784" cy="735966"/>
          </a:xfrm>
          <a:prstGeom prst="rect">
            <a:avLst/>
          </a:prstGeom>
          <a:ln>
            <a:solidFill>
              <a:srgbClr val="FF505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レジスター:   話し言葉はdes</a:t>
            </a:r>
          </a:p>
          <a:p>
            <a:r>
              <a:t>複合語：　　　複合語はdes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タイトル 1"/>
          <p:cNvSpPr txBox="1">
            <a:spLocks noGrp="1"/>
          </p:cNvSpPr>
          <p:nvPr>
            <p:ph type="title"/>
          </p:nvPr>
        </p:nvSpPr>
        <p:spPr>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lang="en-US" dirty="0">
                <a:latin typeface="+mn-lt"/>
                <a:ea typeface="+mn-ea"/>
                <a:cs typeface="+mn-cs"/>
                <a:sym typeface="Helvetica"/>
              </a:rPr>
              <a:t>4/30 </a:t>
            </a:r>
            <a:r>
              <a:rPr dirty="0" err="1">
                <a:latin typeface="+mn-lt"/>
                <a:ea typeface="+mn-ea"/>
                <a:cs typeface="+mn-cs"/>
                <a:sym typeface="Helvetica"/>
              </a:rPr>
              <a:t>反例</a:t>
            </a:r>
            <a:endParaRPr dirty="0">
              <a:latin typeface="+mn-lt"/>
              <a:ea typeface="+mn-ea"/>
              <a:cs typeface="+mn-cs"/>
              <a:sym typeface="Helvetica"/>
            </a:endParaRPr>
          </a:p>
        </p:txBody>
      </p:sp>
      <p:sp>
        <p:nvSpPr>
          <p:cNvPr id="405" name="コンテンツ プレースホルダ 2"/>
          <p:cNvSpPr txBox="1">
            <a:spLocks noGrp="1"/>
          </p:cNvSpPr>
          <p:nvPr>
            <p:ph type="body" idx="1"/>
          </p:nvPr>
        </p:nvSpPr>
        <p:spPr>
          <a:prstGeom prst="rect">
            <a:avLst/>
          </a:prstGeom>
        </p:spPr>
        <p:txBody>
          <a:bodyPr/>
          <a:lstStyle/>
          <a:p>
            <a:pPr marL="457200" indent="-457200">
              <a:buFontTx/>
              <a:buAutoNum type="arabicPeriod"/>
            </a:pPr>
            <a:r>
              <a:t> Je te souhaite </a:t>
            </a:r>
            <a:r>
              <a:rPr u="sng"/>
              <a:t>de très bonnes vacances</a:t>
            </a:r>
            <a:r>
              <a:t>.</a:t>
            </a:r>
          </a:p>
          <a:p>
            <a:pPr marL="514350" indent="-514350">
              <a:buSzTx/>
              <a:buNone/>
            </a:pPr>
            <a:r>
              <a:t>  話し言葉にもdeは現れる。</a:t>
            </a:r>
          </a:p>
          <a:p>
            <a:pPr marL="457200" indent="-457200">
              <a:buFontTx/>
              <a:buAutoNum type="arabicPeriod" startAt="2"/>
            </a:pPr>
            <a:r>
              <a:t>Dieu aime la justice et le bon droit et qu'on ne le trompe pas par </a:t>
            </a:r>
            <a:r>
              <a:rPr u="sng"/>
              <a:t>de faux-semblants</a:t>
            </a:r>
            <a:r>
              <a:t>. (Oldenbourg, Z., </a:t>
            </a:r>
            <a:r>
              <a:rPr i="1"/>
              <a:t>Les cités charnelles ou l’Histoire de Roger de Montbrun </a:t>
            </a:r>
            <a:r>
              <a:t>1961)</a:t>
            </a:r>
          </a:p>
          <a:p>
            <a:pPr marL="514350" indent="-514350">
              <a:buSzTx/>
              <a:buNone/>
            </a:pPr>
            <a:r>
              <a:t>ハイフンで結ばれた複合語でさえ、deが現れることがある。</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タイトル 1"/>
          <p:cNvSpPr txBox="1">
            <a:spLocks noGrp="1"/>
          </p:cNvSpPr>
          <p:nvPr>
            <p:ph type="title"/>
          </p:nvPr>
        </p:nvSpPr>
        <p:spPr>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lang="en-US" dirty="0">
                <a:latin typeface="+mn-lt"/>
                <a:ea typeface="+mn-ea"/>
                <a:cs typeface="+mn-cs"/>
                <a:sym typeface="Helvetica"/>
              </a:rPr>
              <a:t>4/30</a:t>
            </a:r>
            <a:r>
              <a:rPr dirty="0">
                <a:latin typeface="+mn-lt"/>
                <a:ea typeface="+mn-ea"/>
                <a:cs typeface="+mn-cs"/>
                <a:sym typeface="Helvetica"/>
              </a:rPr>
              <a:t>コーパス</a:t>
            </a:r>
          </a:p>
        </p:txBody>
      </p:sp>
      <p:pic>
        <p:nvPicPr>
          <p:cNvPr id="408" name="Picture 2" descr="Picture 2"/>
          <p:cNvPicPr>
            <a:picLocks noChangeAspect="1"/>
          </p:cNvPicPr>
          <p:nvPr/>
        </p:nvPicPr>
        <p:blipFill>
          <a:blip r:embed="rId2"/>
          <a:stretch>
            <a:fillRect/>
          </a:stretch>
        </p:blipFill>
        <p:spPr>
          <a:xfrm>
            <a:off x="3791744" y="1268759"/>
            <a:ext cx="4896545" cy="5112570"/>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タイトル 1"/>
          <p:cNvSpPr txBox="1">
            <a:spLocks noGrp="1"/>
          </p:cNvSpPr>
          <p:nvPr>
            <p:ph type="title"/>
          </p:nvPr>
        </p:nvSpPr>
        <p:spPr>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lang="en-US" dirty="0">
                <a:latin typeface="+mn-lt"/>
                <a:ea typeface="+mn-ea"/>
                <a:cs typeface="+mn-cs"/>
                <a:sym typeface="Helvetica"/>
              </a:rPr>
              <a:t>4/30 </a:t>
            </a:r>
            <a:r>
              <a:rPr dirty="0" err="1">
                <a:latin typeface="+mn-lt"/>
                <a:ea typeface="+mn-ea"/>
                <a:cs typeface="+mn-cs"/>
                <a:sym typeface="Helvetica"/>
              </a:rPr>
              <a:t>データの収集</a:t>
            </a:r>
            <a:endParaRPr dirty="0">
              <a:latin typeface="+mn-lt"/>
              <a:ea typeface="+mn-ea"/>
              <a:cs typeface="+mn-cs"/>
              <a:sym typeface="Helvetica"/>
            </a:endParaRPr>
          </a:p>
        </p:txBody>
      </p:sp>
      <p:sp>
        <p:nvSpPr>
          <p:cNvPr id="411" name="コンテンツ プレースホルダ 2"/>
          <p:cNvSpPr txBox="1">
            <a:spLocks noGrp="1"/>
          </p:cNvSpPr>
          <p:nvPr>
            <p:ph type="body" idx="1"/>
          </p:nvPr>
        </p:nvSpPr>
        <p:spPr>
          <a:xfrm>
            <a:off x="1847527" y="1600201"/>
            <a:ext cx="8363272" cy="4525963"/>
          </a:xfrm>
          <a:prstGeom prst="rect">
            <a:avLst/>
          </a:prstGeom>
        </p:spPr>
        <p:txBody>
          <a:bodyPr/>
          <a:lstStyle/>
          <a:p>
            <a:r>
              <a:t>deはpolysémieであるため、前置詞の直後や、特定の他動詞の直後など、冠詞以外は出現できない文脈をターゲットに定めることが必要</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タイトル 1"/>
          <p:cNvSpPr txBox="1">
            <a:spLocks noGrp="1"/>
          </p:cNvSpPr>
          <p:nvPr>
            <p:ph type="title"/>
          </p:nvPr>
        </p:nvSpPr>
        <p:spPr>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lang="en-US" dirty="0">
                <a:latin typeface="+mn-lt"/>
                <a:ea typeface="+mn-ea"/>
                <a:cs typeface="+mn-cs"/>
                <a:sym typeface="Helvetica"/>
              </a:rPr>
              <a:t>4/30 </a:t>
            </a:r>
            <a:r>
              <a:rPr dirty="0" err="1">
                <a:latin typeface="+mn-lt"/>
                <a:ea typeface="+mn-ea"/>
                <a:cs typeface="+mn-cs"/>
                <a:sym typeface="Helvetica"/>
              </a:rPr>
              <a:t>ファクタ</a:t>
            </a:r>
            <a:r>
              <a:rPr dirty="0">
                <a:latin typeface="+mn-lt"/>
                <a:ea typeface="+mn-ea"/>
                <a:cs typeface="+mn-cs"/>
                <a:sym typeface="Helvetica"/>
              </a:rPr>
              <a:t>ー</a:t>
            </a:r>
          </a:p>
        </p:txBody>
      </p:sp>
      <p:sp>
        <p:nvSpPr>
          <p:cNvPr id="414" name="コンテンツ プレースホルダ 2"/>
          <p:cNvSpPr txBox="1">
            <a:spLocks noGrp="1"/>
          </p:cNvSpPr>
          <p:nvPr>
            <p:ph type="body" idx="1"/>
          </p:nvPr>
        </p:nvSpPr>
        <p:spPr>
          <a:prstGeom prst="rect">
            <a:avLst/>
          </a:prstGeom>
        </p:spPr>
        <p:txBody>
          <a:bodyPr/>
          <a:lstStyle/>
          <a:p>
            <a:pPr marL="457200" lvl="2" indent="-457200">
              <a:buFontTx/>
              <a:buChar char="p"/>
              <a:defRPr sz="3200"/>
            </a:pPr>
            <a:r>
              <a:t>形容詞の種類</a:t>
            </a:r>
          </a:p>
          <a:p>
            <a:pPr>
              <a:buFontTx/>
              <a:buChar char="p"/>
              <a:defRPr sz="3200"/>
            </a:pPr>
            <a:r>
              <a:t> ジャンル・レジスター</a:t>
            </a:r>
          </a:p>
          <a:p>
            <a:pPr>
              <a:buFontTx/>
              <a:buChar char="p"/>
              <a:defRPr sz="3200"/>
            </a:pPr>
            <a:r>
              <a:t> 形容詞の強調</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タイトル 1"/>
          <p:cNvSpPr txBox="1">
            <a:spLocks noGrp="1"/>
          </p:cNvSpPr>
          <p:nvPr>
            <p:ph type="title"/>
          </p:nvPr>
        </p:nvSpPr>
        <p:spPr>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lang="en-US" dirty="0">
                <a:latin typeface="+mn-lt"/>
                <a:ea typeface="+mn-ea"/>
                <a:cs typeface="+mn-cs"/>
                <a:sym typeface="Helvetica"/>
              </a:rPr>
              <a:t>4/30 </a:t>
            </a:r>
            <a:r>
              <a:rPr dirty="0" err="1">
                <a:latin typeface="+mn-lt"/>
                <a:ea typeface="+mn-ea"/>
                <a:cs typeface="+mn-cs"/>
                <a:sym typeface="Helvetica"/>
              </a:rPr>
              <a:t>形容詞の種類</a:t>
            </a:r>
            <a:endParaRPr dirty="0">
              <a:latin typeface="+mn-lt"/>
              <a:ea typeface="+mn-ea"/>
              <a:cs typeface="+mn-cs"/>
              <a:sym typeface="Helvetica"/>
            </a:endParaRPr>
          </a:p>
        </p:txBody>
      </p:sp>
      <p:pic>
        <p:nvPicPr>
          <p:cNvPr id="417" name="Picture 2" descr="Picture 2"/>
          <p:cNvPicPr>
            <a:picLocks noChangeAspect="1"/>
          </p:cNvPicPr>
          <p:nvPr/>
        </p:nvPicPr>
        <p:blipFill>
          <a:blip r:embed="rId2"/>
          <a:stretch>
            <a:fillRect/>
          </a:stretch>
        </p:blipFill>
        <p:spPr>
          <a:xfrm>
            <a:off x="2711624" y="1484784"/>
            <a:ext cx="6880707" cy="4179632"/>
          </a:xfrm>
          <a:prstGeom prst="rect">
            <a:avLst/>
          </a:prstGeom>
          <a:ln w="12700">
            <a:miter lim="400000"/>
          </a:ln>
        </p:spPr>
      </p:pic>
      <p:sp>
        <p:nvSpPr>
          <p:cNvPr id="418" name="テキスト ボックス 4"/>
          <p:cNvSpPr txBox="1"/>
          <p:nvPr/>
        </p:nvSpPr>
        <p:spPr>
          <a:xfrm>
            <a:off x="7869911" y="5589239"/>
            <a:ext cx="2212817" cy="853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a:lvl1pPr>
          </a:lstStyle>
          <a:p>
            <a:r>
              <a:t>petit!!!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タイトル 1"/>
          <p:cNvSpPr txBox="1">
            <a:spLocks noGrp="1"/>
          </p:cNvSpPr>
          <p:nvPr>
            <p:ph type="title"/>
          </p:nvPr>
        </p:nvSpPr>
        <p:spPr>
          <a:prstGeom prst="rect">
            <a:avLst/>
          </a:prstGeom>
        </p:spPr>
        <p:txBody>
          <a:bodyPr/>
          <a:lstStyle/>
          <a:p>
            <a:r>
              <a:rPr lang="en-US" dirty="0">
                <a:latin typeface="+mn-lt"/>
                <a:ea typeface="+mn-ea"/>
                <a:cs typeface="+mn-cs"/>
                <a:sym typeface="Helvetica"/>
              </a:rPr>
              <a:t>4/30</a:t>
            </a:r>
            <a:r>
              <a:rPr dirty="0">
                <a:latin typeface="+mn-lt"/>
                <a:ea typeface="+mn-ea"/>
                <a:cs typeface="+mn-cs"/>
                <a:sym typeface="Helvetica"/>
              </a:rPr>
              <a:t>ジャンル</a:t>
            </a:r>
            <a:r>
              <a:rPr dirty="0"/>
              <a:t>/</a:t>
            </a:r>
            <a:r>
              <a:rPr dirty="0" err="1">
                <a:latin typeface="+mn-lt"/>
                <a:ea typeface="+mn-ea"/>
                <a:cs typeface="+mn-cs"/>
                <a:sym typeface="Helvetica"/>
              </a:rPr>
              <a:t>レジスタ</a:t>
            </a:r>
            <a:r>
              <a:rPr dirty="0">
                <a:latin typeface="+mn-lt"/>
                <a:ea typeface="+mn-ea"/>
                <a:cs typeface="+mn-cs"/>
                <a:sym typeface="Helvetica"/>
              </a:rPr>
              <a:t>ー</a:t>
            </a:r>
          </a:p>
        </p:txBody>
      </p:sp>
      <p:pic>
        <p:nvPicPr>
          <p:cNvPr id="421" name="Picture 2" descr="Picture 2"/>
          <p:cNvPicPr>
            <a:picLocks noChangeAspect="1"/>
          </p:cNvPicPr>
          <p:nvPr/>
        </p:nvPicPr>
        <p:blipFill>
          <a:blip r:embed="rId2"/>
          <a:stretch>
            <a:fillRect/>
          </a:stretch>
        </p:blipFill>
        <p:spPr>
          <a:xfrm>
            <a:off x="2495599" y="2564903"/>
            <a:ext cx="7596338" cy="1584177"/>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タイトル 1"/>
          <p:cNvSpPr txBox="1">
            <a:spLocks noGrp="1"/>
          </p:cNvSpPr>
          <p:nvPr>
            <p:ph type="title"/>
          </p:nvPr>
        </p:nvSpPr>
        <p:spPr>
          <a:prstGeom prst="rect">
            <a:avLst/>
          </a:prstGeom>
        </p:spPr>
        <p:txBody>
          <a:bodyPr/>
          <a:lstStyle/>
          <a:p>
            <a:r>
              <a:rPr lang="en-US" dirty="0"/>
              <a:t>4/30 </a:t>
            </a:r>
            <a:r>
              <a:rPr dirty="0" err="1"/>
              <a:t>petit</a:t>
            </a:r>
            <a:r>
              <a:rPr dirty="0" err="1">
                <a:latin typeface="+mn-lt"/>
                <a:ea typeface="+mn-ea"/>
                <a:cs typeface="+mn-cs"/>
                <a:sym typeface="Helvetica"/>
              </a:rPr>
              <a:t>の特異性</a:t>
            </a:r>
            <a:endParaRPr dirty="0">
              <a:latin typeface="+mn-lt"/>
              <a:ea typeface="+mn-ea"/>
              <a:cs typeface="+mn-cs"/>
              <a:sym typeface="Helvetica"/>
            </a:endParaRPr>
          </a:p>
        </p:txBody>
      </p:sp>
      <p:pic>
        <p:nvPicPr>
          <p:cNvPr id="424" name="Picture 2" descr="Picture 2"/>
          <p:cNvPicPr>
            <a:picLocks noChangeAspect="1"/>
          </p:cNvPicPr>
          <p:nvPr/>
        </p:nvPicPr>
        <p:blipFill>
          <a:blip r:embed="rId2"/>
          <a:stretch>
            <a:fillRect/>
          </a:stretch>
        </p:blipFill>
        <p:spPr>
          <a:xfrm>
            <a:off x="1919535" y="1628800"/>
            <a:ext cx="3744417" cy="2974396"/>
          </a:xfrm>
          <a:prstGeom prst="rect">
            <a:avLst/>
          </a:prstGeom>
          <a:ln w="12700">
            <a:miter lim="400000"/>
          </a:ln>
        </p:spPr>
      </p:pic>
      <p:pic>
        <p:nvPicPr>
          <p:cNvPr id="425" name="Picture 4" descr="Picture 4"/>
          <p:cNvPicPr>
            <a:picLocks noChangeAspect="1"/>
          </p:cNvPicPr>
          <p:nvPr/>
        </p:nvPicPr>
        <p:blipFill>
          <a:blip r:embed="rId3"/>
          <a:stretch>
            <a:fillRect/>
          </a:stretch>
        </p:blipFill>
        <p:spPr>
          <a:xfrm>
            <a:off x="6384032" y="1700808"/>
            <a:ext cx="3600401" cy="2952328"/>
          </a:xfrm>
          <a:prstGeom prst="rect">
            <a:avLst/>
          </a:prstGeom>
          <a:ln w="12700">
            <a:miter lim="400000"/>
          </a:ln>
        </p:spPr>
      </p:pic>
      <p:sp>
        <p:nvSpPr>
          <p:cNvPr id="426" name="正方形/長方形 7"/>
          <p:cNvSpPr txBox="1"/>
          <p:nvPr/>
        </p:nvSpPr>
        <p:spPr>
          <a:xfrm>
            <a:off x="1821239" y="4941168"/>
            <a:ext cx="3724985" cy="726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図4： desの出現割合・20世紀後半の全てのジャンル</a:t>
            </a:r>
          </a:p>
        </p:txBody>
      </p:sp>
      <p:sp>
        <p:nvSpPr>
          <p:cNvPr id="427" name="正方形/長方形 8"/>
          <p:cNvSpPr txBox="1"/>
          <p:nvPr/>
        </p:nvSpPr>
        <p:spPr>
          <a:xfrm>
            <a:off x="6141720" y="4869160"/>
            <a:ext cx="3869000" cy="726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図5：desの出現割合・17世紀から現代までの小説</a:t>
            </a:r>
          </a:p>
        </p:txBody>
      </p:sp>
      <p:sp>
        <p:nvSpPr>
          <p:cNvPr id="428" name="正方形/長方形 9"/>
          <p:cNvSpPr txBox="1"/>
          <p:nvPr/>
        </p:nvSpPr>
        <p:spPr>
          <a:xfrm>
            <a:off x="1893247" y="5877271"/>
            <a:ext cx="6029241" cy="688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dirty="0"/>
              <a:t>De </a:t>
            </a:r>
            <a:r>
              <a:rPr dirty="0" err="1"/>
              <a:t>Vaugelas</a:t>
            </a:r>
            <a:r>
              <a:rPr dirty="0"/>
              <a:t>　（1647）、Remarques sur la langue </a:t>
            </a:r>
            <a:r>
              <a:rPr dirty="0" err="1"/>
              <a:t>françoise</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D4FB8C-BD19-E474-F30D-817DDF1013DB}"/>
              </a:ext>
            </a:extLst>
          </p:cNvPr>
          <p:cNvSpPr>
            <a:spLocks noGrp="1"/>
          </p:cNvSpPr>
          <p:nvPr>
            <p:ph type="title"/>
          </p:nvPr>
        </p:nvSpPr>
        <p:spPr/>
        <p:txBody>
          <a:bodyPr/>
          <a:lstStyle/>
          <a:p>
            <a:r>
              <a:rPr kumimoji="1" lang="en-US" altLang="ja-JP" dirty="0"/>
              <a:t>4/9 </a:t>
            </a:r>
            <a:r>
              <a:rPr kumimoji="1" lang="en-GB" altLang="ja-JP" dirty="0"/>
              <a:t>Introduction</a:t>
            </a:r>
            <a:br>
              <a:rPr kumimoji="1" lang="en-GB" altLang="ja-JP" dirty="0"/>
            </a:br>
            <a:r>
              <a:rPr kumimoji="1" lang="ja-JP" altLang="en-US" dirty="0"/>
              <a:t>テキスト</a:t>
            </a:r>
          </a:p>
        </p:txBody>
      </p:sp>
      <p:sp>
        <p:nvSpPr>
          <p:cNvPr id="3" name="テキスト プレースホルダー 2">
            <a:extLst>
              <a:ext uri="{FF2B5EF4-FFF2-40B4-BE49-F238E27FC236}">
                <a16:creationId xmlns:a16="http://schemas.microsoft.com/office/drawing/2014/main" id="{D2A91934-30B2-9749-FDA4-600575475960}"/>
              </a:ext>
            </a:extLst>
          </p:cNvPr>
          <p:cNvSpPr>
            <a:spLocks noGrp="1"/>
          </p:cNvSpPr>
          <p:nvPr>
            <p:ph type="body" idx="1"/>
          </p:nvPr>
        </p:nvSpPr>
        <p:spPr/>
        <p:txBody>
          <a:bodyPr>
            <a:normAutofit fontScale="55000" lnSpcReduction="20000"/>
          </a:bodyPr>
          <a:lstStyle/>
          <a:p>
            <a:pPr>
              <a:buFont typeface="Wingdings" panose="05000000000000000000" pitchFamily="2" charset="2"/>
              <a:buChar char="l"/>
            </a:pPr>
            <a:r>
              <a:rPr kumimoji="1" lang="ja-JP" altLang="en-US" dirty="0">
                <a:hlinkClick r:id="rId2" action="ppaction://hlinkfile"/>
              </a:rPr>
              <a:t>藤村逸子・滝沢直宏編 </a:t>
            </a:r>
            <a:r>
              <a:rPr kumimoji="1" lang="en-US" altLang="ja-JP" dirty="0">
                <a:hlinkClick r:id="rId2" action="ppaction://hlinkfile"/>
              </a:rPr>
              <a:t>2011 『</a:t>
            </a:r>
            <a:r>
              <a:rPr kumimoji="1" lang="ja-JP" altLang="en-US" dirty="0">
                <a:hlinkClick r:id="rId2" action="ppaction://hlinkfile"/>
              </a:rPr>
              <a:t>言語研究の技法ーデータの収集と分析</a:t>
            </a:r>
            <a:r>
              <a:rPr kumimoji="1" lang="en-US" altLang="ja-JP" dirty="0">
                <a:hlinkClick r:id="rId2" action="ppaction://hlinkfile"/>
              </a:rPr>
              <a:t>』</a:t>
            </a:r>
            <a:r>
              <a:rPr kumimoji="1" lang="ja-JP" altLang="en-US" dirty="0">
                <a:hlinkClick r:id="rId2" action="ppaction://hlinkfile"/>
              </a:rPr>
              <a:t>　ひつじ書房</a:t>
            </a:r>
            <a:endParaRPr kumimoji="1" lang="en-US" altLang="ja-JP" dirty="0"/>
          </a:p>
          <a:p>
            <a:pPr marL="825500" lvl="1" indent="-342900"/>
            <a:r>
              <a:rPr kumimoji="1" lang="ja-JP" altLang="en-US" dirty="0"/>
              <a:t>多量の実例の観察に基づく言語現象の研究</a:t>
            </a:r>
            <a:endParaRPr kumimoji="1" lang="en-US" altLang="ja-JP" dirty="0"/>
          </a:p>
          <a:p>
            <a:pPr marL="825500" lvl="1" indent="-342900"/>
            <a:r>
              <a:rPr kumimoji="1" lang="ja-JP" altLang="en-US" dirty="0"/>
              <a:t>大規模コーパスに基づくコロケーションの研究</a:t>
            </a:r>
            <a:endParaRPr kumimoji="1" lang="en-US" altLang="ja-JP" dirty="0"/>
          </a:p>
          <a:p>
            <a:pPr marL="825500" lvl="1" indent="-342900"/>
            <a:r>
              <a:rPr kumimoji="1" lang="ja-JP" altLang="en-US" dirty="0"/>
              <a:t>会話コーパスの構築に基づくコミュニケーションの研究</a:t>
            </a:r>
            <a:endParaRPr kumimoji="1" lang="fr-CA" altLang="ja-JP" dirty="0"/>
          </a:p>
          <a:p>
            <a:pPr>
              <a:buFont typeface="Wingdings" panose="05000000000000000000" pitchFamily="2" charset="2"/>
              <a:buChar char="l"/>
            </a:pPr>
            <a:r>
              <a:rPr lang="ja-JP" altLang="en-US" b="0" i="0" dirty="0">
                <a:solidFill>
                  <a:srgbClr val="FF0033"/>
                </a:solidFill>
                <a:effectLst/>
                <a:latin typeface="Verdana" panose="020B0604030504040204" pitchFamily="34" charset="0"/>
                <a:hlinkClick r:id="rId3"/>
              </a:rPr>
              <a:t>藤村逸子 </a:t>
            </a:r>
            <a:r>
              <a:rPr lang="en-US" altLang="ja-JP" b="0" i="0" dirty="0">
                <a:solidFill>
                  <a:srgbClr val="FF0033"/>
                </a:solidFill>
                <a:effectLst/>
                <a:latin typeface="Verdana" panose="020B0604030504040204" pitchFamily="34" charset="0"/>
                <a:hlinkClick r:id="rId3"/>
              </a:rPr>
              <a:t>2009</a:t>
            </a:r>
            <a:r>
              <a:rPr lang="ja-JP" altLang="en-US" b="0" i="0" dirty="0">
                <a:solidFill>
                  <a:srgbClr val="FF0033"/>
                </a:solidFill>
                <a:effectLst/>
                <a:latin typeface="Verdana" panose="020B0604030504040204" pitchFamily="34" charset="0"/>
                <a:hlinkClick r:id="rId3"/>
              </a:rPr>
              <a:t>　</a:t>
            </a:r>
            <a:r>
              <a:rPr lang="ja-JP" altLang="en-US" b="0" i="0" dirty="0">
                <a:solidFill>
                  <a:srgbClr val="0000CC"/>
                </a:solidFill>
                <a:effectLst/>
                <a:latin typeface="Verdana" panose="020B0604030504040204" pitchFamily="34" charset="0"/>
                <a:hlinkClick r:id="rId4"/>
              </a:rPr>
              <a:t>「</a:t>
            </a:r>
            <a:r>
              <a:rPr lang="en-US" altLang="ja-JP" b="0" i="0" dirty="0">
                <a:solidFill>
                  <a:srgbClr val="0000CC"/>
                </a:solidFill>
                <a:effectLst/>
                <a:latin typeface="Verdana" panose="020B0604030504040204" pitchFamily="34" charset="0"/>
                <a:hlinkClick r:id="rId4"/>
              </a:rPr>
              <a:t>N-gram</a:t>
            </a:r>
            <a:r>
              <a:rPr lang="ja-JP" altLang="en-US" b="0" i="0" dirty="0">
                <a:solidFill>
                  <a:srgbClr val="0000CC"/>
                </a:solidFill>
                <a:effectLst/>
                <a:latin typeface="Verdana" panose="020B0604030504040204" pitchFamily="34" charset="0"/>
                <a:hlinkClick r:id="rId4"/>
              </a:rPr>
              <a:t>の手法によるフランス語の基本的「定型表現」の抽出</a:t>
            </a:r>
            <a:r>
              <a:rPr lang="en-US" altLang="ja-JP" b="0" i="0" dirty="0">
                <a:solidFill>
                  <a:srgbClr val="0000CC"/>
                </a:solidFill>
                <a:effectLst/>
                <a:latin typeface="Verdana" panose="020B0604030504040204" pitchFamily="34" charset="0"/>
                <a:hlinkClick r:id="rId4"/>
              </a:rPr>
              <a:t>―Le Monde</a:t>
            </a:r>
            <a:r>
              <a:rPr lang="ja-JP" altLang="en-US" b="0" i="0" dirty="0">
                <a:solidFill>
                  <a:srgbClr val="0000CC"/>
                </a:solidFill>
                <a:effectLst/>
                <a:latin typeface="Verdana" panose="020B0604030504040204" pitchFamily="34" charset="0"/>
                <a:hlinkClick r:id="rId4"/>
              </a:rPr>
              <a:t>と</a:t>
            </a:r>
            <a:r>
              <a:rPr lang="en-US" altLang="ja-JP" b="0" i="0" dirty="0" err="1">
                <a:solidFill>
                  <a:srgbClr val="0000CC"/>
                </a:solidFill>
                <a:effectLst/>
                <a:latin typeface="Verdana" panose="020B0604030504040204" pitchFamily="34" charset="0"/>
                <a:hlinkClick r:id="rId4"/>
              </a:rPr>
              <a:t>Corpatext</a:t>
            </a:r>
            <a:r>
              <a:rPr lang="ja-JP" altLang="en-US" b="0" i="0" dirty="0">
                <a:solidFill>
                  <a:srgbClr val="0000CC"/>
                </a:solidFill>
                <a:effectLst/>
                <a:latin typeface="Verdana" panose="020B0604030504040204" pitchFamily="34" charset="0"/>
                <a:hlinkClick r:id="rId4"/>
              </a:rPr>
              <a:t>を資料として</a:t>
            </a:r>
            <a:r>
              <a:rPr lang="en-US" altLang="ja-JP" b="0" i="0" dirty="0">
                <a:solidFill>
                  <a:srgbClr val="0000CC"/>
                </a:solidFill>
                <a:effectLst/>
                <a:latin typeface="Verdana" panose="020B0604030504040204" pitchFamily="34" charset="0"/>
                <a:hlinkClick r:id="rId4"/>
              </a:rPr>
              <a:t>―</a:t>
            </a:r>
            <a:r>
              <a:rPr lang="ja-JP" altLang="en-US" b="0" i="0" dirty="0">
                <a:solidFill>
                  <a:srgbClr val="0000CC"/>
                </a:solidFill>
                <a:effectLst/>
                <a:latin typeface="Verdana" panose="020B0604030504040204" pitchFamily="34" charset="0"/>
                <a:hlinkClick r:id="rId4"/>
              </a:rPr>
              <a:t>」</a:t>
            </a:r>
            <a:r>
              <a:rPr lang="en-US" altLang="ja-JP" b="0" i="0" dirty="0">
                <a:solidFill>
                  <a:srgbClr val="000033"/>
                </a:solidFill>
                <a:effectLst/>
                <a:latin typeface="Verdana" panose="020B0604030504040204" pitchFamily="34" charset="0"/>
              </a:rPr>
              <a:t>, </a:t>
            </a:r>
            <a:r>
              <a:rPr lang="en-US" altLang="ja-JP" b="0" i="0" dirty="0">
                <a:solidFill>
                  <a:srgbClr val="0000CC"/>
                </a:solidFill>
                <a:effectLst/>
                <a:latin typeface="Verdana" panose="020B0604030504040204" pitchFamily="34" charset="0"/>
                <a:hlinkClick r:id="rId5"/>
              </a:rPr>
              <a:t>『</a:t>
            </a:r>
            <a:r>
              <a:rPr lang="ja-JP" altLang="en-US" b="0" i="0" dirty="0">
                <a:solidFill>
                  <a:srgbClr val="0000CC"/>
                </a:solidFill>
                <a:effectLst/>
                <a:latin typeface="Verdana" panose="020B0604030504040204" pitchFamily="34" charset="0"/>
                <a:hlinkClick r:id="rId5"/>
              </a:rPr>
              <a:t>コーパスに基づく言語学教育研究報告</a:t>
            </a:r>
            <a:r>
              <a:rPr lang="en-US" altLang="ja-JP" b="0" i="0" dirty="0">
                <a:solidFill>
                  <a:srgbClr val="0000CC"/>
                </a:solidFill>
                <a:effectLst/>
                <a:latin typeface="Verdana" panose="020B0604030504040204" pitchFamily="34" charset="0"/>
                <a:hlinkClick r:id="rId5"/>
              </a:rPr>
              <a:t>3,</a:t>
            </a:r>
            <a:r>
              <a:rPr lang="ja-JP" altLang="en-US" b="0" i="0" dirty="0">
                <a:solidFill>
                  <a:srgbClr val="0000CC"/>
                </a:solidFill>
                <a:effectLst/>
                <a:latin typeface="Verdana" panose="020B0604030504040204" pitchFamily="34" charset="0"/>
                <a:hlinkClick r:id="rId5"/>
              </a:rPr>
              <a:t>フィールド調査、言語コーパス、言語情報学</a:t>
            </a:r>
            <a:r>
              <a:rPr lang="en-US" altLang="ja-JP" b="0" i="0" dirty="0">
                <a:solidFill>
                  <a:srgbClr val="0000CC"/>
                </a:solidFill>
                <a:effectLst/>
                <a:latin typeface="Verdana" panose="020B0604030504040204" pitchFamily="34" charset="0"/>
                <a:hlinkClick r:id="rId5"/>
              </a:rPr>
              <a:t>』</a:t>
            </a:r>
            <a:r>
              <a:rPr lang="en-US" altLang="ja-JP" b="0" i="0" dirty="0">
                <a:solidFill>
                  <a:srgbClr val="000033"/>
                </a:solidFill>
                <a:effectLst/>
                <a:latin typeface="Verdana" panose="020B0604030504040204" pitchFamily="34" charset="0"/>
              </a:rPr>
              <a:t>, pp.111-138.</a:t>
            </a:r>
          </a:p>
          <a:p>
            <a:pPr>
              <a:buFont typeface="Wingdings" panose="05000000000000000000" pitchFamily="2" charset="2"/>
              <a:buChar char="l"/>
            </a:pPr>
            <a:r>
              <a:rPr lang="en-US" altLang="ja-JP" b="0" i="0" dirty="0">
                <a:solidFill>
                  <a:srgbClr val="000033"/>
                </a:solidFill>
                <a:effectLst/>
                <a:latin typeface="Verdana" panose="020B0604030504040204" pitchFamily="34" charset="0"/>
              </a:rPr>
              <a:t>Fujimura Itsuko &amp; Shigenobu Aoki 2016</a:t>
            </a:r>
            <a:r>
              <a:rPr lang="en-US" altLang="ja-JP" b="0" i="0" dirty="0">
                <a:solidFill>
                  <a:srgbClr val="0000CC"/>
                </a:solidFill>
                <a:effectLst/>
                <a:latin typeface="Verdana" panose="020B0604030504040204" pitchFamily="34" charset="0"/>
                <a:hlinkClick r:id="rId6"/>
              </a:rPr>
              <a:t> A New Score to </a:t>
            </a:r>
            <a:r>
              <a:rPr lang="en-US" altLang="ja-JP" b="0" i="0" dirty="0" err="1">
                <a:solidFill>
                  <a:srgbClr val="0000CC"/>
                </a:solidFill>
                <a:effectLst/>
                <a:latin typeface="Verdana" panose="020B0604030504040204" pitchFamily="34" charset="0"/>
                <a:hlinkClick r:id="rId6"/>
              </a:rPr>
              <a:t>Characterise</a:t>
            </a:r>
            <a:r>
              <a:rPr lang="en-US" altLang="ja-JP" b="0" i="0" dirty="0">
                <a:solidFill>
                  <a:srgbClr val="0000CC"/>
                </a:solidFill>
                <a:effectLst/>
                <a:latin typeface="Verdana" panose="020B0604030504040204" pitchFamily="34" charset="0"/>
                <a:hlinkClick r:id="rId6"/>
              </a:rPr>
              <a:t> Collocations : </a:t>
            </a:r>
            <a:r>
              <a:rPr lang="en-US" altLang="ja-JP" b="0" i="1" dirty="0">
                <a:solidFill>
                  <a:srgbClr val="0000CC"/>
                </a:solidFill>
                <a:effectLst/>
                <a:latin typeface="Verdana" panose="020B0604030504040204" pitchFamily="34" charset="0"/>
                <a:hlinkClick r:id="rId6"/>
              </a:rPr>
              <a:t>log-r</a:t>
            </a:r>
            <a:r>
              <a:rPr lang="en-US" altLang="ja-JP" b="0" i="0" dirty="0">
                <a:solidFill>
                  <a:srgbClr val="0000CC"/>
                </a:solidFill>
                <a:effectLst/>
                <a:latin typeface="Verdana" panose="020B0604030504040204" pitchFamily="34" charset="0"/>
                <a:hlinkClick r:id="rId6"/>
              </a:rPr>
              <a:t> in Comparison to Mutual Information </a:t>
            </a:r>
            <a:r>
              <a:rPr lang="en-US" altLang="ja-JP" b="0" i="0" dirty="0">
                <a:solidFill>
                  <a:srgbClr val="000033"/>
                </a:solidFill>
                <a:effectLst/>
                <a:latin typeface="Verdana" panose="020B0604030504040204" pitchFamily="34" charset="0"/>
              </a:rPr>
              <a:t>, in </a:t>
            </a:r>
            <a:r>
              <a:rPr lang="en-US" altLang="ja-JP" b="0" i="0" dirty="0">
                <a:solidFill>
                  <a:srgbClr val="0000CC"/>
                </a:solidFill>
                <a:effectLst/>
                <a:latin typeface="Verdana" panose="020B0604030504040204" pitchFamily="34" charset="0"/>
                <a:hlinkClick r:id="rId7"/>
              </a:rPr>
              <a:t>Europhras2015 </a:t>
            </a:r>
            <a:r>
              <a:rPr lang="en-US" altLang="ja-JP" b="0" i="0" dirty="0" err="1">
                <a:solidFill>
                  <a:srgbClr val="0000CC"/>
                </a:solidFill>
                <a:effectLst/>
                <a:latin typeface="Verdana" panose="020B0604030504040204" pitchFamily="34" charset="0"/>
                <a:hlinkClick r:id="rId7"/>
              </a:rPr>
              <a:t>Computerised</a:t>
            </a:r>
            <a:r>
              <a:rPr lang="en-US" altLang="ja-JP" b="0" i="0" dirty="0">
                <a:solidFill>
                  <a:srgbClr val="0000CC"/>
                </a:solidFill>
                <a:effectLst/>
                <a:latin typeface="Verdana" panose="020B0604030504040204" pitchFamily="34" charset="0"/>
                <a:hlinkClick r:id="rId7"/>
              </a:rPr>
              <a:t> and Corpus-Based Approaches to Phraseology: Monolingual and Multilingual Perspectives</a:t>
            </a:r>
            <a:r>
              <a:rPr lang="en-US" altLang="ja-JP" b="0" i="0" dirty="0">
                <a:solidFill>
                  <a:srgbClr val="000033"/>
                </a:solidFill>
                <a:effectLst/>
                <a:latin typeface="Verdana" panose="020B0604030504040204" pitchFamily="34" charset="0"/>
              </a:rPr>
              <a:t> pp. 271-282</a:t>
            </a:r>
          </a:p>
          <a:p>
            <a:pPr>
              <a:buFont typeface="Wingdings" panose="05000000000000000000" pitchFamily="2" charset="2"/>
              <a:buChar char="l"/>
            </a:pPr>
            <a:r>
              <a:rPr lang="ja-JP" altLang="en-US" b="0" i="0" dirty="0">
                <a:solidFill>
                  <a:srgbClr val="000033"/>
                </a:solidFill>
                <a:effectLst/>
                <a:latin typeface="Verdana" panose="020B0604030504040204" pitchFamily="34" charset="0"/>
              </a:rPr>
              <a:t>藤村逸子・青木</a:t>
            </a:r>
            <a:r>
              <a:rPr lang="en-US" altLang="ja-JP" b="0" i="0" dirty="0">
                <a:solidFill>
                  <a:srgbClr val="000033"/>
                </a:solidFill>
                <a:effectLst/>
                <a:latin typeface="Verdana" panose="020B0604030504040204" pitchFamily="34" charset="0"/>
              </a:rPr>
              <a:t>繁</a:t>
            </a:r>
            <a:r>
              <a:rPr lang="ja-JP" altLang="en-US" b="0" i="0" dirty="0">
                <a:solidFill>
                  <a:srgbClr val="000033"/>
                </a:solidFill>
                <a:effectLst/>
                <a:latin typeface="Verdana" panose="020B0604030504040204" pitchFamily="34" charset="0"/>
              </a:rPr>
              <a:t>伸 </a:t>
            </a:r>
            <a:r>
              <a:rPr lang="en-US" altLang="ja-JP" b="0" i="0" dirty="0">
                <a:solidFill>
                  <a:srgbClr val="000033"/>
                </a:solidFill>
                <a:effectLst/>
                <a:latin typeface="Verdana" panose="020B0604030504040204" pitchFamily="34" charset="0"/>
              </a:rPr>
              <a:t>2017</a:t>
            </a:r>
            <a:r>
              <a:rPr lang="ja-JP" altLang="en-US" b="0" i="0" dirty="0">
                <a:solidFill>
                  <a:srgbClr val="000033"/>
                </a:solidFill>
                <a:effectLst/>
                <a:latin typeface="Verdana" panose="020B0604030504040204" pitchFamily="34" charset="0"/>
              </a:rPr>
              <a:t>「</a:t>
            </a:r>
            <a:r>
              <a:rPr lang="ja-JP" altLang="en-US" b="0" i="0" dirty="0">
                <a:solidFill>
                  <a:srgbClr val="FF0033"/>
                </a:solidFill>
                <a:effectLst/>
                <a:latin typeface="Verdana" panose="020B0604030504040204" pitchFamily="34" charset="0"/>
                <a:hlinkClick r:id="rId8"/>
              </a:rPr>
              <a:t>結合の強度を測る指標としての</a:t>
            </a:r>
            <a:r>
              <a:rPr lang="en-US" altLang="ja-JP" b="0" i="0" dirty="0">
                <a:solidFill>
                  <a:srgbClr val="FF0033"/>
                </a:solidFill>
                <a:effectLst/>
                <a:latin typeface="Verdana" panose="020B0604030504040204" pitchFamily="34" charset="0"/>
                <a:hlinkClick r:id="rId8"/>
              </a:rPr>
              <a:t>Log-r</a:t>
            </a:r>
            <a:r>
              <a:rPr lang="ja-JP" altLang="en-US" b="0" i="0" dirty="0">
                <a:solidFill>
                  <a:srgbClr val="FF0033"/>
                </a:solidFill>
                <a:effectLst/>
                <a:latin typeface="Verdana" panose="020B0604030504040204" pitchFamily="34" charset="0"/>
                <a:hlinkClick r:id="rId8"/>
              </a:rPr>
              <a:t>の有用性：日・英語のバイグラムデータに基づく</a:t>
            </a:r>
            <a:r>
              <a:rPr lang="en-US" altLang="ja-JP" b="0" i="0" dirty="0">
                <a:solidFill>
                  <a:srgbClr val="FF0033"/>
                </a:solidFill>
                <a:effectLst/>
                <a:latin typeface="Verdana" panose="020B0604030504040204" pitchFamily="34" charset="0"/>
                <a:hlinkClick r:id="rId8"/>
              </a:rPr>
              <a:t>MI,LLR</a:t>
            </a:r>
            <a:r>
              <a:rPr lang="ja-JP" altLang="en-US" b="0" i="0" dirty="0">
                <a:solidFill>
                  <a:srgbClr val="FF0033"/>
                </a:solidFill>
                <a:effectLst/>
                <a:latin typeface="Verdana" panose="020B0604030504040204" pitchFamily="34" charset="0"/>
                <a:hlinkClick r:id="rId8"/>
              </a:rPr>
              <a:t>などとの比較</a:t>
            </a:r>
            <a:r>
              <a:rPr lang="ja-JP" altLang="en-US" b="0" i="0" dirty="0">
                <a:solidFill>
                  <a:srgbClr val="000033"/>
                </a:solidFill>
                <a:effectLst/>
                <a:latin typeface="Verdana" panose="020B0604030504040204" pitchFamily="34" charset="0"/>
              </a:rPr>
              <a:t>」</a:t>
            </a:r>
            <a:r>
              <a:rPr lang="en-US" altLang="ja-JP" b="0" i="0" dirty="0">
                <a:solidFill>
                  <a:srgbClr val="000033"/>
                </a:solidFill>
                <a:effectLst/>
                <a:latin typeface="Verdana" panose="020B0604030504040204" pitchFamily="34" charset="0"/>
              </a:rPr>
              <a:t>『</a:t>
            </a:r>
            <a:r>
              <a:rPr lang="ja-JP" altLang="en-US" b="0" i="0" dirty="0">
                <a:solidFill>
                  <a:srgbClr val="000033"/>
                </a:solidFill>
                <a:effectLst/>
                <a:latin typeface="Verdana" panose="020B0604030504040204" pitchFamily="34" charset="0"/>
              </a:rPr>
              <a:t>資源活用ワークショップ発表論文集１</a:t>
            </a:r>
            <a:r>
              <a:rPr lang="en-US" altLang="ja-JP" b="0" i="0" dirty="0">
                <a:solidFill>
                  <a:srgbClr val="000033"/>
                </a:solidFill>
                <a:effectLst/>
                <a:latin typeface="Verdana" panose="020B0604030504040204" pitchFamily="34" charset="0"/>
              </a:rPr>
              <a:t>』:pp. http://doi.org/10.15084/00001492</a:t>
            </a:r>
            <a:endParaRPr kumimoji="1" lang="en-US" altLang="ja-JP" dirty="0"/>
          </a:p>
          <a:p>
            <a:pPr>
              <a:buFont typeface="Wingdings" panose="05000000000000000000" pitchFamily="2" charset="2"/>
              <a:buChar char="l"/>
            </a:pPr>
            <a:r>
              <a:rPr kumimoji="1" lang="en-GB" altLang="ja-JP" dirty="0"/>
              <a:t>Fujimura, Itsuko  2024 </a:t>
            </a:r>
            <a:r>
              <a:rPr kumimoji="1" lang="fr-FR" altLang="ja-JP" dirty="0">
                <a:hlinkClick r:id="rId9"/>
              </a:rPr>
              <a:t>&lt; </a:t>
            </a:r>
            <a:r>
              <a:rPr kumimoji="1" lang="fr-FR" altLang="ja-JP" i="1" dirty="0">
                <a:hlinkClick r:id="rId9"/>
              </a:rPr>
              <a:t>début/mi-/fin mars</a:t>
            </a:r>
            <a:r>
              <a:rPr kumimoji="1" lang="fr-FR" altLang="ja-JP" dirty="0">
                <a:hlinkClick r:id="rId9"/>
              </a:rPr>
              <a:t>&gt; du point de vue de la constructionnalisation</a:t>
            </a:r>
            <a:r>
              <a:rPr kumimoji="1" lang="fr-FR" altLang="ja-JP" dirty="0"/>
              <a:t>, in </a:t>
            </a:r>
            <a:r>
              <a:rPr kumimoji="1" lang="fr-FR" altLang="ja-JP" dirty="0" err="1"/>
              <a:t>Diachro</a:t>
            </a:r>
            <a:endParaRPr kumimoji="1" lang="fr-FR" altLang="ja-JP" dirty="0"/>
          </a:p>
          <a:p>
            <a:pPr>
              <a:buFont typeface="Wingdings" panose="05000000000000000000" pitchFamily="2" charset="2"/>
              <a:buChar char="l"/>
            </a:pPr>
            <a:r>
              <a:rPr kumimoji="1" lang="fr-FR" altLang="ja-JP" dirty="0"/>
              <a:t>Fujimura, Itsuko 2025 </a:t>
            </a:r>
            <a:r>
              <a:rPr kumimoji="1" lang="fr-FR" altLang="ja-JP" i="1" dirty="0">
                <a:hlinkClick r:id="rId10"/>
              </a:rPr>
              <a:t>Maison mère </a:t>
            </a:r>
            <a:r>
              <a:rPr kumimoji="1" lang="fr-FR" altLang="ja-JP" dirty="0">
                <a:hlinkClick r:id="rId10"/>
              </a:rPr>
              <a:t>et </a:t>
            </a:r>
            <a:r>
              <a:rPr kumimoji="1" lang="fr-FR" altLang="ja-JP" i="1" dirty="0">
                <a:hlinkClick r:id="rId10"/>
              </a:rPr>
              <a:t>cellule fille </a:t>
            </a:r>
            <a:r>
              <a:rPr kumimoji="1" lang="fr-FR" altLang="ja-JP" dirty="0">
                <a:hlinkClick r:id="rId10"/>
              </a:rPr>
              <a:t>: une étude de corpus sur le français, l’espagnol, le japonais et le coréen</a:t>
            </a:r>
            <a:r>
              <a:rPr kumimoji="1" lang="fr-FR" altLang="ja-JP" dirty="0"/>
              <a:t>, Université</a:t>
            </a:r>
            <a:r>
              <a:rPr kumimoji="1" lang="en-US" altLang="ja-JP" dirty="0"/>
              <a:t> de Bordeaux</a:t>
            </a:r>
            <a:endParaRPr kumimoji="1" lang="fr-FR" altLang="ja-JP" dirty="0"/>
          </a:p>
          <a:p>
            <a:pPr>
              <a:buFont typeface="Wingdings" panose="05000000000000000000" pitchFamily="2" charset="2"/>
              <a:buChar char="l"/>
            </a:pPr>
            <a:r>
              <a:rPr kumimoji="1" lang="fr-FR" altLang="ja-JP" dirty="0"/>
              <a:t>Fujimura, Itsuko. 2020b. </a:t>
            </a:r>
            <a:r>
              <a:rPr kumimoji="1" lang="fr-FR" altLang="ja-JP" i="1" dirty="0">
                <a:hlinkClick r:id="rId11"/>
              </a:rPr>
              <a:t>Villes sœurs </a:t>
            </a:r>
            <a:r>
              <a:rPr kumimoji="1" lang="fr-FR" altLang="ja-JP" dirty="0">
                <a:hlinkClick r:id="rId11"/>
              </a:rPr>
              <a:t>et </a:t>
            </a:r>
            <a:r>
              <a:rPr kumimoji="1" lang="fr-FR" altLang="ja-JP" i="1" dirty="0">
                <a:hlinkClick r:id="rId11"/>
              </a:rPr>
              <a:t>pays frères </a:t>
            </a:r>
            <a:r>
              <a:rPr kumimoji="1" lang="fr-FR" altLang="ja-JP" dirty="0">
                <a:hlinkClick r:id="rId11"/>
              </a:rPr>
              <a:t>: le « sexe » des substantifs transféré en genre grammatical par adjectivation. </a:t>
            </a:r>
            <a:r>
              <a:rPr kumimoji="1" lang="fr-FR" altLang="ja-JP" dirty="0"/>
              <a:t>Travaux de linguistique 80/1. 27‑48.</a:t>
            </a:r>
          </a:p>
          <a:p>
            <a:pPr>
              <a:buFont typeface="Wingdings" panose="05000000000000000000" pitchFamily="2" charset="2"/>
              <a:buChar char="l"/>
            </a:pPr>
            <a:r>
              <a:rPr kumimoji="1" lang="fr-FR" altLang="ja-JP" dirty="0"/>
              <a:t>Fujimura, Itsuko. 2020a. </a:t>
            </a:r>
            <a:r>
              <a:rPr kumimoji="1" lang="fr-FR" altLang="ja-JP" dirty="0">
                <a:hlinkClick r:id="rId12"/>
              </a:rPr>
              <a:t>Le genre/sexe dans la constructionnalisation de syntagmes du type </a:t>
            </a:r>
            <a:r>
              <a:rPr kumimoji="1" lang="fr-FR" altLang="ja-JP" i="1" dirty="0">
                <a:hlinkClick r:id="rId12"/>
              </a:rPr>
              <a:t>nation sœur, femme maire </a:t>
            </a:r>
            <a:r>
              <a:rPr kumimoji="1" lang="fr-FR" altLang="ja-JP" dirty="0">
                <a:hlinkClick r:id="rId12"/>
              </a:rPr>
              <a:t>en français : étude contrastive français-japonais</a:t>
            </a:r>
            <a:r>
              <a:rPr kumimoji="1" lang="fr-FR" altLang="ja-JP" dirty="0"/>
              <a:t>. Langages 220/4. 129‑50.</a:t>
            </a:r>
            <a:endParaRPr kumimoji="1" lang="en-US" altLang="ja-JP" dirty="0"/>
          </a:p>
        </p:txBody>
      </p:sp>
    </p:spTree>
    <p:extLst>
      <p:ext uri="{BB962C8B-B14F-4D97-AF65-F5344CB8AC3E}">
        <p14:creationId xmlns:p14="http://schemas.microsoft.com/office/powerpoint/2010/main" val="204457512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タイトル 1"/>
          <p:cNvSpPr txBox="1">
            <a:spLocks noGrp="1"/>
          </p:cNvSpPr>
          <p:nvPr>
            <p:ph type="title"/>
          </p:nvPr>
        </p:nvSpPr>
        <p:spPr>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lang="en-US" dirty="0">
                <a:latin typeface="+mn-lt"/>
                <a:ea typeface="+mn-ea"/>
                <a:cs typeface="+mn-cs"/>
                <a:sym typeface="Helvetica"/>
              </a:rPr>
              <a:t>4/30 </a:t>
            </a:r>
            <a:r>
              <a:rPr dirty="0" err="1">
                <a:latin typeface="+mn-lt"/>
                <a:ea typeface="+mn-ea"/>
                <a:cs typeface="+mn-cs"/>
                <a:sym typeface="Helvetica"/>
              </a:rPr>
              <a:t>無意識的使用</a:t>
            </a:r>
            <a:endParaRPr dirty="0">
              <a:latin typeface="+mn-lt"/>
              <a:ea typeface="+mn-ea"/>
              <a:cs typeface="+mn-cs"/>
              <a:sym typeface="Helvetica"/>
            </a:endParaRPr>
          </a:p>
        </p:txBody>
      </p:sp>
      <p:sp>
        <p:nvSpPr>
          <p:cNvPr id="431" name="コンテンツ プレースホルダ 2"/>
          <p:cNvSpPr txBox="1">
            <a:spLocks noGrp="1"/>
          </p:cNvSpPr>
          <p:nvPr>
            <p:ph type="body" idx="1"/>
          </p:nvPr>
        </p:nvSpPr>
        <p:spPr>
          <a:prstGeom prst="rect">
            <a:avLst/>
          </a:prstGeom>
        </p:spPr>
        <p:txBody>
          <a:bodyPr/>
          <a:lstStyle/>
          <a:p>
            <a:r>
              <a:rPr dirty="0"/>
              <a:t>Or, </a:t>
            </a:r>
            <a:r>
              <a:rPr dirty="0" err="1"/>
              <a:t>cette</a:t>
            </a:r>
            <a:r>
              <a:rPr dirty="0"/>
              <a:t> relation entre la taille et le </a:t>
            </a:r>
            <a:r>
              <a:rPr dirty="0" err="1"/>
              <a:t>taux</a:t>
            </a:r>
            <a:r>
              <a:rPr dirty="0"/>
              <a:t> de </a:t>
            </a:r>
            <a:r>
              <a:rPr dirty="0" err="1"/>
              <a:t>mortalité</a:t>
            </a:r>
            <a:r>
              <a:rPr dirty="0"/>
              <a:t> </a:t>
            </a:r>
            <a:r>
              <a:rPr dirty="0" err="1"/>
              <a:t>est</a:t>
            </a:r>
            <a:r>
              <a:rPr dirty="0"/>
              <a:t> </a:t>
            </a:r>
            <a:r>
              <a:rPr dirty="0" err="1"/>
              <a:t>probablement</a:t>
            </a:r>
            <a:r>
              <a:rPr dirty="0"/>
              <a:t> un simple </a:t>
            </a:r>
            <a:r>
              <a:rPr dirty="0" err="1"/>
              <a:t>biais</a:t>
            </a:r>
            <a:r>
              <a:rPr dirty="0"/>
              <a:t> </a:t>
            </a:r>
            <a:r>
              <a:rPr dirty="0" err="1"/>
              <a:t>statistique</a:t>
            </a:r>
            <a:r>
              <a:rPr dirty="0"/>
              <a:t>, </a:t>
            </a:r>
            <a:r>
              <a:rPr dirty="0" err="1"/>
              <a:t>lié</a:t>
            </a:r>
            <a:r>
              <a:rPr dirty="0"/>
              <a:t> au fait </a:t>
            </a:r>
            <a:r>
              <a:rPr dirty="0" err="1"/>
              <a:t>qu'un</a:t>
            </a:r>
            <a:r>
              <a:rPr dirty="0"/>
              <a:t> </a:t>
            </a:r>
            <a:r>
              <a:rPr dirty="0" err="1"/>
              <a:t>taux</a:t>
            </a:r>
            <a:r>
              <a:rPr dirty="0"/>
              <a:t> </a:t>
            </a:r>
            <a:r>
              <a:rPr dirty="0" err="1"/>
              <a:t>calculé</a:t>
            </a:r>
            <a:r>
              <a:rPr dirty="0"/>
              <a:t> sur </a:t>
            </a:r>
            <a:r>
              <a:rPr u="sng" dirty="0"/>
              <a:t>des petits </a:t>
            </a:r>
            <a:r>
              <a:rPr u="sng" dirty="0" err="1"/>
              <a:t>effectifs</a:t>
            </a:r>
            <a:r>
              <a:rPr dirty="0"/>
              <a:t> </a:t>
            </a:r>
            <a:r>
              <a:rPr dirty="0" err="1"/>
              <a:t>est</a:t>
            </a:r>
            <a:r>
              <a:rPr dirty="0"/>
              <a:t> beaucoup plus fluctuant que </a:t>
            </a:r>
            <a:r>
              <a:rPr dirty="0" err="1"/>
              <a:t>quand</a:t>
            </a:r>
            <a:r>
              <a:rPr dirty="0"/>
              <a:t> il </a:t>
            </a:r>
            <a:r>
              <a:rPr dirty="0" err="1"/>
              <a:t>est</a:t>
            </a:r>
            <a:r>
              <a:rPr dirty="0"/>
              <a:t> </a:t>
            </a:r>
            <a:r>
              <a:rPr dirty="0" err="1"/>
              <a:t>calculé</a:t>
            </a:r>
            <a:r>
              <a:rPr dirty="0"/>
              <a:t> sur </a:t>
            </a:r>
            <a:r>
              <a:rPr u="sng" dirty="0"/>
              <a:t>de grands </a:t>
            </a:r>
            <a:r>
              <a:rPr u="sng" dirty="0" err="1"/>
              <a:t>effectifs</a:t>
            </a:r>
            <a:r>
              <a:rPr dirty="0"/>
              <a:t>. (</a:t>
            </a:r>
            <a:r>
              <a:rPr i="1" dirty="0"/>
              <a:t>Le Monde</a:t>
            </a:r>
            <a:r>
              <a:rPr dirty="0"/>
              <a:t>, 06/10/97) </a:t>
            </a:r>
          </a:p>
          <a:p>
            <a:r>
              <a:rPr dirty="0" err="1"/>
              <a:t>ところで、身長と死亡率とのこの相関はおそらく単なる標本の偏りによる</a:t>
            </a:r>
            <a:r>
              <a:rPr lang="ja-JP" altLang="en-US" dirty="0"/>
              <a:t>。</a:t>
            </a:r>
            <a:r>
              <a:rPr u="sng" dirty="0" err="1"/>
              <a:t>小さな数</a:t>
            </a:r>
            <a:r>
              <a:rPr dirty="0" err="1"/>
              <a:t>をもとに計算された割合は、</a:t>
            </a:r>
            <a:r>
              <a:rPr u="sng" dirty="0" err="1"/>
              <a:t>大きな数</a:t>
            </a:r>
            <a:r>
              <a:rPr dirty="0" err="1"/>
              <a:t>で計算されるよりずっと変動が大きいことに関係している</a:t>
            </a:r>
            <a:r>
              <a:rPr dirty="0"/>
              <a: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タイトル 1"/>
          <p:cNvSpPr txBox="1">
            <a:spLocks noGrp="1"/>
          </p:cNvSpPr>
          <p:nvPr>
            <p:ph type="title"/>
          </p:nvPr>
        </p:nvSpPr>
        <p:spPr>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lang="en-US" dirty="0">
                <a:latin typeface="+mn-lt"/>
                <a:ea typeface="+mn-ea"/>
                <a:cs typeface="+mn-cs"/>
                <a:sym typeface="Helvetica"/>
              </a:rPr>
              <a:t>4/30 </a:t>
            </a:r>
            <a:r>
              <a:rPr dirty="0" err="1">
                <a:latin typeface="+mn-lt"/>
                <a:ea typeface="+mn-ea"/>
                <a:cs typeface="+mn-cs"/>
                <a:sym typeface="Helvetica"/>
              </a:rPr>
              <a:t>形容詞の強調</a:t>
            </a:r>
            <a:endParaRPr dirty="0">
              <a:latin typeface="+mn-lt"/>
              <a:ea typeface="+mn-ea"/>
              <a:cs typeface="+mn-cs"/>
              <a:sym typeface="Helvetica"/>
            </a:endParaRPr>
          </a:p>
        </p:txBody>
      </p:sp>
      <p:sp>
        <p:nvSpPr>
          <p:cNvPr id="434" name="コンテンツ プレースホルダ 2"/>
          <p:cNvSpPr txBox="1">
            <a:spLocks noGrp="1"/>
          </p:cNvSpPr>
          <p:nvPr>
            <p:ph type="body" idx="1"/>
          </p:nvPr>
        </p:nvSpPr>
        <p:spPr>
          <a:prstGeom prst="rect">
            <a:avLst/>
          </a:prstGeom>
        </p:spPr>
        <p:txBody>
          <a:bodyPr/>
          <a:lstStyle/>
          <a:p>
            <a:pPr>
              <a:buSzTx/>
              <a:buNone/>
            </a:pPr>
            <a:r>
              <a:t>(14)	il y a </a:t>
            </a:r>
            <a:r>
              <a:rPr>
                <a:solidFill>
                  <a:srgbClr val="FF0000"/>
                </a:solidFill>
              </a:rPr>
              <a:t>de</a:t>
            </a:r>
            <a:r>
              <a:t> grands grands immeubles hein. (Delic)</a:t>
            </a:r>
          </a:p>
          <a:p>
            <a:pPr>
              <a:buSzTx/>
              <a:buNone/>
            </a:pPr>
            <a:r>
              <a:t>　　大きな大きな建物があるよね。</a:t>
            </a:r>
          </a:p>
          <a:p>
            <a:pPr>
              <a:buSzTx/>
              <a:buNone/>
            </a:pPr>
            <a:r>
              <a:t>(15)	parce que euh /de, Ø/ toute façon depuis l'Antiquité il y a toujours eu des bijoux et </a:t>
            </a:r>
            <a:r>
              <a:rPr>
                <a:solidFill>
                  <a:srgbClr val="FF0000"/>
                </a:solidFill>
              </a:rPr>
              <a:t>de</a:t>
            </a:r>
            <a:r>
              <a:t> très beaux bijoux (Corpus Allier)</a:t>
            </a:r>
          </a:p>
          <a:p>
            <a:pPr>
              <a:buSzTx/>
              <a:buNone/>
            </a:pPr>
            <a:r>
              <a:t>　だって、いずれにしたって太古の昔からずっと、ふつうの宝飾品ととってもきれいな宝飾品とがあったんだから。</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タイトル 1"/>
          <p:cNvSpPr txBox="1">
            <a:spLocks noGrp="1"/>
          </p:cNvSpPr>
          <p:nvPr>
            <p:ph type="title"/>
          </p:nvPr>
        </p:nvSpPr>
        <p:spPr>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lang="en-US" dirty="0">
                <a:latin typeface="+mn-lt"/>
                <a:ea typeface="+mn-ea"/>
                <a:cs typeface="+mn-cs"/>
                <a:sym typeface="Helvetica"/>
              </a:rPr>
              <a:t>4/30 </a:t>
            </a:r>
            <a:r>
              <a:rPr dirty="0" err="1">
                <a:latin typeface="+mn-lt"/>
                <a:ea typeface="+mn-ea"/>
                <a:cs typeface="+mn-cs"/>
                <a:sym typeface="Helvetica"/>
              </a:rPr>
              <a:t>形容詞の強調</a:t>
            </a:r>
            <a:endParaRPr dirty="0">
              <a:latin typeface="+mn-lt"/>
              <a:ea typeface="+mn-ea"/>
              <a:cs typeface="+mn-cs"/>
              <a:sym typeface="Helvetica"/>
            </a:endParaRPr>
          </a:p>
        </p:txBody>
      </p:sp>
      <p:sp>
        <p:nvSpPr>
          <p:cNvPr id="438" name="正方形/長方形 4"/>
          <p:cNvSpPr txBox="1"/>
          <p:nvPr/>
        </p:nvSpPr>
        <p:spPr>
          <a:xfrm>
            <a:off x="3333408" y="5877271"/>
            <a:ext cx="5525185" cy="408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図6：形容詞の強調の有無によるdeとdesの選択傾向</a:t>
            </a:r>
          </a:p>
        </p:txBody>
      </p:sp>
      <p:pic>
        <p:nvPicPr>
          <p:cNvPr id="2" name="図 1">
            <a:extLst>
              <a:ext uri="{FF2B5EF4-FFF2-40B4-BE49-F238E27FC236}">
                <a16:creationId xmlns:a16="http://schemas.microsoft.com/office/drawing/2014/main" id="{D7B25B2D-A86D-911F-D716-FDD3CC5488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6901" y="1592581"/>
            <a:ext cx="6598495" cy="3965762"/>
          </a:xfrm>
          <a:prstGeom prst="rect">
            <a:avLst/>
          </a:prstGeom>
          <a:noFill/>
          <a:ln>
            <a:noFill/>
          </a:ln>
        </p:spPr>
      </p:pic>
    </p:spTree>
    <p:extLst>
      <p:ext uri="{BB962C8B-B14F-4D97-AF65-F5344CB8AC3E}">
        <p14:creationId xmlns:p14="http://schemas.microsoft.com/office/powerpoint/2010/main" val="89890313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577999-E0F5-1E36-C889-EF4A38B74AF3}"/>
              </a:ext>
            </a:extLst>
          </p:cNvPr>
          <p:cNvSpPr>
            <a:spLocks noGrp="1"/>
          </p:cNvSpPr>
          <p:nvPr>
            <p:ph type="title"/>
          </p:nvPr>
        </p:nvSpPr>
        <p:spPr/>
        <p:txBody>
          <a:bodyPr/>
          <a:lstStyle/>
          <a:p>
            <a:r>
              <a:rPr kumimoji="1" lang="en-US" altLang="ja-JP" dirty="0"/>
              <a:t>5/7 </a:t>
            </a:r>
            <a:r>
              <a:rPr kumimoji="1" lang="ja-JP" altLang="en-US" dirty="0"/>
              <a:t>文献を読む</a:t>
            </a:r>
          </a:p>
        </p:txBody>
      </p:sp>
      <p:sp>
        <p:nvSpPr>
          <p:cNvPr id="3" name="テキスト プレースホルダー 2">
            <a:extLst>
              <a:ext uri="{FF2B5EF4-FFF2-40B4-BE49-F238E27FC236}">
                <a16:creationId xmlns:a16="http://schemas.microsoft.com/office/drawing/2014/main" id="{450C8D8B-B7D3-BBEA-78A8-CA9CC93F1144}"/>
              </a:ext>
            </a:extLst>
          </p:cNvPr>
          <p:cNvSpPr>
            <a:spLocks noGrp="1"/>
          </p:cNvSpPr>
          <p:nvPr>
            <p:ph type="body" idx="1"/>
          </p:nvPr>
        </p:nvSpPr>
        <p:spPr/>
        <p:txBody>
          <a:bodyPr/>
          <a:lstStyle/>
          <a:p>
            <a:r>
              <a:rPr lang="ja-JP" altLang="en-US" b="0" i="0" dirty="0">
                <a:solidFill>
                  <a:srgbClr val="FF0033"/>
                </a:solidFill>
                <a:effectLst/>
                <a:latin typeface="Verdana" panose="020B0604030504040204" pitchFamily="34" charset="0"/>
                <a:hlinkClick r:id="rId2"/>
              </a:rPr>
              <a:t>藤村逸子 </a:t>
            </a:r>
            <a:r>
              <a:rPr lang="en-US" altLang="ja-JP" b="0" i="0" dirty="0">
                <a:solidFill>
                  <a:srgbClr val="FF0033"/>
                </a:solidFill>
                <a:effectLst/>
                <a:latin typeface="Verdana" panose="020B0604030504040204" pitchFamily="34" charset="0"/>
                <a:hlinkClick r:id="rId2"/>
              </a:rPr>
              <a:t>2009</a:t>
            </a:r>
            <a:r>
              <a:rPr lang="ja-JP" altLang="en-US" b="0" i="0" dirty="0">
                <a:solidFill>
                  <a:srgbClr val="FF0033"/>
                </a:solidFill>
                <a:effectLst/>
                <a:latin typeface="Verdana" panose="020B0604030504040204" pitchFamily="34" charset="0"/>
                <a:hlinkClick r:id="rId2"/>
              </a:rPr>
              <a:t>　</a:t>
            </a:r>
            <a:r>
              <a:rPr lang="ja-JP" altLang="en-US" b="0" i="0" dirty="0">
                <a:solidFill>
                  <a:srgbClr val="0000CC"/>
                </a:solidFill>
                <a:effectLst/>
                <a:latin typeface="Verdana" panose="020B0604030504040204" pitchFamily="34" charset="0"/>
                <a:hlinkClick r:id="rId3"/>
              </a:rPr>
              <a:t>「</a:t>
            </a:r>
            <a:r>
              <a:rPr lang="en-US" altLang="ja-JP" b="0" i="0" dirty="0">
                <a:solidFill>
                  <a:srgbClr val="0000CC"/>
                </a:solidFill>
                <a:effectLst/>
                <a:latin typeface="Verdana" panose="020B0604030504040204" pitchFamily="34" charset="0"/>
                <a:hlinkClick r:id="rId3"/>
              </a:rPr>
              <a:t>N-gram</a:t>
            </a:r>
            <a:r>
              <a:rPr lang="ja-JP" altLang="en-US" b="0" i="0" dirty="0">
                <a:solidFill>
                  <a:srgbClr val="0000CC"/>
                </a:solidFill>
                <a:effectLst/>
                <a:latin typeface="Verdana" panose="020B0604030504040204" pitchFamily="34" charset="0"/>
                <a:hlinkClick r:id="rId3"/>
              </a:rPr>
              <a:t>の手法によるフランス語の基本的「定型表現」の抽出</a:t>
            </a:r>
            <a:r>
              <a:rPr lang="en-US" altLang="ja-JP" b="0" i="0" dirty="0">
                <a:solidFill>
                  <a:srgbClr val="0000CC"/>
                </a:solidFill>
                <a:effectLst/>
                <a:latin typeface="Verdana" panose="020B0604030504040204" pitchFamily="34" charset="0"/>
                <a:hlinkClick r:id="rId3"/>
              </a:rPr>
              <a:t>―Le Monde</a:t>
            </a:r>
            <a:r>
              <a:rPr lang="ja-JP" altLang="en-US" b="0" i="0" dirty="0">
                <a:solidFill>
                  <a:srgbClr val="0000CC"/>
                </a:solidFill>
                <a:effectLst/>
                <a:latin typeface="Verdana" panose="020B0604030504040204" pitchFamily="34" charset="0"/>
                <a:hlinkClick r:id="rId3"/>
              </a:rPr>
              <a:t>と</a:t>
            </a:r>
            <a:r>
              <a:rPr lang="en-US" altLang="ja-JP" b="0" i="0" dirty="0" err="1">
                <a:solidFill>
                  <a:srgbClr val="0000CC"/>
                </a:solidFill>
                <a:effectLst/>
                <a:latin typeface="Verdana" panose="020B0604030504040204" pitchFamily="34" charset="0"/>
                <a:hlinkClick r:id="rId3"/>
              </a:rPr>
              <a:t>Corpatext</a:t>
            </a:r>
            <a:r>
              <a:rPr lang="ja-JP" altLang="en-US" b="0" i="0" dirty="0">
                <a:solidFill>
                  <a:srgbClr val="0000CC"/>
                </a:solidFill>
                <a:effectLst/>
                <a:latin typeface="Verdana" panose="020B0604030504040204" pitchFamily="34" charset="0"/>
                <a:hlinkClick r:id="rId3"/>
              </a:rPr>
              <a:t>を資料として</a:t>
            </a:r>
            <a:r>
              <a:rPr lang="en-US" altLang="ja-JP" b="0" i="0" dirty="0">
                <a:solidFill>
                  <a:srgbClr val="0000CC"/>
                </a:solidFill>
                <a:effectLst/>
                <a:latin typeface="Verdana" panose="020B0604030504040204" pitchFamily="34" charset="0"/>
                <a:hlinkClick r:id="rId3"/>
              </a:rPr>
              <a:t>―</a:t>
            </a:r>
            <a:r>
              <a:rPr lang="ja-JP" altLang="en-US" b="0" i="0" dirty="0">
                <a:solidFill>
                  <a:srgbClr val="0000CC"/>
                </a:solidFill>
                <a:effectLst/>
                <a:latin typeface="Verdana" panose="020B0604030504040204" pitchFamily="34" charset="0"/>
                <a:hlinkClick r:id="rId3"/>
              </a:rPr>
              <a:t>」</a:t>
            </a:r>
            <a:r>
              <a:rPr lang="en-US" altLang="ja-JP" b="0" i="0" dirty="0">
                <a:solidFill>
                  <a:srgbClr val="000033"/>
                </a:solidFill>
                <a:effectLst/>
                <a:latin typeface="Verdana" panose="020B0604030504040204" pitchFamily="34" charset="0"/>
              </a:rPr>
              <a:t>, </a:t>
            </a:r>
            <a:r>
              <a:rPr lang="en-US" altLang="ja-JP" b="0" i="0" dirty="0">
                <a:solidFill>
                  <a:srgbClr val="0000CC"/>
                </a:solidFill>
                <a:effectLst/>
                <a:latin typeface="Verdana" panose="020B0604030504040204" pitchFamily="34" charset="0"/>
                <a:hlinkClick r:id="rId4"/>
              </a:rPr>
              <a:t>『</a:t>
            </a:r>
            <a:r>
              <a:rPr lang="ja-JP" altLang="en-US" b="0" i="0" dirty="0">
                <a:solidFill>
                  <a:srgbClr val="0000CC"/>
                </a:solidFill>
                <a:effectLst/>
                <a:latin typeface="Verdana" panose="020B0604030504040204" pitchFamily="34" charset="0"/>
                <a:hlinkClick r:id="rId4"/>
              </a:rPr>
              <a:t>コーパスに基づく言語学教育研究報告</a:t>
            </a:r>
            <a:r>
              <a:rPr lang="en-US" altLang="ja-JP" b="0" i="0" dirty="0">
                <a:solidFill>
                  <a:srgbClr val="0000CC"/>
                </a:solidFill>
                <a:effectLst/>
                <a:latin typeface="Verdana" panose="020B0604030504040204" pitchFamily="34" charset="0"/>
                <a:hlinkClick r:id="rId4"/>
              </a:rPr>
              <a:t>3,</a:t>
            </a:r>
            <a:r>
              <a:rPr lang="ja-JP" altLang="en-US" b="0" i="0" dirty="0">
                <a:solidFill>
                  <a:srgbClr val="0000CC"/>
                </a:solidFill>
                <a:effectLst/>
                <a:latin typeface="Verdana" panose="020B0604030504040204" pitchFamily="34" charset="0"/>
                <a:hlinkClick r:id="rId4"/>
              </a:rPr>
              <a:t>フィールド調査、言語コーパス、言語情報学</a:t>
            </a:r>
            <a:r>
              <a:rPr lang="en-US" altLang="ja-JP" b="0" i="0" dirty="0">
                <a:solidFill>
                  <a:srgbClr val="0000CC"/>
                </a:solidFill>
                <a:effectLst/>
                <a:latin typeface="Verdana" panose="020B0604030504040204" pitchFamily="34" charset="0"/>
                <a:hlinkClick r:id="rId4"/>
              </a:rPr>
              <a:t>』</a:t>
            </a:r>
            <a:r>
              <a:rPr lang="en-US" altLang="ja-JP" b="0" i="0" dirty="0">
                <a:solidFill>
                  <a:srgbClr val="000033"/>
                </a:solidFill>
                <a:effectLst/>
                <a:latin typeface="Verdana" panose="020B0604030504040204" pitchFamily="34" charset="0"/>
              </a:rPr>
              <a:t>, pp.111-138.</a:t>
            </a:r>
          </a:p>
          <a:p>
            <a:endParaRPr lang="en-US" altLang="ja-JP" dirty="0">
              <a:solidFill>
                <a:srgbClr val="000033"/>
              </a:solidFill>
              <a:latin typeface="Verdana" panose="020B0604030504040204" pitchFamily="34" charset="0"/>
            </a:endParaRPr>
          </a:p>
          <a:p>
            <a:pPr marL="825500" lvl="1" indent="-342900"/>
            <a:r>
              <a:rPr lang="ja-JP" altLang="en-US" b="0" i="0" dirty="0">
                <a:solidFill>
                  <a:srgbClr val="000033"/>
                </a:solidFill>
                <a:effectLst/>
                <a:latin typeface="Verdana" panose="020B0604030504040204" pitchFamily="34" charset="0"/>
              </a:rPr>
              <a:t>生のデータで調べる　</a:t>
            </a:r>
            <a:r>
              <a:rPr lang="fr-CA" altLang="ja-JP" b="0" i="0" dirty="0">
                <a:solidFill>
                  <a:srgbClr val="000033"/>
                </a:solidFill>
                <a:effectLst/>
                <a:latin typeface="Verdana" panose="020B0604030504040204" pitchFamily="34" charset="0"/>
              </a:rPr>
              <a:t>txt</a:t>
            </a:r>
            <a:r>
              <a:rPr lang="ja-JP" altLang="en-US" dirty="0">
                <a:solidFill>
                  <a:srgbClr val="000033"/>
                </a:solidFill>
                <a:latin typeface="Verdana" panose="020B0604030504040204" pitchFamily="34" charset="0"/>
              </a:rPr>
              <a:t>データ</a:t>
            </a:r>
            <a:endParaRPr lang="en-US" altLang="ja-JP" dirty="0">
              <a:solidFill>
                <a:srgbClr val="000033"/>
              </a:solidFill>
              <a:latin typeface="Verdana" panose="020B0604030504040204" pitchFamily="34" charset="0"/>
            </a:endParaRPr>
          </a:p>
          <a:p>
            <a:pPr marL="825500" lvl="1" indent="-342900"/>
            <a:r>
              <a:rPr lang="ja-JP" altLang="en-US" dirty="0">
                <a:solidFill>
                  <a:srgbClr val="000033"/>
                </a:solidFill>
                <a:latin typeface="Verdana" panose="020B0604030504040204" pitchFamily="34" charset="0"/>
              </a:rPr>
              <a:t>自分でやる</a:t>
            </a:r>
            <a:endParaRPr lang="en-US" altLang="ja-JP" dirty="0">
              <a:solidFill>
                <a:srgbClr val="000033"/>
              </a:solidFill>
              <a:latin typeface="Verdana" panose="020B0604030504040204" pitchFamily="34" charset="0"/>
            </a:endParaRPr>
          </a:p>
          <a:p>
            <a:pPr marL="825500" lvl="1" indent="-342900"/>
            <a:r>
              <a:rPr lang="ja-JP" altLang="en-US" dirty="0">
                <a:solidFill>
                  <a:srgbClr val="000033"/>
                </a:solidFill>
                <a:latin typeface="Verdana" panose="020B0604030504040204" pitchFamily="34" charset="0"/>
              </a:rPr>
              <a:t>テキストジャンルを比べる</a:t>
            </a:r>
            <a:endParaRPr lang="en-US" altLang="ja-JP" dirty="0">
              <a:solidFill>
                <a:srgbClr val="000033"/>
              </a:solidFill>
              <a:latin typeface="Verdana" panose="020B0604030504040204" pitchFamily="34" charset="0"/>
            </a:endParaRPr>
          </a:p>
          <a:p>
            <a:pPr marL="825500" lvl="1" indent="-342900"/>
            <a:endParaRPr lang="en-US" altLang="ja-JP" dirty="0">
              <a:solidFill>
                <a:srgbClr val="000033"/>
              </a:solidFill>
              <a:latin typeface="Verdana" panose="020B0604030504040204" pitchFamily="34" charset="0"/>
            </a:endParaRPr>
          </a:p>
          <a:p>
            <a:pPr marL="0" indent="0">
              <a:buNone/>
            </a:pPr>
            <a:endParaRPr lang="en-US" altLang="ja-JP" b="0" i="0" dirty="0">
              <a:solidFill>
                <a:srgbClr val="000033"/>
              </a:solidFill>
              <a:effectLst/>
              <a:latin typeface="Verdana" panose="020B0604030504040204" pitchFamily="34" charset="0"/>
            </a:endParaRPr>
          </a:p>
          <a:p>
            <a:pPr marL="0" indent="0">
              <a:buNone/>
            </a:pPr>
            <a:endParaRPr lang="en-US" altLang="ja-JP" b="0" i="0" dirty="0">
              <a:solidFill>
                <a:srgbClr val="000033"/>
              </a:solidFill>
              <a:effectLst/>
              <a:latin typeface="Verdana" panose="020B0604030504040204" pitchFamily="34" charset="0"/>
            </a:endParaRPr>
          </a:p>
          <a:p>
            <a:endParaRPr kumimoji="1" lang="ja-JP" altLang="en-US" dirty="0"/>
          </a:p>
        </p:txBody>
      </p:sp>
    </p:spTree>
    <p:extLst>
      <p:ext uri="{BB962C8B-B14F-4D97-AF65-F5344CB8AC3E}">
        <p14:creationId xmlns:p14="http://schemas.microsoft.com/office/powerpoint/2010/main" val="60347948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3FC100-68E1-5BD3-0621-885C783E78F0}"/>
              </a:ext>
            </a:extLst>
          </p:cNvPr>
          <p:cNvSpPr>
            <a:spLocks noGrp="1"/>
          </p:cNvSpPr>
          <p:nvPr>
            <p:ph type="title"/>
          </p:nvPr>
        </p:nvSpPr>
        <p:spPr/>
        <p:txBody>
          <a:bodyPr>
            <a:normAutofit fontScale="90000"/>
          </a:bodyPr>
          <a:lstStyle/>
          <a:p>
            <a:r>
              <a:rPr lang="ja-JP" altLang="en-US" b="1" dirty="0"/>
              <a:t>授業名（継続）：テキストマイニング実践 </a:t>
            </a:r>
            <a:r>
              <a:rPr lang="en-US" altLang="ja-JP" b="1" dirty="0"/>
              <a:t>― </a:t>
            </a:r>
            <a:r>
              <a:rPr lang="ja-JP" altLang="en-US" b="1" dirty="0"/>
              <a:t>文学を数値化する・読む・比較する</a:t>
            </a:r>
            <a:br>
              <a:rPr lang="ja-JP" altLang="en-US" b="1" dirty="0"/>
            </a:br>
            <a:endParaRPr kumimoji="1" lang="ja-JP" altLang="en-US" dirty="0"/>
          </a:p>
        </p:txBody>
      </p:sp>
      <p:sp>
        <p:nvSpPr>
          <p:cNvPr id="3" name="テキスト プレースホルダー 2">
            <a:extLst>
              <a:ext uri="{FF2B5EF4-FFF2-40B4-BE49-F238E27FC236}">
                <a16:creationId xmlns:a16="http://schemas.microsoft.com/office/drawing/2014/main" id="{627E9A74-5C69-7D16-65D9-84C76DC54FAA}"/>
              </a:ext>
            </a:extLst>
          </p:cNvPr>
          <p:cNvSpPr>
            <a:spLocks noGrp="1"/>
          </p:cNvSpPr>
          <p:nvPr>
            <p:ph type="body" idx="1"/>
          </p:nvPr>
        </p:nvSpPr>
        <p:spPr/>
        <p:txBody>
          <a:bodyPr/>
          <a:lstStyle/>
          <a:p>
            <a:pPr>
              <a:buFont typeface="Arial" panose="020B0604020202020204" pitchFamily="34" charset="0"/>
              <a:buChar char="•"/>
            </a:pPr>
            <a:r>
              <a:rPr lang="ja-JP" altLang="en-US" dirty="0"/>
              <a:t>既に実施済み（第</a:t>
            </a:r>
            <a:r>
              <a:rPr lang="en-US" altLang="ja-JP" dirty="0"/>
              <a:t>1</a:t>
            </a:r>
            <a:r>
              <a:rPr lang="ja-JP" altLang="en-US" dirty="0"/>
              <a:t>回</a:t>
            </a:r>
            <a:r>
              <a:rPr lang="en-US" altLang="ja-JP" dirty="0"/>
              <a:t>〜</a:t>
            </a:r>
            <a:r>
              <a:rPr lang="ja-JP" altLang="en-US" dirty="0"/>
              <a:t>第</a:t>
            </a:r>
            <a:r>
              <a:rPr lang="en-US" altLang="ja-JP" dirty="0"/>
              <a:t>5</a:t>
            </a:r>
            <a:r>
              <a:rPr lang="ja-JP" altLang="en-US" dirty="0"/>
              <a:t>回）：</a:t>
            </a:r>
          </a:p>
          <a:p>
            <a:pPr marL="742950" lvl="1" indent="-285750">
              <a:buFont typeface="Arial" panose="020B0604020202020204" pitchFamily="34" charset="0"/>
              <a:buChar char="•"/>
            </a:pPr>
            <a:r>
              <a:rPr lang="ja-JP" altLang="en-US" dirty="0"/>
              <a:t>定型表現の抽出</a:t>
            </a:r>
          </a:p>
          <a:p>
            <a:pPr marL="742950" lvl="1" indent="-285750">
              <a:buFont typeface="Arial" panose="020B0604020202020204" pitchFamily="34" charset="0"/>
              <a:buChar char="•"/>
            </a:pPr>
            <a:r>
              <a:rPr lang="en-US" altLang="ja-JP" dirty="0"/>
              <a:t>Google Ngram Viewer</a:t>
            </a:r>
            <a:r>
              <a:rPr lang="ja-JP" altLang="en-US" dirty="0"/>
              <a:t>の使用</a:t>
            </a:r>
          </a:p>
          <a:p>
            <a:pPr marL="742950" lvl="1" indent="-285750">
              <a:buFont typeface="Arial" panose="020B0604020202020204" pitchFamily="34" charset="0"/>
              <a:buChar char="•"/>
            </a:pPr>
            <a:r>
              <a:rPr lang="ja-JP" altLang="en-US" dirty="0"/>
              <a:t>あなたの過去論文（新聞と文学の</a:t>
            </a:r>
            <a:r>
              <a:rPr lang="en-US" altLang="ja-JP" dirty="0"/>
              <a:t>n-gram</a:t>
            </a:r>
            <a:r>
              <a:rPr lang="ja-JP" altLang="en-US" dirty="0"/>
              <a:t>比較）の検討</a:t>
            </a:r>
          </a:p>
          <a:p>
            <a:pPr>
              <a:buFont typeface="Arial" panose="020B0604020202020204" pitchFamily="34" charset="0"/>
              <a:buChar char="•"/>
            </a:pPr>
            <a:r>
              <a:rPr lang="ja-JP" altLang="en-US" dirty="0"/>
              <a:t>今後の</a:t>
            </a:r>
            <a:r>
              <a:rPr lang="en-US" altLang="ja-JP" dirty="0"/>
              <a:t>9</a:t>
            </a:r>
            <a:r>
              <a:rPr lang="ja-JP" altLang="en-US" dirty="0"/>
              <a:t>回（第</a:t>
            </a:r>
            <a:r>
              <a:rPr lang="en-US" altLang="ja-JP" dirty="0"/>
              <a:t>6〜14</a:t>
            </a:r>
            <a:r>
              <a:rPr lang="ja-JP" altLang="en-US" dirty="0"/>
              <a:t>回）では：</a:t>
            </a:r>
          </a:p>
          <a:p>
            <a:pPr marL="742950" lvl="1" indent="-285750">
              <a:buFont typeface="Arial" panose="020B0604020202020204" pitchFamily="34" charset="0"/>
              <a:buChar char="•"/>
            </a:pPr>
            <a:r>
              <a:rPr lang="ja-JP" altLang="en-US" b="1" dirty="0"/>
              <a:t>構文・語彙・翻訳・文体・言語比較</a:t>
            </a:r>
            <a:r>
              <a:rPr lang="ja-JP" altLang="en-US" dirty="0"/>
              <a:t>の分析へ展開</a:t>
            </a:r>
          </a:p>
          <a:p>
            <a:pPr marL="742950" lvl="1" indent="-285750">
              <a:buFont typeface="Arial" panose="020B0604020202020204" pitchFamily="34" charset="0"/>
              <a:buChar char="•"/>
            </a:pPr>
            <a:r>
              <a:rPr lang="en-US" altLang="ja-JP" b="1" dirty="0"/>
              <a:t>Frantext</a:t>
            </a:r>
            <a:r>
              <a:rPr lang="ja-JP" altLang="en-US" b="1" dirty="0"/>
              <a:t>、</a:t>
            </a:r>
            <a:r>
              <a:rPr lang="en-US" altLang="ja-JP" b="1" dirty="0"/>
              <a:t>Sketch Engine</a:t>
            </a:r>
            <a:r>
              <a:rPr lang="ja-JP" altLang="en-US" b="1" dirty="0"/>
              <a:t>、</a:t>
            </a:r>
            <a:r>
              <a:rPr lang="en-US" altLang="ja-JP" b="1" dirty="0" err="1"/>
              <a:t>EmEditor</a:t>
            </a:r>
            <a:r>
              <a:rPr lang="ja-JP" altLang="en-US" b="1" dirty="0"/>
              <a:t>、</a:t>
            </a:r>
            <a:r>
              <a:rPr lang="en-US" altLang="ja-JP" b="1" dirty="0"/>
              <a:t>Excel</a:t>
            </a:r>
            <a:r>
              <a:rPr lang="ja-JP" altLang="en-US" b="1" dirty="0"/>
              <a:t>、正規表現</a:t>
            </a:r>
            <a:r>
              <a:rPr lang="ja-JP" altLang="en-US" dirty="0"/>
              <a:t>を総動員</a:t>
            </a:r>
          </a:p>
          <a:p>
            <a:endParaRPr kumimoji="1" lang="ja-JP" altLang="en-US" dirty="0"/>
          </a:p>
        </p:txBody>
      </p:sp>
    </p:spTree>
    <p:extLst>
      <p:ext uri="{BB962C8B-B14F-4D97-AF65-F5344CB8AC3E}">
        <p14:creationId xmlns:p14="http://schemas.microsoft.com/office/powerpoint/2010/main" val="219883663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D6714-9627-A35A-1306-0F0B8CA4903E}"/>
              </a:ext>
            </a:extLst>
          </p:cNvPr>
          <p:cNvSpPr>
            <a:spLocks noGrp="1"/>
          </p:cNvSpPr>
          <p:nvPr>
            <p:ph type="title"/>
          </p:nvPr>
        </p:nvSpPr>
        <p:spPr/>
        <p:txBody>
          <a:bodyPr/>
          <a:lstStyle/>
          <a:p>
            <a:r>
              <a:rPr kumimoji="1" lang="fr-CA" altLang="ja-JP" dirty="0"/>
              <a:t>5/14 Project Gutenberg, Chat GPT</a:t>
            </a:r>
            <a:r>
              <a:rPr kumimoji="1" lang="ja-JP" altLang="en-US" dirty="0"/>
              <a:t>に尋ねる</a:t>
            </a:r>
          </a:p>
        </p:txBody>
      </p:sp>
      <p:sp>
        <p:nvSpPr>
          <p:cNvPr id="3" name="テキスト プレースホルダー 2">
            <a:extLst>
              <a:ext uri="{FF2B5EF4-FFF2-40B4-BE49-F238E27FC236}">
                <a16:creationId xmlns:a16="http://schemas.microsoft.com/office/drawing/2014/main" id="{C6595BCA-1267-1964-AB0B-FF1C54BF9747}"/>
              </a:ext>
            </a:extLst>
          </p:cNvPr>
          <p:cNvSpPr>
            <a:spLocks noGrp="1"/>
          </p:cNvSpPr>
          <p:nvPr>
            <p:ph type="body" idx="1"/>
          </p:nvPr>
        </p:nvSpPr>
        <p:spPr/>
        <p:txBody>
          <a:bodyPr>
            <a:normAutofit fontScale="92500" lnSpcReduction="20000"/>
          </a:bodyPr>
          <a:lstStyle/>
          <a:p>
            <a:r>
              <a:rPr kumimoji="1" lang="ja-JP" altLang="en-US" dirty="0"/>
              <a:t>女の一生　</a:t>
            </a:r>
            <a:r>
              <a:rPr kumimoji="1" lang="de-DE" altLang="ja-JP" dirty="0"/>
              <a:t>Guy de Maupassant , </a:t>
            </a:r>
            <a:r>
              <a:rPr kumimoji="1" lang="de-DE" altLang="ja-JP" i="1" dirty="0"/>
              <a:t>Une vie, Ein Menschenleben</a:t>
            </a:r>
            <a:r>
              <a:rPr kumimoji="1" lang="de-DE" altLang="ja-JP" dirty="0"/>
              <a:t>, (</a:t>
            </a:r>
            <a:r>
              <a:rPr kumimoji="1" lang="ja-JP" altLang="en-US" dirty="0"/>
              <a:t>仏、日、独、英）</a:t>
            </a:r>
            <a:endParaRPr kumimoji="1" lang="de-DE" altLang="ja-JP" dirty="0"/>
          </a:p>
          <a:p>
            <a:pPr lvl="1"/>
            <a:r>
              <a:rPr kumimoji="1" lang="en-US" altLang="ja-JP" dirty="0"/>
              <a:t>https://www.gutenberg.org/cache/epub/63630/pg63630.txt</a:t>
            </a:r>
          </a:p>
          <a:p>
            <a:r>
              <a:rPr kumimoji="1" lang="ja-JP" altLang="en-US" dirty="0"/>
              <a:t>十五少年漂流記　</a:t>
            </a:r>
            <a:r>
              <a:rPr kumimoji="1" lang="en-US" altLang="ja-JP" dirty="0"/>
              <a:t>Jules Bernes, </a:t>
            </a:r>
            <a:r>
              <a:rPr kumimoji="1" lang="fr-CA" altLang="ja-JP" i="1" dirty="0"/>
              <a:t>Deux mois de vacances</a:t>
            </a:r>
            <a:r>
              <a:rPr kumimoji="1" lang="ja-JP" altLang="en-US" i="1" dirty="0"/>
              <a:t>　</a:t>
            </a:r>
            <a:r>
              <a:rPr kumimoji="1" lang="ja-JP" altLang="en-US" dirty="0"/>
              <a:t>（仏、日）</a:t>
            </a:r>
            <a:endParaRPr kumimoji="1" lang="fr-CA" altLang="ja-JP" dirty="0"/>
          </a:p>
          <a:p>
            <a:r>
              <a:rPr kumimoji="1" lang="ja-JP" altLang="en-US" dirty="0"/>
              <a:t>赤と黒</a:t>
            </a:r>
            <a:r>
              <a:rPr kumimoji="1" lang="fr-CA" altLang="ja-JP" dirty="0"/>
              <a:t> </a:t>
            </a:r>
            <a:r>
              <a:rPr kumimoji="1" lang="fr-FR" altLang="ja-JP" dirty="0"/>
              <a:t>Stendhal,  Le Rouge et le Noir, </a:t>
            </a:r>
            <a:r>
              <a:rPr kumimoji="1" lang="fr-FR" altLang="ja-JP" i="1" dirty="0"/>
              <a:t>Chronique du XIXe siècle, </a:t>
            </a:r>
            <a:r>
              <a:rPr kumimoji="1" lang="en-US" altLang="ja-JP" i="1" dirty="0"/>
              <a:t>The Red and the Black: A Chronicle of 1830</a:t>
            </a:r>
            <a:r>
              <a:rPr kumimoji="1" lang="ja-JP" altLang="en-US" i="1" dirty="0"/>
              <a:t>　</a:t>
            </a:r>
            <a:r>
              <a:rPr kumimoji="1" lang="ja-JP" altLang="en-US" dirty="0"/>
              <a:t>（仏、日、英）</a:t>
            </a:r>
            <a:endParaRPr kumimoji="1" lang="fr-FR" altLang="ja-JP" dirty="0"/>
          </a:p>
          <a:p>
            <a:r>
              <a:rPr kumimoji="1" lang="ja-JP" altLang="en-US" dirty="0"/>
              <a:t>異邦人　</a:t>
            </a:r>
            <a:r>
              <a:rPr kumimoji="1" lang="fr-CA" altLang="ja-JP" i="1" dirty="0"/>
              <a:t>L’étranger</a:t>
            </a:r>
            <a:r>
              <a:rPr kumimoji="1" lang="fr-CA" altLang="ja-JP" dirty="0"/>
              <a:t>, Albert Camus, The </a:t>
            </a:r>
            <a:r>
              <a:rPr kumimoji="1" lang="fr-CA" altLang="ja-JP" dirty="0" err="1"/>
              <a:t>Strenger</a:t>
            </a:r>
            <a:r>
              <a:rPr kumimoji="1" lang="fr-CA" altLang="ja-JP" dirty="0"/>
              <a:t>, (</a:t>
            </a:r>
            <a:r>
              <a:rPr kumimoji="1" lang="ja-JP" altLang="en-US" dirty="0"/>
              <a:t>仏、日、英）</a:t>
            </a:r>
            <a:endParaRPr kumimoji="1" lang="fr-CA" altLang="ja-JP" dirty="0"/>
          </a:p>
          <a:p>
            <a:r>
              <a:rPr kumimoji="1" lang="ja-JP" altLang="en-US" dirty="0"/>
              <a:t>悲しみよ　こんにちは、</a:t>
            </a:r>
            <a:r>
              <a:rPr kumimoji="1" lang="fr-CA" altLang="ja-JP" i="1" dirty="0"/>
              <a:t>Bonjour Tristesse</a:t>
            </a:r>
            <a:r>
              <a:rPr kumimoji="1" lang="fr-CA" altLang="ja-JP" dirty="0"/>
              <a:t>, Françoise Sagan (</a:t>
            </a:r>
            <a:r>
              <a:rPr kumimoji="1" lang="ja-JP" altLang="en-US" dirty="0"/>
              <a:t>日）</a:t>
            </a:r>
            <a:endParaRPr kumimoji="1" lang="en-US" altLang="ja-JP" dirty="0"/>
          </a:p>
          <a:p>
            <a:r>
              <a:rPr kumimoji="1" lang="ja-JP" altLang="en-US" dirty="0"/>
              <a:t>星の王子様  　多言語</a:t>
            </a:r>
            <a:endParaRPr kumimoji="1" lang="en-US" altLang="ja-JP" dirty="0"/>
          </a:p>
          <a:p>
            <a:r>
              <a:rPr kumimoji="1" lang="en-US" altLang="ja-JP" dirty="0"/>
              <a:t>Milan Kundera L</a:t>
            </a:r>
            <a:r>
              <a:rPr kumimoji="1" lang="fr-CA" altLang="ja-JP" dirty="0"/>
              <a:t>’insoutenable légèreté de l’être </a:t>
            </a:r>
          </a:p>
          <a:p>
            <a:r>
              <a:rPr kumimoji="1" lang="en-US" altLang="ja-JP" dirty="0"/>
              <a:t>Milan Kundera Le </a:t>
            </a:r>
            <a:r>
              <a:rPr kumimoji="1" lang="en-US" altLang="ja-JP" dirty="0" err="1"/>
              <a:t>lenteur</a:t>
            </a:r>
            <a:r>
              <a:rPr kumimoji="1" lang="en-US" altLang="ja-JP" dirty="0"/>
              <a:t>, </a:t>
            </a:r>
            <a:r>
              <a:rPr kumimoji="1" lang="fr-CA" altLang="ja-JP" dirty="0"/>
              <a:t>Frantext</a:t>
            </a:r>
            <a:endParaRPr kumimoji="1" lang="de-DE" altLang="ja-JP" dirty="0"/>
          </a:p>
          <a:p>
            <a:endParaRPr kumimoji="1" lang="ja-JP" altLang="en-US" dirty="0"/>
          </a:p>
        </p:txBody>
      </p:sp>
    </p:spTree>
    <p:extLst>
      <p:ext uri="{BB962C8B-B14F-4D97-AF65-F5344CB8AC3E}">
        <p14:creationId xmlns:p14="http://schemas.microsoft.com/office/powerpoint/2010/main" val="14512603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DD1BFD-EA93-81FD-8019-776B77B75CEF}"/>
              </a:ext>
            </a:extLst>
          </p:cNvPr>
          <p:cNvSpPr>
            <a:spLocks noGrp="1"/>
          </p:cNvSpPr>
          <p:nvPr>
            <p:ph type="title"/>
          </p:nvPr>
        </p:nvSpPr>
        <p:spPr/>
        <p:txBody>
          <a:bodyPr/>
          <a:lstStyle/>
          <a:p>
            <a:r>
              <a:rPr kumimoji="1" lang="fr-CA" altLang="ja-JP" dirty="0"/>
              <a:t>5/14 Frantext</a:t>
            </a:r>
            <a:r>
              <a:rPr kumimoji="1" lang="ja-JP" altLang="en-US" dirty="0"/>
              <a:t>を使う</a:t>
            </a:r>
          </a:p>
        </p:txBody>
      </p:sp>
      <p:sp>
        <p:nvSpPr>
          <p:cNvPr id="3" name="テキスト プレースホルダー 2">
            <a:extLst>
              <a:ext uri="{FF2B5EF4-FFF2-40B4-BE49-F238E27FC236}">
                <a16:creationId xmlns:a16="http://schemas.microsoft.com/office/drawing/2014/main" id="{C3B9937B-FBFF-79D9-DEFB-7E3DBF8F151D}"/>
              </a:ext>
            </a:extLst>
          </p:cNvPr>
          <p:cNvSpPr>
            <a:spLocks noGrp="1"/>
          </p:cNvSpPr>
          <p:nvPr>
            <p:ph type="body" idx="1"/>
          </p:nvPr>
        </p:nvSpPr>
        <p:spPr/>
        <p:txBody>
          <a:bodyPr>
            <a:normAutofit lnSpcReduction="10000"/>
          </a:bodyPr>
          <a:lstStyle/>
          <a:p>
            <a:r>
              <a:rPr kumimoji="1" lang="fr-CA" altLang="ja-JP" dirty="0"/>
              <a:t>L’insoutenable légèreté de l’être (1984)</a:t>
            </a:r>
          </a:p>
          <a:p>
            <a:r>
              <a:rPr kumimoji="1" lang="fr-CA" altLang="ja-JP" dirty="0"/>
              <a:t>L’étranger Camus</a:t>
            </a:r>
          </a:p>
          <a:p>
            <a:r>
              <a:rPr kumimoji="1" lang="fr-CA" altLang="ja-JP" dirty="0"/>
              <a:t>Saint Exupéry  </a:t>
            </a:r>
          </a:p>
          <a:p>
            <a:pPr marL="0" indent="0">
              <a:buNone/>
            </a:pPr>
            <a:r>
              <a:rPr kumimoji="1" lang="ja-JP" altLang="en-US" dirty="0"/>
              <a:t>特徴的な語や表現を探す</a:t>
            </a:r>
            <a:endParaRPr kumimoji="1" lang="en-US" altLang="ja-JP" dirty="0"/>
          </a:p>
          <a:p>
            <a:pPr marL="0" indent="0">
              <a:buNone/>
            </a:pPr>
            <a:endParaRPr kumimoji="1" lang="en-US" altLang="ja-JP" dirty="0"/>
          </a:p>
          <a:p>
            <a:pPr marL="0" indent="0">
              <a:buNone/>
            </a:pPr>
            <a:r>
              <a:rPr kumimoji="1" lang="fr-CA" altLang="ja-JP" dirty="0">
                <a:hlinkClick r:id="rId2"/>
              </a:rPr>
              <a:t>https://www.itsukof.com/gyoseki/johofile.pdf</a:t>
            </a:r>
            <a:endParaRPr kumimoji="1" lang="fr-CA" altLang="ja-JP" dirty="0"/>
          </a:p>
          <a:p>
            <a:pPr marL="0" indent="0">
              <a:buNone/>
            </a:pPr>
            <a:r>
              <a:rPr kumimoji="1" lang="fr-CA" altLang="ja-JP" dirty="0">
                <a:hlinkClick r:id="rId3"/>
              </a:rPr>
              <a:t>Frantext</a:t>
            </a:r>
            <a:r>
              <a:rPr kumimoji="1" lang="fr-CA" altLang="ja-JP" dirty="0"/>
              <a:t> </a:t>
            </a:r>
          </a:p>
          <a:p>
            <a:pPr marL="0" indent="0">
              <a:buNone/>
            </a:pPr>
            <a:r>
              <a:rPr kumimoji="1" lang="ja-JP" altLang="en-US" dirty="0"/>
              <a:t>関学内では</a:t>
            </a:r>
            <a:r>
              <a:rPr kumimoji="1" lang="fr-CA" altLang="ja-JP" dirty="0"/>
              <a:t>Frantext intégral</a:t>
            </a:r>
          </a:p>
          <a:p>
            <a:pPr marL="0" indent="0">
              <a:buNone/>
            </a:pPr>
            <a:r>
              <a:rPr kumimoji="1" lang="ja-JP" altLang="en-US" dirty="0"/>
              <a:t>関学外では</a:t>
            </a:r>
            <a:r>
              <a:rPr kumimoji="1" lang="fr-CA" altLang="ja-JP" dirty="0"/>
              <a:t>Frantext démonstration</a:t>
            </a:r>
            <a:r>
              <a:rPr kumimoji="1" lang="ja-JP" altLang="en-US" dirty="0"/>
              <a:t>で練習</a:t>
            </a:r>
            <a:endParaRPr kumimoji="1" lang="fr-CA" altLang="ja-JP" dirty="0"/>
          </a:p>
          <a:p>
            <a:endParaRPr kumimoji="1" lang="fr-CA" altLang="ja-JP" dirty="0"/>
          </a:p>
          <a:p>
            <a:endParaRPr kumimoji="1" lang="fr-CA" altLang="ja-JP" dirty="0"/>
          </a:p>
          <a:p>
            <a:endParaRPr kumimoji="1" lang="fr-CA" altLang="ja-JP" dirty="0"/>
          </a:p>
          <a:p>
            <a:endParaRPr kumimoji="1" lang="ja-JP" altLang="en-US" dirty="0"/>
          </a:p>
        </p:txBody>
      </p:sp>
    </p:spTree>
    <p:extLst>
      <p:ext uri="{BB962C8B-B14F-4D97-AF65-F5344CB8AC3E}">
        <p14:creationId xmlns:p14="http://schemas.microsoft.com/office/powerpoint/2010/main" val="25680421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165C22-2044-707F-2D9E-7826AF848558}"/>
              </a:ext>
            </a:extLst>
          </p:cNvPr>
          <p:cNvSpPr>
            <a:spLocks noGrp="1"/>
          </p:cNvSpPr>
          <p:nvPr>
            <p:ph type="title"/>
          </p:nvPr>
        </p:nvSpPr>
        <p:spPr/>
        <p:txBody>
          <a:bodyPr/>
          <a:lstStyle/>
          <a:p>
            <a:r>
              <a:rPr kumimoji="1" lang="fr-CA" altLang="ja-JP" dirty="0"/>
              <a:t>5</a:t>
            </a:r>
            <a:r>
              <a:rPr kumimoji="1" lang="en-US" altLang="ja-JP" dirty="0"/>
              <a:t>/14 </a:t>
            </a:r>
            <a:r>
              <a:rPr kumimoji="1" lang="fr-CA" altLang="ja-JP" dirty="0"/>
              <a:t>Frantext</a:t>
            </a:r>
            <a:endParaRPr kumimoji="1" lang="ja-JP" altLang="en-US" dirty="0"/>
          </a:p>
        </p:txBody>
      </p:sp>
      <p:sp>
        <p:nvSpPr>
          <p:cNvPr id="3" name="テキスト プレースホルダー 2">
            <a:extLst>
              <a:ext uri="{FF2B5EF4-FFF2-40B4-BE49-F238E27FC236}">
                <a16:creationId xmlns:a16="http://schemas.microsoft.com/office/drawing/2014/main" id="{B379E775-4BFC-2A66-7DBF-0F1DE5CAC300}"/>
              </a:ext>
            </a:extLst>
          </p:cNvPr>
          <p:cNvSpPr>
            <a:spLocks noGrp="1"/>
          </p:cNvSpPr>
          <p:nvPr>
            <p:ph type="body" idx="1"/>
          </p:nvPr>
        </p:nvSpPr>
        <p:spPr/>
        <p:txBody>
          <a:bodyPr>
            <a:normAutofit fontScale="92500" lnSpcReduction="20000"/>
          </a:bodyPr>
          <a:lstStyle/>
          <a:p>
            <a:r>
              <a:rPr kumimoji="1" lang="fr-CA" altLang="ja-JP" dirty="0"/>
              <a:t>Corpus</a:t>
            </a:r>
            <a:r>
              <a:rPr kumimoji="1" lang="ja-JP" altLang="en-US" dirty="0"/>
              <a:t>を選択する</a:t>
            </a:r>
            <a:endParaRPr kumimoji="1" lang="en-US" altLang="ja-JP" dirty="0"/>
          </a:p>
          <a:p>
            <a:pPr lvl="1"/>
            <a:r>
              <a:rPr kumimoji="1" lang="fr-CA" altLang="ja-JP" dirty="0"/>
              <a:t>Ex Kundera, Camus, Saint-Exupéry</a:t>
            </a:r>
          </a:p>
          <a:p>
            <a:r>
              <a:rPr kumimoji="1" lang="fr-CA" altLang="ja-JP" dirty="0"/>
              <a:t>Recherche </a:t>
            </a:r>
          </a:p>
          <a:p>
            <a:pPr lvl="2"/>
            <a:r>
              <a:rPr kumimoji="1" lang="fr-CA" altLang="ja-JP" i="1" dirty="0"/>
              <a:t>lent, lente, lents, lentes</a:t>
            </a:r>
          </a:p>
          <a:p>
            <a:pPr lvl="3"/>
            <a:r>
              <a:rPr kumimoji="1" lang="fr-CA" altLang="ja-JP" dirty="0"/>
              <a:t>Sensible à la caisse</a:t>
            </a:r>
          </a:p>
          <a:p>
            <a:pPr lvl="3"/>
            <a:r>
              <a:rPr kumimoji="1" lang="fr-CA" altLang="ja-JP" dirty="0"/>
              <a:t>Sensible aux diacritiques (</a:t>
            </a:r>
            <a:r>
              <a:rPr kumimoji="1" lang="ja-JP" altLang="en-US" dirty="0"/>
              <a:t>アクサン記号）</a:t>
            </a:r>
            <a:endParaRPr kumimoji="1" lang="en-US" altLang="ja-JP" dirty="0"/>
          </a:p>
          <a:p>
            <a:pPr lvl="2"/>
            <a:r>
              <a:rPr kumimoji="1" lang="fr-CA" altLang="ja-JP" dirty="0"/>
              <a:t>Lemme : </a:t>
            </a:r>
            <a:r>
              <a:rPr kumimoji="1" lang="fr-CA" altLang="ja-JP" i="1" dirty="0"/>
              <a:t>lent</a:t>
            </a:r>
          </a:p>
          <a:p>
            <a:pPr lvl="1"/>
            <a:r>
              <a:rPr kumimoji="1" lang="fr-CA" altLang="ja-JP" dirty="0"/>
              <a:t>Simple, Assisté, Avancée </a:t>
            </a:r>
            <a:endParaRPr kumimoji="1" lang="en-US" altLang="ja-JP" dirty="0"/>
          </a:p>
          <a:p>
            <a:r>
              <a:rPr kumimoji="1" lang="en-US" altLang="ja-JP" dirty="0"/>
              <a:t>Exporter avec les m</a:t>
            </a:r>
            <a:r>
              <a:rPr kumimoji="1" lang="fr-CA" altLang="ja-JP" dirty="0" err="1"/>
              <a:t>étadonnées</a:t>
            </a:r>
            <a:r>
              <a:rPr kumimoji="1" lang="fr-CA" altLang="ja-JP" dirty="0"/>
              <a:t> du document, (Cote, Auteur, Titre, Date, </a:t>
            </a:r>
            <a:r>
              <a:rPr kumimoji="1" lang="fr-CA" altLang="ja-JP" dirty="0" err="1"/>
              <a:t>etc</a:t>
            </a:r>
            <a:r>
              <a:rPr kumimoji="1" lang="fr-CA" altLang="ja-JP" dirty="0"/>
              <a:t>)</a:t>
            </a:r>
          </a:p>
          <a:p>
            <a:r>
              <a:rPr kumimoji="1" lang="fr-CA" altLang="ja-JP" dirty="0"/>
              <a:t>Excel</a:t>
            </a:r>
            <a:r>
              <a:rPr kumimoji="1" lang="ja-JP" altLang="en-US" dirty="0"/>
              <a:t>で保存</a:t>
            </a:r>
            <a:endParaRPr kumimoji="1" lang="en-US" altLang="ja-JP" dirty="0"/>
          </a:p>
          <a:p>
            <a:pPr lvl="2"/>
            <a:endParaRPr kumimoji="1" lang="en-US" altLang="ja-JP" dirty="0"/>
          </a:p>
        </p:txBody>
      </p:sp>
    </p:spTree>
    <p:extLst>
      <p:ext uri="{BB962C8B-B14F-4D97-AF65-F5344CB8AC3E}">
        <p14:creationId xmlns:p14="http://schemas.microsoft.com/office/powerpoint/2010/main" val="147272234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08EF9B-D949-3A6F-EAC5-2ACC78D80C6E}"/>
              </a:ext>
            </a:extLst>
          </p:cNvPr>
          <p:cNvSpPr>
            <a:spLocks noGrp="1"/>
          </p:cNvSpPr>
          <p:nvPr>
            <p:ph type="title"/>
          </p:nvPr>
        </p:nvSpPr>
        <p:spPr/>
        <p:txBody>
          <a:bodyPr/>
          <a:lstStyle/>
          <a:p>
            <a:r>
              <a:rPr kumimoji="1" lang="en-US" altLang="ja-JP" dirty="0"/>
              <a:t>5/21 Lent,</a:t>
            </a:r>
            <a:r>
              <a:rPr kumimoji="1" lang="ja-JP" altLang="en-US" dirty="0"/>
              <a:t> </a:t>
            </a:r>
            <a:r>
              <a:rPr kumimoji="1" lang="fr-CA" altLang="ja-JP" dirty="0"/>
              <a:t>vite, rapide</a:t>
            </a:r>
            <a:r>
              <a:rPr kumimoji="1" lang="ja-JP" altLang="en-US" dirty="0"/>
              <a:t>を検索</a:t>
            </a:r>
          </a:p>
        </p:txBody>
      </p:sp>
      <p:sp>
        <p:nvSpPr>
          <p:cNvPr id="3" name="テキスト プレースホルダー 2">
            <a:extLst>
              <a:ext uri="{FF2B5EF4-FFF2-40B4-BE49-F238E27FC236}">
                <a16:creationId xmlns:a16="http://schemas.microsoft.com/office/drawing/2014/main" id="{B24BAF17-C8F5-B20C-3D70-F3F43DAB84B2}"/>
              </a:ext>
            </a:extLst>
          </p:cNvPr>
          <p:cNvSpPr>
            <a:spLocks noGrp="1"/>
          </p:cNvSpPr>
          <p:nvPr>
            <p:ph type="body" idx="1"/>
          </p:nvPr>
        </p:nvSpPr>
        <p:spPr/>
        <p:txBody>
          <a:bodyPr>
            <a:normAutofit/>
          </a:bodyPr>
          <a:lstStyle/>
          <a:p>
            <a:r>
              <a:rPr kumimoji="1" lang="en-US" altLang="ja-JP" dirty="0">
                <a:solidFill>
                  <a:schemeClr val="tx1"/>
                </a:solidFill>
              </a:rPr>
              <a:t>Assist</a:t>
            </a:r>
            <a:r>
              <a:rPr kumimoji="1" lang="fr-CA" altLang="ja-JP" dirty="0">
                <a:solidFill>
                  <a:schemeClr val="tx1"/>
                </a:solidFill>
              </a:rPr>
              <a:t>é</a:t>
            </a:r>
            <a:r>
              <a:rPr kumimoji="1" lang="ja-JP" altLang="en-US" dirty="0">
                <a:solidFill>
                  <a:schemeClr val="tx1"/>
                </a:solidFill>
              </a:rPr>
              <a:t>を選択する</a:t>
            </a:r>
            <a:endParaRPr kumimoji="1" lang="en-US" altLang="ja-JP" dirty="0">
              <a:solidFill>
                <a:schemeClr val="tx1"/>
              </a:solidFill>
            </a:endParaRPr>
          </a:p>
          <a:p>
            <a:pPr marL="0" indent="0">
              <a:buNone/>
            </a:pPr>
            <a:r>
              <a:rPr kumimoji="1" lang="en-US" altLang="ja-JP" dirty="0">
                <a:solidFill>
                  <a:schemeClr val="tx1"/>
                </a:solidFill>
              </a:rPr>
              <a:t>Mot </a:t>
            </a:r>
            <a:r>
              <a:rPr kumimoji="1" lang="en-US" altLang="ja-JP" dirty="0" err="1"/>
              <a:t>ou</a:t>
            </a:r>
            <a:r>
              <a:rPr kumimoji="1" lang="en-US" altLang="ja-JP" dirty="0"/>
              <a:t> </a:t>
            </a:r>
            <a:r>
              <a:rPr kumimoji="1" lang="en-US" altLang="ja-JP" dirty="0">
                <a:solidFill>
                  <a:srgbClr val="FF0000"/>
                </a:solidFill>
              </a:rPr>
              <a:t>expression </a:t>
            </a:r>
            <a:r>
              <a:rPr kumimoji="1" lang="en-US" altLang="ja-JP" dirty="0" err="1">
                <a:solidFill>
                  <a:srgbClr val="FF0000"/>
                </a:solidFill>
              </a:rPr>
              <a:t>régulière</a:t>
            </a:r>
            <a:r>
              <a:rPr kumimoji="1" lang="en-US" altLang="ja-JP" dirty="0">
                <a:solidFill>
                  <a:srgbClr val="FF0000"/>
                </a:solidFill>
              </a:rPr>
              <a:t> </a:t>
            </a:r>
            <a:r>
              <a:rPr kumimoji="1" lang="ja-JP" altLang="en-US" dirty="0">
                <a:solidFill>
                  <a:srgbClr val="FF0000"/>
                </a:solidFill>
              </a:rPr>
              <a:t>（正規表現）</a:t>
            </a:r>
            <a:endParaRPr kumimoji="1" lang="en-US" altLang="ja-JP" dirty="0">
              <a:solidFill>
                <a:srgbClr val="FF0000"/>
              </a:solidFill>
            </a:endParaRPr>
          </a:p>
          <a:p>
            <a:pPr marL="0" indent="0">
              <a:buNone/>
            </a:pPr>
            <a:r>
              <a:rPr kumimoji="1" lang="en-US" altLang="ja-JP" dirty="0"/>
              <a:t>	lent, lente, </a:t>
            </a:r>
            <a:r>
              <a:rPr kumimoji="1" lang="en-US" altLang="ja-JP" dirty="0" err="1"/>
              <a:t>lents</a:t>
            </a:r>
            <a:r>
              <a:rPr kumimoji="1" lang="en-US" altLang="ja-JP" dirty="0"/>
              <a:t>, </a:t>
            </a:r>
            <a:r>
              <a:rPr kumimoji="1" lang="en-US" altLang="ja-JP" dirty="0" err="1"/>
              <a:t>lentes</a:t>
            </a:r>
            <a:r>
              <a:rPr kumimoji="1" lang="en-US" altLang="ja-JP" dirty="0"/>
              <a:t>	</a:t>
            </a:r>
            <a:r>
              <a:rPr kumimoji="1" lang="en-US" altLang="ja-JP" dirty="0" err="1"/>
              <a:t>lente?s</a:t>
            </a:r>
            <a:r>
              <a:rPr kumimoji="1" lang="en-US" altLang="ja-JP" dirty="0"/>
              <a:t>?</a:t>
            </a:r>
          </a:p>
          <a:p>
            <a:pPr marL="0" indent="0">
              <a:buNone/>
            </a:pPr>
            <a:r>
              <a:rPr kumimoji="1" lang="en-US" altLang="ja-JP" dirty="0"/>
              <a:t>	</a:t>
            </a:r>
            <a:r>
              <a:rPr kumimoji="1" lang="en-US" altLang="ja-JP" dirty="0" err="1"/>
              <a:t>vite</a:t>
            </a:r>
            <a:r>
              <a:rPr kumimoji="1" lang="en-US" altLang="ja-JP" dirty="0"/>
              <a:t>, </a:t>
            </a:r>
            <a:r>
              <a:rPr kumimoji="1" lang="en-US" altLang="ja-JP" dirty="0" err="1"/>
              <a:t>vites</a:t>
            </a:r>
            <a:r>
              <a:rPr kumimoji="1" lang="en-US" altLang="ja-JP" dirty="0"/>
              <a:t>		</a:t>
            </a:r>
            <a:r>
              <a:rPr kumimoji="1" lang="en-US" altLang="ja-JP" dirty="0" err="1"/>
              <a:t>vites</a:t>
            </a:r>
            <a:r>
              <a:rPr kumimoji="1" lang="en-US" altLang="ja-JP" dirty="0"/>
              <a:t>?</a:t>
            </a:r>
          </a:p>
          <a:p>
            <a:pPr marL="0" indent="0">
              <a:buNone/>
            </a:pPr>
            <a:r>
              <a:rPr kumimoji="1" lang="en-US" altLang="ja-JP" dirty="0"/>
              <a:t>	</a:t>
            </a:r>
            <a:r>
              <a:rPr kumimoji="1" lang="en-US" altLang="ja-JP" dirty="0" err="1"/>
              <a:t>rapide</a:t>
            </a:r>
            <a:r>
              <a:rPr kumimoji="1" lang="en-US" altLang="ja-JP" dirty="0"/>
              <a:t>, </a:t>
            </a:r>
            <a:r>
              <a:rPr kumimoji="1" lang="en-US" altLang="ja-JP" dirty="0" err="1"/>
              <a:t>rapides</a:t>
            </a:r>
            <a:r>
              <a:rPr kumimoji="1" lang="en-US" altLang="ja-JP" dirty="0"/>
              <a:t>		</a:t>
            </a:r>
            <a:r>
              <a:rPr kumimoji="1" lang="en-US" altLang="ja-JP" dirty="0" err="1"/>
              <a:t>rapides</a:t>
            </a:r>
            <a:r>
              <a:rPr kumimoji="1" lang="en-US" altLang="ja-JP" dirty="0"/>
              <a:t>?</a:t>
            </a:r>
          </a:p>
          <a:p>
            <a:pPr marL="0" indent="0">
              <a:buNone/>
            </a:pPr>
            <a:r>
              <a:rPr kumimoji="1" lang="en-US" altLang="ja-JP" dirty="0"/>
              <a:t>	</a:t>
            </a:r>
            <a:r>
              <a:rPr kumimoji="1" lang="ja-JP" altLang="en-US" dirty="0"/>
              <a:t>同時に</a:t>
            </a:r>
            <a:r>
              <a:rPr kumimoji="1" lang="en-US" altLang="ja-JP" dirty="0"/>
              <a:t>			</a:t>
            </a:r>
            <a:r>
              <a:rPr kumimoji="1" lang="fr-CA" altLang="ja-JP" dirty="0"/>
              <a:t>lente</a:t>
            </a:r>
            <a:r>
              <a:rPr kumimoji="1" lang="en-US" altLang="ja-JP" dirty="0"/>
              <a:t>?s?|</a:t>
            </a:r>
            <a:r>
              <a:rPr kumimoji="1" lang="en-US" altLang="ja-JP" dirty="0" err="1"/>
              <a:t>vites</a:t>
            </a:r>
            <a:r>
              <a:rPr kumimoji="1" lang="en-US" altLang="ja-JP" dirty="0"/>
              <a:t>?|</a:t>
            </a:r>
            <a:r>
              <a:rPr kumimoji="1" lang="en-US" altLang="ja-JP" dirty="0" err="1"/>
              <a:t>rapides</a:t>
            </a:r>
            <a:r>
              <a:rPr kumimoji="1" lang="en-US" altLang="ja-JP" dirty="0"/>
              <a:t>?</a:t>
            </a:r>
          </a:p>
          <a:p>
            <a:pPr marL="457200" lvl="1" indent="0">
              <a:buNone/>
            </a:pPr>
            <a:r>
              <a:rPr kumimoji="1" lang="fr-CA" altLang="ja-JP" dirty="0"/>
              <a:t>	</a:t>
            </a:r>
            <a:r>
              <a:rPr kumimoji="1" lang="ja-JP" altLang="en-US" dirty="0"/>
              <a:t>名詞</a:t>
            </a:r>
            <a:r>
              <a:rPr kumimoji="1" lang="fr-CA" altLang="ja-JP" dirty="0"/>
              <a:t>			</a:t>
            </a:r>
            <a:r>
              <a:rPr kumimoji="1" lang="en-US" altLang="ja-JP" dirty="0" err="1"/>
              <a:t>lenteur|vitesse|rapidit</a:t>
            </a:r>
            <a:r>
              <a:rPr kumimoji="1" lang="fr-CA" altLang="ja-JP" dirty="0"/>
              <a:t>é</a:t>
            </a:r>
          </a:p>
          <a:p>
            <a:pPr marL="457200" lvl="1" indent="0">
              <a:buNone/>
            </a:pPr>
            <a:r>
              <a:rPr kumimoji="1" lang="ja-JP" altLang="en-US" dirty="0"/>
              <a:t>これらを</a:t>
            </a:r>
            <a:r>
              <a:rPr kumimoji="1" lang="fr-CA" altLang="ja-JP" dirty="0"/>
              <a:t>Kundera, Camus, Saint-Exupéry</a:t>
            </a:r>
            <a:r>
              <a:rPr kumimoji="1" lang="ja-JP" altLang="en-US" dirty="0"/>
              <a:t>で検索して比較しよう</a:t>
            </a:r>
            <a:endParaRPr kumimoji="1" lang="en-US" altLang="ja-JP" dirty="0"/>
          </a:p>
          <a:p>
            <a:pPr marL="457200" lvl="1" indent="0">
              <a:buNone/>
            </a:pPr>
            <a:endParaRPr kumimoji="1" lang="ja-JP" altLang="en-US" dirty="0"/>
          </a:p>
        </p:txBody>
      </p:sp>
    </p:spTree>
    <p:extLst>
      <p:ext uri="{BB962C8B-B14F-4D97-AF65-F5344CB8AC3E}">
        <p14:creationId xmlns:p14="http://schemas.microsoft.com/office/powerpoint/2010/main" val="190676789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D5336-7F25-E303-17E6-B26002B6880A}"/>
              </a:ext>
            </a:extLst>
          </p:cNvPr>
          <p:cNvSpPr>
            <a:spLocks noGrp="1"/>
          </p:cNvSpPr>
          <p:nvPr>
            <p:ph type="title"/>
          </p:nvPr>
        </p:nvSpPr>
        <p:spPr/>
        <p:txBody>
          <a:bodyPr/>
          <a:lstStyle/>
          <a:p>
            <a:r>
              <a:rPr kumimoji="1" lang="en-US" altLang="ja-JP" dirty="0" err="1"/>
              <a:t>Lenteur</a:t>
            </a:r>
            <a:endParaRPr kumimoji="1" lang="ja-JP" altLang="en-US" dirty="0"/>
          </a:p>
        </p:txBody>
      </p:sp>
      <p:sp>
        <p:nvSpPr>
          <p:cNvPr id="3" name="テキスト プレースホルダー 2">
            <a:extLst>
              <a:ext uri="{FF2B5EF4-FFF2-40B4-BE49-F238E27FC236}">
                <a16:creationId xmlns:a16="http://schemas.microsoft.com/office/drawing/2014/main" id="{3124276E-6464-24B2-A1E6-50462A161724}"/>
              </a:ext>
            </a:extLst>
          </p:cNvPr>
          <p:cNvSpPr>
            <a:spLocks noGrp="1"/>
          </p:cNvSpPr>
          <p:nvPr>
            <p:ph type="body" idx="1"/>
          </p:nvPr>
        </p:nvSpPr>
        <p:spPr/>
        <p:txBody>
          <a:bodyPr>
            <a:normAutofit fontScale="85000" lnSpcReduction="10000"/>
          </a:bodyPr>
          <a:lstStyle/>
          <a:p>
            <a:pPr marL="0" indent="0">
              <a:buNone/>
            </a:pPr>
            <a:r>
              <a:rPr kumimoji="1" lang="ja-JP" altLang="en-US" dirty="0"/>
              <a:t>フランス語では</a:t>
            </a:r>
            <a:r>
              <a:rPr kumimoji="1" lang="fr-CA" altLang="ja-JP" dirty="0"/>
              <a:t>Lenteur</a:t>
            </a:r>
            <a:r>
              <a:rPr kumimoji="1" lang="ja-JP" altLang="en-US" dirty="0"/>
              <a:t>は一般にネガティブな意味をもつ。</a:t>
            </a:r>
            <a:r>
              <a:rPr kumimoji="1" lang="fr-CA" altLang="ja-JP" dirty="0"/>
              <a:t>Kundera</a:t>
            </a:r>
            <a:r>
              <a:rPr kumimoji="1" lang="ja-JP" altLang="en-US" dirty="0"/>
              <a:t>の</a:t>
            </a:r>
            <a:r>
              <a:rPr kumimoji="1" lang="fr-CA" altLang="ja-JP" dirty="0"/>
              <a:t>La lenteur</a:t>
            </a:r>
            <a:r>
              <a:rPr kumimoji="1" lang="ja-JP" altLang="en-US" dirty="0"/>
              <a:t>ではどうか？</a:t>
            </a:r>
            <a:endParaRPr kumimoji="1" lang="fr-CA" altLang="ja-JP" dirty="0"/>
          </a:p>
          <a:p>
            <a:r>
              <a:rPr kumimoji="1" lang="ja-JP" altLang="en-US" dirty="0"/>
              <a:t>引用 </a:t>
            </a:r>
            <a:r>
              <a:rPr kumimoji="1" lang="en-US" altLang="ja-JP" dirty="0"/>
              <a:t>1</a:t>
            </a:r>
            <a:r>
              <a:rPr kumimoji="1" lang="ja-JP" altLang="en-US" dirty="0"/>
              <a:t>：遅さと記憶、速さと忘却の関係</a:t>
            </a:r>
            <a:r>
              <a:rPr kumimoji="1" lang="en-US" altLang="ja-JP" dirty="0"/>
              <a:t>« Il y a un lien secret entre la </a:t>
            </a:r>
            <a:r>
              <a:rPr kumimoji="1" lang="en-US" altLang="ja-JP" dirty="0" err="1"/>
              <a:t>lenteur</a:t>
            </a:r>
            <a:r>
              <a:rPr kumimoji="1" lang="en-US" altLang="ja-JP" dirty="0"/>
              <a:t> et la </a:t>
            </a:r>
            <a:r>
              <a:rPr kumimoji="1" lang="en-US" altLang="ja-JP" dirty="0" err="1"/>
              <a:t>mémoire</a:t>
            </a:r>
            <a:r>
              <a:rPr kumimoji="1" lang="en-US" altLang="ja-JP" dirty="0"/>
              <a:t>, entre la </a:t>
            </a:r>
            <a:r>
              <a:rPr kumimoji="1" lang="en-US" altLang="ja-JP" dirty="0" err="1"/>
              <a:t>vitesse</a:t>
            </a:r>
            <a:r>
              <a:rPr kumimoji="1" lang="en-US" altLang="ja-JP" dirty="0"/>
              <a:t> et </a:t>
            </a:r>
            <a:r>
              <a:rPr kumimoji="1" lang="en-US" altLang="ja-JP" dirty="0" err="1"/>
              <a:t>l’oubli</a:t>
            </a:r>
            <a:r>
              <a:rPr kumimoji="1" lang="en-US" altLang="ja-JP" dirty="0"/>
              <a:t>. </a:t>
            </a:r>
            <a:r>
              <a:rPr kumimoji="1" lang="en-US" altLang="ja-JP" dirty="0" err="1"/>
              <a:t>Evoquons</a:t>
            </a:r>
            <a:r>
              <a:rPr kumimoji="1" lang="en-US" altLang="ja-JP" dirty="0"/>
              <a:t> </a:t>
            </a:r>
            <a:r>
              <a:rPr kumimoji="1" lang="en-US" altLang="ja-JP" dirty="0" err="1"/>
              <a:t>une</a:t>
            </a:r>
            <a:r>
              <a:rPr kumimoji="1" lang="en-US" altLang="ja-JP" dirty="0"/>
              <a:t> situation on ne </a:t>
            </a:r>
            <a:r>
              <a:rPr kumimoji="1" lang="en-US" altLang="ja-JP" dirty="0" err="1"/>
              <a:t>peut</a:t>
            </a:r>
            <a:r>
              <a:rPr kumimoji="1" lang="en-US" altLang="ja-JP" dirty="0"/>
              <a:t> plus </a:t>
            </a:r>
            <a:r>
              <a:rPr kumimoji="1" lang="en-US" altLang="ja-JP" dirty="0" err="1"/>
              <a:t>banale</a:t>
            </a:r>
            <a:r>
              <a:rPr kumimoji="1" lang="en-US" altLang="ja-JP" dirty="0"/>
              <a:t> : un homme </a:t>
            </a:r>
            <a:r>
              <a:rPr kumimoji="1" lang="en-US" altLang="ja-JP" dirty="0" err="1"/>
              <a:t>marche</a:t>
            </a:r>
            <a:r>
              <a:rPr kumimoji="1" lang="en-US" altLang="ja-JP" dirty="0"/>
              <a:t> dans la rue. </a:t>
            </a:r>
            <a:r>
              <a:rPr kumimoji="1" lang="en-US" altLang="ja-JP" dirty="0" err="1"/>
              <a:t>Soudain</a:t>
            </a:r>
            <a:r>
              <a:rPr kumimoji="1" lang="en-US" altLang="ja-JP" dirty="0"/>
              <a:t>, il </a:t>
            </a:r>
            <a:r>
              <a:rPr kumimoji="1" lang="en-US" altLang="ja-JP" dirty="0" err="1"/>
              <a:t>veut</a:t>
            </a:r>
            <a:r>
              <a:rPr kumimoji="1" lang="en-US" altLang="ja-JP" dirty="0"/>
              <a:t> se rappeler quelque chose, </a:t>
            </a:r>
            <a:r>
              <a:rPr kumimoji="1" lang="en-US" altLang="ja-JP" dirty="0" err="1"/>
              <a:t>mais</a:t>
            </a:r>
            <a:r>
              <a:rPr kumimoji="1" lang="en-US" altLang="ja-JP" dirty="0"/>
              <a:t> le souvenir </a:t>
            </a:r>
            <a:r>
              <a:rPr kumimoji="1" lang="en-US" altLang="ja-JP" dirty="0" err="1"/>
              <a:t>lui</a:t>
            </a:r>
            <a:r>
              <a:rPr kumimoji="1" lang="en-US" altLang="ja-JP" dirty="0"/>
              <a:t> </a:t>
            </a:r>
            <a:r>
              <a:rPr kumimoji="1" lang="en-US" altLang="ja-JP" dirty="0" err="1"/>
              <a:t>échappe</a:t>
            </a:r>
            <a:r>
              <a:rPr kumimoji="1" lang="en-US" altLang="ja-JP" dirty="0"/>
              <a:t>. À </a:t>
            </a:r>
            <a:r>
              <a:rPr kumimoji="1" lang="en-US" altLang="ja-JP" dirty="0" err="1"/>
              <a:t>ce</a:t>
            </a:r>
            <a:r>
              <a:rPr kumimoji="1" lang="en-US" altLang="ja-JP" dirty="0"/>
              <a:t> moment, </a:t>
            </a:r>
            <a:r>
              <a:rPr kumimoji="1" lang="en-US" altLang="ja-JP" dirty="0" err="1"/>
              <a:t>machinalement</a:t>
            </a:r>
            <a:r>
              <a:rPr kumimoji="1" lang="en-US" altLang="ja-JP" dirty="0"/>
              <a:t>, il </a:t>
            </a:r>
            <a:r>
              <a:rPr kumimoji="1" lang="en-US" altLang="ja-JP" dirty="0" err="1"/>
              <a:t>ralentit</a:t>
            </a:r>
            <a:r>
              <a:rPr kumimoji="1" lang="en-US" altLang="ja-JP" dirty="0"/>
              <a:t> son pas. Par </a:t>
            </a:r>
            <a:r>
              <a:rPr kumimoji="1" lang="en-US" altLang="ja-JP" dirty="0" err="1"/>
              <a:t>contre</a:t>
            </a:r>
            <a:r>
              <a:rPr kumimoji="1" lang="en-US" altLang="ja-JP" dirty="0"/>
              <a:t>, </a:t>
            </a:r>
            <a:r>
              <a:rPr kumimoji="1" lang="en-US" altLang="ja-JP" dirty="0" err="1"/>
              <a:t>quelqu’un</a:t>
            </a:r>
            <a:r>
              <a:rPr kumimoji="1" lang="en-US" altLang="ja-JP" dirty="0"/>
              <a:t> qui </a:t>
            </a:r>
            <a:r>
              <a:rPr kumimoji="1" lang="en-US" altLang="ja-JP" dirty="0" err="1"/>
              <a:t>essaie</a:t>
            </a:r>
            <a:r>
              <a:rPr kumimoji="1" lang="en-US" altLang="ja-JP" dirty="0"/>
              <a:t> </a:t>
            </a:r>
            <a:r>
              <a:rPr kumimoji="1" lang="en-US" altLang="ja-JP" dirty="0" err="1"/>
              <a:t>d’oublier</a:t>
            </a:r>
            <a:r>
              <a:rPr kumimoji="1" lang="en-US" altLang="ja-JP" dirty="0"/>
              <a:t> un incident </a:t>
            </a:r>
            <a:r>
              <a:rPr kumimoji="1" lang="en-US" altLang="ja-JP" dirty="0" err="1"/>
              <a:t>pénible</a:t>
            </a:r>
            <a:r>
              <a:rPr kumimoji="1" lang="en-US" altLang="ja-JP" dirty="0"/>
              <a:t> </a:t>
            </a:r>
            <a:r>
              <a:rPr kumimoji="1" lang="en-US" altLang="ja-JP" dirty="0" err="1"/>
              <a:t>qu’il</a:t>
            </a:r>
            <a:r>
              <a:rPr kumimoji="1" lang="en-US" altLang="ja-JP" dirty="0"/>
              <a:t> </a:t>
            </a:r>
            <a:r>
              <a:rPr kumimoji="1" lang="en-US" altLang="ja-JP" dirty="0" err="1"/>
              <a:t>vient</a:t>
            </a:r>
            <a:r>
              <a:rPr kumimoji="1" lang="en-US" altLang="ja-JP" dirty="0"/>
              <a:t> de vivre </a:t>
            </a:r>
            <a:r>
              <a:rPr kumimoji="1" lang="en-US" altLang="ja-JP" dirty="0" err="1"/>
              <a:t>accélère</a:t>
            </a:r>
            <a:r>
              <a:rPr kumimoji="1" lang="en-US" altLang="ja-JP" dirty="0"/>
              <a:t> à son </a:t>
            </a:r>
            <a:r>
              <a:rPr kumimoji="1" lang="en-US" altLang="ja-JP" dirty="0" err="1"/>
              <a:t>insu</a:t>
            </a:r>
            <a:r>
              <a:rPr kumimoji="1" lang="en-US" altLang="ja-JP" dirty="0"/>
              <a:t> </a:t>
            </a:r>
            <a:r>
              <a:rPr kumimoji="1" lang="en-US" altLang="ja-JP" dirty="0" err="1"/>
              <a:t>l’allure</a:t>
            </a:r>
            <a:r>
              <a:rPr kumimoji="1" lang="en-US" altLang="ja-JP" dirty="0"/>
              <a:t> de </a:t>
            </a:r>
            <a:r>
              <a:rPr kumimoji="1" lang="en-US" altLang="ja-JP" dirty="0" err="1"/>
              <a:t>sa</a:t>
            </a:r>
            <a:r>
              <a:rPr kumimoji="1" lang="en-US" altLang="ja-JP" dirty="0"/>
              <a:t> </a:t>
            </a:r>
            <a:r>
              <a:rPr kumimoji="1" lang="en-US" altLang="ja-JP" dirty="0" err="1"/>
              <a:t>marche</a:t>
            </a:r>
            <a:r>
              <a:rPr kumimoji="1" lang="en-US" altLang="ja-JP" dirty="0"/>
              <a:t> </a:t>
            </a:r>
            <a:r>
              <a:rPr kumimoji="1" lang="en-US" altLang="ja-JP" dirty="0" err="1"/>
              <a:t>comme</a:t>
            </a:r>
            <a:r>
              <a:rPr kumimoji="1" lang="en-US" altLang="ja-JP" dirty="0"/>
              <a:t> </a:t>
            </a:r>
            <a:r>
              <a:rPr kumimoji="1" lang="en-US" altLang="ja-JP" dirty="0" err="1"/>
              <a:t>s’il</a:t>
            </a:r>
            <a:r>
              <a:rPr kumimoji="1" lang="en-US" altLang="ja-JP" dirty="0"/>
              <a:t> </a:t>
            </a:r>
            <a:r>
              <a:rPr kumimoji="1" lang="en-US" altLang="ja-JP" dirty="0" err="1"/>
              <a:t>voulait</a:t>
            </a:r>
            <a:r>
              <a:rPr kumimoji="1" lang="en-US" altLang="ja-JP" dirty="0"/>
              <a:t> </a:t>
            </a:r>
            <a:r>
              <a:rPr kumimoji="1" lang="en-US" altLang="ja-JP" dirty="0" err="1"/>
              <a:t>vite</a:t>
            </a:r>
            <a:r>
              <a:rPr kumimoji="1" lang="en-US" altLang="ja-JP" dirty="0"/>
              <a:t> </a:t>
            </a:r>
            <a:r>
              <a:rPr kumimoji="1" lang="en-US" altLang="ja-JP" dirty="0" err="1"/>
              <a:t>s’éloigner</a:t>
            </a:r>
            <a:r>
              <a:rPr kumimoji="1" lang="en-US" altLang="ja-JP" dirty="0"/>
              <a:t> de </a:t>
            </a:r>
            <a:r>
              <a:rPr kumimoji="1" lang="en-US" altLang="ja-JP" dirty="0" err="1"/>
              <a:t>ce</a:t>
            </a:r>
            <a:r>
              <a:rPr kumimoji="1" lang="en-US" altLang="ja-JP" dirty="0"/>
              <a:t> qui se </a:t>
            </a:r>
            <a:r>
              <a:rPr kumimoji="1" lang="en-US" altLang="ja-JP" dirty="0" err="1"/>
              <a:t>trouve</a:t>
            </a:r>
            <a:r>
              <a:rPr kumimoji="1" lang="en-US" altLang="ja-JP" dirty="0"/>
              <a:t>, dans le temps, encore trop </a:t>
            </a:r>
            <a:r>
              <a:rPr kumimoji="1" lang="en-US" altLang="ja-JP" dirty="0" err="1"/>
              <a:t>proche</a:t>
            </a:r>
            <a:r>
              <a:rPr kumimoji="1" lang="en-US" altLang="ja-JP" dirty="0"/>
              <a:t> de </a:t>
            </a:r>
            <a:r>
              <a:rPr kumimoji="1" lang="en-US" altLang="ja-JP" dirty="0" err="1"/>
              <a:t>lui</a:t>
            </a:r>
            <a:r>
              <a:rPr kumimoji="1" lang="en-US" altLang="ja-JP" dirty="0"/>
              <a:t>. »— Milan Kundera, La </a:t>
            </a:r>
            <a:r>
              <a:rPr kumimoji="1" lang="en-US" altLang="ja-JP" dirty="0" err="1"/>
              <a:t>Lenteur</a:t>
            </a:r>
            <a:r>
              <a:rPr kumimoji="1" lang="en-US" altLang="ja-JP" dirty="0"/>
              <a:t> </a:t>
            </a:r>
            <a:r>
              <a:rPr kumimoji="1" lang="ja-JP" altLang="en-US" dirty="0"/>
              <a:t>📘</a:t>
            </a:r>
            <a:endParaRPr kumimoji="1" lang="en-US" altLang="ja-JP" dirty="0"/>
          </a:p>
          <a:p>
            <a:r>
              <a:rPr kumimoji="1" lang="ja-JP" altLang="en-US" dirty="0"/>
              <a:t> 引用 </a:t>
            </a:r>
            <a:r>
              <a:rPr kumimoji="1" lang="en-US" altLang="ja-JP" dirty="0"/>
              <a:t>2</a:t>
            </a:r>
            <a:r>
              <a:rPr kumimoji="1" lang="ja-JP" altLang="en-US" dirty="0"/>
              <a:t>：存在の数学的公式</a:t>
            </a:r>
            <a:r>
              <a:rPr kumimoji="1" lang="en-US" altLang="ja-JP" dirty="0"/>
              <a:t>« Dans la </a:t>
            </a:r>
            <a:r>
              <a:rPr kumimoji="1" lang="en-US" altLang="ja-JP" dirty="0" err="1"/>
              <a:t>mathématique</a:t>
            </a:r>
            <a:r>
              <a:rPr kumimoji="1" lang="en-US" altLang="ja-JP" dirty="0"/>
              <a:t> </a:t>
            </a:r>
            <a:r>
              <a:rPr kumimoji="1" lang="en-US" altLang="ja-JP" dirty="0" err="1"/>
              <a:t>existentielle</a:t>
            </a:r>
            <a:r>
              <a:rPr kumimoji="1" lang="en-US" altLang="ja-JP" dirty="0"/>
              <a:t> </a:t>
            </a:r>
            <a:r>
              <a:rPr kumimoji="1" lang="en-US" altLang="ja-JP" dirty="0" err="1"/>
              <a:t>cette</a:t>
            </a:r>
            <a:r>
              <a:rPr kumimoji="1" lang="en-US" altLang="ja-JP" dirty="0"/>
              <a:t> </a:t>
            </a:r>
            <a:r>
              <a:rPr kumimoji="1" lang="en-US" altLang="ja-JP" dirty="0" err="1"/>
              <a:t>expérience</a:t>
            </a:r>
            <a:r>
              <a:rPr kumimoji="1" lang="en-US" altLang="ja-JP" dirty="0"/>
              <a:t> </a:t>
            </a:r>
            <a:r>
              <a:rPr kumimoji="1" lang="en-US" altLang="ja-JP" dirty="0" err="1"/>
              <a:t>prend</a:t>
            </a:r>
            <a:r>
              <a:rPr kumimoji="1" lang="en-US" altLang="ja-JP" dirty="0"/>
              <a:t> la </a:t>
            </a:r>
            <a:r>
              <a:rPr kumimoji="1" lang="en-US" altLang="ja-JP" dirty="0" err="1"/>
              <a:t>forme</a:t>
            </a:r>
            <a:r>
              <a:rPr kumimoji="1" lang="en-US" altLang="ja-JP" dirty="0"/>
              <a:t> de deux </a:t>
            </a:r>
            <a:r>
              <a:rPr kumimoji="1" lang="en-US" altLang="ja-JP" dirty="0" err="1"/>
              <a:t>équations</a:t>
            </a:r>
            <a:r>
              <a:rPr kumimoji="1" lang="en-US" altLang="ja-JP" dirty="0"/>
              <a:t> </a:t>
            </a:r>
            <a:r>
              <a:rPr kumimoji="1" lang="en-US" altLang="ja-JP" dirty="0" err="1"/>
              <a:t>élémentaires</a:t>
            </a:r>
            <a:r>
              <a:rPr kumimoji="1" lang="en-US" altLang="ja-JP" dirty="0"/>
              <a:t> : le </a:t>
            </a:r>
            <a:r>
              <a:rPr kumimoji="1" lang="en-US" altLang="ja-JP" dirty="0" err="1"/>
              <a:t>degré</a:t>
            </a:r>
            <a:r>
              <a:rPr kumimoji="1" lang="en-US" altLang="ja-JP" dirty="0"/>
              <a:t> de la </a:t>
            </a:r>
            <a:r>
              <a:rPr kumimoji="1" lang="en-US" altLang="ja-JP" dirty="0" err="1"/>
              <a:t>lenteur</a:t>
            </a:r>
            <a:r>
              <a:rPr kumimoji="1" lang="en-US" altLang="ja-JP" dirty="0"/>
              <a:t> </a:t>
            </a:r>
            <a:r>
              <a:rPr kumimoji="1" lang="en-US" altLang="ja-JP" dirty="0" err="1"/>
              <a:t>est</a:t>
            </a:r>
            <a:r>
              <a:rPr kumimoji="1" lang="en-US" altLang="ja-JP" dirty="0"/>
              <a:t> </a:t>
            </a:r>
            <a:r>
              <a:rPr kumimoji="1" lang="en-US" altLang="ja-JP" dirty="0" err="1"/>
              <a:t>directement</a:t>
            </a:r>
            <a:r>
              <a:rPr kumimoji="1" lang="en-US" altLang="ja-JP" dirty="0"/>
              <a:t> </a:t>
            </a:r>
            <a:r>
              <a:rPr kumimoji="1" lang="en-US" altLang="ja-JP" dirty="0" err="1"/>
              <a:t>proportionnel</a:t>
            </a:r>
            <a:r>
              <a:rPr kumimoji="1" lang="en-US" altLang="ja-JP" dirty="0"/>
              <a:t> à </a:t>
            </a:r>
            <a:r>
              <a:rPr kumimoji="1" lang="en-US" altLang="ja-JP" dirty="0" err="1"/>
              <a:t>l’intensité</a:t>
            </a:r>
            <a:r>
              <a:rPr kumimoji="1" lang="en-US" altLang="ja-JP" dirty="0"/>
              <a:t> de la </a:t>
            </a:r>
            <a:r>
              <a:rPr kumimoji="1" lang="en-US" altLang="ja-JP" dirty="0" err="1"/>
              <a:t>mémoire</a:t>
            </a:r>
            <a:r>
              <a:rPr kumimoji="1" lang="en-US" altLang="ja-JP" dirty="0"/>
              <a:t> ; le </a:t>
            </a:r>
            <a:r>
              <a:rPr kumimoji="1" lang="en-US" altLang="ja-JP" dirty="0" err="1"/>
              <a:t>degré</a:t>
            </a:r>
            <a:r>
              <a:rPr kumimoji="1" lang="en-US" altLang="ja-JP" dirty="0"/>
              <a:t> de la </a:t>
            </a:r>
            <a:r>
              <a:rPr kumimoji="1" lang="en-US" altLang="ja-JP" dirty="0" err="1"/>
              <a:t>vitesse</a:t>
            </a:r>
            <a:r>
              <a:rPr kumimoji="1" lang="en-US" altLang="ja-JP" dirty="0"/>
              <a:t> </a:t>
            </a:r>
            <a:r>
              <a:rPr kumimoji="1" lang="en-US" altLang="ja-JP" dirty="0" err="1"/>
              <a:t>est</a:t>
            </a:r>
            <a:r>
              <a:rPr kumimoji="1" lang="en-US" altLang="ja-JP" dirty="0"/>
              <a:t> </a:t>
            </a:r>
            <a:r>
              <a:rPr kumimoji="1" lang="en-US" altLang="ja-JP" dirty="0" err="1"/>
              <a:t>directement</a:t>
            </a:r>
            <a:r>
              <a:rPr kumimoji="1" lang="en-US" altLang="ja-JP" dirty="0"/>
              <a:t> </a:t>
            </a:r>
            <a:r>
              <a:rPr kumimoji="1" lang="en-US" altLang="ja-JP" dirty="0" err="1"/>
              <a:t>proportionnel</a:t>
            </a:r>
            <a:r>
              <a:rPr kumimoji="1" lang="en-US" altLang="ja-JP" dirty="0"/>
              <a:t> à </a:t>
            </a:r>
            <a:r>
              <a:rPr kumimoji="1" lang="en-US" altLang="ja-JP" dirty="0" err="1"/>
              <a:t>l’intensité</a:t>
            </a:r>
            <a:r>
              <a:rPr kumimoji="1" lang="en-US" altLang="ja-JP" dirty="0"/>
              <a:t> de </a:t>
            </a:r>
            <a:r>
              <a:rPr kumimoji="1" lang="en-US" altLang="ja-JP" dirty="0" err="1"/>
              <a:t>l’oubli</a:t>
            </a:r>
            <a:r>
              <a:rPr kumimoji="1" lang="en-US" altLang="ja-JP" dirty="0"/>
              <a:t>. »— Milan Kundera, La </a:t>
            </a:r>
            <a:r>
              <a:rPr kumimoji="1" lang="en-US" altLang="ja-JP" dirty="0" err="1"/>
              <a:t>Lenteur</a:t>
            </a:r>
            <a:r>
              <a:rPr kumimoji="1" lang="en-US" altLang="ja-JP" dirty="0"/>
              <a:t> </a:t>
            </a:r>
            <a:r>
              <a:rPr kumimoji="1" lang="ja-JP" altLang="en-US" dirty="0"/>
              <a:t>📘 </a:t>
            </a:r>
            <a:endParaRPr kumimoji="1" lang="en-US" altLang="ja-JP" dirty="0"/>
          </a:p>
          <a:p>
            <a:r>
              <a:rPr kumimoji="1" lang="ja-JP" altLang="en-US" dirty="0"/>
              <a:t>引用 </a:t>
            </a:r>
            <a:r>
              <a:rPr kumimoji="1" lang="en-US" altLang="ja-JP" dirty="0"/>
              <a:t>3</a:t>
            </a:r>
            <a:r>
              <a:rPr kumimoji="1" lang="ja-JP" altLang="en-US" dirty="0"/>
              <a:t>：技術革命とスピードの陶酔</a:t>
            </a:r>
            <a:r>
              <a:rPr kumimoji="1" lang="en-US" altLang="ja-JP" dirty="0"/>
              <a:t>« La </a:t>
            </a:r>
            <a:r>
              <a:rPr kumimoji="1" lang="en-US" altLang="ja-JP" dirty="0" err="1"/>
              <a:t>vitesse</a:t>
            </a:r>
            <a:r>
              <a:rPr kumimoji="1" lang="en-US" altLang="ja-JP" dirty="0"/>
              <a:t> </a:t>
            </a:r>
            <a:r>
              <a:rPr kumimoji="1" lang="en-US" altLang="ja-JP" dirty="0" err="1"/>
              <a:t>est</a:t>
            </a:r>
            <a:r>
              <a:rPr kumimoji="1" lang="en-US" altLang="ja-JP" dirty="0"/>
              <a:t> la </a:t>
            </a:r>
            <a:r>
              <a:rPr kumimoji="1" lang="en-US" altLang="ja-JP" dirty="0" err="1"/>
              <a:t>forme</a:t>
            </a:r>
            <a:r>
              <a:rPr kumimoji="1" lang="en-US" altLang="ja-JP" dirty="0"/>
              <a:t> </a:t>
            </a:r>
            <a:r>
              <a:rPr kumimoji="1" lang="en-US" altLang="ja-JP" dirty="0" err="1"/>
              <a:t>d’extase</a:t>
            </a:r>
            <a:r>
              <a:rPr kumimoji="1" lang="en-US" altLang="ja-JP" dirty="0"/>
              <a:t> </a:t>
            </a:r>
            <a:r>
              <a:rPr kumimoji="1" lang="en-US" altLang="ja-JP" dirty="0" err="1"/>
              <a:t>dont</a:t>
            </a:r>
            <a:r>
              <a:rPr kumimoji="1" lang="en-US" altLang="ja-JP" dirty="0"/>
              <a:t> la </a:t>
            </a:r>
            <a:r>
              <a:rPr kumimoji="1" lang="en-US" altLang="ja-JP" dirty="0" err="1"/>
              <a:t>révolution</a:t>
            </a:r>
            <a:r>
              <a:rPr kumimoji="1" lang="en-US" altLang="ja-JP" dirty="0"/>
              <a:t> technique a fait </a:t>
            </a:r>
            <a:r>
              <a:rPr kumimoji="1" lang="en-US" altLang="ja-JP" dirty="0" err="1"/>
              <a:t>cadeau</a:t>
            </a:r>
            <a:r>
              <a:rPr kumimoji="1" lang="en-US" altLang="ja-JP" dirty="0"/>
              <a:t> à </a:t>
            </a:r>
            <a:r>
              <a:rPr kumimoji="1" lang="en-US" altLang="ja-JP" dirty="0" err="1"/>
              <a:t>l’homme</a:t>
            </a:r>
            <a:r>
              <a:rPr kumimoji="1" lang="en-US" altLang="ja-JP" dirty="0"/>
              <a:t>. »— Milan Kundera, La </a:t>
            </a:r>
            <a:r>
              <a:rPr kumimoji="1" lang="en-US" altLang="ja-JP" dirty="0" err="1"/>
              <a:t>Lenteur</a:t>
            </a:r>
            <a:endParaRPr kumimoji="1" lang="ja-JP" altLang="en-US" dirty="0"/>
          </a:p>
        </p:txBody>
      </p:sp>
    </p:spTree>
    <p:extLst>
      <p:ext uri="{BB962C8B-B14F-4D97-AF65-F5344CB8AC3E}">
        <p14:creationId xmlns:p14="http://schemas.microsoft.com/office/powerpoint/2010/main" val="209095899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F8C2E-D239-4987-7E32-1A0B70532AB7}"/>
              </a:ext>
            </a:extLst>
          </p:cNvPr>
          <p:cNvSpPr>
            <a:spLocks noGrp="1"/>
          </p:cNvSpPr>
          <p:nvPr>
            <p:ph type="title"/>
          </p:nvPr>
        </p:nvSpPr>
        <p:spPr/>
        <p:txBody>
          <a:bodyPr/>
          <a:lstStyle/>
          <a:p>
            <a:r>
              <a:rPr kumimoji="1" lang="ja-JP" altLang="en-US" dirty="0"/>
              <a:t>スケジュール</a:t>
            </a:r>
          </a:p>
        </p:txBody>
      </p:sp>
      <p:sp>
        <p:nvSpPr>
          <p:cNvPr id="3" name="テキスト プレースホルダー 2">
            <a:extLst>
              <a:ext uri="{FF2B5EF4-FFF2-40B4-BE49-F238E27FC236}">
                <a16:creationId xmlns:a16="http://schemas.microsoft.com/office/drawing/2014/main" id="{F604A597-E303-D321-C448-A59AF444284D}"/>
              </a:ext>
            </a:extLst>
          </p:cNvPr>
          <p:cNvSpPr>
            <a:spLocks noGrp="1"/>
          </p:cNvSpPr>
          <p:nvPr>
            <p:ph type="body" idx="1"/>
          </p:nvPr>
        </p:nvSpPr>
        <p:spPr>
          <a:xfrm>
            <a:off x="1251677" y="1530996"/>
            <a:ext cx="10178324" cy="4719533"/>
          </a:xfrm>
        </p:spPr>
        <p:txBody>
          <a:bodyPr>
            <a:normAutofit fontScale="92500" lnSpcReduction="10000"/>
          </a:bodyPr>
          <a:lstStyle/>
          <a:p>
            <a:pPr marL="0" indent="0">
              <a:buNone/>
            </a:pPr>
            <a:r>
              <a:rPr kumimoji="1" lang="en-US" altLang="ja-JP" sz="1700" b="1" dirty="0">
                <a:latin typeface="ＭＳ 明朝" panose="02020609040205080304" pitchFamily="17" charset="-128"/>
                <a:ea typeface="ＭＳ 明朝" panose="02020609040205080304" pitchFamily="17" charset="-128"/>
              </a:rPr>
              <a:t>4/9	</a:t>
            </a:r>
            <a:r>
              <a:rPr kumimoji="1" lang="fr-CA" altLang="ja-JP" sz="1700" b="1" dirty="0">
                <a:latin typeface="ＭＳ 明朝" panose="02020609040205080304" pitchFamily="17" charset="-128"/>
                <a:ea typeface="ＭＳ 明朝" panose="02020609040205080304" pitchFamily="17" charset="-128"/>
              </a:rPr>
              <a:t>Introduction</a:t>
            </a:r>
            <a:endParaRPr kumimoji="1" lang="en-US" altLang="ja-JP" sz="1700" b="1" dirty="0">
              <a:latin typeface="ＭＳ 明朝" panose="02020609040205080304" pitchFamily="17" charset="-128"/>
              <a:ea typeface="ＭＳ 明朝" panose="02020609040205080304" pitchFamily="17" charset="-128"/>
            </a:endParaRPr>
          </a:p>
          <a:p>
            <a:pPr marL="0" indent="0">
              <a:buNone/>
            </a:pPr>
            <a:r>
              <a:rPr kumimoji="1" lang="en-US" altLang="ja-JP" sz="1700" b="1" dirty="0">
                <a:latin typeface="ＭＳ 明朝" panose="02020609040205080304" pitchFamily="17" charset="-128"/>
                <a:ea typeface="ＭＳ 明朝" panose="02020609040205080304" pitchFamily="17" charset="-128"/>
              </a:rPr>
              <a:t>4/16 	</a:t>
            </a:r>
          </a:p>
          <a:p>
            <a:pPr marL="0" indent="0">
              <a:buNone/>
            </a:pPr>
            <a:r>
              <a:rPr kumimoji="1" lang="en-US" altLang="ja-JP" sz="1700" b="1" dirty="0">
                <a:latin typeface="ＭＳ 明朝" panose="02020609040205080304" pitchFamily="17" charset="-128"/>
                <a:ea typeface="ＭＳ 明朝" panose="02020609040205080304" pitchFamily="17" charset="-128"/>
              </a:rPr>
              <a:t>4/23</a:t>
            </a:r>
            <a:r>
              <a:rPr kumimoji="1" lang="ja-JP" altLang="en-US" sz="1700" b="1" dirty="0">
                <a:latin typeface="ＭＳ 明朝" panose="02020609040205080304" pitchFamily="17" charset="-128"/>
                <a:ea typeface="ＭＳ 明朝" panose="02020609040205080304" pitchFamily="17" charset="-128"/>
              </a:rPr>
              <a:t>　</a:t>
            </a:r>
            <a:r>
              <a:rPr kumimoji="1" lang="en-US" altLang="ja-JP" sz="1700" b="1" dirty="0">
                <a:latin typeface="ＭＳ 明朝" panose="02020609040205080304" pitchFamily="17" charset="-128"/>
                <a:ea typeface="ＭＳ 明朝" panose="02020609040205080304" pitchFamily="17" charset="-128"/>
              </a:rPr>
              <a:t>	</a:t>
            </a:r>
            <a:r>
              <a:rPr kumimoji="1" lang="ja-JP" altLang="en-US" sz="1700" b="1" dirty="0">
                <a:latin typeface="ＭＳ 明朝" panose="02020609040205080304" pitchFamily="17" charset="-128"/>
                <a:ea typeface="ＭＳ 明朝" panose="02020609040205080304" pitchFamily="17" charset="-128"/>
              </a:rPr>
              <a:t>テキスト</a:t>
            </a:r>
            <a:r>
              <a:rPr kumimoji="1" lang="en-US" altLang="ja-JP" sz="1700" b="1" dirty="0">
                <a:latin typeface="ＭＳ 明朝" panose="02020609040205080304" pitchFamily="17" charset="-128"/>
                <a:ea typeface="ＭＳ 明朝" panose="02020609040205080304" pitchFamily="17" charset="-128"/>
              </a:rPr>
              <a:t>『</a:t>
            </a:r>
            <a:r>
              <a:rPr kumimoji="1" lang="ja-JP" altLang="en-US" sz="1700" b="1" dirty="0">
                <a:latin typeface="ＭＳ 明朝" panose="02020609040205080304" pitchFamily="17" charset="-128"/>
                <a:ea typeface="ＭＳ 明朝" panose="02020609040205080304" pitchFamily="17" charset="-128"/>
              </a:rPr>
              <a:t>言語研究の技法</a:t>
            </a:r>
            <a:r>
              <a:rPr kumimoji="1" lang="en-US" altLang="ja-JP" sz="1700" b="1" dirty="0">
                <a:latin typeface="ＭＳ 明朝" panose="02020609040205080304" pitchFamily="17" charset="-128"/>
                <a:ea typeface="ＭＳ 明朝" panose="02020609040205080304" pitchFamily="17" charset="-128"/>
              </a:rPr>
              <a:t>』3</a:t>
            </a:r>
            <a:r>
              <a:rPr kumimoji="1" lang="ja-JP" altLang="en-US" sz="1700" b="1" dirty="0">
                <a:latin typeface="ＭＳ 明朝" panose="02020609040205080304" pitchFamily="17" charset="-128"/>
                <a:ea typeface="ＭＳ 明朝" panose="02020609040205080304" pitchFamily="17" charset="-128"/>
              </a:rPr>
              <a:t>章 語を超えた構成単位の研究　</a:t>
            </a:r>
            <a:r>
              <a:rPr kumimoji="1" lang="fr-CA" altLang="ja-JP" sz="1700" b="1" dirty="0">
                <a:latin typeface="ＭＳ 明朝" panose="02020609040205080304" pitchFamily="17" charset="-128"/>
                <a:ea typeface="ＭＳ 明朝" panose="02020609040205080304" pitchFamily="17" charset="-128"/>
              </a:rPr>
              <a:t>Google</a:t>
            </a:r>
            <a:r>
              <a:rPr kumimoji="1" lang="en-US" altLang="ja-JP" sz="1700" b="1" dirty="0">
                <a:latin typeface="ＭＳ 明朝" panose="02020609040205080304" pitchFamily="17" charset="-128"/>
                <a:ea typeface="ＭＳ 明朝" panose="02020609040205080304" pitchFamily="17" charset="-128"/>
              </a:rPr>
              <a:t> </a:t>
            </a:r>
            <a:r>
              <a:rPr kumimoji="1" lang="en-US" altLang="ja-JP" sz="1700" b="1" dirty="0" err="1">
                <a:latin typeface="ＭＳ 明朝" panose="02020609040205080304" pitchFamily="17" charset="-128"/>
                <a:ea typeface="ＭＳ 明朝" panose="02020609040205080304" pitchFamily="17" charset="-128"/>
              </a:rPr>
              <a:t>ngram</a:t>
            </a:r>
            <a:r>
              <a:rPr kumimoji="1" lang="en-US" altLang="ja-JP" sz="1700" b="1" dirty="0">
                <a:latin typeface="ＭＳ 明朝" panose="02020609040205080304" pitchFamily="17" charset="-128"/>
                <a:ea typeface="ＭＳ 明朝" panose="02020609040205080304" pitchFamily="17" charset="-128"/>
              </a:rPr>
              <a:t>-viewer </a:t>
            </a:r>
            <a:r>
              <a:rPr kumimoji="1" lang="fr-CA" altLang="ja-JP" sz="1700" b="1" dirty="0">
                <a:latin typeface="ＭＳ 明朝" panose="02020609040205080304" pitchFamily="17" charset="-128"/>
                <a:ea typeface="ＭＳ 明朝" panose="02020609040205080304" pitchFamily="17" charset="-128"/>
              </a:rPr>
              <a:t>	</a:t>
            </a:r>
          </a:p>
          <a:p>
            <a:pPr marL="0" indent="0">
              <a:buNone/>
            </a:pPr>
            <a:r>
              <a:rPr kumimoji="1" lang="en-US" altLang="ja-JP" sz="1700" b="1" dirty="0">
                <a:latin typeface="ＭＳ 明朝" panose="02020609040205080304" pitchFamily="17" charset="-128"/>
                <a:ea typeface="ＭＳ 明朝" panose="02020609040205080304" pitchFamily="17" charset="-128"/>
              </a:rPr>
              <a:t>4/30	n-gram</a:t>
            </a:r>
            <a:r>
              <a:rPr kumimoji="1" lang="ja-JP" altLang="en-US" sz="1700" b="1" dirty="0">
                <a:latin typeface="ＭＳ 明朝" panose="02020609040205080304" pitchFamily="17" charset="-128"/>
                <a:ea typeface="ＭＳ 明朝" panose="02020609040205080304" pitchFamily="17" charset="-128"/>
              </a:rPr>
              <a:t>の手法による定型表現の抽出</a:t>
            </a:r>
            <a:endParaRPr kumimoji="1" lang="en-US" altLang="ja-JP" sz="1700" b="1" dirty="0">
              <a:latin typeface="ＭＳ 明朝" panose="02020609040205080304" pitchFamily="17" charset="-128"/>
              <a:ea typeface="ＭＳ 明朝" panose="02020609040205080304" pitchFamily="17" charset="-128"/>
            </a:endParaRPr>
          </a:p>
          <a:p>
            <a:pPr marL="0" indent="0">
              <a:buNone/>
            </a:pPr>
            <a:r>
              <a:rPr kumimoji="1" lang="en-US" altLang="ja-JP" sz="1700" b="1" dirty="0">
                <a:latin typeface="ＭＳ 明朝" panose="02020609040205080304" pitchFamily="17" charset="-128"/>
                <a:ea typeface="ＭＳ 明朝" panose="02020609040205080304" pitchFamily="17" charset="-128"/>
              </a:rPr>
              <a:t>5/7	</a:t>
            </a:r>
            <a:r>
              <a:rPr kumimoji="1" lang="ja-JP" altLang="en-US" sz="1700" b="1" dirty="0">
                <a:latin typeface="ＭＳ 明朝" panose="02020609040205080304" pitchFamily="17" charset="-128"/>
                <a:ea typeface="ＭＳ 明朝" panose="02020609040205080304" pitchFamily="17" charset="-128"/>
              </a:rPr>
              <a:t>テキストマイニングとはなにか、テキストエディタ、正規表現</a:t>
            </a:r>
            <a:r>
              <a:rPr kumimoji="1" lang="en-US" altLang="ja-JP" sz="1700" b="1" dirty="0">
                <a:latin typeface="ＭＳ 明朝" panose="02020609040205080304" pitchFamily="17" charset="-128"/>
                <a:ea typeface="ＭＳ 明朝" panose="02020609040205080304" pitchFamily="17" charset="-128"/>
              </a:rPr>
              <a:t>	</a:t>
            </a:r>
          </a:p>
          <a:p>
            <a:pPr marL="0" indent="0">
              <a:buNone/>
            </a:pPr>
            <a:r>
              <a:rPr kumimoji="1" lang="en-US" altLang="ja-JP" sz="1700" b="1" dirty="0">
                <a:latin typeface="ＭＳ 明朝" panose="02020609040205080304" pitchFamily="17" charset="-128"/>
                <a:ea typeface="ＭＳ 明朝" panose="02020609040205080304" pitchFamily="17" charset="-128"/>
              </a:rPr>
              <a:t>5/14</a:t>
            </a:r>
            <a:r>
              <a:rPr kumimoji="1" lang="ja-JP" altLang="en-US" sz="1700" b="1" dirty="0">
                <a:latin typeface="ＭＳ 明朝" panose="02020609040205080304" pitchFamily="17" charset="-128"/>
                <a:ea typeface="ＭＳ 明朝" panose="02020609040205080304" pitchFamily="17" charset="-128"/>
              </a:rPr>
              <a:t>　　</a:t>
            </a:r>
            <a:r>
              <a:rPr kumimoji="1" lang="en-US" altLang="ja-JP" sz="1700" b="1" dirty="0">
                <a:latin typeface="ＭＳ 明朝" panose="02020609040205080304" pitchFamily="17" charset="-128"/>
                <a:ea typeface="ＭＳ 明朝" panose="02020609040205080304" pitchFamily="17" charset="-128"/>
              </a:rPr>
              <a:t>	</a:t>
            </a:r>
          </a:p>
          <a:p>
            <a:pPr marL="0" indent="0">
              <a:buNone/>
            </a:pPr>
            <a:r>
              <a:rPr kumimoji="1" lang="en-US" altLang="ja-JP" sz="1700" b="1" dirty="0">
                <a:latin typeface="ＭＳ 明朝" panose="02020609040205080304" pitchFamily="17" charset="-128"/>
                <a:ea typeface="ＭＳ 明朝" panose="02020609040205080304" pitchFamily="17" charset="-128"/>
              </a:rPr>
              <a:t>5/21	</a:t>
            </a:r>
            <a:r>
              <a:rPr kumimoji="1" lang="ja-JP" altLang="en-US" sz="1700" b="1" dirty="0">
                <a:latin typeface="ＭＳ 明朝" panose="02020609040205080304" pitchFamily="17" charset="-128"/>
                <a:ea typeface="ＭＳ 明朝" panose="02020609040205080304" pitchFamily="17" charset="-128"/>
              </a:rPr>
              <a:t>　</a:t>
            </a:r>
            <a:endParaRPr kumimoji="1" lang="en-US" altLang="ja-JP" sz="1700" b="1" dirty="0">
              <a:latin typeface="ＭＳ 明朝" panose="02020609040205080304" pitchFamily="17" charset="-128"/>
              <a:ea typeface="ＭＳ 明朝" panose="02020609040205080304" pitchFamily="17" charset="-128"/>
            </a:endParaRPr>
          </a:p>
          <a:p>
            <a:pPr marL="0" indent="0">
              <a:buNone/>
            </a:pPr>
            <a:r>
              <a:rPr kumimoji="1" lang="en-US" altLang="ja-JP" sz="1700" b="1" dirty="0">
                <a:latin typeface="ＭＳ 明朝" panose="02020609040205080304" pitchFamily="17" charset="-128"/>
                <a:ea typeface="ＭＳ 明朝" panose="02020609040205080304" pitchFamily="17" charset="-128"/>
              </a:rPr>
              <a:t>5/28</a:t>
            </a:r>
          </a:p>
          <a:p>
            <a:pPr marL="0" indent="0">
              <a:buNone/>
            </a:pPr>
            <a:r>
              <a:rPr kumimoji="1" lang="en-US" altLang="ja-JP" sz="1700" b="1" dirty="0">
                <a:latin typeface="ＭＳ 明朝" panose="02020609040205080304" pitchFamily="17" charset="-128"/>
                <a:ea typeface="ＭＳ 明朝" panose="02020609040205080304" pitchFamily="17" charset="-128"/>
              </a:rPr>
              <a:t>6/4</a:t>
            </a:r>
            <a:r>
              <a:rPr kumimoji="1" lang="ja-JP" altLang="en-US" sz="1700" b="1" dirty="0">
                <a:latin typeface="ＭＳ 明朝" panose="02020609040205080304" pitchFamily="17" charset="-128"/>
                <a:ea typeface="ＭＳ 明朝" panose="02020609040205080304" pitchFamily="17" charset="-128"/>
              </a:rPr>
              <a:t>　　　正規表現</a:t>
            </a:r>
            <a:endParaRPr kumimoji="1" lang="en-US" altLang="ja-JP" sz="1700" b="1" dirty="0">
              <a:latin typeface="ＭＳ 明朝" panose="02020609040205080304" pitchFamily="17" charset="-128"/>
              <a:ea typeface="ＭＳ 明朝" panose="02020609040205080304" pitchFamily="17" charset="-128"/>
            </a:endParaRPr>
          </a:p>
          <a:p>
            <a:pPr marL="0" indent="0">
              <a:buNone/>
            </a:pPr>
            <a:r>
              <a:rPr kumimoji="1" lang="en-US" altLang="ja-JP" sz="1700" b="1" dirty="0">
                <a:latin typeface="ＭＳ 明朝" panose="02020609040205080304" pitchFamily="17" charset="-128"/>
                <a:ea typeface="ＭＳ 明朝" panose="02020609040205080304" pitchFamily="17" charset="-128"/>
              </a:rPr>
              <a:t>6/11	</a:t>
            </a:r>
            <a:r>
              <a:rPr kumimoji="1" lang="ja-JP" altLang="en-US" sz="1700" b="1" dirty="0">
                <a:latin typeface="ＭＳ 明朝" panose="02020609040205080304" pitchFamily="17" charset="-128"/>
                <a:ea typeface="ＭＳ 明朝" panose="02020609040205080304" pitchFamily="17" charset="-128"/>
              </a:rPr>
              <a:t>正規表現</a:t>
            </a:r>
            <a:endParaRPr kumimoji="1" lang="en-US" altLang="ja-JP" sz="1700" b="1" dirty="0">
              <a:latin typeface="ＭＳ 明朝" panose="02020609040205080304" pitchFamily="17" charset="-128"/>
              <a:ea typeface="ＭＳ 明朝" panose="02020609040205080304" pitchFamily="17" charset="-128"/>
            </a:endParaRPr>
          </a:p>
          <a:p>
            <a:pPr marL="0" indent="0">
              <a:buNone/>
            </a:pPr>
            <a:r>
              <a:rPr kumimoji="1" lang="en-US" altLang="ja-JP" sz="1700" b="1" dirty="0">
                <a:latin typeface="ＭＳ 明朝" panose="02020609040205080304" pitchFamily="17" charset="-128"/>
                <a:ea typeface="ＭＳ 明朝" panose="02020609040205080304" pitchFamily="17" charset="-128"/>
              </a:rPr>
              <a:t>6/18</a:t>
            </a:r>
          </a:p>
          <a:p>
            <a:pPr marL="0" indent="0">
              <a:buNone/>
            </a:pPr>
            <a:r>
              <a:rPr kumimoji="1" lang="en-US" altLang="ja-JP" sz="1700" b="1" dirty="0">
                <a:latin typeface="ＭＳ 明朝" panose="02020609040205080304" pitchFamily="17" charset="-128"/>
                <a:ea typeface="ＭＳ 明朝" panose="02020609040205080304" pitchFamily="17" charset="-128"/>
              </a:rPr>
              <a:t>6/25</a:t>
            </a:r>
            <a:r>
              <a:rPr kumimoji="1" lang="ja-JP" altLang="en-US" sz="1700" b="1" dirty="0">
                <a:latin typeface="ＭＳ 明朝" panose="02020609040205080304" pitchFamily="17" charset="-128"/>
                <a:ea typeface="ＭＳ 明朝" panose="02020609040205080304" pitchFamily="17" charset="-128"/>
              </a:rPr>
              <a:t>　　　青学での発表</a:t>
            </a:r>
            <a:endParaRPr kumimoji="1" lang="en-US" altLang="ja-JP" sz="1700" b="1" dirty="0">
              <a:latin typeface="ＭＳ 明朝" panose="02020609040205080304" pitchFamily="17" charset="-128"/>
              <a:ea typeface="ＭＳ 明朝" panose="02020609040205080304" pitchFamily="17" charset="-128"/>
            </a:endParaRPr>
          </a:p>
          <a:p>
            <a:pPr marL="0" indent="0">
              <a:buNone/>
            </a:pPr>
            <a:r>
              <a:rPr kumimoji="1" lang="en-US" altLang="ja-JP" sz="1700" b="1" dirty="0">
                <a:latin typeface="ＭＳ 明朝" panose="02020609040205080304" pitchFamily="17" charset="-128"/>
                <a:ea typeface="ＭＳ 明朝" panose="02020609040205080304" pitchFamily="17" charset="-128"/>
              </a:rPr>
              <a:t>7/2</a:t>
            </a:r>
          </a:p>
          <a:p>
            <a:pPr marL="0" indent="0">
              <a:buNone/>
            </a:pPr>
            <a:r>
              <a:rPr kumimoji="1" lang="en-US" altLang="ja-JP" sz="1700" b="1" dirty="0">
                <a:latin typeface="ＭＳ 明朝" panose="02020609040205080304" pitchFamily="17" charset="-128"/>
                <a:ea typeface="ＭＳ 明朝" panose="02020609040205080304" pitchFamily="17" charset="-128"/>
              </a:rPr>
              <a:t>7/9</a:t>
            </a:r>
            <a:endParaRPr kumimoji="1" lang="ja-JP" altLang="en-US" sz="17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3637447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B06A3E-2C97-54A4-3254-A6339E4B4E09}"/>
              </a:ext>
            </a:extLst>
          </p:cNvPr>
          <p:cNvSpPr>
            <a:spLocks noGrp="1"/>
          </p:cNvSpPr>
          <p:nvPr>
            <p:ph type="title"/>
          </p:nvPr>
        </p:nvSpPr>
        <p:spPr/>
        <p:txBody>
          <a:bodyPr/>
          <a:lstStyle/>
          <a:p>
            <a:r>
              <a:rPr kumimoji="1" lang="en-US" altLang="ja-JP" dirty="0"/>
              <a:t>5/28</a:t>
            </a:r>
            <a:r>
              <a:rPr kumimoji="1" lang="ja-JP" altLang="en-US" dirty="0"/>
              <a:t>正規表現と</a:t>
            </a:r>
            <a:r>
              <a:rPr kumimoji="1" lang="fr-CA" altLang="ja-JP" dirty="0"/>
              <a:t>Excel (1)</a:t>
            </a:r>
            <a:endParaRPr kumimoji="1" lang="ja-JP" altLang="en-US" dirty="0"/>
          </a:p>
        </p:txBody>
      </p:sp>
      <p:sp>
        <p:nvSpPr>
          <p:cNvPr id="3" name="テキスト プレースホルダー 2">
            <a:extLst>
              <a:ext uri="{FF2B5EF4-FFF2-40B4-BE49-F238E27FC236}">
                <a16:creationId xmlns:a16="http://schemas.microsoft.com/office/drawing/2014/main" id="{A2239B28-1B29-9811-3444-759B46A83D7C}"/>
              </a:ext>
            </a:extLst>
          </p:cNvPr>
          <p:cNvSpPr>
            <a:spLocks noGrp="1"/>
          </p:cNvSpPr>
          <p:nvPr>
            <p:ph type="body" idx="1"/>
          </p:nvPr>
        </p:nvSpPr>
        <p:spPr/>
        <p:txBody>
          <a:bodyPr/>
          <a:lstStyle/>
          <a:p>
            <a:r>
              <a:rPr lang="ja-JP" altLang="en-US" dirty="0">
                <a:hlinkClick r:id="rId2"/>
              </a:rPr>
              <a:t>手を動かしながら覚える正規表現＜基礎入門編＞</a:t>
            </a:r>
            <a:endParaRPr lang="en-US" altLang="ja-JP" dirty="0"/>
          </a:p>
          <a:p>
            <a:r>
              <a:rPr lang="ja-JP" altLang="en-US" dirty="0">
                <a:hlinkClick r:id="rId3"/>
              </a:rPr>
              <a:t>手を動かしながら覚える正規表現＜置換処理編＞</a:t>
            </a:r>
            <a:endParaRPr lang="en-US" altLang="ja-JP" dirty="0"/>
          </a:p>
          <a:p>
            <a:r>
              <a:rPr lang="ja-JP" altLang="en-US" dirty="0">
                <a:hlinkClick r:id="rId4"/>
              </a:rPr>
              <a:t>手を動かしながら覚える正規表現＜リファレンス＞</a:t>
            </a:r>
            <a:endParaRPr kumimoji="1" lang="ja-JP" altLang="en-US" dirty="0"/>
          </a:p>
        </p:txBody>
      </p:sp>
    </p:spTree>
    <p:extLst>
      <p:ext uri="{BB962C8B-B14F-4D97-AF65-F5344CB8AC3E}">
        <p14:creationId xmlns:p14="http://schemas.microsoft.com/office/powerpoint/2010/main" val="79408731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4CE282-A5CB-0000-9095-D92E159771A4}"/>
              </a:ext>
            </a:extLst>
          </p:cNvPr>
          <p:cNvSpPr>
            <a:spLocks noGrp="1"/>
          </p:cNvSpPr>
          <p:nvPr>
            <p:ph type="title"/>
          </p:nvPr>
        </p:nvSpPr>
        <p:spPr/>
        <p:txBody>
          <a:bodyPr/>
          <a:lstStyle/>
          <a:p>
            <a:r>
              <a:rPr kumimoji="1" lang="ja-JP" altLang="en-US" dirty="0"/>
              <a:t>解答</a:t>
            </a:r>
          </a:p>
        </p:txBody>
      </p:sp>
      <p:sp>
        <p:nvSpPr>
          <p:cNvPr id="3" name="テキスト プレースホルダー 2">
            <a:extLst>
              <a:ext uri="{FF2B5EF4-FFF2-40B4-BE49-F238E27FC236}">
                <a16:creationId xmlns:a16="http://schemas.microsoft.com/office/drawing/2014/main" id="{899EE96E-AD85-D8B8-8C43-EAA313F8CE97}"/>
              </a:ext>
            </a:extLst>
          </p:cNvPr>
          <p:cNvSpPr>
            <a:spLocks noGrp="1"/>
          </p:cNvSpPr>
          <p:nvPr>
            <p:ph type="body" idx="1"/>
          </p:nvPr>
        </p:nvSpPr>
        <p:spPr>
          <a:xfrm>
            <a:off x="1148160" y="1389891"/>
            <a:ext cx="10178324" cy="5347339"/>
          </a:xfrm>
        </p:spPr>
        <p:txBody>
          <a:bodyPr>
            <a:normAutofit fontScale="92500" lnSpcReduction="20000"/>
          </a:bodyPr>
          <a:lstStyle/>
          <a:p>
            <a:r>
              <a:rPr kumimoji="1" lang="en-US" altLang="ja-JP" dirty="0"/>
              <a:t>^//</a:t>
            </a:r>
          </a:p>
          <a:p>
            <a:r>
              <a:rPr kumimoji="1" lang="ja-JP" altLang="en-US" dirty="0"/>
              <a:t>太</a:t>
            </a:r>
            <a:r>
              <a:rPr kumimoji="1" lang="en-US" altLang="ja-JP" dirty="0"/>
              <a:t>$</a:t>
            </a:r>
          </a:p>
          <a:p>
            <a:r>
              <a:rPr kumimoji="1" lang="en-US" altLang="ja-JP" dirty="0"/>
              <a:t>^(</a:t>
            </a:r>
            <a:r>
              <a:rPr kumimoji="1" lang="ja-JP" altLang="en-US" dirty="0"/>
              <a:t>合同</a:t>
            </a:r>
            <a:r>
              <a:rPr kumimoji="1" lang="en-US" altLang="ja-JP" dirty="0"/>
              <a:t>|</a:t>
            </a:r>
            <a:r>
              <a:rPr kumimoji="1" lang="ja-JP" altLang="en-US" dirty="0"/>
              <a:t>株式</a:t>
            </a:r>
            <a:r>
              <a:rPr kumimoji="1" lang="en-US" altLang="ja-JP" dirty="0"/>
              <a:t>)</a:t>
            </a:r>
          </a:p>
          <a:p>
            <a:r>
              <a:rPr kumimoji="1" lang="en-US" altLang="ja-JP" dirty="0"/>
              <a:t>^\d\d\d\d-\d\d-\d\d$</a:t>
            </a:r>
          </a:p>
          <a:p>
            <a:r>
              <a:rPr kumimoji="1" lang="en-US" altLang="ja-JP" dirty="0"/>
              <a:t>^[A-Z]{3}$</a:t>
            </a:r>
          </a:p>
          <a:p>
            <a:r>
              <a:rPr kumimoji="1" lang="en-US" altLang="ja-JP" dirty="0"/>
              <a:t>\D</a:t>
            </a:r>
          </a:p>
          <a:p>
            <a:r>
              <a:rPr kumimoji="1" lang="en-US" altLang="ja-JP" dirty="0"/>
              <a:t>^.$</a:t>
            </a:r>
          </a:p>
          <a:p>
            <a:r>
              <a:rPr kumimoji="1" lang="en-US" altLang="ja-JP" dirty="0"/>
              <a:t>^\D+$</a:t>
            </a:r>
          </a:p>
          <a:p>
            <a:r>
              <a:rPr kumimoji="1" lang="en-US" altLang="ja-JP" dirty="0" err="1"/>
              <a:t>oo+gle</a:t>
            </a:r>
            <a:endParaRPr kumimoji="1" lang="en-US" altLang="ja-JP" dirty="0"/>
          </a:p>
          <a:p>
            <a:r>
              <a:rPr kumimoji="1" lang="en-US" altLang="ja-JP" dirty="0"/>
              <a:t>\.html?$</a:t>
            </a:r>
          </a:p>
          <a:p>
            <a:r>
              <a:rPr kumimoji="1" lang="en-US" altLang="ja-JP" dirty="0"/>
              <a:t>^(\+|\-)?\d+$</a:t>
            </a:r>
          </a:p>
          <a:p>
            <a:r>
              <a:rPr kumimoji="1" lang="en-US" altLang="ja-JP" dirty="0"/>
              <a:t>^[+-]?\d+$</a:t>
            </a:r>
          </a:p>
          <a:p>
            <a:r>
              <a:rPr kumimoji="1" lang="en-US" altLang="ja-JP" dirty="0"/>
              <a:t>^.(..)*$(.).\1</a:t>
            </a:r>
          </a:p>
          <a:p>
            <a:r>
              <a:rPr kumimoji="1" lang="en-US" altLang="ja-JP" dirty="0"/>
              <a:t>(.)(.).\2\1</a:t>
            </a:r>
          </a:p>
          <a:p>
            <a:r>
              <a:rPr kumimoji="1" lang="en-US" altLang="ja-JP" dirty="0"/>
              <a:t>^(.+)\1$</a:t>
            </a:r>
            <a:endParaRPr kumimoji="1" lang="ja-JP" altLang="en-US" dirty="0"/>
          </a:p>
        </p:txBody>
      </p:sp>
      <p:sp>
        <p:nvSpPr>
          <p:cNvPr id="4" name="テキスト ボックス 3">
            <a:extLst>
              <a:ext uri="{FF2B5EF4-FFF2-40B4-BE49-F238E27FC236}">
                <a16:creationId xmlns:a16="http://schemas.microsoft.com/office/drawing/2014/main" id="{6F51786C-6574-6157-7102-7D790BAA56CF}"/>
              </a:ext>
            </a:extLst>
          </p:cNvPr>
          <p:cNvSpPr txBox="1"/>
          <p:nvPr/>
        </p:nvSpPr>
        <p:spPr>
          <a:xfrm>
            <a:off x="5576976" y="2014268"/>
            <a:ext cx="334273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　）｛　｝</a:t>
            </a:r>
            <a:r>
              <a:rPr lang="en-US" altLang="ja-JP" dirty="0"/>
              <a:t>  </a:t>
            </a:r>
            <a:r>
              <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rPr>
              <a:t>[</a:t>
            </a: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あ</a:t>
            </a:r>
            <a:r>
              <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rPr>
              <a:t>-</a:t>
            </a: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お</a:t>
            </a:r>
            <a:r>
              <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rPr>
              <a:t>] </a:t>
            </a:r>
            <a:r>
              <a:rPr lang="ja-JP" altLang="en-US" dirty="0"/>
              <a:t>があらわすのは？</a:t>
            </a:r>
            <a:endPar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
        <p:nvSpPr>
          <p:cNvPr id="6" name="テキスト ボックス 5">
            <a:extLst>
              <a:ext uri="{FF2B5EF4-FFF2-40B4-BE49-F238E27FC236}">
                <a16:creationId xmlns:a16="http://schemas.microsoft.com/office/drawing/2014/main" id="{3B6E1990-B3D3-1070-F3F4-BE889B626CBF}"/>
              </a:ext>
            </a:extLst>
          </p:cNvPr>
          <p:cNvSpPr txBox="1"/>
          <p:nvPr/>
        </p:nvSpPr>
        <p:spPr>
          <a:xfrm>
            <a:off x="5629158" y="1250140"/>
            <a:ext cx="334273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ja-JP" altLang="en-US" dirty="0"/>
              <a:t>半角で書く</a:t>
            </a:r>
            <a:endPar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
        <p:nvSpPr>
          <p:cNvPr id="7" name="テキスト ボックス 6">
            <a:extLst>
              <a:ext uri="{FF2B5EF4-FFF2-40B4-BE49-F238E27FC236}">
                <a16:creationId xmlns:a16="http://schemas.microsoft.com/office/drawing/2014/main" id="{F48FB4EF-26E7-C3A3-2AB2-993BB0C664DE}"/>
              </a:ext>
            </a:extLst>
          </p:cNvPr>
          <p:cNvSpPr txBox="1"/>
          <p:nvPr/>
        </p:nvSpPr>
        <p:spPr>
          <a:xfrm>
            <a:off x="5576975" y="2550083"/>
            <a:ext cx="5016263"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（）には二つ目の機能がある：参照元</a:t>
            </a:r>
            <a:endPar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endParaRPr>
          </a:p>
          <a:p>
            <a:pPr marL="0" marR="0" indent="0" algn="l" defTabSz="457200" rtl="0" fontAlgn="auto" latinLnBrk="0" hangingPunct="0">
              <a:lnSpc>
                <a:spcPct val="100000"/>
              </a:lnSpc>
              <a:spcBef>
                <a:spcPts val="0"/>
              </a:spcBef>
              <a:spcAft>
                <a:spcPts val="0"/>
              </a:spcAft>
              <a:buClrTx/>
              <a:buSzTx/>
              <a:buFontTx/>
              <a:buNone/>
              <a:tabLst/>
            </a:pPr>
            <a:r>
              <a:rPr lang="ja-JP" altLang="en-US" dirty="0"/>
              <a:t>　</a:t>
            </a:r>
            <a:r>
              <a:rPr lang="en-US" altLang="ja-JP" dirty="0"/>
              <a:t>\</a:t>
            </a:r>
            <a:r>
              <a:rPr lang="ja-JP" altLang="en-US" dirty="0"/>
              <a:t>　</a:t>
            </a:r>
            <a:r>
              <a:rPr lang="en-US" altLang="ja-JP" dirty="0"/>
              <a:t>: </a:t>
            </a:r>
            <a:r>
              <a:rPr lang="ja-JP" altLang="en-US" dirty="0"/>
              <a:t>参照先</a:t>
            </a:r>
            <a:endParaRPr lang="en-US" altLang="ja-JP" dirty="0"/>
          </a:p>
          <a:p>
            <a:pPr marL="0" marR="0" indent="0" algn="l" defTabSz="457200" rtl="0" fontAlgn="auto" latinLnBrk="0" hangingPunct="0">
              <a:lnSpc>
                <a:spcPct val="100000"/>
              </a:lnSpc>
              <a:spcBef>
                <a:spcPts val="0"/>
              </a:spcBef>
              <a:spcAft>
                <a:spcPts val="0"/>
              </a:spcAft>
              <a:buClrTx/>
              <a:buSzTx/>
              <a:buFontTx/>
              <a:buNone/>
              <a:tabLst/>
            </a:pPr>
            <a:endPar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endParaRPr>
          </a:p>
          <a:p>
            <a:pPr marL="0" marR="0" indent="0" algn="l" defTabSz="457200" rtl="0" fontAlgn="auto" latinLnBrk="0" hangingPunct="0">
              <a:lnSpc>
                <a:spcPct val="100000"/>
              </a:lnSpc>
              <a:spcBef>
                <a:spcPts val="0"/>
              </a:spcBef>
              <a:spcAft>
                <a:spcPts val="0"/>
              </a:spcAft>
              <a:buClrTx/>
              <a:buSzTx/>
              <a:buFontTx/>
              <a:buNone/>
              <a:tabLst/>
            </a:pPr>
            <a:endParaRPr lang="en-US" altLang="ja-JP" dirty="0"/>
          </a:p>
          <a:p>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（あ</a:t>
            </a:r>
            <a:r>
              <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rPr>
              <a:t>-</a:t>
            </a: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お）</a:t>
            </a:r>
          </a:p>
        </p:txBody>
      </p:sp>
    </p:spTree>
    <p:extLst>
      <p:ext uri="{BB962C8B-B14F-4D97-AF65-F5344CB8AC3E}">
        <p14:creationId xmlns:p14="http://schemas.microsoft.com/office/powerpoint/2010/main" val="285878165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BEC02-85DA-5F69-9267-70FF5859466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71B132C-67AF-C450-394E-426FCD824EF5}"/>
              </a:ext>
            </a:extLst>
          </p:cNvPr>
          <p:cNvSpPr>
            <a:spLocks noGrp="1"/>
          </p:cNvSpPr>
          <p:nvPr>
            <p:ph type="title"/>
          </p:nvPr>
        </p:nvSpPr>
        <p:spPr/>
        <p:txBody>
          <a:bodyPr/>
          <a:lstStyle/>
          <a:p>
            <a:r>
              <a:rPr kumimoji="1" lang="en-US" altLang="ja-JP" dirty="0"/>
              <a:t>5/28</a:t>
            </a:r>
            <a:r>
              <a:rPr kumimoji="1" lang="ja-JP" altLang="en-US" dirty="0"/>
              <a:t>正規表現と</a:t>
            </a:r>
            <a:r>
              <a:rPr kumimoji="1" lang="fr-CA" altLang="ja-JP" dirty="0"/>
              <a:t>Excel (2)</a:t>
            </a:r>
            <a:endParaRPr kumimoji="1" lang="ja-JP" altLang="en-US" dirty="0"/>
          </a:p>
        </p:txBody>
      </p:sp>
      <p:sp>
        <p:nvSpPr>
          <p:cNvPr id="3" name="テキスト プレースホルダー 2">
            <a:extLst>
              <a:ext uri="{FF2B5EF4-FFF2-40B4-BE49-F238E27FC236}">
                <a16:creationId xmlns:a16="http://schemas.microsoft.com/office/drawing/2014/main" id="{CD8E39AE-F6F4-DBD9-49D4-68673B4334C3}"/>
              </a:ext>
            </a:extLst>
          </p:cNvPr>
          <p:cNvSpPr>
            <a:spLocks noGrp="1"/>
          </p:cNvSpPr>
          <p:nvPr>
            <p:ph type="body" idx="1"/>
          </p:nvPr>
        </p:nvSpPr>
        <p:spPr/>
        <p:txBody>
          <a:bodyPr/>
          <a:lstStyle/>
          <a:p>
            <a:r>
              <a:rPr lang="ja-JP" altLang="en-US" dirty="0">
                <a:hlinkClick r:id="rId2"/>
              </a:rPr>
              <a:t>手を動かしながら覚える正規表現＜基礎入門編＞</a:t>
            </a:r>
            <a:endParaRPr lang="en-US" altLang="ja-JP" dirty="0"/>
          </a:p>
          <a:p>
            <a:r>
              <a:rPr lang="ja-JP" altLang="en-US" dirty="0">
                <a:hlinkClick r:id="rId3"/>
              </a:rPr>
              <a:t>手を動かしながら覚える正規表現＜置換処理編＞</a:t>
            </a:r>
            <a:endParaRPr lang="en-US" altLang="ja-JP" dirty="0"/>
          </a:p>
          <a:p>
            <a:r>
              <a:rPr lang="ja-JP" altLang="en-US" dirty="0">
                <a:hlinkClick r:id="rId4"/>
              </a:rPr>
              <a:t>手を動かしながら覚える正規表現＜リファレンス＞</a:t>
            </a:r>
            <a:endParaRPr lang="en-US" altLang="ja-JP" dirty="0"/>
          </a:p>
          <a:p>
            <a:endParaRPr kumimoji="1" lang="en-US" altLang="ja-JP" dirty="0"/>
          </a:p>
          <a:p>
            <a:r>
              <a:rPr kumimoji="1" lang="ja-JP" altLang="en-US" dirty="0"/>
              <a:t>検索：</a:t>
            </a:r>
            <a:r>
              <a:rPr kumimoji="1" lang="en-US" altLang="ja-JP" dirty="0"/>
              <a:t>\W([\w]+|\W)$</a:t>
            </a:r>
            <a:r>
              <a:rPr kumimoji="1" lang="ja-JP" altLang="en-US" dirty="0"/>
              <a:t>　置換</a:t>
            </a:r>
            <a:r>
              <a:rPr kumimoji="1" lang="en-US" altLang="ja-JP" dirty="0"/>
              <a:t>\t\1</a:t>
            </a:r>
          </a:p>
          <a:p>
            <a:endParaRPr kumimoji="1" lang="ja-JP" altLang="en-US" dirty="0"/>
          </a:p>
        </p:txBody>
      </p:sp>
    </p:spTree>
    <p:extLst>
      <p:ext uri="{BB962C8B-B14F-4D97-AF65-F5344CB8AC3E}">
        <p14:creationId xmlns:p14="http://schemas.microsoft.com/office/powerpoint/2010/main" val="177302296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0826D9-997D-B002-8519-3984E7C3D2A0}"/>
              </a:ext>
            </a:extLst>
          </p:cNvPr>
          <p:cNvSpPr>
            <a:spLocks noGrp="1"/>
          </p:cNvSpPr>
          <p:nvPr>
            <p:ph type="title"/>
          </p:nvPr>
        </p:nvSpPr>
        <p:spPr/>
        <p:txBody>
          <a:bodyPr/>
          <a:lstStyle/>
          <a:p>
            <a:r>
              <a:rPr kumimoji="1" lang="ja-JP" altLang="en-US" dirty="0"/>
              <a:t>キャプチャ、</a:t>
            </a:r>
            <a:r>
              <a:rPr kumimoji="1" lang="en-US" altLang="ja-JP" dirty="0"/>
              <a:t>\</a:t>
            </a:r>
            <a:r>
              <a:rPr kumimoji="1" lang="ja-JP" altLang="en-US" dirty="0"/>
              <a:t>記号</a:t>
            </a:r>
          </a:p>
        </p:txBody>
      </p:sp>
      <p:sp>
        <p:nvSpPr>
          <p:cNvPr id="3" name="テキスト プレースホルダー 2">
            <a:extLst>
              <a:ext uri="{FF2B5EF4-FFF2-40B4-BE49-F238E27FC236}">
                <a16:creationId xmlns:a16="http://schemas.microsoft.com/office/drawing/2014/main" id="{2A095447-CCE5-F0D9-A6A8-E4503526620B}"/>
              </a:ext>
            </a:extLst>
          </p:cNvPr>
          <p:cNvSpPr>
            <a:spLocks noGrp="1"/>
          </p:cNvSpPr>
          <p:nvPr>
            <p:ph type="body" idx="1"/>
          </p:nvPr>
        </p:nvSpPr>
        <p:spPr>
          <a:xfrm>
            <a:off x="1251677" y="2286001"/>
            <a:ext cx="9868357" cy="2845113"/>
          </a:xfrm>
        </p:spPr>
        <p:txBody>
          <a:bodyPr>
            <a:normAutofit fontScale="92500" lnSpcReduction="10000"/>
          </a:bodyPr>
          <a:lstStyle/>
          <a:p>
            <a:r>
              <a:rPr kumimoji="1" lang="fr-FR" altLang="ja-JP" dirty="0"/>
              <a:t>un chant d' orgue monte : l' avion . Et Rivière , à pas</a:t>
            </a:r>
          </a:p>
          <a:p>
            <a:pPr marL="971550" lvl="2" indent="0">
              <a:buNone/>
            </a:pPr>
            <a:r>
              <a:rPr kumimoji="1" lang="ja-JP" altLang="en-US" dirty="0"/>
              <a:t>検索</a:t>
            </a:r>
          </a:p>
          <a:p>
            <a:pPr marL="971550" lvl="2" indent="0">
              <a:buNone/>
            </a:pPr>
            <a:r>
              <a:rPr kumimoji="1" lang="en-US" altLang="ja-JP" dirty="0"/>
              <a:t>\</a:t>
            </a:r>
            <a:r>
              <a:rPr kumimoji="1" lang="fr-FR" altLang="ja-JP" dirty="0"/>
              <a:t>s(\S+)$</a:t>
            </a:r>
          </a:p>
          <a:p>
            <a:pPr marL="971550" lvl="2" indent="0">
              <a:buNone/>
            </a:pPr>
            <a:r>
              <a:rPr kumimoji="1" lang="fr-FR" altLang="ja-JP" dirty="0"/>
              <a:t>⇒</a:t>
            </a:r>
          </a:p>
          <a:p>
            <a:pPr marL="971550" lvl="2" indent="0">
              <a:buNone/>
            </a:pPr>
            <a:r>
              <a:rPr kumimoji="1" lang="ja-JP" altLang="en-US" dirty="0"/>
              <a:t>置換</a:t>
            </a:r>
          </a:p>
          <a:p>
            <a:pPr marL="971550" lvl="2" indent="0">
              <a:buNone/>
            </a:pPr>
            <a:r>
              <a:rPr kumimoji="1" lang="en-US" altLang="ja-JP" dirty="0"/>
              <a:t>\</a:t>
            </a:r>
            <a:r>
              <a:rPr kumimoji="1" lang="fr-FR" altLang="ja-JP" dirty="0"/>
              <a:t>t\1</a:t>
            </a:r>
          </a:p>
          <a:p>
            <a:r>
              <a:rPr kumimoji="1" lang="fr-FR" altLang="ja-JP" dirty="0"/>
              <a:t>un chant d' orgue monte : l' avion . Et Rivière , à	pas</a:t>
            </a:r>
          </a:p>
          <a:p>
            <a:endParaRPr kumimoji="1" lang="fr-FR" altLang="ja-JP" dirty="0"/>
          </a:p>
          <a:p>
            <a:endParaRPr kumimoji="1" lang="fr-FR" altLang="ja-JP" dirty="0"/>
          </a:p>
          <a:p>
            <a:endParaRPr kumimoji="1" lang="fr-FR" altLang="ja-JP" dirty="0"/>
          </a:p>
        </p:txBody>
      </p:sp>
      <p:sp>
        <p:nvSpPr>
          <p:cNvPr id="4" name="テキスト ボックス 3">
            <a:extLst>
              <a:ext uri="{FF2B5EF4-FFF2-40B4-BE49-F238E27FC236}">
                <a16:creationId xmlns:a16="http://schemas.microsoft.com/office/drawing/2014/main" id="{F32656EB-7B88-AA90-9535-3D10947510DA}"/>
              </a:ext>
            </a:extLst>
          </p:cNvPr>
          <p:cNvSpPr txBox="1"/>
          <p:nvPr/>
        </p:nvSpPr>
        <p:spPr>
          <a:xfrm>
            <a:off x="5126063" y="3033794"/>
            <a:ext cx="4668865" cy="1477325"/>
          </a:xfrm>
          <a:prstGeom prst="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ja-JP" altLang="en-US" dirty="0"/>
              <a:t>ここではキャプチャした文字列の参照に</a:t>
            </a:r>
            <a:r>
              <a:rPr lang="en-US" altLang="ja-JP" dirty="0"/>
              <a:t>$1</a:t>
            </a:r>
            <a:r>
              <a:rPr lang="ja-JP" altLang="en-US" dirty="0"/>
              <a:t>を使いましたが、ツールや言語によって方法は異なります。詳しくはご利用の環境で調べて下さい。</a:t>
            </a:r>
            <a:r>
              <a:rPr lang="fr-CA" altLang="ja-JP" dirty="0" err="1">
                <a:solidFill>
                  <a:srgbClr val="FF0000"/>
                </a:solidFill>
              </a:rPr>
              <a:t>Emeditor</a:t>
            </a:r>
            <a:r>
              <a:rPr lang="ja-JP" altLang="en-US" dirty="0">
                <a:solidFill>
                  <a:srgbClr val="FF0000"/>
                </a:solidFill>
              </a:rPr>
              <a:t>やワードでは</a:t>
            </a:r>
            <a:r>
              <a:rPr lang="en-US" altLang="ja-JP" dirty="0">
                <a:solidFill>
                  <a:srgbClr val="FF0000"/>
                </a:solidFill>
              </a:rPr>
              <a:t>\1</a:t>
            </a:r>
            <a:r>
              <a:rPr lang="ja-JP" altLang="en-US" dirty="0">
                <a:solidFill>
                  <a:srgbClr val="FF0000"/>
                </a:solidFill>
              </a:rPr>
              <a:t>を使う。</a:t>
            </a:r>
            <a:endParaRPr lang="en-US" altLang="ja-JP" dirty="0">
              <a:solidFill>
                <a:srgbClr val="FF0000"/>
              </a:solidFill>
            </a:endParaRPr>
          </a:p>
          <a:p>
            <a:r>
              <a:rPr lang="en-US" altLang="ja-JP" dirty="0">
                <a:solidFill>
                  <a:schemeClr val="tx1"/>
                </a:solidFill>
              </a:rPr>
              <a:t>https://doc.mas3.net/regexp/replace.html</a:t>
            </a:r>
            <a:endParaRPr kumimoji="0" lang="ja-JP" altLang="en-US" sz="1800" b="0" i="0" u="none" strike="noStrike" cap="none" spc="0" normalizeH="0" baseline="0" dirty="0">
              <a:ln>
                <a:noFill/>
              </a:ln>
              <a:solidFill>
                <a:schemeClr val="tx1"/>
              </a:solidFill>
              <a:effectLst/>
              <a:uFillTx/>
              <a:latin typeface="Gill Sans MT"/>
              <a:ea typeface="Gill Sans MT"/>
              <a:cs typeface="Gill Sans MT"/>
              <a:sym typeface="Gill Sans MT"/>
            </a:endParaRPr>
          </a:p>
        </p:txBody>
      </p:sp>
      <p:cxnSp>
        <p:nvCxnSpPr>
          <p:cNvPr id="6" name="直線矢印コネクタ 5">
            <a:extLst>
              <a:ext uri="{FF2B5EF4-FFF2-40B4-BE49-F238E27FC236}">
                <a16:creationId xmlns:a16="http://schemas.microsoft.com/office/drawing/2014/main" id="{35661EEB-AD54-BA41-A47D-3484047E8BD0}"/>
              </a:ext>
            </a:extLst>
          </p:cNvPr>
          <p:cNvCxnSpPr>
            <a:cxnSpLocks/>
          </p:cNvCxnSpPr>
          <p:nvPr/>
        </p:nvCxnSpPr>
        <p:spPr>
          <a:xfrm flipH="1">
            <a:off x="3037667" y="3633957"/>
            <a:ext cx="1890794" cy="600164"/>
          </a:xfrm>
          <a:prstGeom prst="straightConnector1">
            <a:avLst/>
          </a:prstGeom>
          <a:noFill/>
          <a:ln w="127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7" name="テキスト ボックス 6">
            <a:extLst>
              <a:ext uri="{FF2B5EF4-FFF2-40B4-BE49-F238E27FC236}">
                <a16:creationId xmlns:a16="http://schemas.microsoft.com/office/drawing/2014/main" id="{6118CB06-5517-9219-4D5A-6B8576896F36}"/>
              </a:ext>
            </a:extLst>
          </p:cNvPr>
          <p:cNvSpPr txBox="1"/>
          <p:nvPr/>
        </p:nvSpPr>
        <p:spPr>
          <a:xfrm>
            <a:off x="2041900" y="5302807"/>
            <a:ext cx="4054100" cy="923328"/>
          </a:xfrm>
          <a:prstGeom prst="rect">
            <a:avLst/>
          </a:prstGeom>
          <a:no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ja-JP" altLang="en-US" dirty="0"/>
              <a:t>￥は日本語のキーボードで使われる。同じ意味を欧文キーボードではバックスラッシュで表す。</a:t>
            </a:r>
            <a:endPar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
        <p:nvSpPr>
          <p:cNvPr id="9" name="テキスト ボックス 8">
            <a:extLst>
              <a:ext uri="{FF2B5EF4-FFF2-40B4-BE49-F238E27FC236}">
                <a16:creationId xmlns:a16="http://schemas.microsoft.com/office/drawing/2014/main" id="{CD4D687C-36B4-33BB-93AD-9DBCFBD84200}"/>
              </a:ext>
            </a:extLst>
          </p:cNvPr>
          <p:cNvSpPr txBox="1"/>
          <p:nvPr/>
        </p:nvSpPr>
        <p:spPr>
          <a:xfrm>
            <a:off x="6541575" y="5131114"/>
            <a:ext cx="4054100" cy="923328"/>
          </a:xfrm>
          <a:prstGeom prst="rect">
            <a:avLst/>
          </a:prstGeom>
          <a:noFill/>
          <a:ln w="1270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fr-CA" altLang="ja-JP" sz="1800" b="0" i="0" u="none" strike="noStrike" cap="none" spc="0" normalizeH="0" baseline="0" dirty="0" err="1">
                <a:ln>
                  <a:noFill/>
                </a:ln>
                <a:solidFill>
                  <a:srgbClr val="000000"/>
                </a:solidFill>
                <a:effectLst/>
                <a:uFillTx/>
                <a:latin typeface="Gill Sans MT"/>
                <a:ea typeface="Gill Sans MT"/>
                <a:cs typeface="Gill Sans MT"/>
                <a:sym typeface="Gill Sans MT"/>
              </a:rPr>
              <a:t>Emeitor</a:t>
            </a:r>
            <a:r>
              <a:rPr lang="ja-JP" altLang="en-US" dirty="0"/>
              <a:t>のヘルプ参照。例えばメタ文字の欄。一番上にバックスラッシュがあるが、</a:t>
            </a:r>
            <a:r>
              <a:rPr lang="en-US" altLang="ja-JP" dirty="0"/>
              <a:t>\</a:t>
            </a:r>
            <a:r>
              <a:rPr lang="ja-JP" altLang="en-US" dirty="0"/>
              <a:t>と同じファンクション。</a:t>
            </a:r>
            <a:endPar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Tree>
    <p:extLst>
      <p:ext uri="{BB962C8B-B14F-4D97-AF65-F5344CB8AC3E}">
        <p14:creationId xmlns:p14="http://schemas.microsoft.com/office/powerpoint/2010/main" val="145395012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36D89-54A7-D2F4-2564-8E4574AF150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80E07DF-10FC-1631-0D1B-69BC1C3BCC95}"/>
              </a:ext>
            </a:extLst>
          </p:cNvPr>
          <p:cNvSpPr>
            <a:spLocks noGrp="1"/>
          </p:cNvSpPr>
          <p:nvPr>
            <p:ph type="title"/>
          </p:nvPr>
        </p:nvSpPr>
        <p:spPr/>
        <p:txBody>
          <a:bodyPr/>
          <a:lstStyle/>
          <a:p>
            <a:r>
              <a:rPr kumimoji="1" lang="en-US" altLang="ja-JP" dirty="0"/>
              <a:t>6/11</a:t>
            </a:r>
            <a:r>
              <a:rPr kumimoji="1" lang="ja-JP" altLang="en-US" dirty="0"/>
              <a:t>正規表現と</a:t>
            </a:r>
            <a:r>
              <a:rPr kumimoji="1" lang="fr-CA" altLang="ja-JP" dirty="0"/>
              <a:t>Excel (2)</a:t>
            </a:r>
            <a:endParaRPr kumimoji="1" lang="ja-JP" altLang="en-US" dirty="0"/>
          </a:p>
        </p:txBody>
      </p:sp>
      <p:sp>
        <p:nvSpPr>
          <p:cNvPr id="3" name="テキスト プレースホルダー 2">
            <a:extLst>
              <a:ext uri="{FF2B5EF4-FFF2-40B4-BE49-F238E27FC236}">
                <a16:creationId xmlns:a16="http://schemas.microsoft.com/office/drawing/2014/main" id="{EF6A3039-3B55-B892-C4F8-982C9385A91F}"/>
              </a:ext>
            </a:extLst>
          </p:cNvPr>
          <p:cNvSpPr>
            <a:spLocks noGrp="1"/>
          </p:cNvSpPr>
          <p:nvPr>
            <p:ph type="body" idx="1"/>
          </p:nvPr>
        </p:nvSpPr>
        <p:spPr/>
        <p:txBody>
          <a:bodyPr>
            <a:normAutofit fontScale="85000" lnSpcReduction="20000"/>
          </a:bodyPr>
          <a:lstStyle/>
          <a:p>
            <a:pPr marL="0" indent="0">
              <a:buNone/>
            </a:pPr>
            <a:r>
              <a:rPr kumimoji="1" lang="fr-CA" altLang="ja-JP" dirty="0"/>
              <a:t>EXCEL</a:t>
            </a:r>
            <a:r>
              <a:rPr kumimoji="1" lang="ja-JP" altLang="en-US" dirty="0"/>
              <a:t>の関数</a:t>
            </a:r>
            <a:endParaRPr kumimoji="1" lang="fr-CA" altLang="ja-JP" dirty="0"/>
          </a:p>
          <a:p>
            <a:pPr marL="0" indent="0">
              <a:buNone/>
            </a:pPr>
            <a:r>
              <a:rPr kumimoji="1" lang="fr-CA" altLang="ja-JP" dirty="0"/>
              <a:t>1. Excel</a:t>
            </a:r>
            <a:r>
              <a:rPr kumimoji="1" lang="ja-JP" altLang="en-US" dirty="0"/>
              <a:t>に備わっている関数を使う</a:t>
            </a:r>
            <a:endParaRPr kumimoji="1" lang="en-US" altLang="ja-JP" dirty="0"/>
          </a:p>
          <a:p>
            <a:pPr marL="0" indent="0">
              <a:buNone/>
            </a:pPr>
            <a:r>
              <a:rPr kumimoji="1" lang="en-US" altLang="ja-JP" dirty="0"/>
              <a:t>2. Visual Basic</a:t>
            </a:r>
            <a:r>
              <a:rPr kumimoji="1" lang="ja-JP" altLang="en-US" dirty="0"/>
              <a:t>でユーザー定義関数を作る（標準モジュール、各ファイルに作る。マクロを使うという設定必要）</a:t>
            </a:r>
            <a:endParaRPr kumimoji="1" lang="en-US" altLang="ja-JP" dirty="0"/>
          </a:p>
          <a:p>
            <a:pPr marL="0" indent="0">
              <a:buNone/>
            </a:pPr>
            <a:endParaRPr kumimoji="1" lang="en-US" altLang="ja-JP" dirty="0"/>
          </a:p>
          <a:p>
            <a:pPr marL="0" indent="0">
              <a:buNone/>
            </a:pPr>
            <a:r>
              <a:rPr kumimoji="1" lang="en-US" altLang="ja-JP" dirty="0" err="1"/>
              <a:t>Emeditor</a:t>
            </a:r>
            <a:r>
              <a:rPr kumimoji="1" lang="ja-JP" altLang="en-US" dirty="0"/>
              <a:t>の正規表現構文を使う</a:t>
            </a:r>
            <a:endParaRPr kumimoji="1" lang="en-US" altLang="ja-JP" dirty="0"/>
          </a:p>
          <a:p>
            <a:pPr marL="0" indent="0">
              <a:buNone/>
            </a:pPr>
            <a:r>
              <a:rPr kumimoji="1" lang="fr-CA" altLang="ja-JP" dirty="0"/>
              <a:t>Excel</a:t>
            </a:r>
            <a:r>
              <a:rPr kumimoji="1" lang="ja-JP" altLang="en-US" dirty="0"/>
              <a:t>上に作ったデータを</a:t>
            </a:r>
            <a:r>
              <a:rPr kumimoji="1" lang="fr-CA" altLang="ja-JP" dirty="0" err="1"/>
              <a:t>Emeditor</a:t>
            </a:r>
            <a:r>
              <a:rPr kumimoji="1" lang="ja-JP" altLang="en-US" dirty="0"/>
              <a:t>で正規表現を使って加工する</a:t>
            </a:r>
            <a:endParaRPr kumimoji="1" lang="en-US" altLang="ja-JP" dirty="0"/>
          </a:p>
          <a:p>
            <a:r>
              <a:rPr kumimoji="1" lang="ja-JP" altLang="en-US" dirty="0"/>
              <a:t>検索：</a:t>
            </a:r>
            <a:r>
              <a:rPr kumimoji="1" lang="en-US" altLang="ja-JP" dirty="0"/>
              <a:t>\W(\w+|\W+)$</a:t>
            </a:r>
            <a:r>
              <a:rPr kumimoji="1" lang="ja-JP" altLang="en-US" dirty="0"/>
              <a:t>　置換：</a:t>
            </a:r>
            <a:r>
              <a:rPr kumimoji="1" lang="en-US" altLang="ja-JP" dirty="0"/>
              <a:t>\t\1</a:t>
            </a:r>
          </a:p>
          <a:p>
            <a:r>
              <a:rPr kumimoji="1" lang="ja-JP" altLang="en-US" dirty="0"/>
              <a:t>検索：</a:t>
            </a:r>
            <a:r>
              <a:rPr kumimoji="1" lang="en-US" altLang="ja-JP" dirty="0"/>
              <a:t>\s(\S+)$</a:t>
            </a:r>
            <a:r>
              <a:rPr kumimoji="1" lang="ja-JP" altLang="en-US" dirty="0"/>
              <a:t>　置換：</a:t>
            </a:r>
            <a:r>
              <a:rPr kumimoji="1" lang="en-US" altLang="ja-JP" dirty="0"/>
              <a:t>\t\1    </a:t>
            </a:r>
          </a:p>
          <a:p>
            <a:endParaRPr kumimoji="1" lang="en-US" altLang="ja-JP" dirty="0"/>
          </a:p>
          <a:p>
            <a:pPr marL="0" indent="0">
              <a:buNone/>
            </a:pPr>
            <a:r>
              <a:rPr kumimoji="1" lang="ja-JP" altLang="en-US" dirty="0"/>
              <a:t>前文脈の最後の単語を切り離して、隣のセルにいれる</a:t>
            </a:r>
            <a:endParaRPr kumimoji="1" lang="en-US" altLang="ja-JP" dirty="0"/>
          </a:p>
          <a:p>
            <a:pPr marL="0" indent="0">
              <a:buNone/>
            </a:pPr>
            <a:endParaRPr kumimoji="1" lang="en-US" altLang="ja-JP" dirty="0"/>
          </a:p>
          <a:p>
            <a:pPr marL="0" indent="0">
              <a:buNone/>
            </a:pPr>
            <a:endParaRPr kumimoji="1" lang="en-US" altLang="ja-JP" dirty="0"/>
          </a:p>
          <a:p>
            <a:endParaRPr kumimoji="1" lang="ja-JP" altLang="en-US" dirty="0"/>
          </a:p>
        </p:txBody>
      </p:sp>
      <p:sp>
        <p:nvSpPr>
          <p:cNvPr id="4" name="テキスト ボックス 3">
            <a:extLst>
              <a:ext uri="{FF2B5EF4-FFF2-40B4-BE49-F238E27FC236}">
                <a16:creationId xmlns:a16="http://schemas.microsoft.com/office/drawing/2014/main" id="{9515BE88-2613-CCC9-340F-B73CEA9209B0}"/>
              </a:ext>
            </a:extLst>
          </p:cNvPr>
          <p:cNvSpPr txBox="1"/>
          <p:nvPr/>
        </p:nvSpPr>
        <p:spPr>
          <a:xfrm>
            <a:off x="7688911" y="4194313"/>
            <a:ext cx="3904091" cy="1477325"/>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rPr>
              <a:t>\t=</a:t>
            </a: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タブ</a:t>
            </a:r>
            <a:endPar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endParaRPr>
          </a:p>
          <a:p>
            <a:pPr marL="0" marR="0" indent="0" algn="l" defTabSz="457200" rtl="0" fontAlgn="auto" latinLnBrk="0" hangingPunct="0">
              <a:lnSpc>
                <a:spcPct val="100000"/>
              </a:lnSpc>
              <a:spcBef>
                <a:spcPts val="0"/>
              </a:spcBef>
              <a:spcAft>
                <a:spcPts val="0"/>
              </a:spcAft>
              <a:buClrTx/>
              <a:buSzTx/>
              <a:buFontTx/>
              <a:buNone/>
              <a:tabLst/>
            </a:pPr>
            <a:r>
              <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rPr>
              <a:t>\S=</a:t>
            </a: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スペース等以外</a:t>
            </a:r>
            <a:endPar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endParaRPr>
          </a:p>
          <a:p>
            <a:pPr marL="0" marR="0" indent="0" algn="l" defTabSz="457200" rtl="0" fontAlgn="auto" latinLnBrk="0" hangingPunct="0">
              <a:lnSpc>
                <a:spcPct val="100000"/>
              </a:lnSpc>
              <a:spcBef>
                <a:spcPts val="0"/>
              </a:spcBef>
              <a:spcAft>
                <a:spcPts val="0"/>
              </a:spcAft>
              <a:buClrTx/>
              <a:buSzTx/>
              <a:buFontTx/>
              <a:buNone/>
              <a:tabLst/>
            </a:pPr>
            <a:r>
              <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rPr>
              <a:t>\s=</a:t>
            </a: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スペース等</a:t>
            </a:r>
            <a:endPar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endParaRPr>
          </a:p>
          <a:p>
            <a:pPr marL="0" marR="0" indent="0" algn="l" defTabSz="457200" rtl="0" fontAlgn="auto" latinLnBrk="0" hangingPunct="0">
              <a:lnSpc>
                <a:spcPct val="100000"/>
              </a:lnSpc>
              <a:spcBef>
                <a:spcPts val="0"/>
              </a:spcBef>
              <a:spcAft>
                <a:spcPts val="0"/>
              </a:spcAft>
              <a:buClrTx/>
              <a:buSzTx/>
              <a:buFontTx/>
              <a:buNone/>
              <a:tabLst/>
            </a:pPr>
            <a:r>
              <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rPr>
              <a:t>\1  </a:t>
            </a: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キャプチャ　（左から最初の</a:t>
            </a:r>
            <a:r>
              <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rPr>
              <a:t>()</a:t>
            </a: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の中身を指示する）</a:t>
            </a:r>
          </a:p>
        </p:txBody>
      </p:sp>
    </p:spTree>
    <p:extLst>
      <p:ext uri="{BB962C8B-B14F-4D97-AF65-F5344CB8AC3E}">
        <p14:creationId xmlns:p14="http://schemas.microsoft.com/office/powerpoint/2010/main" val="2341287283"/>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E181E5-88E4-90E7-F37F-44F02E9B2E4A}"/>
              </a:ext>
            </a:extLst>
          </p:cNvPr>
          <p:cNvSpPr>
            <a:spLocks noGrp="1"/>
          </p:cNvSpPr>
          <p:nvPr>
            <p:ph type="title"/>
          </p:nvPr>
        </p:nvSpPr>
        <p:spPr/>
        <p:txBody>
          <a:bodyPr/>
          <a:lstStyle/>
          <a:p>
            <a:r>
              <a:rPr kumimoji="1" lang="en-US" altLang="ja-JP" dirty="0"/>
              <a:t>6/17 </a:t>
            </a:r>
            <a:r>
              <a:rPr kumimoji="1" lang="fr-CA" altLang="ja-JP" dirty="0" err="1"/>
              <a:t>excel</a:t>
            </a:r>
            <a:r>
              <a:rPr kumimoji="1" lang="ja-JP" altLang="en-US" dirty="0"/>
              <a:t>で名詞の</a:t>
            </a:r>
            <a:r>
              <a:rPr kumimoji="1" lang="fr-CA" altLang="ja-JP" dirty="0"/>
              <a:t>lenteur</a:t>
            </a:r>
            <a:r>
              <a:rPr kumimoji="1" lang="en-US" altLang="ja-JP" dirty="0"/>
              <a:t>, </a:t>
            </a:r>
            <a:r>
              <a:rPr kumimoji="1" lang="en-US" altLang="ja-JP" dirty="0" err="1"/>
              <a:t>vitesse</a:t>
            </a:r>
            <a:r>
              <a:rPr kumimoji="1" lang="en-US" altLang="ja-JP" dirty="0"/>
              <a:t>, </a:t>
            </a:r>
            <a:r>
              <a:rPr kumimoji="1" lang="en-US" altLang="ja-JP" dirty="0" err="1"/>
              <a:t>rapidit</a:t>
            </a:r>
            <a:r>
              <a:rPr kumimoji="1" lang="fr-CA" altLang="ja-JP" dirty="0"/>
              <a:t>é</a:t>
            </a:r>
            <a:r>
              <a:rPr kumimoji="1" lang="ja-JP" altLang="en-US" dirty="0"/>
              <a:t>を見る</a:t>
            </a:r>
          </a:p>
        </p:txBody>
      </p:sp>
      <p:sp>
        <p:nvSpPr>
          <p:cNvPr id="3" name="テキスト プレースホルダー 2">
            <a:extLst>
              <a:ext uri="{FF2B5EF4-FFF2-40B4-BE49-F238E27FC236}">
                <a16:creationId xmlns:a16="http://schemas.microsoft.com/office/drawing/2014/main" id="{EBAD5E10-6FE2-5794-EA81-F94D2262187A}"/>
              </a:ext>
            </a:extLst>
          </p:cNvPr>
          <p:cNvSpPr>
            <a:spLocks noGrp="1"/>
          </p:cNvSpPr>
          <p:nvPr>
            <p:ph type="body" idx="1"/>
          </p:nvPr>
        </p:nvSpPr>
        <p:spPr/>
        <p:txBody>
          <a:bodyPr/>
          <a:lstStyle/>
          <a:p>
            <a:r>
              <a:rPr kumimoji="1" lang="en-US" altLang="ja-JP" dirty="0"/>
              <a:t>Kundera, Saint-</a:t>
            </a:r>
            <a:r>
              <a:rPr kumimoji="1" lang="en-US" altLang="ja-JP" dirty="0" err="1"/>
              <a:t>Exup</a:t>
            </a:r>
            <a:r>
              <a:rPr kumimoji="1" lang="fr-CA" altLang="ja-JP" dirty="0" err="1"/>
              <a:t>éry</a:t>
            </a:r>
            <a:r>
              <a:rPr kumimoji="1" lang="fr-CA" altLang="ja-JP" dirty="0"/>
              <a:t>, Camus</a:t>
            </a:r>
            <a:r>
              <a:rPr kumimoji="1" lang="ja-JP" altLang="en-US" dirty="0"/>
              <a:t>を比べる</a:t>
            </a:r>
            <a:endParaRPr kumimoji="1" lang="en-US" altLang="ja-JP" dirty="0"/>
          </a:p>
          <a:p>
            <a:r>
              <a:rPr kumimoji="1" lang="ja-JP" altLang="en-US" dirty="0"/>
              <a:t>ピボットテーブルを使う</a:t>
            </a:r>
          </a:p>
        </p:txBody>
      </p:sp>
    </p:spTree>
    <p:extLst>
      <p:ext uri="{BB962C8B-B14F-4D97-AF65-F5344CB8AC3E}">
        <p14:creationId xmlns:p14="http://schemas.microsoft.com/office/powerpoint/2010/main" val="188057331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15CC50-91A7-DA4F-C011-52255510638E}"/>
              </a:ext>
            </a:extLst>
          </p:cNvPr>
          <p:cNvSpPr>
            <a:spLocks noGrp="1"/>
          </p:cNvSpPr>
          <p:nvPr>
            <p:ph type="title"/>
          </p:nvPr>
        </p:nvSpPr>
        <p:spPr/>
        <p:txBody>
          <a:bodyPr/>
          <a:lstStyle/>
          <a:p>
            <a:r>
              <a:rPr kumimoji="1" lang="fr-CA" altLang="ja-JP" dirty="0"/>
              <a:t>Lenteur, rapidité, vitesse</a:t>
            </a:r>
            <a:br>
              <a:rPr kumimoji="1" lang="fr-CA" altLang="ja-JP" dirty="0"/>
            </a:br>
            <a:r>
              <a:rPr kumimoji="1" lang="fr-CA" altLang="ja-JP" dirty="0"/>
              <a:t>						Chat GPT</a:t>
            </a:r>
            <a:endParaRPr kumimoji="1" lang="ja-JP" altLang="en-US" dirty="0"/>
          </a:p>
        </p:txBody>
      </p:sp>
      <p:graphicFrame>
        <p:nvGraphicFramePr>
          <p:cNvPr id="22" name="表 21">
            <a:extLst>
              <a:ext uri="{FF2B5EF4-FFF2-40B4-BE49-F238E27FC236}">
                <a16:creationId xmlns:a16="http://schemas.microsoft.com/office/drawing/2014/main" id="{5122CC9E-A986-ED9B-583B-2B60D15F169A}"/>
              </a:ext>
            </a:extLst>
          </p:cNvPr>
          <p:cNvGraphicFramePr>
            <a:graphicFrameLocks noGrp="1"/>
          </p:cNvGraphicFramePr>
          <p:nvPr>
            <p:extLst>
              <p:ext uri="{D42A27DB-BD31-4B8C-83A1-F6EECF244321}">
                <p14:modId xmlns:p14="http://schemas.microsoft.com/office/powerpoint/2010/main" val="2122214500"/>
              </p:ext>
            </p:extLst>
          </p:nvPr>
        </p:nvGraphicFramePr>
        <p:xfrm>
          <a:off x="457201" y="1935042"/>
          <a:ext cx="10972800" cy="2468880"/>
        </p:xfrm>
        <a:graphic>
          <a:graphicData uri="http://schemas.openxmlformats.org/drawingml/2006/table">
            <a:tbl>
              <a:tblPr/>
              <a:tblGrid>
                <a:gridCol w="2743200">
                  <a:extLst>
                    <a:ext uri="{9D8B030D-6E8A-4147-A177-3AD203B41FA5}">
                      <a16:colId xmlns:a16="http://schemas.microsoft.com/office/drawing/2014/main" val="17106641"/>
                    </a:ext>
                  </a:extLst>
                </a:gridCol>
                <a:gridCol w="2743200">
                  <a:extLst>
                    <a:ext uri="{9D8B030D-6E8A-4147-A177-3AD203B41FA5}">
                      <a16:colId xmlns:a16="http://schemas.microsoft.com/office/drawing/2014/main" val="4277001050"/>
                    </a:ext>
                  </a:extLst>
                </a:gridCol>
                <a:gridCol w="2743200">
                  <a:extLst>
                    <a:ext uri="{9D8B030D-6E8A-4147-A177-3AD203B41FA5}">
                      <a16:colId xmlns:a16="http://schemas.microsoft.com/office/drawing/2014/main" val="3208140933"/>
                    </a:ext>
                  </a:extLst>
                </a:gridCol>
                <a:gridCol w="2743200">
                  <a:extLst>
                    <a:ext uri="{9D8B030D-6E8A-4147-A177-3AD203B41FA5}">
                      <a16:colId xmlns:a16="http://schemas.microsoft.com/office/drawing/2014/main" val="1982014271"/>
                    </a:ext>
                  </a:extLst>
                </a:gridCol>
              </a:tblGrid>
              <a:tr h="0">
                <a:tc>
                  <a:txBody>
                    <a:bodyPr/>
                    <a:lstStyle/>
                    <a:p>
                      <a:r>
                        <a:rPr lang="ja-JP" altLang="en-US"/>
                        <a:t>項目</a:t>
                      </a:r>
                    </a:p>
                  </a:txBody>
                  <a:tcPr anchor="ctr">
                    <a:lnL>
                      <a:noFill/>
                    </a:lnL>
                    <a:lnR>
                      <a:noFill/>
                    </a:lnR>
                    <a:lnT>
                      <a:noFill/>
                    </a:lnT>
                    <a:lnB>
                      <a:noFill/>
                    </a:lnB>
                    <a:noFill/>
                  </a:tcPr>
                </a:tc>
                <a:tc>
                  <a:txBody>
                    <a:bodyPr/>
                    <a:lstStyle/>
                    <a:p>
                      <a:r>
                        <a:rPr lang="en-US" b="1"/>
                        <a:t>lenteur</a:t>
                      </a:r>
                      <a:r>
                        <a:rPr lang="en-US"/>
                        <a:t>（</a:t>
                      </a:r>
                      <a:r>
                        <a:rPr lang="ja-JP" altLang="en-US"/>
                        <a:t>遅さ）</a:t>
                      </a:r>
                    </a:p>
                  </a:txBody>
                  <a:tcPr anchor="ctr">
                    <a:lnL>
                      <a:noFill/>
                    </a:lnL>
                    <a:lnR>
                      <a:noFill/>
                    </a:lnR>
                    <a:lnT>
                      <a:noFill/>
                    </a:lnT>
                    <a:lnB>
                      <a:noFill/>
                    </a:lnB>
                    <a:noFill/>
                  </a:tcPr>
                </a:tc>
                <a:tc>
                  <a:txBody>
                    <a:bodyPr/>
                    <a:lstStyle/>
                    <a:p>
                      <a:r>
                        <a:rPr lang="en-US" b="1"/>
                        <a:t>rapidité</a:t>
                      </a:r>
                      <a:r>
                        <a:rPr lang="en-US"/>
                        <a:t>（</a:t>
                      </a:r>
                      <a:r>
                        <a:rPr lang="ja-JP" altLang="en-US"/>
                        <a:t>速さ・迅速さ）</a:t>
                      </a:r>
                    </a:p>
                  </a:txBody>
                  <a:tcPr anchor="ctr">
                    <a:lnL>
                      <a:noFill/>
                    </a:lnL>
                    <a:lnR>
                      <a:noFill/>
                    </a:lnR>
                    <a:lnT>
                      <a:noFill/>
                    </a:lnT>
                    <a:lnB>
                      <a:noFill/>
                    </a:lnB>
                    <a:noFill/>
                  </a:tcPr>
                </a:tc>
                <a:tc>
                  <a:txBody>
                    <a:bodyPr/>
                    <a:lstStyle/>
                    <a:p>
                      <a:r>
                        <a:rPr lang="en-US" altLang="ja-JP" b="1"/>
                        <a:t>vitesse</a:t>
                      </a:r>
                      <a:r>
                        <a:rPr lang="ja-JP" altLang="en-US"/>
                        <a:t>（速度・スピード）</a:t>
                      </a:r>
                    </a:p>
                  </a:txBody>
                  <a:tcPr anchor="ctr">
                    <a:lnL>
                      <a:noFill/>
                    </a:lnL>
                    <a:lnR>
                      <a:noFill/>
                    </a:lnR>
                    <a:lnT>
                      <a:noFill/>
                    </a:lnT>
                    <a:lnB>
                      <a:noFill/>
                    </a:lnB>
                    <a:noFill/>
                  </a:tcPr>
                </a:tc>
                <a:extLst>
                  <a:ext uri="{0D108BD9-81ED-4DB2-BD59-A6C34878D82A}">
                    <a16:rowId xmlns:a16="http://schemas.microsoft.com/office/drawing/2014/main" val="3673654979"/>
                  </a:ext>
                </a:extLst>
              </a:tr>
              <a:tr h="0">
                <a:tc>
                  <a:txBody>
                    <a:bodyPr/>
                    <a:lstStyle/>
                    <a:p>
                      <a:r>
                        <a:rPr lang="ja-JP" altLang="en-US"/>
                        <a:t>意味</a:t>
                      </a:r>
                    </a:p>
                  </a:txBody>
                  <a:tcPr anchor="ctr">
                    <a:lnL>
                      <a:noFill/>
                    </a:lnL>
                    <a:lnR>
                      <a:noFill/>
                    </a:lnR>
                    <a:lnT>
                      <a:noFill/>
                    </a:lnT>
                    <a:lnB>
                      <a:noFill/>
                    </a:lnB>
                    <a:noFill/>
                  </a:tcPr>
                </a:tc>
                <a:tc>
                  <a:txBody>
                    <a:bodyPr/>
                    <a:lstStyle/>
                    <a:p>
                      <a:r>
                        <a:rPr lang="ja-JP" altLang="en-US"/>
                        <a:t>遅いこと・のろさ</a:t>
                      </a:r>
                    </a:p>
                  </a:txBody>
                  <a:tcPr anchor="ctr">
                    <a:lnL>
                      <a:noFill/>
                    </a:lnL>
                    <a:lnR>
                      <a:noFill/>
                    </a:lnR>
                    <a:lnT>
                      <a:noFill/>
                    </a:lnT>
                    <a:lnB>
                      <a:noFill/>
                    </a:lnB>
                    <a:noFill/>
                  </a:tcPr>
                </a:tc>
                <a:tc>
                  <a:txBody>
                    <a:bodyPr/>
                    <a:lstStyle/>
                    <a:p>
                      <a:r>
                        <a:rPr lang="ja-JP" altLang="en-US"/>
                        <a:t>迅速さ・素早さ（行動の性質）</a:t>
                      </a:r>
                    </a:p>
                  </a:txBody>
                  <a:tcPr anchor="ctr">
                    <a:lnL>
                      <a:noFill/>
                    </a:lnL>
                    <a:lnR>
                      <a:noFill/>
                    </a:lnR>
                    <a:lnT>
                      <a:noFill/>
                    </a:lnT>
                    <a:lnB>
                      <a:noFill/>
                    </a:lnB>
                    <a:noFill/>
                  </a:tcPr>
                </a:tc>
                <a:tc>
                  <a:txBody>
                    <a:bodyPr/>
                    <a:lstStyle/>
                    <a:p>
                      <a:r>
                        <a:rPr lang="ja-JP" altLang="en-US"/>
                        <a:t>速度（物理的・数量的）</a:t>
                      </a:r>
                    </a:p>
                  </a:txBody>
                  <a:tcPr anchor="ctr">
                    <a:lnL>
                      <a:noFill/>
                    </a:lnL>
                    <a:lnR>
                      <a:noFill/>
                    </a:lnR>
                    <a:lnT>
                      <a:noFill/>
                    </a:lnT>
                    <a:lnB>
                      <a:noFill/>
                    </a:lnB>
                    <a:noFill/>
                  </a:tcPr>
                </a:tc>
                <a:extLst>
                  <a:ext uri="{0D108BD9-81ED-4DB2-BD59-A6C34878D82A}">
                    <a16:rowId xmlns:a16="http://schemas.microsoft.com/office/drawing/2014/main" val="4125988425"/>
                  </a:ext>
                </a:extLst>
              </a:tr>
              <a:tr h="0">
                <a:tc>
                  <a:txBody>
                    <a:bodyPr/>
                    <a:lstStyle/>
                    <a:p>
                      <a:r>
                        <a:rPr lang="ja-JP" altLang="en-US"/>
                        <a:t>品詞</a:t>
                      </a:r>
                    </a:p>
                  </a:txBody>
                  <a:tcPr anchor="ctr">
                    <a:lnL>
                      <a:noFill/>
                    </a:lnL>
                    <a:lnR>
                      <a:noFill/>
                    </a:lnR>
                    <a:lnT>
                      <a:noFill/>
                    </a:lnT>
                    <a:lnB>
                      <a:noFill/>
                    </a:lnB>
                    <a:noFill/>
                  </a:tcPr>
                </a:tc>
                <a:tc>
                  <a:txBody>
                    <a:bodyPr/>
                    <a:lstStyle/>
                    <a:p>
                      <a:r>
                        <a:rPr lang="zh-TW" altLang="en-US"/>
                        <a:t>名詞（抽象）</a:t>
                      </a:r>
                    </a:p>
                  </a:txBody>
                  <a:tcPr anchor="ctr">
                    <a:lnL>
                      <a:noFill/>
                    </a:lnL>
                    <a:lnR>
                      <a:noFill/>
                    </a:lnR>
                    <a:lnT>
                      <a:noFill/>
                    </a:lnT>
                    <a:lnB>
                      <a:noFill/>
                    </a:lnB>
                    <a:noFill/>
                  </a:tcPr>
                </a:tc>
                <a:tc>
                  <a:txBody>
                    <a:bodyPr/>
                    <a:lstStyle/>
                    <a:p>
                      <a:r>
                        <a:rPr lang="zh-TW" altLang="en-US"/>
                        <a:t>名詞（抽象）</a:t>
                      </a:r>
                    </a:p>
                  </a:txBody>
                  <a:tcPr anchor="ctr">
                    <a:lnL>
                      <a:noFill/>
                    </a:lnL>
                    <a:lnR>
                      <a:noFill/>
                    </a:lnR>
                    <a:lnT>
                      <a:noFill/>
                    </a:lnT>
                    <a:lnB>
                      <a:noFill/>
                    </a:lnB>
                    <a:noFill/>
                  </a:tcPr>
                </a:tc>
                <a:tc>
                  <a:txBody>
                    <a:bodyPr/>
                    <a:lstStyle/>
                    <a:p>
                      <a:r>
                        <a:rPr lang="ja-JP" altLang="en-US"/>
                        <a:t>名詞（抽象／具体の両方）</a:t>
                      </a:r>
                    </a:p>
                  </a:txBody>
                  <a:tcPr anchor="ctr">
                    <a:lnL>
                      <a:noFill/>
                    </a:lnL>
                    <a:lnR>
                      <a:noFill/>
                    </a:lnR>
                    <a:lnT>
                      <a:noFill/>
                    </a:lnT>
                    <a:lnB>
                      <a:noFill/>
                    </a:lnB>
                    <a:noFill/>
                  </a:tcPr>
                </a:tc>
                <a:extLst>
                  <a:ext uri="{0D108BD9-81ED-4DB2-BD59-A6C34878D82A}">
                    <a16:rowId xmlns:a16="http://schemas.microsoft.com/office/drawing/2014/main" val="2404340022"/>
                  </a:ext>
                </a:extLst>
              </a:tr>
              <a:tr h="0">
                <a:tc>
                  <a:txBody>
                    <a:bodyPr/>
                    <a:lstStyle/>
                    <a:p>
                      <a:r>
                        <a:rPr lang="ja-JP" altLang="en-US"/>
                        <a:t>対象</a:t>
                      </a:r>
                    </a:p>
                  </a:txBody>
                  <a:tcPr anchor="ctr">
                    <a:lnL>
                      <a:noFill/>
                    </a:lnL>
                    <a:lnR>
                      <a:noFill/>
                    </a:lnR>
                    <a:lnT>
                      <a:noFill/>
                    </a:lnT>
                    <a:lnB>
                      <a:noFill/>
                    </a:lnB>
                    <a:noFill/>
                  </a:tcPr>
                </a:tc>
                <a:tc>
                  <a:txBody>
                    <a:bodyPr/>
                    <a:lstStyle/>
                    <a:p>
                      <a:r>
                        <a:rPr lang="ja-JP" altLang="en-US"/>
                        <a:t>人・行動・変化</a:t>
                      </a:r>
                    </a:p>
                  </a:txBody>
                  <a:tcPr anchor="ctr">
                    <a:lnL>
                      <a:noFill/>
                    </a:lnL>
                    <a:lnR>
                      <a:noFill/>
                    </a:lnR>
                    <a:lnT>
                      <a:noFill/>
                    </a:lnT>
                    <a:lnB>
                      <a:noFill/>
                    </a:lnB>
                    <a:noFill/>
                  </a:tcPr>
                </a:tc>
                <a:tc>
                  <a:txBody>
                    <a:bodyPr/>
                    <a:lstStyle/>
                    <a:p>
                      <a:r>
                        <a:rPr lang="ja-JP" altLang="en-US"/>
                        <a:t>人・行動・処理・変化など</a:t>
                      </a:r>
                    </a:p>
                  </a:txBody>
                  <a:tcPr anchor="ctr">
                    <a:lnL>
                      <a:noFill/>
                    </a:lnL>
                    <a:lnR>
                      <a:noFill/>
                    </a:lnR>
                    <a:lnT>
                      <a:noFill/>
                    </a:lnT>
                    <a:lnB>
                      <a:noFill/>
                    </a:lnB>
                    <a:noFill/>
                  </a:tcPr>
                </a:tc>
                <a:tc>
                  <a:txBody>
                    <a:bodyPr/>
                    <a:lstStyle/>
                    <a:p>
                      <a:r>
                        <a:rPr lang="ja-JP" altLang="en-US"/>
                        <a:t>車・機械・運動・数値など</a:t>
                      </a:r>
                    </a:p>
                  </a:txBody>
                  <a:tcPr anchor="ctr">
                    <a:lnL>
                      <a:noFill/>
                    </a:lnL>
                    <a:lnR>
                      <a:noFill/>
                    </a:lnR>
                    <a:lnT>
                      <a:noFill/>
                    </a:lnT>
                    <a:lnB>
                      <a:noFill/>
                    </a:lnB>
                    <a:noFill/>
                  </a:tcPr>
                </a:tc>
                <a:extLst>
                  <a:ext uri="{0D108BD9-81ED-4DB2-BD59-A6C34878D82A}">
                    <a16:rowId xmlns:a16="http://schemas.microsoft.com/office/drawing/2014/main" val="3163385709"/>
                  </a:ext>
                </a:extLst>
              </a:tr>
              <a:tr h="0">
                <a:tc>
                  <a:txBody>
                    <a:bodyPr/>
                    <a:lstStyle/>
                    <a:p>
                      <a:r>
                        <a:rPr lang="ja-JP" altLang="en-US"/>
                        <a:t>文脈の傾向</a:t>
                      </a:r>
                    </a:p>
                  </a:txBody>
                  <a:tcPr anchor="ctr">
                    <a:lnL>
                      <a:noFill/>
                    </a:lnL>
                    <a:lnR>
                      <a:noFill/>
                    </a:lnR>
                    <a:lnT>
                      <a:noFill/>
                    </a:lnT>
                    <a:lnB>
                      <a:noFill/>
                    </a:lnB>
                    <a:noFill/>
                  </a:tcPr>
                </a:tc>
                <a:tc>
                  <a:txBody>
                    <a:bodyPr/>
                    <a:lstStyle/>
                    <a:p>
                      <a:r>
                        <a:rPr lang="ja-JP" altLang="en-US"/>
                        <a:t>行動や処理が遅いとき</a:t>
                      </a:r>
                    </a:p>
                  </a:txBody>
                  <a:tcPr anchor="ctr">
                    <a:lnL>
                      <a:noFill/>
                    </a:lnL>
                    <a:lnR>
                      <a:noFill/>
                    </a:lnR>
                    <a:lnT>
                      <a:noFill/>
                    </a:lnT>
                    <a:lnB>
                      <a:noFill/>
                    </a:lnB>
                    <a:noFill/>
                  </a:tcPr>
                </a:tc>
                <a:tc>
                  <a:txBody>
                    <a:bodyPr/>
                    <a:lstStyle/>
                    <a:p>
                      <a:r>
                        <a:rPr lang="ja-JP" altLang="en-US"/>
                        <a:t>行動や処理が速いとき</a:t>
                      </a:r>
                    </a:p>
                  </a:txBody>
                  <a:tcPr anchor="ctr">
                    <a:lnL>
                      <a:noFill/>
                    </a:lnL>
                    <a:lnR>
                      <a:noFill/>
                    </a:lnR>
                    <a:lnT>
                      <a:noFill/>
                    </a:lnT>
                    <a:lnB>
                      <a:noFill/>
                    </a:lnB>
                    <a:noFill/>
                  </a:tcPr>
                </a:tc>
                <a:tc>
                  <a:txBody>
                    <a:bodyPr/>
                    <a:lstStyle/>
                    <a:p>
                      <a:r>
                        <a:rPr lang="ja-JP" altLang="en-US"/>
                        <a:t>動きや移動の速さを数値的に表す</a:t>
                      </a:r>
                    </a:p>
                  </a:txBody>
                  <a:tcPr anchor="ctr">
                    <a:lnL>
                      <a:noFill/>
                    </a:lnL>
                    <a:lnR>
                      <a:noFill/>
                    </a:lnR>
                    <a:lnT>
                      <a:noFill/>
                    </a:lnT>
                    <a:lnB>
                      <a:noFill/>
                    </a:lnB>
                    <a:noFill/>
                  </a:tcPr>
                </a:tc>
                <a:extLst>
                  <a:ext uri="{0D108BD9-81ED-4DB2-BD59-A6C34878D82A}">
                    <a16:rowId xmlns:a16="http://schemas.microsoft.com/office/drawing/2014/main" val="1708145404"/>
                  </a:ext>
                </a:extLst>
              </a:tr>
              <a:tr h="0">
                <a:tc>
                  <a:txBody>
                    <a:bodyPr/>
                    <a:lstStyle/>
                    <a:p>
                      <a:r>
                        <a:rPr lang="ja-JP" altLang="en-US"/>
                        <a:t>例文</a:t>
                      </a:r>
                    </a:p>
                  </a:txBody>
                  <a:tcPr anchor="ctr">
                    <a:lnL>
                      <a:noFill/>
                    </a:lnL>
                    <a:lnR>
                      <a:noFill/>
                    </a:lnR>
                    <a:lnT>
                      <a:noFill/>
                    </a:lnT>
                    <a:lnB>
                      <a:noFill/>
                    </a:lnB>
                    <a:noFill/>
                  </a:tcPr>
                </a:tc>
                <a:tc>
                  <a:txBody>
                    <a:bodyPr/>
                    <a:lstStyle/>
                    <a:p>
                      <a:r>
                        <a:rPr lang="fr-FR"/>
                        <a:t>La lenteur de sa réponse...</a:t>
                      </a:r>
                    </a:p>
                  </a:txBody>
                  <a:tcPr anchor="ctr">
                    <a:lnL>
                      <a:noFill/>
                    </a:lnL>
                    <a:lnR>
                      <a:noFill/>
                    </a:lnR>
                    <a:lnT>
                      <a:noFill/>
                    </a:lnT>
                    <a:lnB>
                      <a:noFill/>
                    </a:lnB>
                    <a:noFill/>
                  </a:tcPr>
                </a:tc>
                <a:tc>
                  <a:txBody>
                    <a:bodyPr/>
                    <a:lstStyle/>
                    <a:p>
                      <a:r>
                        <a:rPr lang="fr-FR" dirty="0"/>
                        <a:t>La rapidité de son geste...</a:t>
                      </a:r>
                    </a:p>
                  </a:txBody>
                  <a:tcPr anchor="ctr">
                    <a:lnL>
                      <a:noFill/>
                    </a:lnL>
                    <a:lnR>
                      <a:noFill/>
                    </a:lnR>
                    <a:lnT>
                      <a:noFill/>
                    </a:lnT>
                    <a:lnB>
                      <a:noFill/>
                    </a:lnB>
                    <a:noFill/>
                  </a:tcPr>
                </a:tc>
                <a:tc>
                  <a:txBody>
                    <a:bodyPr/>
                    <a:lstStyle/>
                    <a:p>
                      <a:r>
                        <a:rPr lang="fr-FR"/>
                        <a:t>La voiture roule à grande vitesse.</a:t>
                      </a:r>
                    </a:p>
                  </a:txBody>
                  <a:tcPr anchor="ctr">
                    <a:lnL>
                      <a:noFill/>
                    </a:lnL>
                    <a:lnR>
                      <a:noFill/>
                    </a:lnR>
                    <a:lnT>
                      <a:noFill/>
                    </a:lnT>
                    <a:lnB>
                      <a:noFill/>
                    </a:lnB>
                    <a:noFill/>
                  </a:tcPr>
                </a:tc>
                <a:extLst>
                  <a:ext uri="{0D108BD9-81ED-4DB2-BD59-A6C34878D82A}">
                    <a16:rowId xmlns:a16="http://schemas.microsoft.com/office/drawing/2014/main" val="3131231765"/>
                  </a:ext>
                </a:extLst>
              </a:tr>
              <a:tr h="0">
                <a:tc>
                  <a:txBody>
                    <a:bodyPr/>
                    <a:lstStyle/>
                    <a:p>
                      <a:r>
                        <a:rPr lang="ja-JP" altLang="en-US"/>
                        <a:t>よく使う前置詞</a:t>
                      </a:r>
                    </a:p>
                  </a:txBody>
                  <a:tcPr anchor="ctr">
                    <a:lnL>
                      <a:noFill/>
                    </a:lnL>
                    <a:lnR>
                      <a:noFill/>
                    </a:lnR>
                    <a:lnT>
                      <a:noFill/>
                    </a:lnT>
                    <a:lnB>
                      <a:noFill/>
                    </a:lnB>
                    <a:noFill/>
                  </a:tcPr>
                </a:tc>
                <a:tc>
                  <a:txBody>
                    <a:bodyPr/>
                    <a:lstStyle/>
                    <a:p>
                      <a:r>
                        <a:rPr lang="fr-FR"/>
                        <a:t>avec lenteur / dans la lenteur</a:t>
                      </a:r>
                    </a:p>
                  </a:txBody>
                  <a:tcPr anchor="ctr">
                    <a:lnL>
                      <a:noFill/>
                    </a:lnL>
                    <a:lnR>
                      <a:noFill/>
                    </a:lnR>
                    <a:lnT>
                      <a:noFill/>
                    </a:lnT>
                    <a:lnB>
                      <a:noFill/>
                    </a:lnB>
                    <a:noFill/>
                  </a:tcPr>
                </a:tc>
                <a:tc>
                  <a:txBody>
                    <a:bodyPr/>
                    <a:lstStyle/>
                    <a:p>
                      <a:r>
                        <a:rPr lang="en-US"/>
                        <a:t>avec rapidité / en rapidité</a:t>
                      </a:r>
                    </a:p>
                  </a:txBody>
                  <a:tcPr anchor="ctr">
                    <a:lnL>
                      <a:noFill/>
                    </a:lnL>
                    <a:lnR>
                      <a:noFill/>
                    </a:lnR>
                    <a:lnT>
                      <a:noFill/>
                    </a:lnT>
                    <a:lnB>
                      <a:noFill/>
                    </a:lnB>
                    <a:noFill/>
                  </a:tcPr>
                </a:tc>
                <a:tc>
                  <a:txBody>
                    <a:bodyPr/>
                    <a:lstStyle/>
                    <a:p>
                      <a:r>
                        <a:rPr lang="fr-FR"/>
                        <a:t>à grande / pleine / faible vitesse</a:t>
                      </a:r>
                    </a:p>
                  </a:txBody>
                  <a:tcPr anchor="ctr">
                    <a:lnL>
                      <a:noFill/>
                    </a:lnL>
                    <a:lnR>
                      <a:noFill/>
                    </a:lnR>
                    <a:lnT>
                      <a:noFill/>
                    </a:lnT>
                    <a:lnB>
                      <a:noFill/>
                    </a:lnB>
                    <a:noFill/>
                  </a:tcPr>
                </a:tc>
                <a:extLst>
                  <a:ext uri="{0D108BD9-81ED-4DB2-BD59-A6C34878D82A}">
                    <a16:rowId xmlns:a16="http://schemas.microsoft.com/office/drawing/2014/main" val="1064878736"/>
                  </a:ext>
                </a:extLst>
              </a:tr>
              <a:tr h="0">
                <a:tc>
                  <a:txBody>
                    <a:bodyPr/>
                    <a:lstStyle/>
                    <a:p>
                      <a:r>
                        <a:rPr lang="ja-JP" altLang="en-US"/>
                        <a:t>ニュアンス</a:t>
                      </a:r>
                    </a:p>
                  </a:txBody>
                  <a:tcPr anchor="ctr">
                    <a:lnL>
                      <a:noFill/>
                    </a:lnL>
                    <a:lnR>
                      <a:noFill/>
                    </a:lnR>
                    <a:lnT>
                      <a:noFill/>
                    </a:lnT>
                    <a:lnB>
                      <a:noFill/>
                    </a:lnB>
                    <a:noFill/>
                  </a:tcPr>
                </a:tc>
                <a:tc>
                  <a:txBody>
                    <a:bodyPr/>
                    <a:lstStyle/>
                    <a:p>
                      <a:r>
                        <a:rPr lang="ja-JP" altLang="en-US"/>
                        <a:t>否定的：のろさ・重さ</a:t>
                      </a:r>
                    </a:p>
                  </a:txBody>
                  <a:tcPr anchor="ctr">
                    <a:lnL>
                      <a:noFill/>
                    </a:lnL>
                    <a:lnR>
                      <a:noFill/>
                    </a:lnR>
                    <a:lnT>
                      <a:noFill/>
                    </a:lnT>
                    <a:lnB>
                      <a:noFill/>
                    </a:lnB>
                    <a:noFill/>
                  </a:tcPr>
                </a:tc>
                <a:tc>
                  <a:txBody>
                    <a:bodyPr/>
                    <a:lstStyle/>
                    <a:p>
                      <a:r>
                        <a:rPr lang="ja-JP" altLang="en-US"/>
                        <a:t>肯定的：手際の良さ・頭の回転</a:t>
                      </a:r>
                    </a:p>
                  </a:txBody>
                  <a:tcPr anchor="ctr">
                    <a:lnL>
                      <a:noFill/>
                    </a:lnL>
                    <a:lnR>
                      <a:noFill/>
                    </a:lnR>
                    <a:lnT>
                      <a:noFill/>
                    </a:lnT>
                    <a:lnB>
                      <a:noFill/>
                    </a:lnB>
                    <a:noFill/>
                  </a:tcPr>
                </a:tc>
                <a:tc>
                  <a:txBody>
                    <a:bodyPr/>
                    <a:lstStyle/>
                    <a:p>
                      <a:r>
                        <a:rPr lang="ja-JP" altLang="en-US"/>
                        <a:t>中立的</a:t>
                      </a:r>
                      <a:r>
                        <a:rPr lang="en-US" altLang="ja-JP"/>
                        <a:t>〜</a:t>
                      </a:r>
                      <a:r>
                        <a:rPr lang="ja-JP" altLang="en-US"/>
                        <a:t>肯定的：客観的な速さ</a:t>
                      </a:r>
                    </a:p>
                  </a:txBody>
                  <a:tcPr anchor="ctr">
                    <a:lnL>
                      <a:noFill/>
                    </a:lnL>
                    <a:lnR>
                      <a:noFill/>
                    </a:lnR>
                    <a:lnT>
                      <a:noFill/>
                    </a:lnT>
                    <a:lnB>
                      <a:noFill/>
                    </a:lnB>
                    <a:noFill/>
                  </a:tcPr>
                </a:tc>
                <a:extLst>
                  <a:ext uri="{0D108BD9-81ED-4DB2-BD59-A6C34878D82A}">
                    <a16:rowId xmlns:a16="http://schemas.microsoft.com/office/drawing/2014/main" val="4135946190"/>
                  </a:ext>
                </a:extLst>
              </a:tr>
              <a:tr h="0">
                <a:tc>
                  <a:txBody>
                    <a:bodyPr/>
                    <a:lstStyle/>
                    <a:p>
                      <a:r>
                        <a:rPr lang="ja-JP" altLang="en-US"/>
                        <a:t>主な反意語</a:t>
                      </a:r>
                    </a:p>
                  </a:txBody>
                  <a:tcPr anchor="ctr">
                    <a:lnL>
                      <a:noFill/>
                    </a:lnL>
                    <a:lnR>
                      <a:noFill/>
                    </a:lnR>
                    <a:lnT>
                      <a:noFill/>
                    </a:lnT>
                    <a:lnB>
                      <a:noFill/>
                    </a:lnB>
                    <a:noFill/>
                  </a:tcPr>
                </a:tc>
                <a:tc>
                  <a:txBody>
                    <a:bodyPr/>
                    <a:lstStyle/>
                    <a:p>
                      <a:r>
                        <a:rPr lang="ja-JP" altLang="en-US"/>
                        <a:t>✅ </a:t>
                      </a:r>
                      <a:r>
                        <a:rPr lang="en-US" altLang="ja-JP"/>
                        <a:t>rapidité</a:t>
                      </a:r>
                      <a:r>
                        <a:rPr lang="ja-JP" altLang="en-US"/>
                        <a:t>（性質としての速さ）</a:t>
                      </a:r>
                    </a:p>
                  </a:txBody>
                  <a:tcPr anchor="ctr">
                    <a:lnL>
                      <a:noFill/>
                    </a:lnL>
                    <a:lnR>
                      <a:noFill/>
                    </a:lnR>
                    <a:lnT>
                      <a:noFill/>
                    </a:lnT>
                    <a:lnB>
                      <a:noFill/>
                    </a:lnB>
                    <a:noFill/>
                  </a:tcPr>
                </a:tc>
                <a:tc>
                  <a:txBody>
                    <a:bodyPr/>
                    <a:lstStyle/>
                    <a:p>
                      <a:r>
                        <a:rPr lang="ja-JP" altLang="en-US"/>
                        <a:t>✅ </a:t>
                      </a:r>
                      <a:r>
                        <a:rPr lang="en-US"/>
                        <a:t>lenteur</a:t>
                      </a:r>
                    </a:p>
                  </a:txBody>
                  <a:tcPr anchor="ctr">
                    <a:lnL>
                      <a:noFill/>
                    </a:lnL>
                    <a:lnR>
                      <a:noFill/>
                    </a:lnR>
                    <a:lnT>
                      <a:noFill/>
                    </a:lnT>
                    <a:lnB>
                      <a:noFill/>
                    </a:lnB>
                    <a:noFill/>
                  </a:tcPr>
                </a:tc>
                <a:tc>
                  <a:txBody>
                    <a:bodyPr/>
                    <a:lstStyle/>
                    <a:p>
                      <a:r>
                        <a:rPr lang="en-US" dirty="0"/>
                        <a:t>⚠ </a:t>
                      </a:r>
                      <a:r>
                        <a:rPr lang="en-US" dirty="0" err="1"/>
                        <a:t>lenteur</a:t>
                      </a:r>
                      <a:r>
                        <a:rPr lang="en-US" dirty="0"/>
                        <a:t>（</a:t>
                      </a:r>
                      <a:r>
                        <a:rPr lang="ja-JP" altLang="en-US" dirty="0"/>
                        <a:t>ただし非定型）</a:t>
                      </a:r>
                    </a:p>
                  </a:txBody>
                  <a:tcPr anchor="ctr">
                    <a:lnL>
                      <a:noFill/>
                    </a:lnL>
                    <a:lnR>
                      <a:noFill/>
                    </a:lnR>
                    <a:lnT>
                      <a:noFill/>
                    </a:lnT>
                    <a:lnB>
                      <a:noFill/>
                    </a:lnB>
                    <a:noFill/>
                  </a:tcPr>
                </a:tc>
                <a:extLst>
                  <a:ext uri="{0D108BD9-81ED-4DB2-BD59-A6C34878D82A}">
                    <a16:rowId xmlns:a16="http://schemas.microsoft.com/office/drawing/2014/main" val="3672988097"/>
                  </a:ext>
                </a:extLst>
              </a:tr>
            </a:tbl>
          </a:graphicData>
        </a:graphic>
      </p:graphicFrame>
      <p:sp>
        <p:nvSpPr>
          <p:cNvPr id="23" name="Rectangle 15">
            <a:extLst>
              <a:ext uri="{FF2B5EF4-FFF2-40B4-BE49-F238E27FC236}">
                <a16:creationId xmlns:a16="http://schemas.microsoft.com/office/drawing/2014/main" id="{0C1C8AA9-289E-4B5F-33C0-A04CA2A842A6}"/>
              </a:ext>
            </a:extLst>
          </p:cNvPr>
          <p:cNvSpPr>
            <a:spLocks noGrp="1" noChangeArrowheads="1"/>
          </p:cNvSpPr>
          <p:nvPr>
            <p:ph type="body" idx="1"/>
          </p:nvPr>
        </p:nvSpPr>
        <p:spPr bwMode="auto">
          <a:xfrm>
            <a:off x="1333169" y="5558811"/>
            <a:ext cx="100968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800" b="0" i="0" u="none" strike="noStrike" cap="none" normalizeH="0" baseline="0" dirty="0">
                <a:ln>
                  <a:noFill/>
                </a:ln>
                <a:solidFill>
                  <a:schemeClr val="tx1"/>
                </a:solidFill>
                <a:effectLst/>
                <a:latin typeface="Arial" panose="020B0604020202020204" pitchFamily="34" charset="0"/>
              </a:rPr>
              <a:t>✅ </a:t>
            </a:r>
            <a:r>
              <a:rPr kumimoji="0" lang="ja-JP" altLang="ja-JP" sz="1800" b="1" i="0" u="none" strike="noStrike" cap="none" normalizeH="0" baseline="0" dirty="0">
                <a:ln>
                  <a:noFill/>
                </a:ln>
                <a:solidFill>
                  <a:schemeClr val="tx1"/>
                </a:solidFill>
                <a:effectLst/>
                <a:latin typeface="Arial" panose="020B0604020202020204" pitchFamily="34" charset="0"/>
              </a:rPr>
              <a:t>lenteur ↔ rapidité</a:t>
            </a:r>
            <a:r>
              <a:rPr kumimoji="0" lang="ja-JP" altLang="ja-JP" sz="1800" b="0" i="0" u="none" strike="noStrike" cap="none" normalizeH="0" baseline="0" dirty="0">
                <a:ln>
                  <a:noFill/>
                </a:ln>
                <a:solidFill>
                  <a:schemeClr val="tx1"/>
                </a:solidFill>
                <a:effectLst/>
                <a:latin typeface="Arial" panose="020B0604020202020204" pitchFamily="34" charset="0"/>
              </a:rPr>
              <a:t>：感覚的・心理的にセットでよく使われます（例：サービスの速さ）。</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800" b="0" i="0" u="none" strike="noStrike" cap="none" normalizeH="0" baseline="0" dirty="0">
                <a:ln>
                  <a:noFill/>
                </a:ln>
                <a:solidFill>
                  <a:schemeClr val="tx1"/>
                </a:solidFill>
                <a:effectLst/>
                <a:latin typeface="Arial" panose="020B0604020202020204" pitchFamily="34" charset="0"/>
              </a:rPr>
              <a:t>⚠ </a:t>
            </a:r>
            <a:r>
              <a:rPr kumimoji="0" lang="ja-JP" altLang="ja-JP" sz="1800" b="1" i="0" u="none" strike="noStrike" cap="none" normalizeH="0" baseline="0" dirty="0">
                <a:ln>
                  <a:noFill/>
                </a:ln>
                <a:solidFill>
                  <a:schemeClr val="tx1"/>
                </a:solidFill>
                <a:effectLst/>
                <a:latin typeface="Arial" panose="020B0604020202020204" pitchFamily="34" charset="0"/>
              </a:rPr>
              <a:t>lenteur ↔ vitesse</a:t>
            </a:r>
            <a:r>
              <a:rPr kumimoji="0" lang="ja-JP" altLang="ja-JP" sz="1800" b="0" i="0" u="none" strike="noStrike" cap="none" normalizeH="0" baseline="0" dirty="0">
                <a:ln>
                  <a:noFill/>
                </a:ln>
                <a:solidFill>
                  <a:schemeClr val="tx1"/>
                </a:solidFill>
                <a:effectLst/>
                <a:latin typeface="Arial" panose="020B0604020202020204" pitchFamily="34" charset="0"/>
              </a:rPr>
              <a:t>：機械の性能や交通の文脈でのみ使われることが多いです。</a:t>
            </a:r>
          </a:p>
        </p:txBody>
      </p:sp>
      <p:graphicFrame>
        <p:nvGraphicFramePr>
          <p:cNvPr id="24" name="表 23">
            <a:extLst>
              <a:ext uri="{FF2B5EF4-FFF2-40B4-BE49-F238E27FC236}">
                <a16:creationId xmlns:a16="http://schemas.microsoft.com/office/drawing/2014/main" id="{FB869B59-1863-8E43-D50D-95AE7A037565}"/>
              </a:ext>
            </a:extLst>
          </p:cNvPr>
          <p:cNvGraphicFramePr>
            <a:graphicFrameLocks noGrp="1"/>
          </p:cNvGraphicFramePr>
          <p:nvPr>
            <p:extLst>
              <p:ext uri="{D42A27DB-BD31-4B8C-83A1-F6EECF244321}">
                <p14:modId xmlns:p14="http://schemas.microsoft.com/office/powerpoint/2010/main" val="4141310643"/>
              </p:ext>
            </p:extLst>
          </p:nvPr>
        </p:nvGraphicFramePr>
        <p:xfrm>
          <a:off x="60959" y="4606629"/>
          <a:ext cx="10972800" cy="548640"/>
        </p:xfrm>
        <a:graphic>
          <a:graphicData uri="http://schemas.openxmlformats.org/drawingml/2006/table">
            <a:tbl>
              <a:tblPr/>
              <a:tblGrid>
                <a:gridCol w="3657600">
                  <a:extLst>
                    <a:ext uri="{9D8B030D-6E8A-4147-A177-3AD203B41FA5}">
                      <a16:colId xmlns:a16="http://schemas.microsoft.com/office/drawing/2014/main" val="744669101"/>
                    </a:ext>
                  </a:extLst>
                </a:gridCol>
                <a:gridCol w="3657600">
                  <a:extLst>
                    <a:ext uri="{9D8B030D-6E8A-4147-A177-3AD203B41FA5}">
                      <a16:colId xmlns:a16="http://schemas.microsoft.com/office/drawing/2014/main" val="2197932126"/>
                    </a:ext>
                  </a:extLst>
                </a:gridCol>
                <a:gridCol w="3657600">
                  <a:extLst>
                    <a:ext uri="{9D8B030D-6E8A-4147-A177-3AD203B41FA5}">
                      <a16:colId xmlns:a16="http://schemas.microsoft.com/office/drawing/2014/main" val="2177418041"/>
                    </a:ext>
                  </a:extLst>
                </a:gridCol>
              </a:tblGrid>
              <a:tr h="0">
                <a:tc>
                  <a:txBody>
                    <a:bodyPr/>
                    <a:lstStyle/>
                    <a:p>
                      <a:r>
                        <a:rPr lang="en-US"/>
                        <a:t>lenteur（</a:t>
                      </a:r>
                      <a:r>
                        <a:rPr lang="ja-JP" altLang="en-US"/>
                        <a:t>否定的）</a:t>
                      </a:r>
                    </a:p>
                  </a:txBody>
                  <a:tcPr anchor="ctr">
                    <a:lnL>
                      <a:noFill/>
                    </a:lnL>
                    <a:lnR>
                      <a:noFill/>
                    </a:lnR>
                    <a:lnT>
                      <a:noFill/>
                    </a:lnT>
                    <a:lnB>
                      <a:noFill/>
                    </a:lnB>
                    <a:noFill/>
                  </a:tcPr>
                </a:tc>
                <a:tc>
                  <a:txBody>
                    <a:bodyPr/>
                    <a:lstStyle/>
                    <a:p>
                      <a:r>
                        <a:rPr lang="en-US"/>
                        <a:t>rapidité（</a:t>
                      </a:r>
                      <a:r>
                        <a:rPr lang="ja-JP" altLang="en-US"/>
                        <a:t>肯定的）</a:t>
                      </a:r>
                    </a:p>
                  </a:txBody>
                  <a:tcPr anchor="ctr">
                    <a:lnL>
                      <a:noFill/>
                    </a:lnL>
                    <a:lnR>
                      <a:noFill/>
                    </a:lnR>
                    <a:lnT>
                      <a:noFill/>
                    </a:lnT>
                    <a:lnB>
                      <a:noFill/>
                    </a:lnB>
                    <a:noFill/>
                  </a:tcPr>
                </a:tc>
                <a:tc>
                  <a:txBody>
                    <a:bodyPr/>
                    <a:lstStyle/>
                    <a:p>
                      <a:r>
                        <a:rPr lang="en-US"/>
                        <a:t>vitesse（</a:t>
                      </a:r>
                      <a:r>
                        <a:rPr lang="ja-JP" altLang="en-US"/>
                        <a:t>中立・物理的）</a:t>
                      </a:r>
                    </a:p>
                  </a:txBody>
                  <a:tcPr anchor="ctr">
                    <a:lnL>
                      <a:noFill/>
                    </a:lnL>
                    <a:lnR>
                      <a:noFill/>
                    </a:lnR>
                    <a:lnT>
                      <a:noFill/>
                    </a:lnT>
                    <a:lnB>
                      <a:noFill/>
                    </a:lnB>
                    <a:noFill/>
                  </a:tcPr>
                </a:tc>
                <a:extLst>
                  <a:ext uri="{0D108BD9-81ED-4DB2-BD59-A6C34878D82A}">
                    <a16:rowId xmlns:a16="http://schemas.microsoft.com/office/drawing/2014/main" val="1416803535"/>
                  </a:ext>
                </a:extLst>
              </a:tr>
              <a:tr h="0">
                <a:tc>
                  <a:txBody>
                    <a:bodyPr/>
                    <a:lstStyle/>
                    <a:p>
                      <a:r>
                        <a:rPr lang="en-US"/>
                        <a:t>Il parle avec lenteur.</a:t>
                      </a:r>
                    </a:p>
                  </a:txBody>
                  <a:tcPr anchor="ctr">
                    <a:lnL>
                      <a:noFill/>
                    </a:lnL>
                    <a:lnR>
                      <a:noFill/>
                    </a:lnR>
                    <a:lnT>
                      <a:noFill/>
                    </a:lnT>
                    <a:lnB>
                      <a:noFill/>
                    </a:lnB>
                    <a:noFill/>
                  </a:tcPr>
                </a:tc>
                <a:tc>
                  <a:txBody>
                    <a:bodyPr/>
                    <a:lstStyle/>
                    <a:p>
                      <a:r>
                        <a:rPr lang="en-US"/>
                        <a:t>Elle écrit avec rapidité.</a:t>
                      </a:r>
                    </a:p>
                  </a:txBody>
                  <a:tcPr anchor="ctr">
                    <a:lnL>
                      <a:noFill/>
                    </a:lnL>
                    <a:lnR>
                      <a:noFill/>
                    </a:lnR>
                    <a:lnT>
                      <a:noFill/>
                    </a:lnT>
                    <a:lnB>
                      <a:noFill/>
                    </a:lnB>
                    <a:noFill/>
                  </a:tcPr>
                </a:tc>
                <a:tc>
                  <a:txBody>
                    <a:bodyPr/>
                    <a:lstStyle/>
                    <a:p>
                      <a:r>
                        <a:rPr lang="fr-FR" dirty="0"/>
                        <a:t>Le train roule à grande vitesse.</a:t>
                      </a:r>
                    </a:p>
                  </a:txBody>
                  <a:tcPr anchor="ctr">
                    <a:lnL>
                      <a:noFill/>
                    </a:lnL>
                    <a:lnR>
                      <a:noFill/>
                    </a:lnR>
                    <a:lnT>
                      <a:noFill/>
                    </a:lnT>
                    <a:lnB>
                      <a:noFill/>
                    </a:lnB>
                    <a:noFill/>
                  </a:tcPr>
                </a:tc>
                <a:extLst>
                  <a:ext uri="{0D108BD9-81ED-4DB2-BD59-A6C34878D82A}">
                    <a16:rowId xmlns:a16="http://schemas.microsoft.com/office/drawing/2014/main" val="3313225402"/>
                  </a:ext>
                </a:extLst>
              </a:tr>
            </a:tbl>
          </a:graphicData>
        </a:graphic>
      </p:graphicFrame>
    </p:spTree>
    <p:extLst>
      <p:ext uri="{BB962C8B-B14F-4D97-AF65-F5344CB8AC3E}">
        <p14:creationId xmlns:p14="http://schemas.microsoft.com/office/powerpoint/2010/main" val="151672468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6A80A-B7B9-C588-13AD-43E1734AE4A3}"/>
              </a:ext>
            </a:extLst>
          </p:cNvPr>
          <p:cNvSpPr>
            <a:spLocks noGrp="1"/>
          </p:cNvSpPr>
          <p:nvPr>
            <p:ph type="title"/>
          </p:nvPr>
        </p:nvSpPr>
        <p:spPr/>
        <p:txBody>
          <a:bodyPr/>
          <a:lstStyle/>
          <a:p>
            <a:r>
              <a:rPr kumimoji="1" lang="en-US" altLang="ja-JP" dirty="0"/>
              <a:t>6/1 7texte</a:t>
            </a:r>
            <a:r>
              <a:rPr kumimoji="1" lang="ja-JP" altLang="en-US" dirty="0"/>
              <a:t>の整形</a:t>
            </a:r>
          </a:p>
        </p:txBody>
      </p:sp>
      <p:sp>
        <p:nvSpPr>
          <p:cNvPr id="3" name="テキスト プレースホルダー 2">
            <a:extLst>
              <a:ext uri="{FF2B5EF4-FFF2-40B4-BE49-F238E27FC236}">
                <a16:creationId xmlns:a16="http://schemas.microsoft.com/office/drawing/2014/main" id="{75A7139A-8091-9E00-F729-DE9AC6258546}"/>
              </a:ext>
            </a:extLst>
          </p:cNvPr>
          <p:cNvSpPr>
            <a:spLocks noGrp="1"/>
          </p:cNvSpPr>
          <p:nvPr>
            <p:ph type="body" idx="1"/>
          </p:nvPr>
        </p:nvSpPr>
        <p:spPr/>
        <p:txBody>
          <a:bodyPr/>
          <a:lstStyle/>
          <a:p>
            <a:r>
              <a:rPr kumimoji="1" lang="ja-JP" altLang="en-US" dirty="0"/>
              <a:t>女の一生　</a:t>
            </a:r>
            <a:r>
              <a:rPr kumimoji="1" lang="en-US" altLang="ja-JP" dirty="0"/>
              <a:t>Guy de Maupassant , Une vie, Ein </a:t>
            </a:r>
            <a:r>
              <a:rPr kumimoji="1" lang="en-US" altLang="ja-JP" dirty="0" err="1"/>
              <a:t>Menschenleben</a:t>
            </a:r>
            <a:r>
              <a:rPr kumimoji="1" lang="en-US" altLang="ja-JP" dirty="0"/>
              <a:t>, (</a:t>
            </a:r>
            <a:r>
              <a:rPr kumimoji="1" lang="ja-JP" altLang="en-US" dirty="0"/>
              <a:t>仏、日、独）</a:t>
            </a:r>
          </a:p>
          <a:p>
            <a:r>
              <a:rPr kumimoji="1" lang="en-US" altLang="ja-JP" dirty="0"/>
              <a:t>https://www.gutenberg.org/cache/epub/63630/pg63630.txt</a:t>
            </a:r>
          </a:p>
          <a:p>
            <a:endParaRPr kumimoji="1" lang="ja-JP" altLang="en-US" dirty="0"/>
          </a:p>
        </p:txBody>
      </p:sp>
    </p:spTree>
    <p:extLst>
      <p:ext uri="{BB962C8B-B14F-4D97-AF65-F5344CB8AC3E}">
        <p14:creationId xmlns:p14="http://schemas.microsoft.com/office/powerpoint/2010/main" val="410181748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92800-5150-5182-B1D5-854EDD918C1D}"/>
              </a:ext>
            </a:extLst>
          </p:cNvPr>
          <p:cNvSpPr>
            <a:spLocks noGrp="1"/>
          </p:cNvSpPr>
          <p:nvPr>
            <p:ph type="title"/>
          </p:nvPr>
        </p:nvSpPr>
        <p:spPr/>
        <p:txBody>
          <a:bodyPr/>
          <a:lstStyle/>
          <a:p>
            <a:r>
              <a:rPr kumimoji="1" lang="en-US" altLang="ja-JP" dirty="0"/>
              <a:t>6/25 </a:t>
            </a:r>
            <a:r>
              <a:rPr kumimoji="1" lang="fr-CA" altLang="ja-JP" dirty="0" err="1"/>
              <a:t>emeditor</a:t>
            </a:r>
            <a:r>
              <a:rPr kumimoji="1" lang="ja-JP" altLang="en-US" dirty="0"/>
              <a:t>で</a:t>
            </a:r>
            <a:r>
              <a:rPr kumimoji="1" lang="fr-CA" altLang="ja-JP" dirty="0" err="1"/>
              <a:t>grep</a:t>
            </a:r>
            <a:endParaRPr kumimoji="1" lang="ja-JP" altLang="en-US" dirty="0"/>
          </a:p>
        </p:txBody>
      </p:sp>
      <p:sp>
        <p:nvSpPr>
          <p:cNvPr id="3" name="テキスト プレースホルダー 2">
            <a:extLst>
              <a:ext uri="{FF2B5EF4-FFF2-40B4-BE49-F238E27FC236}">
                <a16:creationId xmlns:a16="http://schemas.microsoft.com/office/drawing/2014/main" id="{9D9B2624-5193-B9A7-01BC-93C7337C36A8}"/>
              </a:ext>
            </a:extLst>
          </p:cNvPr>
          <p:cNvSpPr>
            <a:spLocks noGrp="1"/>
          </p:cNvSpPr>
          <p:nvPr>
            <p:ph type="body" idx="1"/>
          </p:nvPr>
        </p:nvSpPr>
        <p:spPr/>
        <p:txBody>
          <a:bodyPr>
            <a:normAutofit fontScale="92500" lnSpcReduction="20000"/>
          </a:bodyPr>
          <a:lstStyle/>
          <a:p>
            <a:r>
              <a:rPr kumimoji="1" lang="en-US" altLang="ja-JP" dirty="0"/>
              <a:t>Grep: global / regular expression/ print</a:t>
            </a:r>
          </a:p>
          <a:p>
            <a:pPr marL="0" indent="0">
              <a:buNone/>
            </a:pPr>
            <a:r>
              <a:rPr kumimoji="1" lang="fr-CA" altLang="ja-JP" dirty="0"/>
              <a:t>Maupassant_utf.txt  (</a:t>
            </a:r>
            <a:r>
              <a:rPr kumimoji="1" lang="ja-JP" altLang="en-US" dirty="0"/>
              <a:t>女の一生</a:t>
            </a:r>
            <a:r>
              <a:rPr kumimoji="1" lang="en-US" altLang="ja-JP" dirty="0"/>
              <a:t>)</a:t>
            </a:r>
            <a:r>
              <a:rPr kumimoji="1" lang="ja-JP" altLang="en-US" dirty="0"/>
              <a:t>を開く</a:t>
            </a:r>
            <a:endParaRPr kumimoji="1" lang="en-US" altLang="ja-JP" dirty="0"/>
          </a:p>
          <a:p>
            <a:r>
              <a:rPr kumimoji="1" lang="en-US" altLang="ja-JP" dirty="0" err="1"/>
              <a:t>Emeditor</a:t>
            </a:r>
            <a:r>
              <a:rPr kumimoji="1" lang="en-US" altLang="ja-JP" dirty="0"/>
              <a:t> </a:t>
            </a:r>
            <a:r>
              <a:rPr kumimoji="1" lang="ja-JP" altLang="en-US" dirty="0"/>
              <a:t>⇒　検索　⇒　ファイルから検索</a:t>
            </a:r>
            <a:endParaRPr kumimoji="1" lang="en-US" altLang="ja-JP" dirty="0"/>
          </a:p>
          <a:p>
            <a:pPr lvl="1"/>
            <a:r>
              <a:rPr kumimoji="1" lang="ja-JP" altLang="en-US" dirty="0"/>
              <a:t>検索する文字列：ジャンヌ</a:t>
            </a:r>
            <a:endParaRPr kumimoji="1" lang="en-US" altLang="ja-JP" dirty="0"/>
          </a:p>
          <a:p>
            <a:pPr lvl="1"/>
            <a:r>
              <a:rPr kumimoji="1" lang="ja-JP" altLang="en-US" dirty="0"/>
              <a:t>ファイルの種類：現在のファイル</a:t>
            </a:r>
            <a:endParaRPr kumimoji="1" lang="en-US" altLang="ja-JP" dirty="0"/>
          </a:p>
          <a:p>
            <a:pPr lvl="1"/>
            <a:r>
              <a:rPr kumimoji="1" lang="ja-JP" altLang="en-US" dirty="0"/>
              <a:t>検索するフォルダ：</a:t>
            </a:r>
            <a:r>
              <a:rPr kumimoji="1" lang="fr-CA" altLang="ja-JP" dirty="0" err="1"/>
              <a:t>Une_vie</a:t>
            </a:r>
            <a:endParaRPr kumimoji="1" lang="fr-CA" altLang="ja-JP" dirty="0"/>
          </a:p>
          <a:p>
            <a:pPr lvl="1"/>
            <a:r>
              <a:rPr kumimoji="1" lang="ja-JP" altLang="en-US" dirty="0"/>
              <a:t>正規表現にチェック</a:t>
            </a:r>
            <a:endParaRPr kumimoji="1" lang="en-US" altLang="ja-JP" dirty="0"/>
          </a:p>
          <a:p>
            <a:pPr lvl="1"/>
            <a:r>
              <a:rPr kumimoji="1" lang="ja-JP" altLang="en-US" dirty="0"/>
              <a:t>エンコード：設定されたエンコード</a:t>
            </a:r>
            <a:endParaRPr kumimoji="1" lang="en-US" altLang="ja-JP" dirty="0"/>
          </a:p>
          <a:p>
            <a:pPr lvl="1"/>
            <a:r>
              <a:rPr kumimoji="1" lang="ja-JP" altLang="en-US" dirty="0"/>
              <a:t>出力方法：文書</a:t>
            </a:r>
            <a:endParaRPr kumimoji="1" lang="en-US" altLang="ja-JP" dirty="0"/>
          </a:p>
          <a:p>
            <a:pPr lvl="1"/>
            <a:r>
              <a:rPr kumimoji="1" lang="ja-JP" altLang="en-US" dirty="0"/>
              <a:t>出力オプション：ファイル名、行、一致した行を表示</a:t>
            </a:r>
          </a:p>
        </p:txBody>
      </p:sp>
    </p:spTree>
    <p:extLst>
      <p:ext uri="{BB962C8B-B14F-4D97-AF65-F5344CB8AC3E}">
        <p14:creationId xmlns:p14="http://schemas.microsoft.com/office/powerpoint/2010/main" val="3943511554"/>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87C9BE-5C25-E4B7-A923-4B02113D3AF3}"/>
              </a:ext>
            </a:extLst>
          </p:cNvPr>
          <p:cNvSpPr>
            <a:spLocks noGrp="1"/>
          </p:cNvSpPr>
          <p:nvPr>
            <p:ph type="title"/>
          </p:nvPr>
        </p:nvSpPr>
        <p:spPr/>
        <p:txBody>
          <a:bodyPr/>
          <a:lstStyle/>
          <a:p>
            <a:r>
              <a:rPr lang="ja-JP" altLang="en-US" dirty="0"/>
              <a:t>✅ </a:t>
            </a:r>
            <a:r>
              <a:rPr lang="ja-JP" altLang="en-US" b="1" dirty="0"/>
              <a:t>第</a:t>
            </a:r>
            <a:r>
              <a:rPr lang="en-US" altLang="ja-JP" b="1" dirty="0"/>
              <a:t>6</a:t>
            </a:r>
            <a:r>
              <a:rPr lang="ja-JP" altLang="en-US" b="1" dirty="0"/>
              <a:t>回：</a:t>
            </a:r>
            <a:r>
              <a:rPr lang="en-US" altLang="ja-JP" b="1" dirty="0"/>
              <a:t>Frantext</a:t>
            </a:r>
            <a:r>
              <a:rPr lang="ja-JP" altLang="en-US" b="1" dirty="0"/>
              <a:t>での語彙分析と</a:t>
            </a:r>
            <a:r>
              <a:rPr lang="en-US" altLang="ja-JP" b="1" dirty="0"/>
              <a:t>Excel</a:t>
            </a:r>
            <a:r>
              <a:rPr lang="ja-JP" altLang="en-US" b="1" dirty="0"/>
              <a:t>グラフ化</a:t>
            </a:r>
            <a:endParaRPr kumimoji="1" lang="ja-JP" altLang="en-US" dirty="0"/>
          </a:p>
        </p:txBody>
      </p:sp>
      <p:sp>
        <p:nvSpPr>
          <p:cNvPr id="3" name="テキスト プレースホルダー 2">
            <a:extLst>
              <a:ext uri="{FF2B5EF4-FFF2-40B4-BE49-F238E27FC236}">
                <a16:creationId xmlns:a16="http://schemas.microsoft.com/office/drawing/2014/main" id="{1A9A84BD-C957-5ECC-58F8-D436CA421C65}"/>
              </a:ext>
            </a:extLst>
          </p:cNvPr>
          <p:cNvSpPr>
            <a:spLocks noGrp="1"/>
          </p:cNvSpPr>
          <p:nvPr>
            <p:ph type="body" idx="1"/>
          </p:nvPr>
        </p:nvSpPr>
        <p:spPr/>
        <p:txBody>
          <a:bodyPr/>
          <a:lstStyle/>
          <a:p>
            <a:pPr>
              <a:buNone/>
            </a:pPr>
            <a:r>
              <a:rPr lang="ja-JP" altLang="en-US" b="1" dirty="0"/>
              <a:t>テーマ：</a:t>
            </a:r>
            <a:r>
              <a:rPr lang="en-US" altLang="ja-JP" b="1" dirty="0"/>
              <a:t>Kundera</a:t>
            </a:r>
            <a:r>
              <a:rPr lang="ja-JP" altLang="en-US" b="1" dirty="0"/>
              <a:t>と他作家の語彙比較を視覚化する</a:t>
            </a:r>
            <a:endParaRPr lang="ja-JP" altLang="en-US" dirty="0"/>
          </a:p>
          <a:p>
            <a:pPr>
              <a:buFont typeface="Arial" panose="020B0604020202020204" pitchFamily="34" charset="0"/>
              <a:buChar char="•"/>
            </a:pPr>
            <a:r>
              <a:rPr lang="en-US" altLang="ja-JP" dirty="0"/>
              <a:t>Frantext</a:t>
            </a:r>
            <a:r>
              <a:rPr lang="ja-JP" altLang="en-US" dirty="0"/>
              <a:t>のジャンル検索、年代別フィルタの使い方</a:t>
            </a:r>
          </a:p>
          <a:p>
            <a:pPr>
              <a:buFont typeface="Arial" panose="020B0604020202020204" pitchFamily="34" charset="0"/>
              <a:buChar char="•"/>
            </a:pPr>
            <a:r>
              <a:rPr lang="ja-JP" altLang="en-US" dirty="0"/>
              <a:t>「</a:t>
            </a:r>
            <a:r>
              <a:rPr lang="en-US" altLang="ja-JP" dirty="0" err="1"/>
              <a:t>mémoire</a:t>
            </a:r>
            <a:r>
              <a:rPr lang="ja-JP" altLang="en-US" dirty="0"/>
              <a:t>」「</a:t>
            </a:r>
            <a:r>
              <a:rPr lang="en-US" altLang="ja-JP" dirty="0"/>
              <a:t>corps</a:t>
            </a:r>
            <a:r>
              <a:rPr lang="ja-JP" altLang="en-US" dirty="0"/>
              <a:t>」「</a:t>
            </a:r>
            <a:r>
              <a:rPr lang="en-US" altLang="ja-JP" dirty="0" err="1"/>
              <a:t>vérité</a:t>
            </a:r>
            <a:r>
              <a:rPr lang="ja-JP" altLang="en-US" dirty="0"/>
              <a:t>」などの語を</a:t>
            </a:r>
            <a:r>
              <a:rPr lang="en-US" altLang="ja-JP" dirty="0"/>
              <a:t>Kundera</a:t>
            </a:r>
            <a:r>
              <a:rPr lang="ja-JP" altLang="en-US" dirty="0"/>
              <a:t>と他作家（例：</a:t>
            </a:r>
            <a:r>
              <a:rPr lang="en-US" altLang="ja-JP" dirty="0"/>
              <a:t>Sartre, Camus</a:t>
            </a:r>
            <a:r>
              <a:rPr lang="ja-JP" altLang="en-US" dirty="0"/>
              <a:t>）で比較</a:t>
            </a:r>
          </a:p>
          <a:p>
            <a:pPr>
              <a:buFont typeface="Arial" panose="020B0604020202020204" pitchFamily="34" charset="0"/>
              <a:buChar char="•"/>
            </a:pPr>
            <a:r>
              <a:rPr lang="en-US" altLang="ja-JP" dirty="0"/>
              <a:t>CSV</a:t>
            </a:r>
            <a:r>
              <a:rPr lang="ja-JP" altLang="en-US" dirty="0"/>
              <a:t>エクスポート → </a:t>
            </a:r>
            <a:r>
              <a:rPr lang="en-US" altLang="ja-JP" dirty="0"/>
              <a:t>Excel</a:t>
            </a:r>
            <a:r>
              <a:rPr lang="ja-JP" altLang="en-US" dirty="0"/>
              <a:t>で頻度と比率を可視化（棒グラフ、折れ線）</a:t>
            </a:r>
          </a:p>
          <a:p>
            <a:pPr>
              <a:buFont typeface="Arial" panose="020B0604020202020204" pitchFamily="34" charset="0"/>
              <a:buChar char="•"/>
            </a:pPr>
            <a:r>
              <a:rPr lang="ja-JP" altLang="en-US" dirty="0"/>
              <a:t>実習：各自で語を選んで比較</a:t>
            </a:r>
          </a:p>
          <a:p>
            <a:endParaRPr kumimoji="1" lang="ja-JP" altLang="en-US" dirty="0"/>
          </a:p>
        </p:txBody>
      </p:sp>
    </p:spTree>
    <p:extLst>
      <p:ext uri="{BB962C8B-B14F-4D97-AF65-F5344CB8AC3E}">
        <p14:creationId xmlns:p14="http://schemas.microsoft.com/office/powerpoint/2010/main" val="4453891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F8C2E-D239-4987-7E32-1A0B70532AB7}"/>
              </a:ext>
            </a:extLst>
          </p:cNvPr>
          <p:cNvSpPr>
            <a:spLocks noGrp="1"/>
          </p:cNvSpPr>
          <p:nvPr>
            <p:ph type="title"/>
          </p:nvPr>
        </p:nvSpPr>
        <p:spPr>
          <a:xfrm>
            <a:off x="1251677" y="382384"/>
            <a:ext cx="10178324" cy="1101511"/>
          </a:xfrm>
        </p:spPr>
        <p:txBody>
          <a:bodyPr>
            <a:normAutofit/>
          </a:bodyPr>
          <a:lstStyle/>
          <a:p>
            <a:r>
              <a:rPr kumimoji="1" lang="en-US" altLang="ja-JP" dirty="0"/>
              <a:t>4/23</a:t>
            </a:r>
            <a:r>
              <a:rPr kumimoji="1" lang="ja-JP" altLang="en-US" dirty="0"/>
              <a:t>文献を読む。裏をとる。</a:t>
            </a:r>
            <a:r>
              <a:rPr kumimoji="1" lang="en-US" altLang="ja-JP" dirty="0"/>
              <a:t>(1)</a:t>
            </a:r>
            <a:endParaRPr kumimoji="1" lang="ja-JP" altLang="en-US" dirty="0"/>
          </a:p>
        </p:txBody>
      </p:sp>
      <p:sp>
        <p:nvSpPr>
          <p:cNvPr id="3" name="テキスト プレースホルダー 2">
            <a:extLst>
              <a:ext uri="{FF2B5EF4-FFF2-40B4-BE49-F238E27FC236}">
                <a16:creationId xmlns:a16="http://schemas.microsoft.com/office/drawing/2014/main" id="{F604A597-E303-D321-C448-A59AF444284D}"/>
              </a:ext>
            </a:extLst>
          </p:cNvPr>
          <p:cNvSpPr>
            <a:spLocks noGrp="1"/>
          </p:cNvSpPr>
          <p:nvPr>
            <p:ph type="body" idx="1"/>
          </p:nvPr>
        </p:nvSpPr>
        <p:spPr/>
        <p:txBody>
          <a:bodyPr>
            <a:normAutofit/>
          </a:bodyPr>
          <a:lstStyle/>
          <a:p>
            <a:pPr marL="825500" lvl="1" indent="-342900"/>
            <a:r>
              <a:rPr kumimoji="1" lang="ja-JP" altLang="en-US" dirty="0">
                <a:hlinkClick r:id="rId2" action="ppaction://hlinkfile"/>
              </a:rPr>
              <a:t>藤村逸子・滝沢直宏編 </a:t>
            </a:r>
            <a:r>
              <a:rPr kumimoji="1" lang="en-US" altLang="ja-JP" dirty="0">
                <a:hlinkClick r:id="rId2" action="ppaction://hlinkfile"/>
              </a:rPr>
              <a:t>2011 『</a:t>
            </a:r>
            <a:r>
              <a:rPr kumimoji="1" lang="ja-JP" altLang="en-US" dirty="0">
                <a:hlinkClick r:id="rId2" action="ppaction://hlinkfile"/>
              </a:rPr>
              <a:t>言語研究の技法ーデータの収集と分析</a:t>
            </a:r>
            <a:r>
              <a:rPr kumimoji="1" lang="en-US" altLang="ja-JP" dirty="0">
                <a:hlinkClick r:id="rId2" action="ppaction://hlinkfile"/>
              </a:rPr>
              <a:t>』</a:t>
            </a:r>
            <a:r>
              <a:rPr kumimoji="1" lang="ja-JP" altLang="en-US" dirty="0">
                <a:hlinkClick r:id="rId2" action="ppaction://hlinkfile"/>
              </a:rPr>
              <a:t>　ひつじ書房</a:t>
            </a:r>
            <a:endParaRPr kumimoji="1" lang="en-US" altLang="ja-JP" dirty="0"/>
          </a:p>
          <a:p>
            <a:pPr marL="482600" lvl="1" indent="0">
              <a:buNone/>
            </a:pPr>
            <a:r>
              <a:rPr kumimoji="1" lang="en-US" altLang="ja-JP" dirty="0"/>
              <a:t>	3</a:t>
            </a:r>
            <a:r>
              <a:rPr kumimoji="1" lang="ja-JP" altLang="en-US" dirty="0"/>
              <a:t>章　</a:t>
            </a:r>
            <a:r>
              <a:rPr kumimoji="1" lang="en-US" altLang="ja-JP" dirty="0"/>
              <a:t>	</a:t>
            </a:r>
            <a:r>
              <a:rPr kumimoji="1" lang="ja-JP" altLang="en-US" dirty="0"/>
              <a:t>大量発話データに基づく語を超えた構成単位の研究　滝沢直宏</a:t>
            </a:r>
            <a:endParaRPr kumimoji="1" lang="en-US" altLang="ja-JP" dirty="0"/>
          </a:p>
          <a:p>
            <a:pPr marL="482600" lvl="1" indent="0">
              <a:buNone/>
            </a:pPr>
            <a:endParaRPr kumimoji="1" lang="en-US" altLang="ja-JP" dirty="0"/>
          </a:p>
          <a:p>
            <a:pPr marL="482600" lvl="1" indent="0">
              <a:buNone/>
            </a:pPr>
            <a:r>
              <a:rPr kumimoji="1" lang="fr-FR" altLang="ja-JP" dirty="0"/>
              <a:t>carrément *_ADJ,</a:t>
            </a:r>
            <a:r>
              <a:rPr kumimoji="1" lang="ja-JP" altLang="en-US" dirty="0"/>
              <a:t>　</a:t>
            </a:r>
            <a:r>
              <a:rPr kumimoji="1" lang="fr-FR" altLang="ja-JP" dirty="0"/>
              <a:t>vachement *_ADJ,</a:t>
            </a:r>
            <a:r>
              <a:rPr kumimoji="1" lang="ja-JP" altLang="en-US" dirty="0"/>
              <a:t>　</a:t>
            </a:r>
            <a:r>
              <a:rPr kumimoji="1" lang="fr-FR" altLang="ja-JP" dirty="0"/>
              <a:t>politiquement *_ADJ</a:t>
            </a:r>
          </a:p>
          <a:p>
            <a:pPr marL="482600" lvl="1" indent="0">
              <a:buNone/>
            </a:pPr>
            <a:r>
              <a:rPr kumimoji="1" lang="fr-CA" altLang="ja-JP" dirty="0"/>
              <a:t>franchement, clairement, vraiment, évidemment, littéralement, évidemment</a:t>
            </a:r>
            <a:endParaRPr kumimoji="1" lang="en-US" altLang="ja-JP" dirty="0"/>
          </a:p>
          <a:p>
            <a:pPr marL="0" indent="0">
              <a:buNone/>
            </a:pPr>
            <a:endParaRPr kumimoji="1" lang="fr-CA" altLang="ja-JP" dirty="0">
              <a:latin typeface="ＭＳ 明朝" panose="02020609040205080304" pitchFamily="17" charset="-128"/>
              <a:ea typeface="ＭＳ 明朝" panose="02020609040205080304" pitchFamily="17" charset="-128"/>
            </a:endParaRPr>
          </a:p>
          <a:p>
            <a:pPr marL="0" indent="0">
              <a:buNone/>
            </a:pP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80145927"/>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A9015A-E31D-F7BF-E086-3F7DE620B38A}"/>
              </a:ext>
            </a:extLst>
          </p:cNvPr>
          <p:cNvSpPr>
            <a:spLocks noGrp="1"/>
          </p:cNvSpPr>
          <p:nvPr>
            <p:ph type="title"/>
          </p:nvPr>
        </p:nvSpPr>
        <p:spPr/>
        <p:txBody>
          <a:bodyPr/>
          <a:lstStyle/>
          <a:p>
            <a:r>
              <a:rPr lang="ja-JP" altLang="en-US" dirty="0"/>
              <a:t>✅ </a:t>
            </a:r>
            <a:r>
              <a:rPr lang="ja-JP" altLang="en-US" b="1" dirty="0"/>
              <a:t>第</a:t>
            </a:r>
            <a:r>
              <a:rPr lang="en-US" altLang="ja-JP" b="1" dirty="0"/>
              <a:t>7</a:t>
            </a:r>
            <a:r>
              <a:rPr lang="ja-JP" altLang="en-US" b="1" dirty="0"/>
              <a:t>回：</a:t>
            </a:r>
            <a:r>
              <a:rPr lang="en-US" altLang="ja-JP" b="1" dirty="0" err="1"/>
              <a:t>EmEditor</a:t>
            </a:r>
            <a:r>
              <a:rPr lang="ja-JP" altLang="en-US" b="1" dirty="0"/>
              <a:t>と正規表現で構文を探す</a:t>
            </a:r>
            <a:endParaRPr kumimoji="1" lang="ja-JP" altLang="en-US" dirty="0"/>
          </a:p>
        </p:txBody>
      </p:sp>
      <p:sp>
        <p:nvSpPr>
          <p:cNvPr id="3" name="テキスト プレースホルダー 2">
            <a:extLst>
              <a:ext uri="{FF2B5EF4-FFF2-40B4-BE49-F238E27FC236}">
                <a16:creationId xmlns:a16="http://schemas.microsoft.com/office/drawing/2014/main" id="{1678AC0A-9A3F-2AD1-3EAC-21CA5A9A23C1}"/>
              </a:ext>
            </a:extLst>
          </p:cNvPr>
          <p:cNvSpPr>
            <a:spLocks noGrp="1"/>
          </p:cNvSpPr>
          <p:nvPr>
            <p:ph type="body" idx="1"/>
          </p:nvPr>
        </p:nvSpPr>
        <p:spPr/>
        <p:txBody>
          <a:bodyPr/>
          <a:lstStyle/>
          <a:p>
            <a:pPr>
              <a:buNone/>
            </a:pPr>
            <a:r>
              <a:rPr lang="ja-JP" altLang="en-US" b="1" dirty="0"/>
              <a:t>テーマ：構文のパターン抽出と多言語対応</a:t>
            </a:r>
            <a:endParaRPr lang="ja-JP" altLang="en-US" dirty="0"/>
          </a:p>
          <a:p>
            <a:pPr>
              <a:buFont typeface="Arial" panose="020B0604020202020204" pitchFamily="34" charset="0"/>
              <a:buChar char="•"/>
            </a:pPr>
            <a:r>
              <a:rPr lang="en-US" altLang="ja-JP" dirty="0" err="1"/>
              <a:t>EmEditor</a:t>
            </a:r>
            <a:r>
              <a:rPr lang="ja-JP" altLang="en-US" dirty="0"/>
              <a:t>の高度検索／整形機能の紹介</a:t>
            </a:r>
          </a:p>
          <a:p>
            <a:pPr>
              <a:buFont typeface="Arial" panose="020B0604020202020204" pitchFamily="34" charset="0"/>
              <a:buChar char="•"/>
            </a:pPr>
            <a:r>
              <a:rPr lang="en-US" altLang="ja-JP" dirty="0">
                <a:hlinkClick r:id="rId2"/>
              </a:rPr>
              <a:t>https://doc.mas3.net/regexp/</a:t>
            </a:r>
            <a:r>
              <a:rPr lang="en-US" altLang="ja-JP" dirty="0"/>
              <a:t> </a:t>
            </a:r>
            <a:r>
              <a:rPr lang="ja-JP" altLang="en-US" dirty="0"/>
              <a:t>を使って正規表現演習</a:t>
            </a:r>
          </a:p>
          <a:p>
            <a:pPr>
              <a:buFont typeface="Arial" panose="020B0604020202020204" pitchFamily="34" charset="0"/>
              <a:buChar char="•"/>
            </a:pPr>
            <a:r>
              <a:rPr lang="ja-JP" altLang="en-US" dirty="0"/>
              <a:t>実習：</a:t>
            </a:r>
          </a:p>
          <a:p>
            <a:pPr marL="742950" lvl="1" indent="-285750">
              <a:buFont typeface="Arial" panose="020B0604020202020204" pitchFamily="34" charset="0"/>
              <a:buChar char="•"/>
            </a:pPr>
            <a:r>
              <a:rPr lang="ja-JP" altLang="en-US" dirty="0"/>
              <a:t>仏語：「</a:t>
            </a:r>
            <a:r>
              <a:rPr lang="en-US" altLang="ja-JP" dirty="0" err="1"/>
              <a:t>ce</a:t>
            </a:r>
            <a:r>
              <a:rPr lang="en-US" altLang="ja-JP" dirty="0"/>
              <a:t> qui est...</a:t>
            </a:r>
            <a:r>
              <a:rPr lang="ja-JP" altLang="en-US" dirty="0"/>
              <a:t>」「</a:t>
            </a:r>
            <a:r>
              <a:rPr lang="en-US" altLang="ja-JP" dirty="0"/>
              <a:t>il faut que...</a:t>
            </a:r>
            <a:r>
              <a:rPr lang="ja-JP" altLang="en-US" dirty="0"/>
              <a:t>」</a:t>
            </a:r>
          </a:p>
          <a:p>
            <a:pPr marL="742950" lvl="1" indent="-285750">
              <a:buFont typeface="Arial" panose="020B0604020202020204" pitchFamily="34" charset="0"/>
              <a:buChar char="•"/>
            </a:pPr>
            <a:r>
              <a:rPr lang="ja-JP" altLang="en-US" dirty="0"/>
              <a:t>独語：「</a:t>
            </a:r>
            <a:r>
              <a:rPr lang="en-US" altLang="ja-JP" dirty="0" err="1"/>
              <a:t>nicht</a:t>
            </a:r>
            <a:r>
              <a:rPr lang="en-US" altLang="ja-JP" dirty="0"/>
              <a:t> </a:t>
            </a:r>
            <a:r>
              <a:rPr lang="en-US" altLang="ja-JP" dirty="0" err="1"/>
              <a:t>nur</a:t>
            </a:r>
            <a:r>
              <a:rPr lang="en-US" altLang="ja-JP" dirty="0"/>
              <a:t>... </a:t>
            </a:r>
            <a:r>
              <a:rPr lang="en-US" altLang="ja-JP" dirty="0" err="1"/>
              <a:t>sondern</a:t>
            </a:r>
            <a:r>
              <a:rPr lang="en-US" altLang="ja-JP" dirty="0"/>
              <a:t> </a:t>
            </a:r>
            <a:r>
              <a:rPr lang="en-US" altLang="ja-JP" dirty="0" err="1"/>
              <a:t>auch</a:t>
            </a:r>
            <a:r>
              <a:rPr lang="ja-JP" altLang="en-US" dirty="0"/>
              <a:t>」「</a:t>
            </a:r>
            <a:r>
              <a:rPr lang="en-US" altLang="ja-JP" dirty="0"/>
              <a:t>es </a:t>
            </a:r>
            <a:r>
              <a:rPr lang="en-US" altLang="ja-JP" dirty="0" err="1"/>
              <a:t>ist</a:t>
            </a:r>
            <a:r>
              <a:rPr lang="en-US" altLang="ja-JP" dirty="0"/>
              <a:t>... </a:t>
            </a:r>
            <a:r>
              <a:rPr lang="en-US" altLang="ja-JP" dirty="0" err="1"/>
              <a:t>dass</a:t>
            </a:r>
            <a:r>
              <a:rPr lang="ja-JP" altLang="en-US" dirty="0"/>
              <a:t>」</a:t>
            </a:r>
          </a:p>
          <a:p>
            <a:pPr>
              <a:buFont typeface="Arial" panose="020B0604020202020204" pitchFamily="34" charset="0"/>
              <a:buChar char="•"/>
            </a:pPr>
            <a:r>
              <a:rPr lang="ja-JP" altLang="en-US" dirty="0"/>
              <a:t>抽出結果を</a:t>
            </a:r>
            <a:r>
              <a:rPr lang="en-US" altLang="ja-JP" dirty="0"/>
              <a:t>Excel</a:t>
            </a:r>
            <a:r>
              <a:rPr lang="ja-JP" altLang="en-US" dirty="0"/>
              <a:t>で集計し、出現回数の比較表を作成</a:t>
            </a:r>
          </a:p>
          <a:p>
            <a:endParaRPr kumimoji="1" lang="ja-JP" altLang="en-US" dirty="0"/>
          </a:p>
        </p:txBody>
      </p:sp>
    </p:spTree>
    <p:extLst>
      <p:ext uri="{BB962C8B-B14F-4D97-AF65-F5344CB8AC3E}">
        <p14:creationId xmlns:p14="http://schemas.microsoft.com/office/powerpoint/2010/main" val="76970527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1D9E16-1FCF-0FF1-7F3E-8B3E0A689461}"/>
              </a:ext>
            </a:extLst>
          </p:cNvPr>
          <p:cNvSpPr>
            <a:spLocks noGrp="1"/>
          </p:cNvSpPr>
          <p:nvPr>
            <p:ph type="title"/>
          </p:nvPr>
        </p:nvSpPr>
        <p:spPr/>
        <p:txBody>
          <a:bodyPr>
            <a:normAutofit fontScale="90000"/>
          </a:bodyPr>
          <a:lstStyle/>
          <a:p>
            <a:r>
              <a:rPr lang="ja-JP" altLang="en-US" b="1" dirty="0"/>
              <a:t>✅ 第</a:t>
            </a:r>
            <a:r>
              <a:rPr lang="en-US" altLang="ja-JP" b="1" dirty="0"/>
              <a:t>8</a:t>
            </a:r>
            <a:r>
              <a:rPr lang="ja-JP" altLang="en-US" b="1" dirty="0"/>
              <a:t>回：</a:t>
            </a:r>
            <a:r>
              <a:rPr lang="en-US" altLang="ja-JP" b="1" dirty="0"/>
              <a:t>Sketch Engine</a:t>
            </a:r>
            <a:r>
              <a:rPr lang="ja-JP" altLang="en-US" b="1" dirty="0"/>
              <a:t>の</a:t>
            </a:r>
            <a:r>
              <a:rPr lang="en-US" altLang="ja-JP" b="1" dirty="0"/>
              <a:t>Word Sketch</a:t>
            </a:r>
            <a:r>
              <a:rPr lang="ja-JP" altLang="en-US" b="1" dirty="0"/>
              <a:t>と共起語</a:t>
            </a:r>
            <a:br>
              <a:rPr lang="ja-JP" altLang="en-US" b="1" dirty="0"/>
            </a:br>
            <a:endParaRPr kumimoji="1" lang="ja-JP" altLang="en-US" dirty="0"/>
          </a:p>
        </p:txBody>
      </p:sp>
      <p:sp>
        <p:nvSpPr>
          <p:cNvPr id="3" name="テキスト プレースホルダー 2">
            <a:extLst>
              <a:ext uri="{FF2B5EF4-FFF2-40B4-BE49-F238E27FC236}">
                <a16:creationId xmlns:a16="http://schemas.microsoft.com/office/drawing/2014/main" id="{3E7A0898-248F-CACB-039A-A03B0AFEAA9F}"/>
              </a:ext>
            </a:extLst>
          </p:cNvPr>
          <p:cNvSpPr>
            <a:spLocks noGrp="1"/>
          </p:cNvSpPr>
          <p:nvPr>
            <p:ph type="body" idx="1"/>
          </p:nvPr>
        </p:nvSpPr>
        <p:spPr/>
        <p:txBody>
          <a:bodyPr/>
          <a:lstStyle/>
          <a:p>
            <a:pPr>
              <a:buNone/>
            </a:pPr>
            <a:r>
              <a:rPr lang="ja-JP" altLang="en-US" b="1" dirty="0"/>
              <a:t>テーマ：語彙の意味ネットワークを構築する</a:t>
            </a:r>
            <a:endParaRPr lang="ja-JP" altLang="en-US" dirty="0"/>
          </a:p>
          <a:p>
            <a:pPr>
              <a:buFont typeface="Arial" panose="020B0604020202020204" pitchFamily="34" charset="0"/>
              <a:buChar char="•"/>
            </a:pPr>
            <a:r>
              <a:rPr lang="en-US" altLang="ja-JP" dirty="0"/>
              <a:t>Sketch Engine</a:t>
            </a:r>
            <a:r>
              <a:rPr lang="ja-JP" altLang="en-US" dirty="0"/>
              <a:t>で</a:t>
            </a:r>
            <a:r>
              <a:rPr lang="en-US" altLang="ja-JP" dirty="0"/>
              <a:t>Kundera</a:t>
            </a:r>
            <a:r>
              <a:rPr lang="ja-JP" altLang="en-US" dirty="0"/>
              <a:t>テキストをアップロード・タグ付け</a:t>
            </a:r>
          </a:p>
          <a:p>
            <a:pPr>
              <a:buFont typeface="Arial" panose="020B0604020202020204" pitchFamily="34" charset="0"/>
              <a:buChar char="•"/>
            </a:pPr>
            <a:r>
              <a:rPr lang="ja-JP" altLang="en-US" dirty="0"/>
              <a:t>特定語（「</a:t>
            </a:r>
            <a:r>
              <a:rPr lang="en-US" altLang="ja-JP" dirty="0"/>
              <a:t>liberté</a:t>
            </a:r>
            <a:r>
              <a:rPr lang="ja-JP" altLang="en-US" dirty="0"/>
              <a:t>」「</a:t>
            </a:r>
            <a:r>
              <a:rPr lang="en-US" altLang="ja-JP" dirty="0" err="1"/>
              <a:t>hasard</a:t>
            </a:r>
            <a:r>
              <a:rPr lang="ja-JP" altLang="en-US" dirty="0"/>
              <a:t>」「</a:t>
            </a:r>
            <a:r>
              <a:rPr lang="en-US" altLang="ja-JP" dirty="0"/>
              <a:t>homme</a:t>
            </a:r>
            <a:r>
              <a:rPr lang="ja-JP" altLang="en-US" dirty="0"/>
              <a:t>」など）の共起語分析</a:t>
            </a:r>
          </a:p>
          <a:p>
            <a:pPr>
              <a:buFont typeface="Arial" panose="020B0604020202020204" pitchFamily="34" charset="0"/>
              <a:buChar char="•"/>
            </a:pPr>
            <a:r>
              <a:rPr lang="ja-JP" altLang="en-US" dirty="0"/>
              <a:t>結果を</a:t>
            </a:r>
            <a:r>
              <a:rPr lang="en-US" altLang="ja-JP" dirty="0"/>
              <a:t>CSV</a:t>
            </a:r>
            <a:r>
              <a:rPr lang="ja-JP" altLang="en-US" dirty="0"/>
              <a:t>出力 → </a:t>
            </a:r>
            <a:r>
              <a:rPr lang="en-US" altLang="ja-JP" dirty="0"/>
              <a:t>Excel</a:t>
            </a:r>
            <a:r>
              <a:rPr lang="ja-JP" altLang="en-US" dirty="0"/>
              <a:t>で品詞別・意味別に分類 → グラフ化</a:t>
            </a:r>
          </a:p>
          <a:p>
            <a:pPr>
              <a:buFont typeface="Arial" panose="020B0604020202020204" pitchFamily="34" charset="0"/>
              <a:buChar char="•"/>
            </a:pPr>
            <a:r>
              <a:rPr lang="ja-JP" altLang="en-US" dirty="0"/>
              <a:t>他言語の共起語とのズレに注目（独訳・英訳併用）</a:t>
            </a:r>
          </a:p>
          <a:p>
            <a:endParaRPr kumimoji="1" lang="ja-JP" altLang="en-US" dirty="0"/>
          </a:p>
        </p:txBody>
      </p:sp>
    </p:spTree>
    <p:extLst>
      <p:ext uri="{BB962C8B-B14F-4D97-AF65-F5344CB8AC3E}">
        <p14:creationId xmlns:p14="http://schemas.microsoft.com/office/powerpoint/2010/main" val="1117645759"/>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3A6515-9F73-B380-0752-222998DA44F0}"/>
              </a:ext>
            </a:extLst>
          </p:cNvPr>
          <p:cNvSpPr>
            <a:spLocks noGrp="1"/>
          </p:cNvSpPr>
          <p:nvPr>
            <p:ph type="title"/>
          </p:nvPr>
        </p:nvSpPr>
        <p:spPr/>
        <p:txBody>
          <a:bodyPr/>
          <a:lstStyle/>
          <a:p>
            <a:r>
              <a:rPr lang="ja-JP" altLang="en-US" dirty="0"/>
              <a:t>✅ </a:t>
            </a:r>
            <a:r>
              <a:rPr lang="ja-JP" altLang="en-US" b="1" dirty="0"/>
              <a:t>第</a:t>
            </a:r>
            <a:r>
              <a:rPr lang="en-US" altLang="ja-JP" b="1" dirty="0"/>
              <a:t>9</a:t>
            </a:r>
            <a:r>
              <a:rPr lang="ja-JP" altLang="en-US" b="1" dirty="0"/>
              <a:t>回：語りの視点と時制の分布</a:t>
            </a:r>
            <a:endParaRPr kumimoji="1" lang="ja-JP" altLang="en-US" dirty="0"/>
          </a:p>
        </p:txBody>
      </p:sp>
      <p:sp>
        <p:nvSpPr>
          <p:cNvPr id="3" name="テキスト プレースホルダー 2">
            <a:extLst>
              <a:ext uri="{FF2B5EF4-FFF2-40B4-BE49-F238E27FC236}">
                <a16:creationId xmlns:a16="http://schemas.microsoft.com/office/drawing/2014/main" id="{7D42F468-E859-8A44-2666-38313FFFEC13}"/>
              </a:ext>
            </a:extLst>
          </p:cNvPr>
          <p:cNvSpPr>
            <a:spLocks noGrp="1"/>
          </p:cNvSpPr>
          <p:nvPr>
            <p:ph type="body" idx="1"/>
          </p:nvPr>
        </p:nvSpPr>
        <p:spPr/>
        <p:txBody>
          <a:bodyPr/>
          <a:lstStyle/>
          <a:p>
            <a:pPr>
              <a:buNone/>
            </a:pPr>
            <a:r>
              <a:rPr lang="ja-JP" altLang="en-US" b="1" dirty="0"/>
              <a:t>テーマ：誰が語り、どの時制が使われるか？</a:t>
            </a:r>
            <a:endParaRPr lang="ja-JP" altLang="en-US" dirty="0"/>
          </a:p>
          <a:p>
            <a:pPr>
              <a:buFont typeface="Arial" panose="020B0604020202020204" pitchFamily="34" charset="0"/>
              <a:buChar char="•"/>
            </a:pPr>
            <a:r>
              <a:rPr lang="ja-JP" altLang="en-US" dirty="0"/>
              <a:t>人称（</a:t>
            </a:r>
            <a:r>
              <a:rPr lang="en-US" altLang="ja-JP" dirty="0"/>
              <a:t>je, il, nous, on</a:t>
            </a:r>
            <a:r>
              <a:rPr lang="ja-JP" altLang="en-US" dirty="0"/>
              <a:t>）の使用頻度を正規表現＋</a:t>
            </a:r>
            <a:r>
              <a:rPr lang="en-US" altLang="ja-JP" dirty="0" err="1"/>
              <a:t>EmEditor</a:t>
            </a:r>
            <a:r>
              <a:rPr lang="ja-JP" altLang="en-US" dirty="0"/>
              <a:t>でカウント</a:t>
            </a:r>
          </a:p>
          <a:p>
            <a:pPr>
              <a:buFont typeface="Arial" panose="020B0604020202020204" pitchFamily="34" charset="0"/>
              <a:buChar char="•"/>
            </a:pPr>
            <a:r>
              <a:rPr lang="ja-JP" altLang="en-US" dirty="0"/>
              <a:t>時制（</a:t>
            </a:r>
            <a:r>
              <a:rPr lang="en-US" altLang="ja-JP" dirty="0" err="1"/>
              <a:t>présent</a:t>
            </a:r>
            <a:r>
              <a:rPr lang="en-US" altLang="ja-JP" dirty="0"/>
              <a:t>, </a:t>
            </a:r>
            <a:r>
              <a:rPr lang="en-US" altLang="ja-JP" dirty="0" err="1"/>
              <a:t>imparfait</a:t>
            </a:r>
            <a:r>
              <a:rPr lang="en-US" altLang="ja-JP" dirty="0"/>
              <a:t>, passé </a:t>
            </a:r>
            <a:r>
              <a:rPr lang="en-US" altLang="ja-JP" dirty="0" err="1"/>
              <a:t>composé</a:t>
            </a:r>
            <a:r>
              <a:rPr lang="ja-JP" altLang="en-US" dirty="0"/>
              <a:t>）の分布を</a:t>
            </a:r>
            <a:r>
              <a:rPr lang="en-US" altLang="ja-JP" dirty="0"/>
              <a:t>Sketch Engine</a:t>
            </a:r>
            <a:r>
              <a:rPr lang="ja-JP" altLang="en-US" dirty="0"/>
              <a:t>で抽出</a:t>
            </a:r>
          </a:p>
          <a:p>
            <a:pPr>
              <a:buFont typeface="Arial" panose="020B0604020202020204" pitchFamily="34" charset="0"/>
              <a:buChar char="•"/>
            </a:pPr>
            <a:r>
              <a:rPr lang="ja-JP" altLang="en-US" dirty="0"/>
              <a:t>出力結果を</a:t>
            </a:r>
            <a:r>
              <a:rPr lang="en-US" altLang="ja-JP" dirty="0"/>
              <a:t>Excel</a:t>
            </a:r>
            <a:r>
              <a:rPr lang="ja-JP" altLang="en-US" dirty="0"/>
              <a:t>で整理し、語りの構造を分析</a:t>
            </a:r>
          </a:p>
          <a:p>
            <a:pPr>
              <a:buFont typeface="Arial" panose="020B0604020202020204" pitchFamily="34" charset="0"/>
              <a:buChar char="•"/>
            </a:pPr>
            <a:r>
              <a:rPr lang="ja-JP" altLang="en-US" dirty="0"/>
              <a:t>多言語比較（仏独英）：語りの主観性と客観性の違いを議論</a:t>
            </a:r>
          </a:p>
          <a:p>
            <a:endParaRPr kumimoji="1" lang="ja-JP" altLang="en-US" dirty="0"/>
          </a:p>
        </p:txBody>
      </p:sp>
    </p:spTree>
    <p:extLst>
      <p:ext uri="{BB962C8B-B14F-4D97-AF65-F5344CB8AC3E}">
        <p14:creationId xmlns:p14="http://schemas.microsoft.com/office/powerpoint/2010/main" val="2447594730"/>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77E1BB-8639-7163-C008-00266D7647F4}"/>
              </a:ext>
            </a:extLst>
          </p:cNvPr>
          <p:cNvSpPr>
            <a:spLocks noGrp="1"/>
          </p:cNvSpPr>
          <p:nvPr>
            <p:ph type="title"/>
          </p:nvPr>
        </p:nvSpPr>
        <p:spPr/>
        <p:txBody>
          <a:bodyPr/>
          <a:lstStyle/>
          <a:p>
            <a:r>
              <a:rPr lang="ja-JP" altLang="en-US" dirty="0"/>
              <a:t>✅ </a:t>
            </a:r>
            <a:r>
              <a:rPr lang="ja-JP" altLang="en-US" b="1" dirty="0"/>
              <a:t>第</a:t>
            </a:r>
            <a:r>
              <a:rPr lang="en-US" altLang="ja-JP" b="1" dirty="0"/>
              <a:t>10</a:t>
            </a:r>
            <a:r>
              <a:rPr lang="ja-JP" altLang="en-US" b="1" dirty="0"/>
              <a:t>回：文学と新聞の語彙場比較（応用）</a:t>
            </a:r>
            <a:endParaRPr kumimoji="1" lang="ja-JP" altLang="en-US" dirty="0"/>
          </a:p>
        </p:txBody>
      </p:sp>
      <p:sp>
        <p:nvSpPr>
          <p:cNvPr id="3" name="テキスト プレースホルダー 2">
            <a:extLst>
              <a:ext uri="{FF2B5EF4-FFF2-40B4-BE49-F238E27FC236}">
                <a16:creationId xmlns:a16="http://schemas.microsoft.com/office/drawing/2014/main" id="{B9D6EAD0-B37B-E8CA-241C-B47583D57DA7}"/>
              </a:ext>
            </a:extLst>
          </p:cNvPr>
          <p:cNvSpPr>
            <a:spLocks noGrp="1"/>
          </p:cNvSpPr>
          <p:nvPr>
            <p:ph type="body" idx="1"/>
          </p:nvPr>
        </p:nvSpPr>
        <p:spPr/>
        <p:txBody>
          <a:bodyPr/>
          <a:lstStyle/>
          <a:p>
            <a:pPr>
              <a:buNone/>
            </a:pPr>
            <a:r>
              <a:rPr lang="ja-JP" altLang="en-US" b="1" dirty="0"/>
              <a:t>テーマ：ジャンルによる語彙の多様性と定型性を視覚化する</a:t>
            </a:r>
            <a:endParaRPr lang="ja-JP" altLang="en-US" dirty="0"/>
          </a:p>
          <a:p>
            <a:pPr>
              <a:buFont typeface="Arial" panose="020B0604020202020204" pitchFamily="34" charset="0"/>
              <a:buChar char="•"/>
            </a:pPr>
            <a:r>
              <a:rPr lang="ja-JP" altLang="en-US" dirty="0"/>
              <a:t>あなたの論文に基づいて、再び「新聞 </a:t>
            </a:r>
            <a:r>
              <a:rPr lang="en-US" altLang="ja-JP" dirty="0"/>
              <a:t>vs </a:t>
            </a:r>
            <a:r>
              <a:rPr lang="ja-JP" altLang="en-US" dirty="0"/>
              <a:t>文学」比較を深化</a:t>
            </a:r>
          </a:p>
          <a:p>
            <a:pPr>
              <a:buFont typeface="Arial" panose="020B0604020202020204" pitchFamily="34" charset="0"/>
              <a:buChar char="•"/>
            </a:pPr>
            <a:r>
              <a:rPr lang="en-US" altLang="ja-JP" dirty="0"/>
              <a:t>Frantext</a:t>
            </a:r>
            <a:r>
              <a:rPr lang="ja-JP" altLang="en-US" dirty="0"/>
              <a:t>で小説・評論・記事などのジャンル別検索</a:t>
            </a:r>
          </a:p>
          <a:p>
            <a:pPr>
              <a:buFont typeface="Arial" panose="020B0604020202020204" pitchFamily="34" charset="0"/>
              <a:buChar char="•"/>
            </a:pPr>
            <a:r>
              <a:rPr lang="ja-JP" altLang="en-US" dirty="0"/>
              <a:t>「</a:t>
            </a:r>
            <a:r>
              <a:rPr lang="en-US" altLang="ja-JP" dirty="0" err="1"/>
              <a:t>vérité</a:t>
            </a:r>
            <a:r>
              <a:rPr lang="ja-JP" altLang="en-US" dirty="0"/>
              <a:t>」「</a:t>
            </a:r>
            <a:r>
              <a:rPr lang="en-US" altLang="ja-JP" dirty="0"/>
              <a:t>violence</a:t>
            </a:r>
            <a:r>
              <a:rPr lang="ja-JP" altLang="en-US" dirty="0"/>
              <a:t>」「</a:t>
            </a:r>
            <a:r>
              <a:rPr lang="en-US" altLang="ja-JP" dirty="0"/>
              <a:t>justice</a:t>
            </a:r>
            <a:r>
              <a:rPr lang="ja-JP" altLang="en-US" dirty="0"/>
              <a:t>」などの語の出現傾向を可視化</a:t>
            </a:r>
          </a:p>
          <a:p>
            <a:pPr>
              <a:buFont typeface="Arial" panose="020B0604020202020204" pitchFamily="34" charset="0"/>
              <a:buChar char="•"/>
            </a:pPr>
            <a:r>
              <a:rPr lang="en-US" altLang="ja-JP" dirty="0"/>
              <a:t>n-gram</a:t>
            </a:r>
            <a:r>
              <a:rPr lang="ja-JP" altLang="en-US" dirty="0"/>
              <a:t>頻度・多様性の数値的指標化（</a:t>
            </a:r>
            <a:r>
              <a:rPr lang="en-US" altLang="ja-JP" dirty="0"/>
              <a:t>TTR</a:t>
            </a:r>
            <a:r>
              <a:rPr lang="ja-JP" altLang="en-US" dirty="0"/>
              <a:t>など）</a:t>
            </a:r>
          </a:p>
          <a:p>
            <a:endParaRPr kumimoji="1" lang="ja-JP" altLang="en-US" dirty="0"/>
          </a:p>
        </p:txBody>
      </p:sp>
    </p:spTree>
    <p:extLst>
      <p:ext uri="{BB962C8B-B14F-4D97-AF65-F5344CB8AC3E}">
        <p14:creationId xmlns:p14="http://schemas.microsoft.com/office/powerpoint/2010/main" val="512142406"/>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DF7E13-D930-700A-72B2-1D562A0B7FD1}"/>
              </a:ext>
            </a:extLst>
          </p:cNvPr>
          <p:cNvSpPr>
            <a:spLocks noGrp="1"/>
          </p:cNvSpPr>
          <p:nvPr>
            <p:ph type="title"/>
          </p:nvPr>
        </p:nvSpPr>
        <p:spPr/>
        <p:txBody>
          <a:bodyPr/>
          <a:lstStyle/>
          <a:p>
            <a:r>
              <a:rPr lang="ja-JP" altLang="en-US" dirty="0"/>
              <a:t>✅ </a:t>
            </a:r>
            <a:r>
              <a:rPr lang="ja-JP" altLang="en-US" b="1" dirty="0"/>
              <a:t>第</a:t>
            </a:r>
            <a:r>
              <a:rPr lang="en-US" altLang="ja-JP" b="1" dirty="0"/>
              <a:t>11</a:t>
            </a:r>
            <a:r>
              <a:rPr lang="ja-JP" altLang="en-US" b="1" dirty="0"/>
              <a:t>回：翻訳スタイルの対照分析</a:t>
            </a:r>
            <a:endParaRPr kumimoji="1" lang="ja-JP" altLang="en-US" dirty="0"/>
          </a:p>
        </p:txBody>
      </p:sp>
      <p:sp>
        <p:nvSpPr>
          <p:cNvPr id="3" name="テキスト プレースホルダー 2">
            <a:extLst>
              <a:ext uri="{FF2B5EF4-FFF2-40B4-BE49-F238E27FC236}">
                <a16:creationId xmlns:a16="http://schemas.microsoft.com/office/drawing/2014/main" id="{DF5585D7-260A-2029-85AB-F14236D96012}"/>
              </a:ext>
            </a:extLst>
          </p:cNvPr>
          <p:cNvSpPr>
            <a:spLocks noGrp="1"/>
          </p:cNvSpPr>
          <p:nvPr>
            <p:ph type="body" idx="1"/>
          </p:nvPr>
        </p:nvSpPr>
        <p:spPr/>
        <p:txBody>
          <a:bodyPr/>
          <a:lstStyle/>
          <a:p>
            <a:pPr>
              <a:buNone/>
            </a:pPr>
            <a:r>
              <a:rPr lang="ja-JP" altLang="en-US" b="1" dirty="0"/>
              <a:t>テーマ：構文・語彙は翻訳でどう変わるか？</a:t>
            </a:r>
            <a:endParaRPr lang="ja-JP" altLang="en-US" dirty="0"/>
          </a:p>
          <a:p>
            <a:pPr>
              <a:buFont typeface="Arial" panose="020B0604020202020204" pitchFamily="34" charset="0"/>
              <a:buChar char="•"/>
            </a:pPr>
            <a:r>
              <a:rPr lang="ja-JP" altLang="en-US" dirty="0"/>
              <a:t>クンデラの仏独英の同一箇所を整形（</a:t>
            </a:r>
            <a:r>
              <a:rPr lang="en-US" altLang="ja-JP" dirty="0" err="1"/>
              <a:t>EmEditor</a:t>
            </a:r>
            <a:r>
              <a:rPr lang="ja-JP" altLang="en-US" dirty="0"/>
              <a:t>で並列表示）</a:t>
            </a:r>
          </a:p>
          <a:p>
            <a:pPr>
              <a:buFont typeface="Arial" panose="020B0604020202020204" pitchFamily="34" charset="0"/>
              <a:buChar char="•"/>
            </a:pPr>
            <a:r>
              <a:rPr lang="ja-JP" altLang="en-US" dirty="0"/>
              <a:t>定型構文／否定表現／モダリティ（例：</a:t>
            </a:r>
            <a:r>
              <a:rPr lang="en-US" altLang="ja-JP" dirty="0" err="1"/>
              <a:t>peut-être</a:t>
            </a:r>
            <a:r>
              <a:rPr lang="en-US" altLang="ja-JP" dirty="0"/>
              <a:t>, </a:t>
            </a:r>
            <a:r>
              <a:rPr lang="en-US" altLang="ja-JP" dirty="0" err="1"/>
              <a:t>müssen</a:t>
            </a:r>
            <a:r>
              <a:rPr lang="en-US" altLang="ja-JP" dirty="0"/>
              <a:t>, might</a:t>
            </a:r>
            <a:r>
              <a:rPr lang="ja-JP" altLang="en-US" dirty="0"/>
              <a:t>）を抽出</a:t>
            </a:r>
          </a:p>
          <a:p>
            <a:pPr>
              <a:buFont typeface="Arial" panose="020B0604020202020204" pitchFamily="34" charset="0"/>
              <a:buChar char="•"/>
            </a:pPr>
            <a:r>
              <a:rPr lang="ja-JP" altLang="en-US" dirty="0"/>
              <a:t>正規表現＋</a:t>
            </a:r>
            <a:r>
              <a:rPr lang="en-US" altLang="ja-JP" dirty="0"/>
              <a:t>Excel</a:t>
            </a:r>
            <a:r>
              <a:rPr lang="ja-JP" altLang="en-US" dirty="0"/>
              <a:t>で出現回数の比較表作成</a:t>
            </a:r>
          </a:p>
          <a:p>
            <a:pPr>
              <a:buFont typeface="Arial" panose="020B0604020202020204" pitchFamily="34" charset="0"/>
              <a:buChar char="•"/>
            </a:pPr>
            <a:r>
              <a:rPr lang="ja-JP" altLang="en-US" dirty="0"/>
              <a:t>翻訳の「省略」「強調」「再構成」を文体論的に観察</a:t>
            </a:r>
          </a:p>
          <a:p>
            <a:endParaRPr kumimoji="1" lang="ja-JP" altLang="en-US" dirty="0"/>
          </a:p>
        </p:txBody>
      </p:sp>
    </p:spTree>
    <p:extLst>
      <p:ext uri="{BB962C8B-B14F-4D97-AF65-F5344CB8AC3E}">
        <p14:creationId xmlns:p14="http://schemas.microsoft.com/office/powerpoint/2010/main" val="1846671921"/>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415FA3-F371-709B-9586-310F0F2A0CE8}"/>
              </a:ext>
            </a:extLst>
          </p:cNvPr>
          <p:cNvSpPr>
            <a:spLocks noGrp="1"/>
          </p:cNvSpPr>
          <p:nvPr>
            <p:ph type="title"/>
          </p:nvPr>
        </p:nvSpPr>
        <p:spPr/>
        <p:txBody>
          <a:bodyPr/>
          <a:lstStyle/>
          <a:p>
            <a:r>
              <a:rPr lang="ja-JP" altLang="en-US" dirty="0"/>
              <a:t>✅ </a:t>
            </a:r>
            <a:r>
              <a:rPr lang="ja-JP" altLang="en-US" b="1" dirty="0"/>
              <a:t>第</a:t>
            </a:r>
            <a:r>
              <a:rPr lang="en-US" altLang="ja-JP" b="1" dirty="0"/>
              <a:t>12</a:t>
            </a:r>
            <a:r>
              <a:rPr lang="ja-JP" altLang="en-US" b="1" dirty="0"/>
              <a:t>回：自由プロジェクト準備</a:t>
            </a:r>
            <a:endParaRPr kumimoji="1" lang="ja-JP" altLang="en-US" dirty="0"/>
          </a:p>
        </p:txBody>
      </p:sp>
      <p:sp>
        <p:nvSpPr>
          <p:cNvPr id="3" name="テキスト プレースホルダー 2">
            <a:extLst>
              <a:ext uri="{FF2B5EF4-FFF2-40B4-BE49-F238E27FC236}">
                <a16:creationId xmlns:a16="http://schemas.microsoft.com/office/drawing/2014/main" id="{FA923E7B-2880-1426-A3E1-3DD59FBA567A}"/>
              </a:ext>
            </a:extLst>
          </p:cNvPr>
          <p:cNvSpPr>
            <a:spLocks noGrp="1"/>
          </p:cNvSpPr>
          <p:nvPr>
            <p:ph type="body" idx="1"/>
          </p:nvPr>
        </p:nvSpPr>
        <p:spPr/>
        <p:txBody>
          <a:bodyPr/>
          <a:lstStyle/>
          <a:p>
            <a:pPr>
              <a:buNone/>
            </a:pPr>
            <a:r>
              <a:rPr lang="ja-JP" altLang="en-US" b="1" dirty="0"/>
              <a:t>テーマ：分析設計・ツールの再確認・課題の明確化</a:t>
            </a:r>
            <a:endParaRPr lang="ja-JP" altLang="en-US" dirty="0"/>
          </a:p>
          <a:p>
            <a:pPr>
              <a:buFont typeface="Arial" panose="020B0604020202020204" pitchFamily="34" charset="0"/>
              <a:buChar char="•"/>
            </a:pPr>
            <a:r>
              <a:rPr lang="ja-JP" altLang="en-US" dirty="0"/>
              <a:t>各学生がプロジェクトテーマを明示し、分析設計に入る</a:t>
            </a:r>
          </a:p>
          <a:p>
            <a:pPr>
              <a:buFont typeface="Arial" panose="020B0604020202020204" pitchFamily="34" charset="0"/>
              <a:buChar char="•"/>
            </a:pPr>
            <a:r>
              <a:rPr lang="ja-JP" altLang="en-US" dirty="0"/>
              <a:t>教員がそれぞれにツール提案・技術支援</a:t>
            </a:r>
          </a:p>
          <a:p>
            <a:pPr>
              <a:buFont typeface="Arial" panose="020B0604020202020204" pitchFamily="34" charset="0"/>
              <a:buChar char="•"/>
            </a:pPr>
            <a:r>
              <a:rPr lang="ja-JP" altLang="en-US" dirty="0"/>
              <a:t>例：</a:t>
            </a:r>
          </a:p>
          <a:p>
            <a:pPr marL="742950" lvl="1" indent="-285750">
              <a:buFont typeface="Arial" panose="020B0604020202020204" pitchFamily="34" charset="0"/>
              <a:buChar char="•"/>
            </a:pPr>
            <a:r>
              <a:rPr lang="ja-JP" altLang="en-US" dirty="0"/>
              <a:t>「</a:t>
            </a:r>
            <a:r>
              <a:rPr lang="en-US" altLang="ja-JP" dirty="0"/>
              <a:t>Kundera</a:t>
            </a:r>
            <a:r>
              <a:rPr lang="ja-JP" altLang="en-US" dirty="0"/>
              <a:t>作品における</a:t>
            </a:r>
            <a:r>
              <a:rPr lang="en-US" altLang="ja-JP" dirty="0"/>
              <a:t>〈</a:t>
            </a:r>
            <a:r>
              <a:rPr lang="ja-JP" altLang="en-US" dirty="0"/>
              <a:t>身体</a:t>
            </a:r>
            <a:r>
              <a:rPr lang="en-US" altLang="ja-JP" dirty="0"/>
              <a:t>〉</a:t>
            </a:r>
            <a:r>
              <a:rPr lang="ja-JP" altLang="en-US" dirty="0"/>
              <a:t>の語彙の使われ方」</a:t>
            </a:r>
          </a:p>
          <a:p>
            <a:pPr marL="742950" lvl="1" indent="-285750">
              <a:buFont typeface="Arial" panose="020B0604020202020204" pitchFamily="34" charset="0"/>
              <a:buChar char="•"/>
            </a:pPr>
            <a:r>
              <a:rPr lang="ja-JP" altLang="en-US" dirty="0"/>
              <a:t>「仏独語でのモダリティ構文の比較分析」</a:t>
            </a:r>
          </a:p>
          <a:p>
            <a:pPr marL="742950" lvl="1" indent="-285750">
              <a:buFont typeface="Arial" panose="020B0604020202020204" pitchFamily="34" charset="0"/>
              <a:buChar char="•"/>
            </a:pPr>
            <a:r>
              <a:rPr lang="ja-JP" altLang="en-US" dirty="0"/>
              <a:t>「文体の定型度とジャンルの関係」</a:t>
            </a:r>
          </a:p>
          <a:p>
            <a:endParaRPr kumimoji="1" lang="ja-JP" altLang="en-US" dirty="0"/>
          </a:p>
        </p:txBody>
      </p:sp>
    </p:spTree>
    <p:extLst>
      <p:ext uri="{BB962C8B-B14F-4D97-AF65-F5344CB8AC3E}">
        <p14:creationId xmlns:p14="http://schemas.microsoft.com/office/powerpoint/2010/main" val="146832968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78A54B-3D79-0D44-D75F-B7AAB46647EB}"/>
              </a:ext>
            </a:extLst>
          </p:cNvPr>
          <p:cNvSpPr>
            <a:spLocks noGrp="1"/>
          </p:cNvSpPr>
          <p:nvPr>
            <p:ph type="title"/>
          </p:nvPr>
        </p:nvSpPr>
        <p:spPr/>
        <p:txBody>
          <a:bodyPr/>
          <a:lstStyle/>
          <a:p>
            <a:r>
              <a:rPr lang="ja-JP" altLang="en-US" dirty="0"/>
              <a:t>✅ </a:t>
            </a:r>
            <a:r>
              <a:rPr lang="ja-JP" altLang="en-US" b="1" dirty="0"/>
              <a:t>第</a:t>
            </a:r>
            <a:r>
              <a:rPr lang="en-US" altLang="ja-JP" b="1" dirty="0"/>
              <a:t>13</a:t>
            </a:r>
            <a:r>
              <a:rPr lang="ja-JP" altLang="en-US" b="1" dirty="0"/>
              <a:t>回：プロジェクト作業日</a:t>
            </a:r>
            <a:endParaRPr kumimoji="1" lang="ja-JP" altLang="en-US" dirty="0"/>
          </a:p>
        </p:txBody>
      </p:sp>
      <p:sp>
        <p:nvSpPr>
          <p:cNvPr id="3" name="テキスト プレースホルダー 2">
            <a:extLst>
              <a:ext uri="{FF2B5EF4-FFF2-40B4-BE49-F238E27FC236}">
                <a16:creationId xmlns:a16="http://schemas.microsoft.com/office/drawing/2014/main" id="{FBE5ED42-05A7-AEC9-71CC-9C45119CE3E8}"/>
              </a:ext>
            </a:extLst>
          </p:cNvPr>
          <p:cNvSpPr>
            <a:spLocks noGrp="1"/>
          </p:cNvSpPr>
          <p:nvPr>
            <p:ph type="body" idx="1"/>
          </p:nvPr>
        </p:nvSpPr>
        <p:spPr/>
        <p:txBody>
          <a:bodyPr/>
          <a:lstStyle/>
          <a:p>
            <a:pPr>
              <a:buNone/>
            </a:pPr>
            <a:r>
              <a:rPr lang="ja-JP" altLang="en-US" b="1" dirty="0"/>
              <a:t>テーマ：データ収集・整形・可視化・論点整理</a:t>
            </a:r>
            <a:endParaRPr lang="ja-JP" altLang="en-US" dirty="0"/>
          </a:p>
          <a:p>
            <a:pPr>
              <a:buFont typeface="Arial" panose="020B0604020202020204" pitchFamily="34" charset="0"/>
              <a:buChar char="•"/>
            </a:pPr>
            <a:r>
              <a:rPr lang="ja-JP" altLang="en-US" dirty="0"/>
              <a:t>作業時間の確保</a:t>
            </a:r>
          </a:p>
          <a:p>
            <a:pPr>
              <a:buFont typeface="Arial" panose="020B0604020202020204" pitchFamily="34" charset="0"/>
              <a:buChar char="•"/>
            </a:pPr>
            <a:r>
              <a:rPr lang="en-US" altLang="ja-JP" dirty="0" err="1"/>
              <a:t>EmEditor</a:t>
            </a:r>
            <a:r>
              <a:rPr lang="ja-JP" altLang="en-US" dirty="0"/>
              <a:t>での構文抽出、</a:t>
            </a:r>
            <a:r>
              <a:rPr lang="en-US" altLang="ja-JP" dirty="0"/>
              <a:t>Sketch Engine</a:t>
            </a:r>
            <a:r>
              <a:rPr lang="ja-JP" altLang="en-US" dirty="0"/>
              <a:t>での共起語取得</a:t>
            </a:r>
          </a:p>
          <a:p>
            <a:pPr>
              <a:buFont typeface="Arial" panose="020B0604020202020204" pitchFamily="34" charset="0"/>
              <a:buChar char="•"/>
            </a:pPr>
            <a:r>
              <a:rPr lang="en-US" altLang="ja-JP" dirty="0"/>
              <a:t>Excel</a:t>
            </a:r>
            <a:r>
              <a:rPr lang="ja-JP" altLang="en-US" dirty="0"/>
              <a:t>でのグラフ化・統計処理</a:t>
            </a:r>
          </a:p>
          <a:p>
            <a:pPr>
              <a:buFont typeface="Arial" panose="020B0604020202020204" pitchFamily="34" charset="0"/>
              <a:buChar char="•"/>
            </a:pPr>
            <a:r>
              <a:rPr lang="ja-JP" altLang="en-US" dirty="0"/>
              <a:t>教員によるフィードバック・レビュー</a:t>
            </a:r>
          </a:p>
          <a:p>
            <a:endParaRPr kumimoji="1" lang="ja-JP" altLang="en-US" dirty="0"/>
          </a:p>
        </p:txBody>
      </p:sp>
    </p:spTree>
    <p:extLst>
      <p:ext uri="{BB962C8B-B14F-4D97-AF65-F5344CB8AC3E}">
        <p14:creationId xmlns:p14="http://schemas.microsoft.com/office/powerpoint/2010/main" val="2183591999"/>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59464-8BDD-B775-E6A8-EE5AD45CBDE2}"/>
              </a:ext>
            </a:extLst>
          </p:cNvPr>
          <p:cNvSpPr>
            <a:spLocks noGrp="1"/>
          </p:cNvSpPr>
          <p:nvPr>
            <p:ph type="title"/>
          </p:nvPr>
        </p:nvSpPr>
        <p:spPr/>
        <p:txBody>
          <a:bodyPr/>
          <a:lstStyle/>
          <a:p>
            <a:r>
              <a:rPr lang="ja-JP" altLang="en-US" dirty="0"/>
              <a:t>✅ </a:t>
            </a:r>
            <a:r>
              <a:rPr lang="ja-JP" altLang="en-US" b="1" dirty="0"/>
              <a:t>第</a:t>
            </a:r>
            <a:r>
              <a:rPr lang="en-US" altLang="ja-JP" b="1" dirty="0"/>
              <a:t>14</a:t>
            </a:r>
            <a:r>
              <a:rPr lang="ja-JP" altLang="en-US" b="1" dirty="0"/>
              <a:t>回：最終発表と総括</a:t>
            </a:r>
            <a:endParaRPr kumimoji="1" lang="ja-JP" altLang="en-US" dirty="0"/>
          </a:p>
        </p:txBody>
      </p:sp>
      <p:sp>
        <p:nvSpPr>
          <p:cNvPr id="3" name="テキスト プレースホルダー 2">
            <a:extLst>
              <a:ext uri="{FF2B5EF4-FFF2-40B4-BE49-F238E27FC236}">
                <a16:creationId xmlns:a16="http://schemas.microsoft.com/office/drawing/2014/main" id="{4978DAE4-9646-CE82-6AC4-C0C298C764FE}"/>
              </a:ext>
            </a:extLst>
          </p:cNvPr>
          <p:cNvSpPr>
            <a:spLocks noGrp="1"/>
          </p:cNvSpPr>
          <p:nvPr>
            <p:ph type="body" idx="1"/>
          </p:nvPr>
        </p:nvSpPr>
        <p:spPr/>
        <p:txBody>
          <a:bodyPr/>
          <a:lstStyle/>
          <a:p>
            <a:pPr>
              <a:buNone/>
            </a:pPr>
            <a:r>
              <a:rPr lang="ja-JP" altLang="en-US" b="1" dirty="0"/>
              <a:t>テーマ：データをもとに文学と文体を語る</a:t>
            </a:r>
            <a:endParaRPr lang="ja-JP" altLang="en-US" dirty="0"/>
          </a:p>
          <a:p>
            <a:pPr>
              <a:buFont typeface="Arial" panose="020B0604020202020204" pitchFamily="34" charset="0"/>
              <a:buChar char="•"/>
            </a:pPr>
            <a:r>
              <a:rPr lang="ja-JP" altLang="en-US" dirty="0"/>
              <a:t>各学生の発表（</a:t>
            </a:r>
            <a:r>
              <a:rPr lang="en-US" altLang="ja-JP" dirty="0"/>
              <a:t>15</a:t>
            </a:r>
            <a:r>
              <a:rPr lang="ja-JP" altLang="en-US" dirty="0"/>
              <a:t>分</a:t>
            </a:r>
            <a:r>
              <a:rPr lang="en-US" altLang="ja-JP" dirty="0"/>
              <a:t>×2</a:t>
            </a:r>
            <a:r>
              <a:rPr lang="ja-JP" altLang="en-US" dirty="0"/>
              <a:t>名＋質疑）：</a:t>
            </a:r>
          </a:p>
          <a:p>
            <a:pPr marL="742950" lvl="1" indent="-285750">
              <a:buFont typeface="Arial" panose="020B0604020202020204" pitchFamily="34" charset="0"/>
              <a:buChar char="•"/>
            </a:pPr>
            <a:r>
              <a:rPr lang="ja-JP" altLang="en-US" dirty="0"/>
              <a:t>研究テーマ → 手法 → データ → 分析 → 結論・考察</a:t>
            </a:r>
          </a:p>
          <a:p>
            <a:pPr>
              <a:buFont typeface="Arial" panose="020B0604020202020204" pitchFamily="34" charset="0"/>
              <a:buChar char="•"/>
            </a:pPr>
            <a:r>
              <a:rPr lang="ja-JP" altLang="en-US" dirty="0"/>
              <a:t>総括ディスカッション：</a:t>
            </a:r>
          </a:p>
          <a:p>
            <a:pPr marL="742950" lvl="1" indent="-285750">
              <a:buFont typeface="Arial" panose="020B0604020202020204" pitchFamily="34" charset="0"/>
              <a:buChar char="•"/>
            </a:pPr>
            <a:r>
              <a:rPr lang="ja-JP" altLang="en-US" dirty="0"/>
              <a:t>「テキストマイニングで見えてきた文体・語法」</a:t>
            </a:r>
          </a:p>
          <a:p>
            <a:pPr marL="742950" lvl="1" indent="-285750">
              <a:buFont typeface="Arial" panose="020B0604020202020204" pitchFamily="34" charset="0"/>
              <a:buChar char="•"/>
            </a:pPr>
            <a:r>
              <a:rPr lang="ja-JP" altLang="en-US" dirty="0"/>
              <a:t>「言語間比較における発見」</a:t>
            </a:r>
          </a:p>
          <a:p>
            <a:pPr marL="742950" lvl="1" indent="-285750">
              <a:buFont typeface="Arial" panose="020B0604020202020204" pitchFamily="34" charset="0"/>
              <a:buChar char="•"/>
            </a:pPr>
            <a:r>
              <a:rPr lang="ja-JP" altLang="en-US" dirty="0"/>
              <a:t>「数値は文学に何をもたらすか？」</a:t>
            </a:r>
          </a:p>
          <a:p>
            <a:endParaRPr kumimoji="1" lang="ja-JP" altLang="en-US" dirty="0"/>
          </a:p>
        </p:txBody>
      </p:sp>
    </p:spTree>
    <p:extLst>
      <p:ext uri="{BB962C8B-B14F-4D97-AF65-F5344CB8AC3E}">
        <p14:creationId xmlns:p14="http://schemas.microsoft.com/office/powerpoint/2010/main" val="86136737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6E663B-FA23-04C7-107D-05E8928E1DF5}"/>
              </a:ext>
            </a:extLst>
          </p:cNvPr>
          <p:cNvSpPr>
            <a:spLocks noGrp="1"/>
          </p:cNvSpPr>
          <p:nvPr>
            <p:ph type="title"/>
          </p:nvPr>
        </p:nvSpPr>
        <p:spPr/>
        <p:txBody>
          <a:bodyPr/>
          <a:lstStyle/>
          <a:p>
            <a:r>
              <a:rPr lang="ja-JP" altLang="en-US" dirty="0"/>
              <a:t>補助教材</a:t>
            </a:r>
            <a:endParaRPr kumimoji="1" lang="ja-JP" altLang="en-US" dirty="0"/>
          </a:p>
        </p:txBody>
      </p:sp>
      <p:graphicFrame>
        <p:nvGraphicFramePr>
          <p:cNvPr id="6" name="表 5">
            <a:extLst>
              <a:ext uri="{FF2B5EF4-FFF2-40B4-BE49-F238E27FC236}">
                <a16:creationId xmlns:a16="http://schemas.microsoft.com/office/drawing/2014/main" id="{0EDA1B21-CD40-F18F-DC78-583A877C9600}"/>
              </a:ext>
            </a:extLst>
          </p:cNvPr>
          <p:cNvGraphicFramePr>
            <a:graphicFrameLocks noGrp="1"/>
          </p:cNvGraphicFramePr>
          <p:nvPr>
            <p:extLst>
              <p:ext uri="{D42A27DB-BD31-4B8C-83A1-F6EECF244321}">
                <p14:modId xmlns:p14="http://schemas.microsoft.com/office/powerpoint/2010/main" val="2687898944"/>
              </p:ext>
            </p:extLst>
          </p:nvPr>
        </p:nvGraphicFramePr>
        <p:xfrm>
          <a:off x="-1029419" y="2556279"/>
          <a:ext cx="10972800" cy="1371600"/>
        </p:xfrm>
        <a:graphic>
          <a:graphicData uri="http://schemas.openxmlformats.org/drawingml/2006/table">
            <a:tbl>
              <a:tblPr/>
              <a:tblGrid>
                <a:gridCol w="5486400">
                  <a:extLst>
                    <a:ext uri="{9D8B030D-6E8A-4147-A177-3AD203B41FA5}">
                      <a16:colId xmlns:a16="http://schemas.microsoft.com/office/drawing/2014/main" val="1821855193"/>
                    </a:ext>
                  </a:extLst>
                </a:gridCol>
                <a:gridCol w="5486400">
                  <a:extLst>
                    <a:ext uri="{9D8B030D-6E8A-4147-A177-3AD203B41FA5}">
                      <a16:colId xmlns:a16="http://schemas.microsoft.com/office/drawing/2014/main" val="2216467094"/>
                    </a:ext>
                  </a:extLst>
                </a:gridCol>
              </a:tblGrid>
              <a:tr h="0">
                <a:tc>
                  <a:txBody>
                    <a:bodyPr/>
                    <a:lstStyle/>
                    <a:p>
                      <a:r>
                        <a:rPr lang="ja-JP" altLang="en-US"/>
                        <a:t>種類</a:t>
                      </a:r>
                    </a:p>
                  </a:txBody>
                  <a:tcPr anchor="ctr">
                    <a:lnL>
                      <a:noFill/>
                    </a:lnL>
                    <a:lnR>
                      <a:noFill/>
                    </a:lnR>
                    <a:lnT>
                      <a:noFill/>
                    </a:lnT>
                    <a:lnB>
                      <a:noFill/>
                    </a:lnB>
                    <a:noFill/>
                  </a:tcPr>
                </a:tc>
                <a:tc>
                  <a:txBody>
                    <a:bodyPr/>
                    <a:lstStyle/>
                    <a:p>
                      <a:r>
                        <a:rPr lang="ja-JP" altLang="en-US"/>
                        <a:t>内容</a:t>
                      </a:r>
                    </a:p>
                  </a:txBody>
                  <a:tcPr anchor="ctr">
                    <a:lnL>
                      <a:noFill/>
                    </a:lnL>
                    <a:lnR>
                      <a:noFill/>
                    </a:lnR>
                    <a:lnT>
                      <a:noFill/>
                    </a:lnT>
                    <a:lnB>
                      <a:noFill/>
                    </a:lnB>
                    <a:noFill/>
                  </a:tcPr>
                </a:tc>
                <a:extLst>
                  <a:ext uri="{0D108BD9-81ED-4DB2-BD59-A6C34878D82A}">
                    <a16:rowId xmlns:a16="http://schemas.microsoft.com/office/drawing/2014/main" val="3903397803"/>
                  </a:ext>
                </a:extLst>
              </a:tr>
              <a:tr h="0">
                <a:tc>
                  <a:txBody>
                    <a:bodyPr/>
                    <a:lstStyle/>
                    <a:p>
                      <a:r>
                        <a:rPr lang="en-US" altLang="ja-JP"/>
                        <a:t>Excel</a:t>
                      </a:r>
                      <a:r>
                        <a:rPr lang="ja-JP" altLang="en-US"/>
                        <a:t>テンプレート</a:t>
                      </a:r>
                    </a:p>
                  </a:txBody>
                  <a:tcPr anchor="ctr">
                    <a:lnL>
                      <a:noFill/>
                    </a:lnL>
                    <a:lnR>
                      <a:noFill/>
                    </a:lnR>
                    <a:lnT>
                      <a:noFill/>
                    </a:lnT>
                    <a:lnB>
                      <a:noFill/>
                    </a:lnB>
                    <a:noFill/>
                  </a:tcPr>
                </a:tc>
                <a:tc>
                  <a:txBody>
                    <a:bodyPr/>
                    <a:lstStyle/>
                    <a:p>
                      <a:r>
                        <a:rPr lang="ja-JP" altLang="en-US"/>
                        <a:t>頻度集計・共起語表・ヒートマップ・グラフ作成用</a:t>
                      </a:r>
                    </a:p>
                  </a:txBody>
                  <a:tcPr anchor="ctr">
                    <a:lnL>
                      <a:noFill/>
                    </a:lnL>
                    <a:lnR>
                      <a:noFill/>
                    </a:lnR>
                    <a:lnT>
                      <a:noFill/>
                    </a:lnT>
                    <a:lnB>
                      <a:noFill/>
                    </a:lnB>
                    <a:noFill/>
                  </a:tcPr>
                </a:tc>
                <a:extLst>
                  <a:ext uri="{0D108BD9-81ED-4DB2-BD59-A6C34878D82A}">
                    <a16:rowId xmlns:a16="http://schemas.microsoft.com/office/drawing/2014/main" val="618853880"/>
                  </a:ext>
                </a:extLst>
              </a:tr>
              <a:tr h="0">
                <a:tc>
                  <a:txBody>
                    <a:bodyPr/>
                    <a:lstStyle/>
                    <a:p>
                      <a:r>
                        <a:rPr lang="en-US"/>
                        <a:t>EmEditor</a:t>
                      </a:r>
                      <a:r>
                        <a:rPr lang="ja-JP" altLang="en-US"/>
                        <a:t>正規表現集</a:t>
                      </a:r>
                    </a:p>
                  </a:txBody>
                  <a:tcPr anchor="ctr">
                    <a:lnL>
                      <a:noFill/>
                    </a:lnL>
                    <a:lnR>
                      <a:noFill/>
                    </a:lnR>
                    <a:lnT>
                      <a:noFill/>
                    </a:lnT>
                    <a:lnB>
                      <a:noFill/>
                    </a:lnB>
                    <a:noFill/>
                  </a:tcPr>
                </a:tc>
                <a:tc>
                  <a:txBody>
                    <a:bodyPr/>
                    <a:lstStyle/>
                    <a:p>
                      <a:r>
                        <a:rPr lang="ja-JP" altLang="en-US" dirty="0"/>
                        <a:t>多言語対応：構文、時制、人称、否定の抽出例</a:t>
                      </a:r>
                    </a:p>
                  </a:txBody>
                  <a:tcPr anchor="ctr">
                    <a:lnL>
                      <a:noFill/>
                    </a:lnL>
                    <a:lnR>
                      <a:noFill/>
                    </a:lnR>
                    <a:lnT>
                      <a:noFill/>
                    </a:lnT>
                    <a:lnB>
                      <a:noFill/>
                    </a:lnB>
                    <a:noFill/>
                  </a:tcPr>
                </a:tc>
                <a:extLst>
                  <a:ext uri="{0D108BD9-81ED-4DB2-BD59-A6C34878D82A}">
                    <a16:rowId xmlns:a16="http://schemas.microsoft.com/office/drawing/2014/main" val="1091996914"/>
                  </a:ext>
                </a:extLst>
              </a:tr>
              <a:tr h="0">
                <a:tc>
                  <a:txBody>
                    <a:bodyPr/>
                    <a:lstStyle/>
                    <a:p>
                      <a:r>
                        <a:rPr lang="en-US"/>
                        <a:t>Sketch Engine</a:t>
                      </a:r>
                      <a:r>
                        <a:rPr lang="ja-JP" altLang="en-US"/>
                        <a:t>演習指示</a:t>
                      </a:r>
                    </a:p>
                  </a:txBody>
                  <a:tcPr anchor="ctr">
                    <a:lnL>
                      <a:noFill/>
                    </a:lnL>
                    <a:lnR>
                      <a:noFill/>
                    </a:lnR>
                    <a:lnT>
                      <a:noFill/>
                    </a:lnT>
                    <a:lnB>
                      <a:noFill/>
                    </a:lnB>
                    <a:noFill/>
                  </a:tcPr>
                </a:tc>
                <a:tc>
                  <a:txBody>
                    <a:bodyPr/>
                    <a:lstStyle/>
                    <a:p>
                      <a:r>
                        <a:rPr lang="en-US"/>
                        <a:t>Word Sketch／Collocations／Concordance</a:t>
                      </a:r>
                      <a:r>
                        <a:rPr lang="ja-JP" altLang="en-US"/>
                        <a:t>機能の説明</a:t>
                      </a:r>
                    </a:p>
                  </a:txBody>
                  <a:tcPr anchor="ctr">
                    <a:lnL>
                      <a:noFill/>
                    </a:lnL>
                    <a:lnR>
                      <a:noFill/>
                    </a:lnR>
                    <a:lnT>
                      <a:noFill/>
                    </a:lnT>
                    <a:lnB>
                      <a:noFill/>
                    </a:lnB>
                    <a:noFill/>
                  </a:tcPr>
                </a:tc>
                <a:extLst>
                  <a:ext uri="{0D108BD9-81ED-4DB2-BD59-A6C34878D82A}">
                    <a16:rowId xmlns:a16="http://schemas.microsoft.com/office/drawing/2014/main" val="52780345"/>
                  </a:ext>
                </a:extLst>
              </a:tr>
              <a:tr h="0">
                <a:tc>
                  <a:txBody>
                    <a:bodyPr/>
                    <a:lstStyle/>
                    <a:p>
                      <a:r>
                        <a:rPr lang="en-US"/>
                        <a:t>Frantext</a:t>
                      </a:r>
                      <a:r>
                        <a:rPr lang="ja-JP" altLang="en-US"/>
                        <a:t>操作ガイド</a:t>
                      </a:r>
                    </a:p>
                  </a:txBody>
                  <a:tcPr anchor="ctr">
                    <a:lnL>
                      <a:noFill/>
                    </a:lnL>
                    <a:lnR>
                      <a:noFill/>
                    </a:lnR>
                    <a:lnT>
                      <a:noFill/>
                    </a:lnT>
                    <a:lnB>
                      <a:noFill/>
                    </a:lnB>
                    <a:noFill/>
                  </a:tcPr>
                </a:tc>
                <a:tc>
                  <a:txBody>
                    <a:bodyPr/>
                    <a:lstStyle/>
                    <a:p>
                      <a:r>
                        <a:rPr lang="ja-JP" altLang="en-US" dirty="0"/>
                        <a:t>メタデータ検索、</a:t>
                      </a:r>
                      <a:r>
                        <a:rPr lang="en-US" altLang="ja-JP" dirty="0"/>
                        <a:t>CSV</a:t>
                      </a:r>
                      <a:r>
                        <a:rPr lang="ja-JP" altLang="en-US" dirty="0"/>
                        <a:t>出力の手順（日本語付き）</a:t>
                      </a:r>
                    </a:p>
                  </a:txBody>
                  <a:tcPr anchor="ctr">
                    <a:lnL>
                      <a:noFill/>
                    </a:lnL>
                    <a:lnR>
                      <a:noFill/>
                    </a:lnR>
                    <a:lnT>
                      <a:noFill/>
                    </a:lnT>
                    <a:lnB>
                      <a:noFill/>
                    </a:lnB>
                    <a:noFill/>
                  </a:tcPr>
                </a:tc>
                <a:extLst>
                  <a:ext uri="{0D108BD9-81ED-4DB2-BD59-A6C34878D82A}">
                    <a16:rowId xmlns:a16="http://schemas.microsoft.com/office/drawing/2014/main" val="2795613234"/>
                  </a:ext>
                </a:extLst>
              </a:tr>
            </a:tbl>
          </a:graphicData>
        </a:graphic>
      </p:graphicFrame>
    </p:spTree>
    <p:extLst>
      <p:ext uri="{BB962C8B-B14F-4D97-AF65-F5344CB8AC3E}">
        <p14:creationId xmlns:p14="http://schemas.microsoft.com/office/powerpoint/2010/main" val="169884073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8EFF5-C6F6-F767-CD88-B43BB9174D2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51787A6-757C-4648-CBA4-5A9992047932}"/>
              </a:ext>
            </a:extLst>
          </p:cNvPr>
          <p:cNvSpPr>
            <a:spLocks noGrp="1"/>
          </p:cNvSpPr>
          <p:nvPr>
            <p:ph type="title"/>
          </p:nvPr>
        </p:nvSpPr>
        <p:spPr>
          <a:xfrm>
            <a:off x="1251677" y="382384"/>
            <a:ext cx="10178324" cy="1101511"/>
          </a:xfrm>
        </p:spPr>
        <p:txBody>
          <a:bodyPr>
            <a:normAutofit fontScale="90000"/>
          </a:bodyPr>
          <a:lstStyle/>
          <a:p>
            <a:r>
              <a:rPr kumimoji="1" lang="en-US" altLang="ja-JP" dirty="0"/>
              <a:t>4/23</a:t>
            </a:r>
            <a:r>
              <a:rPr kumimoji="1" lang="ja-JP" altLang="en-US" dirty="0"/>
              <a:t>　文献を読む。裏をとる。</a:t>
            </a:r>
            <a:r>
              <a:rPr kumimoji="1" lang="en-US" altLang="ja-JP" dirty="0"/>
              <a:t>(2)</a:t>
            </a:r>
            <a:endParaRPr kumimoji="1" lang="ja-JP" altLang="en-US" dirty="0"/>
          </a:p>
        </p:txBody>
      </p:sp>
      <p:sp>
        <p:nvSpPr>
          <p:cNvPr id="3" name="テキスト プレースホルダー 2">
            <a:extLst>
              <a:ext uri="{FF2B5EF4-FFF2-40B4-BE49-F238E27FC236}">
                <a16:creationId xmlns:a16="http://schemas.microsoft.com/office/drawing/2014/main" id="{6A9250B1-0A6D-EB88-AEB3-FB4D21F82BE3}"/>
              </a:ext>
            </a:extLst>
          </p:cNvPr>
          <p:cNvSpPr>
            <a:spLocks noGrp="1"/>
          </p:cNvSpPr>
          <p:nvPr>
            <p:ph type="body" idx="1"/>
          </p:nvPr>
        </p:nvSpPr>
        <p:spPr/>
        <p:txBody>
          <a:bodyPr>
            <a:normAutofit/>
          </a:bodyPr>
          <a:lstStyle/>
          <a:p>
            <a:pPr marL="825500" lvl="1" indent="-342900"/>
            <a:r>
              <a:rPr kumimoji="1" lang="ja-JP" altLang="en-US" dirty="0">
                <a:hlinkClick r:id="rId2" action="ppaction://hlinkfile"/>
              </a:rPr>
              <a:t>藤村逸子・滝沢直宏編 </a:t>
            </a:r>
            <a:r>
              <a:rPr kumimoji="1" lang="en-US" altLang="ja-JP" dirty="0">
                <a:hlinkClick r:id="rId2" action="ppaction://hlinkfile"/>
              </a:rPr>
              <a:t>2011 『</a:t>
            </a:r>
            <a:r>
              <a:rPr kumimoji="1" lang="ja-JP" altLang="en-US" dirty="0">
                <a:hlinkClick r:id="rId2" action="ppaction://hlinkfile"/>
              </a:rPr>
              <a:t>言語研究の技法ーデータの収集と分析</a:t>
            </a:r>
            <a:r>
              <a:rPr kumimoji="1" lang="en-US" altLang="ja-JP" dirty="0">
                <a:hlinkClick r:id="rId2" action="ppaction://hlinkfile"/>
              </a:rPr>
              <a:t>』</a:t>
            </a:r>
            <a:r>
              <a:rPr kumimoji="1" lang="ja-JP" altLang="en-US" dirty="0">
                <a:hlinkClick r:id="rId2" action="ppaction://hlinkfile"/>
              </a:rPr>
              <a:t>　ひつじ書房</a:t>
            </a:r>
            <a:endParaRPr kumimoji="1" lang="en-US" altLang="ja-JP" dirty="0"/>
          </a:p>
          <a:p>
            <a:pPr marL="482600" lvl="1" indent="0">
              <a:buNone/>
            </a:pPr>
            <a:r>
              <a:rPr kumimoji="1" lang="en-US" altLang="ja-JP" dirty="0"/>
              <a:t>	3</a:t>
            </a:r>
            <a:r>
              <a:rPr kumimoji="1" lang="ja-JP" altLang="en-US" dirty="0"/>
              <a:t>章　</a:t>
            </a:r>
            <a:r>
              <a:rPr kumimoji="1" lang="en-US" altLang="ja-JP" dirty="0"/>
              <a:t>	</a:t>
            </a:r>
            <a:r>
              <a:rPr kumimoji="1" lang="ja-JP" altLang="en-US" dirty="0"/>
              <a:t>大量発話データに基づく語を超えた構成単位の研究　滝沢直宏</a:t>
            </a:r>
            <a:endParaRPr kumimoji="1" lang="en-US" altLang="ja-JP" dirty="0"/>
          </a:p>
          <a:p>
            <a:pPr marL="0" indent="0">
              <a:buNone/>
            </a:pPr>
            <a:r>
              <a:rPr lang="ja-JP" altLang="en-US" dirty="0"/>
              <a:t>本章では、言語使用における語を超えた構成単位、具体的には語と語の慣習 的な結びつきであるコロケーションおよびそれをさらに拡張したレキシカル バンドルについて述べる。これらを認定するにあたっては、</a:t>
            </a:r>
            <a:r>
              <a:rPr lang="ja-JP" altLang="en-US" dirty="0">
                <a:solidFill>
                  <a:srgbClr val="FF0000"/>
                </a:solidFill>
              </a:rPr>
              <a:t>母語話者の直観的判断では不十分であり、電子化コーパスが不可欠な研究ツールである。 </a:t>
            </a:r>
            <a:endParaRPr kumimoji="1" lang="fr-CA" altLang="ja-JP" dirty="0">
              <a:solidFill>
                <a:srgbClr val="FF0000"/>
              </a:solidFill>
              <a:latin typeface="ＭＳ 明朝" panose="02020609040205080304" pitchFamily="17" charset="-128"/>
              <a:ea typeface="ＭＳ 明朝" panose="02020609040205080304" pitchFamily="17" charset="-128"/>
            </a:endParaRPr>
          </a:p>
          <a:p>
            <a:pPr marL="0" indent="0">
              <a:buNone/>
            </a:pP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9888296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02A11-9227-31DC-78B6-97F40B0FB6C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5B55B09-64D2-CD8B-6697-CF816BD2DCF8}"/>
              </a:ext>
            </a:extLst>
          </p:cNvPr>
          <p:cNvSpPr>
            <a:spLocks noGrp="1"/>
          </p:cNvSpPr>
          <p:nvPr>
            <p:ph type="title"/>
          </p:nvPr>
        </p:nvSpPr>
        <p:spPr>
          <a:xfrm>
            <a:off x="1251677" y="382384"/>
            <a:ext cx="10178324" cy="1101511"/>
          </a:xfrm>
        </p:spPr>
        <p:txBody>
          <a:bodyPr>
            <a:normAutofit fontScale="90000"/>
          </a:bodyPr>
          <a:lstStyle/>
          <a:p>
            <a:r>
              <a:rPr kumimoji="1" lang="en-US" altLang="ja-JP" dirty="0"/>
              <a:t>4/23</a:t>
            </a:r>
            <a:r>
              <a:rPr kumimoji="1" lang="ja-JP" altLang="en-US" dirty="0"/>
              <a:t>　文献を読む。裏をとる。</a:t>
            </a:r>
            <a:r>
              <a:rPr kumimoji="1" lang="en-US" altLang="ja-JP" dirty="0"/>
              <a:t>(3)</a:t>
            </a:r>
            <a:endParaRPr kumimoji="1" lang="ja-JP" altLang="en-US" dirty="0"/>
          </a:p>
        </p:txBody>
      </p:sp>
      <p:sp>
        <p:nvSpPr>
          <p:cNvPr id="3" name="テキスト プレースホルダー 2">
            <a:extLst>
              <a:ext uri="{FF2B5EF4-FFF2-40B4-BE49-F238E27FC236}">
                <a16:creationId xmlns:a16="http://schemas.microsoft.com/office/drawing/2014/main" id="{05886057-09B2-BC81-4ED2-2F5E952D1889}"/>
              </a:ext>
            </a:extLst>
          </p:cNvPr>
          <p:cNvSpPr>
            <a:spLocks noGrp="1"/>
          </p:cNvSpPr>
          <p:nvPr>
            <p:ph type="body" idx="1"/>
          </p:nvPr>
        </p:nvSpPr>
        <p:spPr/>
        <p:txBody>
          <a:bodyPr>
            <a:normAutofit/>
          </a:bodyPr>
          <a:lstStyle/>
          <a:p>
            <a:pPr marL="825500" lvl="1" indent="-342900"/>
            <a:r>
              <a:rPr kumimoji="1" lang="ja-JP" altLang="en-US" dirty="0">
                <a:hlinkClick r:id="rId2" action="ppaction://hlinkfile"/>
              </a:rPr>
              <a:t>藤村逸子・滝沢直宏編 </a:t>
            </a:r>
            <a:r>
              <a:rPr kumimoji="1" lang="en-US" altLang="ja-JP" dirty="0">
                <a:hlinkClick r:id="rId2" action="ppaction://hlinkfile"/>
              </a:rPr>
              <a:t>2011 『</a:t>
            </a:r>
            <a:r>
              <a:rPr kumimoji="1" lang="ja-JP" altLang="en-US" dirty="0">
                <a:hlinkClick r:id="rId2" action="ppaction://hlinkfile"/>
              </a:rPr>
              <a:t>言語研究の技法ーデータの収集と分析</a:t>
            </a:r>
            <a:r>
              <a:rPr kumimoji="1" lang="en-US" altLang="ja-JP" dirty="0">
                <a:hlinkClick r:id="rId2" action="ppaction://hlinkfile"/>
              </a:rPr>
              <a:t>』</a:t>
            </a:r>
            <a:r>
              <a:rPr kumimoji="1" lang="ja-JP" altLang="en-US" dirty="0">
                <a:hlinkClick r:id="rId2" action="ppaction://hlinkfile"/>
              </a:rPr>
              <a:t>　ひつじ書房</a:t>
            </a:r>
            <a:endParaRPr kumimoji="1" lang="en-US" altLang="ja-JP" dirty="0"/>
          </a:p>
          <a:p>
            <a:pPr marL="0" indent="0">
              <a:buNone/>
            </a:pPr>
            <a:r>
              <a:rPr kumimoji="1" lang="en-US" altLang="ja-JP" dirty="0">
                <a:latin typeface="ＭＳ 明朝" panose="02020609040205080304" pitchFamily="17" charset="-128"/>
                <a:ea typeface="ＭＳ 明朝" panose="02020609040205080304" pitchFamily="17" charset="-128"/>
              </a:rPr>
              <a:t>Whole new, whole different</a:t>
            </a:r>
          </a:p>
          <a:p>
            <a:pPr marL="0" indent="0">
              <a:buNone/>
            </a:pPr>
            <a:r>
              <a:rPr kumimoji="1" lang="en-US" altLang="ja-JP" dirty="0">
                <a:latin typeface="ＭＳ 明朝" panose="02020609040205080304" pitchFamily="17" charset="-128"/>
                <a:ea typeface="ＭＳ 明朝" panose="02020609040205080304" pitchFamily="17" charset="-128"/>
              </a:rPr>
              <a:t>Tout nouveau, tout diff</a:t>
            </a:r>
            <a:r>
              <a:rPr kumimoji="1" lang="fr-CA" altLang="ja-JP" dirty="0" err="1">
                <a:latin typeface="ＭＳ 明朝" panose="02020609040205080304" pitchFamily="17" charset="-128"/>
                <a:ea typeface="ＭＳ 明朝" panose="02020609040205080304" pitchFamily="17" charset="-128"/>
              </a:rPr>
              <a:t>érent</a:t>
            </a:r>
            <a:endParaRPr kumimoji="1" lang="fr-CA" altLang="ja-JP" dirty="0">
              <a:latin typeface="ＭＳ 明朝" panose="02020609040205080304" pitchFamily="17" charset="-128"/>
              <a:ea typeface="ＭＳ 明朝" panose="02020609040205080304" pitchFamily="17" charset="-128"/>
            </a:endParaRPr>
          </a:p>
          <a:p>
            <a:pPr marL="0" indent="0">
              <a:buNone/>
            </a:pPr>
            <a:r>
              <a:rPr kumimoji="1" lang="fr-CA" altLang="ja-JP" dirty="0" err="1">
                <a:latin typeface="ＭＳ 明朝" panose="02020609040205080304" pitchFamily="17" charset="-128"/>
                <a:ea typeface="ＭＳ 明朝" panose="02020609040205080304" pitchFamily="17" charset="-128"/>
              </a:rPr>
              <a:t>Ganz</a:t>
            </a:r>
            <a:r>
              <a:rPr kumimoji="1" lang="fr-CA" altLang="ja-JP" dirty="0">
                <a:latin typeface="ＭＳ 明朝" panose="02020609040205080304" pitchFamily="17" charset="-128"/>
                <a:ea typeface="ＭＳ 明朝" panose="02020609040205080304" pitchFamily="17" charset="-128"/>
              </a:rPr>
              <a:t> </a:t>
            </a:r>
            <a:r>
              <a:rPr kumimoji="1" lang="fr-CA" altLang="ja-JP" dirty="0" err="1">
                <a:latin typeface="ＭＳ 明朝" panose="02020609040205080304" pitchFamily="17" charset="-128"/>
                <a:ea typeface="ＭＳ 明朝" panose="02020609040205080304" pitchFamily="17" charset="-128"/>
              </a:rPr>
              <a:t>neue</a:t>
            </a:r>
            <a:r>
              <a:rPr kumimoji="1" lang="fr-CA" altLang="ja-JP" dirty="0">
                <a:latin typeface="ＭＳ 明朝" panose="02020609040205080304" pitchFamily="17" charset="-128"/>
                <a:ea typeface="ＭＳ 明朝" panose="02020609040205080304" pitchFamily="17" charset="-128"/>
              </a:rPr>
              <a:t>, </a:t>
            </a:r>
            <a:r>
              <a:rPr kumimoji="1" lang="fr-CA" altLang="ja-JP" dirty="0" err="1">
                <a:latin typeface="ＭＳ 明朝" panose="02020609040205080304" pitchFamily="17" charset="-128"/>
                <a:ea typeface="ＭＳ 明朝" panose="02020609040205080304" pitchFamily="17" charset="-128"/>
              </a:rPr>
              <a:t>ganz</a:t>
            </a:r>
            <a:r>
              <a:rPr kumimoji="1" lang="fr-CA" altLang="ja-JP" dirty="0">
                <a:latin typeface="ＭＳ 明朝" panose="02020609040205080304" pitchFamily="17" charset="-128"/>
                <a:ea typeface="ＭＳ 明朝" panose="02020609040205080304" pitchFamily="17" charset="-128"/>
              </a:rPr>
              <a:t> </a:t>
            </a:r>
            <a:r>
              <a:rPr kumimoji="1" lang="fr-CA" altLang="ja-JP" dirty="0" err="1">
                <a:latin typeface="ＭＳ 明朝" panose="02020609040205080304" pitchFamily="17" charset="-128"/>
                <a:ea typeface="ＭＳ 明朝" panose="02020609040205080304" pitchFamily="17" charset="-128"/>
              </a:rPr>
              <a:t>gut</a:t>
            </a:r>
            <a:r>
              <a:rPr kumimoji="1" lang="fr-CA" altLang="ja-JP" dirty="0">
                <a:latin typeface="ＭＳ 明朝" panose="02020609040205080304" pitchFamily="17" charset="-128"/>
                <a:ea typeface="ＭＳ 明朝" panose="02020609040205080304" pitchFamily="17" charset="-128"/>
              </a:rPr>
              <a:t>, </a:t>
            </a:r>
            <a:r>
              <a:rPr kumimoji="1" lang="fr-CA" altLang="ja-JP" dirty="0" err="1">
                <a:latin typeface="ＭＳ 明朝" panose="02020609040205080304" pitchFamily="17" charset="-128"/>
                <a:ea typeface="ＭＳ 明朝" panose="02020609040205080304" pitchFamily="17" charset="-128"/>
              </a:rPr>
              <a:t>ganz</a:t>
            </a:r>
            <a:r>
              <a:rPr kumimoji="1" lang="fr-CA" altLang="ja-JP" dirty="0">
                <a:latin typeface="ＭＳ 明朝" panose="02020609040205080304" pitchFamily="17" charset="-128"/>
                <a:ea typeface="ＭＳ 明朝" panose="02020609040205080304" pitchFamily="17" charset="-128"/>
              </a:rPr>
              <a:t> </a:t>
            </a:r>
            <a:r>
              <a:rPr kumimoji="1" lang="fr-CA" altLang="ja-JP" dirty="0" err="1">
                <a:latin typeface="ＭＳ 明朝" panose="02020609040205080304" pitchFamily="17" charset="-128"/>
                <a:ea typeface="ＭＳ 明朝" panose="02020609040205080304" pitchFamily="17" charset="-128"/>
              </a:rPr>
              <a:t>allein</a:t>
            </a:r>
            <a:r>
              <a:rPr kumimoji="1" lang="fr-CA" altLang="ja-JP" dirty="0">
                <a:latin typeface="ＭＳ 明朝" panose="02020609040205080304" pitchFamily="17" charset="-128"/>
                <a:ea typeface="ＭＳ 明朝" panose="02020609040205080304" pitchFamily="17" charset="-128"/>
              </a:rPr>
              <a:t>, </a:t>
            </a:r>
            <a:r>
              <a:rPr kumimoji="1" lang="fr-CA" altLang="ja-JP" dirty="0" err="1">
                <a:latin typeface="ＭＳ 明朝" panose="02020609040205080304" pitchFamily="17" charset="-128"/>
                <a:ea typeface="ＭＳ 明朝" panose="02020609040205080304" pitchFamily="17" charset="-128"/>
              </a:rPr>
              <a:t>ganz</a:t>
            </a:r>
            <a:r>
              <a:rPr kumimoji="1" lang="fr-CA" altLang="ja-JP" dirty="0">
                <a:latin typeface="ＭＳ 明朝" panose="02020609040205080304" pitchFamily="17" charset="-128"/>
                <a:ea typeface="ＭＳ 明朝" panose="02020609040205080304" pitchFamily="17" charset="-128"/>
              </a:rPr>
              <a:t> </a:t>
            </a:r>
            <a:r>
              <a:rPr kumimoji="1" lang="fr-CA" altLang="ja-JP" dirty="0" err="1">
                <a:latin typeface="ＭＳ 明朝" panose="02020609040205080304" pitchFamily="17" charset="-128"/>
                <a:ea typeface="ＭＳ 明朝" panose="02020609040205080304" pitchFamily="17" charset="-128"/>
              </a:rPr>
              <a:t>einfach</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451433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7777DE-DFF9-3622-9FE3-B52083DB24D2}"/>
              </a:ext>
            </a:extLst>
          </p:cNvPr>
          <p:cNvSpPr>
            <a:spLocks noGrp="1"/>
          </p:cNvSpPr>
          <p:nvPr>
            <p:ph type="title"/>
          </p:nvPr>
        </p:nvSpPr>
        <p:spPr/>
        <p:txBody>
          <a:bodyPr/>
          <a:lstStyle/>
          <a:p>
            <a:r>
              <a:rPr kumimoji="1" lang="fr-CA" altLang="ja-JP" dirty="0"/>
              <a:t>4</a:t>
            </a:r>
            <a:r>
              <a:rPr kumimoji="1" lang="en-US" altLang="ja-JP" dirty="0"/>
              <a:t>/23 Google books </a:t>
            </a:r>
            <a:r>
              <a:rPr kumimoji="1" lang="en-US" altLang="ja-JP" dirty="0" err="1"/>
              <a:t>ngram</a:t>
            </a:r>
            <a:r>
              <a:rPr kumimoji="1" lang="en-US" altLang="ja-JP" dirty="0"/>
              <a:t> viewer</a:t>
            </a:r>
            <a:endParaRPr kumimoji="1" lang="ja-JP" altLang="en-US" dirty="0"/>
          </a:p>
        </p:txBody>
      </p:sp>
      <p:sp>
        <p:nvSpPr>
          <p:cNvPr id="3" name="テキスト プレースホルダー 2">
            <a:extLst>
              <a:ext uri="{FF2B5EF4-FFF2-40B4-BE49-F238E27FC236}">
                <a16:creationId xmlns:a16="http://schemas.microsoft.com/office/drawing/2014/main" id="{DC378850-2832-2C8E-1239-323500A90E54}"/>
              </a:ext>
            </a:extLst>
          </p:cNvPr>
          <p:cNvSpPr>
            <a:spLocks noGrp="1"/>
          </p:cNvSpPr>
          <p:nvPr>
            <p:ph type="body" idx="1"/>
          </p:nvPr>
        </p:nvSpPr>
        <p:spPr/>
        <p:txBody>
          <a:bodyPr>
            <a:normAutofit lnSpcReduction="10000"/>
          </a:bodyPr>
          <a:lstStyle/>
          <a:p>
            <a:r>
              <a:rPr kumimoji="1" lang="en-US" altLang="ja-JP" dirty="0">
                <a:hlinkClick r:id="rId2"/>
              </a:rPr>
              <a:t>https://ja.wikipedia.org/wiki/Google_Books_Ngram_Viewer</a:t>
            </a:r>
            <a:endParaRPr kumimoji="1" lang="en-US" altLang="ja-JP" dirty="0"/>
          </a:p>
          <a:p>
            <a:endParaRPr kumimoji="1" lang="en-US" altLang="ja-JP" dirty="0"/>
          </a:p>
          <a:p>
            <a:pPr marL="1926771" lvl="4" indent="0">
              <a:buNone/>
            </a:pPr>
            <a:r>
              <a:rPr kumimoji="1" lang="fr-CA" altLang="ja-JP" dirty="0">
                <a:latin typeface="ＭＳ 明朝" panose="02020609040205080304" pitchFamily="17" charset="-128"/>
                <a:ea typeface="ＭＳ 明朝" panose="02020609040205080304" pitchFamily="17" charset="-128"/>
              </a:rPr>
              <a:t>Pas de soucis</a:t>
            </a:r>
          </a:p>
          <a:p>
            <a:pPr marL="1926771" lvl="4" indent="0">
              <a:buNone/>
            </a:pPr>
            <a:r>
              <a:rPr kumimoji="1" lang="fr-CA" altLang="ja-JP" dirty="0">
                <a:latin typeface="ＭＳ 明朝" panose="02020609040205080304" pitchFamily="17" charset="-128"/>
                <a:ea typeface="ＭＳ 明朝" panose="02020609040205080304" pitchFamily="17" charset="-128"/>
              </a:rPr>
              <a:t>Pas de quoi</a:t>
            </a:r>
          </a:p>
          <a:p>
            <a:pPr marL="1926771" lvl="4" indent="0">
              <a:buNone/>
            </a:pPr>
            <a:r>
              <a:rPr kumimoji="1" lang="fr-CA" altLang="ja-JP" dirty="0">
                <a:latin typeface="ＭＳ 明朝" panose="02020609040205080304" pitchFamily="17" charset="-128"/>
                <a:ea typeface="ＭＳ 明朝" panose="02020609040205080304" pitchFamily="17" charset="-128"/>
              </a:rPr>
              <a:t>De rien</a:t>
            </a:r>
          </a:p>
          <a:p>
            <a:pPr marL="1926771" lvl="4" indent="0">
              <a:buNone/>
            </a:pPr>
            <a:r>
              <a:rPr kumimoji="1" lang="fr-CA" altLang="ja-JP" dirty="0">
                <a:latin typeface="ＭＳ 明朝" panose="02020609040205080304" pitchFamily="17" charset="-128"/>
                <a:ea typeface="ＭＳ 明朝" panose="02020609040205080304" pitchFamily="17" charset="-128"/>
              </a:rPr>
              <a:t>Pas de problème</a:t>
            </a:r>
          </a:p>
          <a:p>
            <a:pPr marL="1926771" lvl="4" indent="0">
              <a:buNone/>
            </a:pPr>
            <a:r>
              <a:rPr kumimoji="1" lang="fr-CA" altLang="ja-JP" dirty="0">
                <a:latin typeface="ＭＳ 明朝" panose="02020609040205080304" pitchFamily="17" charset="-128"/>
                <a:ea typeface="ＭＳ 明朝" panose="02020609040205080304" pitchFamily="17" charset="-128"/>
              </a:rPr>
              <a:t>Avec plaisir</a:t>
            </a:r>
          </a:p>
          <a:p>
            <a:pPr marL="1926771" lvl="4" indent="0">
              <a:buNone/>
            </a:pPr>
            <a:r>
              <a:rPr kumimoji="1" lang="fr-CA" altLang="ja-JP" dirty="0">
                <a:latin typeface="ＭＳ 明朝" panose="02020609040205080304" pitchFamily="17" charset="-128"/>
                <a:ea typeface="ＭＳ 明朝" panose="02020609040205080304" pitchFamily="17" charset="-128"/>
              </a:rPr>
              <a:t>Je vous en prie</a:t>
            </a:r>
          </a:p>
          <a:p>
            <a:pPr marL="1926771" lvl="4" indent="0">
              <a:buNone/>
            </a:pPr>
            <a:r>
              <a:rPr kumimoji="1" lang="ja-JP" altLang="en-US" dirty="0">
                <a:latin typeface="ＭＳ 明朝" panose="02020609040205080304" pitchFamily="17" charset="-128"/>
                <a:ea typeface="ＭＳ 明朝" panose="02020609040205080304" pitchFamily="17" charset="-128"/>
              </a:rPr>
              <a:t>副詞＋形容詞</a:t>
            </a:r>
            <a:endParaRPr kumimoji="1" lang="fr-CA" altLang="ja-JP" dirty="0">
              <a:latin typeface="ＭＳ 明朝" panose="02020609040205080304" pitchFamily="17" charset="-128"/>
              <a:ea typeface="ＭＳ 明朝" panose="02020609040205080304" pitchFamily="17" charset="-128"/>
            </a:endParaRPr>
          </a:p>
          <a:p>
            <a:endParaRPr kumimoji="1" lang="ja-JP" altLang="en-US" dirty="0"/>
          </a:p>
        </p:txBody>
      </p:sp>
    </p:spTree>
    <p:extLst>
      <p:ext uri="{BB962C8B-B14F-4D97-AF65-F5344CB8AC3E}">
        <p14:creationId xmlns:p14="http://schemas.microsoft.com/office/powerpoint/2010/main" val="32842462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BA561-5C93-FBA6-0091-375DAD1A2E6D}"/>
              </a:ext>
            </a:extLst>
          </p:cNvPr>
          <p:cNvSpPr>
            <a:spLocks noGrp="1"/>
          </p:cNvSpPr>
          <p:nvPr>
            <p:ph type="title"/>
          </p:nvPr>
        </p:nvSpPr>
        <p:spPr/>
        <p:txBody>
          <a:bodyPr/>
          <a:lstStyle/>
          <a:p>
            <a:r>
              <a:rPr kumimoji="1" lang="fr-CA" altLang="ja-JP" dirty="0"/>
              <a:t>4</a:t>
            </a:r>
            <a:r>
              <a:rPr kumimoji="1" lang="en-US" altLang="ja-JP" dirty="0"/>
              <a:t>/ 30  n-gram</a:t>
            </a:r>
            <a:r>
              <a:rPr kumimoji="1" lang="ja-JP" altLang="en-US" dirty="0"/>
              <a:t>リストの作り方と結果</a:t>
            </a:r>
          </a:p>
        </p:txBody>
      </p:sp>
      <p:sp>
        <p:nvSpPr>
          <p:cNvPr id="3" name="テキスト プレースホルダー 2">
            <a:extLst>
              <a:ext uri="{FF2B5EF4-FFF2-40B4-BE49-F238E27FC236}">
                <a16:creationId xmlns:a16="http://schemas.microsoft.com/office/drawing/2014/main" id="{0C501CFF-EB64-CA5C-3A7C-2B47E110BFFC}"/>
              </a:ext>
            </a:extLst>
          </p:cNvPr>
          <p:cNvSpPr>
            <a:spLocks noGrp="1"/>
          </p:cNvSpPr>
          <p:nvPr>
            <p:ph type="body" idx="1"/>
          </p:nvPr>
        </p:nvSpPr>
        <p:spPr/>
        <p:txBody>
          <a:bodyPr/>
          <a:lstStyle/>
          <a:p>
            <a:r>
              <a:rPr kumimoji="1" lang="fr-FR" altLang="ja-JP" dirty="0"/>
              <a:t>https://cblle.tufs.ac.jp/assets/files/publications/working_papers_03/section/111-138.pdf</a:t>
            </a:r>
          </a:p>
          <a:p>
            <a:r>
              <a:rPr kumimoji="1" lang="fr-FR" altLang="ja-JP" dirty="0"/>
              <a:t>Aimer, c'est ce qu'il y a de plus beau.</a:t>
            </a:r>
          </a:p>
          <a:p>
            <a:pPr lvl="1"/>
            <a:r>
              <a:rPr lang="ja-JP" altLang="en-US" dirty="0"/>
              <a:t>このフレーズは、</a:t>
            </a:r>
            <a:r>
              <a:rPr lang="en-US" altLang="ja-JP" dirty="0"/>
              <a:t>1990</a:t>
            </a:r>
            <a:r>
              <a:rPr lang="ja-JP" altLang="en-US" dirty="0"/>
              <a:t>年代の有名なフランスの歌</a:t>
            </a:r>
            <a:r>
              <a:rPr lang="en-US" altLang="ja-JP" dirty="0"/>
              <a:t>『</a:t>
            </a:r>
            <a:r>
              <a:rPr lang="en-US" altLang="ja-JP" b="1" dirty="0"/>
              <a:t>Aimer</a:t>
            </a:r>
            <a:r>
              <a:rPr lang="en-US" altLang="ja-JP" dirty="0"/>
              <a:t>』</a:t>
            </a:r>
            <a:r>
              <a:rPr lang="ja-JP" altLang="en-US" dirty="0"/>
              <a:t>（ミュージカル </a:t>
            </a:r>
            <a:r>
              <a:rPr lang="en-US" altLang="ja-JP" i="1" dirty="0"/>
              <a:t>Roméo et Juliette</a:t>
            </a:r>
            <a:r>
              <a:rPr lang="ja-JP" altLang="en-US" dirty="0"/>
              <a:t> より）の中の歌詞としても知られている。</a:t>
            </a:r>
            <a:endParaRPr lang="en-US" altLang="ja-JP" dirty="0"/>
          </a:p>
          <a:p>
            <a:r>
              <a:rPr kumimoji="1" lang="fr-FR" altLang="ja-JP" dirty="0"/>
              <a:t>Ce qu'il y a de sûr, c'est qu'elle doit avoir pleuré. (</a:t>
            </a:r>
            <a:r>
              <a:rPr kumimoji="1" lang="fr-FR" altLang="ja-JP" dirty="0" err="1"/>
              <a:t>Corpatext</a:t>
            </a:r>
            <a:r>
              <a:rPr kumimoji="1" lang="fr-FR" altLang="ja-JP" dirty="0"/>
              <a:t>)</a:t>
            </a:r>
          </a:p>
          <a:p>
            <a:r>
              <a:rPr kumimoji="1" lang="fr-FR" altLang="ja-JP" dirty="0"/>
              <a:t>Je ne vois pas bien ce qu'il y a de constitutionnel dans tout cela. (Le Monde)</a:t>
            </a:r>
            <a:endParaRPr kumimoji="1" lang="ja-JP" altLang="en-US" dirty="0"/>
          </a:p>
        </p:txBody>
      </p:sp>
    </p:spTree>
    <p:extLst>
      <p:ext uri="{BB962C8B-B14F-4D97-AF65-F5344CB8AC3E}">
        <p14:creationId xmlns:p14="http://schemas.microsoft.com/office/powerpoint/2010/main" val="4064528014"/>
      </p:ext>
    </p:extLst>
  </p:cSld>
  <p:clrMapOvr>
    <a:masterClrMapping/>
  </p:clrMapOvr>
  <p:transition spd="med"/>
</p:sld>
</file>

<file path=ppt/theme/theme1.xml><?xml version="1.0" encoding="utf-8"?>
<a:theme xmlns:a="http://schemas.openxmlformats.org/drawingml/2006/main" name="バッジ">
  <a:themeElements>
    <a:clrScheme name="バッジ">
      <a:dk1>
        <a:srgbClr val="000000"/>
      </a:dk1>
      <a:lt1>
        <a:srgbClr val="F3F3F2"/>
      </a:lt1>
      <a:dk2>
        <a:srgbClr val="A7A7A7"/>
      </a:dk2>
      <a:lt2>
        <a:srgbClr val="535353"/>
      </a:lt2>
      <a:accent1>
        <a:srgbClr val="F8B323"/>
      </a:accent1>
      <a:accent2>
        <a:srgbClr val="656A59"/>
      </a:accent2>
      <a:accent3>
        <a:srgbClr val="46B2B5"/>
      </a:accent3>
      <a:accent4>
        <a:srgbClr val="8CAA7E"/>
      </a:accent4>
      <a:accent5>
        <a:srgbClr val="D36F68"/>
      </a:accent5>
      <a:accent6>
        <a:srgbClr val="826276"/>
      </a:accent6>
      <a:hlink>
        <a:srgbClr val="0000FF"/>
      </a:hlink>
      <a:folHlink>
        <a:srgbClr val="FF00FF"/>
      </a:folHlink>
    </a:clrScheme>
    <a:fontScheme name="バッジ">
      <a:majorFont>
        <a:latin typeface="游ゴシック"/>
        <a:ea typeface="游ゴシック"/>
        <a:cs typeface="游ゴシック"/>
      </a:majorFont>
      <a:minorFont>
        <a:latin typeface="Helvetica"/>
        <a:ea typeface="Helvetica"/>
        <a:cs typeface="Helvetica"/>
      </a:minorFont>
    </a:fontScheme>
    <a:fmtScheme name="バッジ">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バッジ">
  <a:themeElements>
    <a:clrScheme name="バッジ">
      <a:dk1>
        <a:srgbClr val="000000"/>
      </a:dk1>
      <a:lt1>
        <a:srgbClr val="FFFFFF"/>
      </a:lt1>
      <a:dk2>
        <a:srgbClr val="A7A7A7"/>
      </a:dk2>
      <a:lt2>
        <a:srgbClr val="535353"/>
      </a:lt2>
      <a:accent1>
        <a:srgbClr val="F8B323"/>
      </a:accent1>
      <a:accent2>
        <a:srgbClr val="656A59"/>
      </a:accent2>
      <a:accent3>
        <a:srgbClr val="46B2B5"/>
      </a:accent3>
      <a:accent4>
        <a:srgbClr val="8CAA7E"/>
      </a:accent4>
      <a:accent5>
        <a:srgbClr val="D36F68"/>
      </a:accent5>
      <a:accent6>
        <a:srgbClr val="826276"/>
      </a:accent6>
      <a:hlink>
        <a:srgbClr val="0000FF"/>
      </a:hlink>
      <a:folHlink>
        <a:srgbClr val="FF00FF"/>
      </a:folHlink>
    </a:clrScheme>
    <a:fontScheme name="バッジ">
      <a:majorFont>
        <a:latin typeface="游ゴシック"/>
        <a:ea typeface="游ゴシック"/>
        <a:cs typeface="游ゴシック"/>
      </a:majorFont>
      <a:minorFont>
        <a:latin typeface="Helvetica"/>
        <a:ea typeface="Helvetica"/>
        <a:cs typeface="Helvetica"/>
      </a:minorFont>
    </a:fontScheme>
    <a:fmtScheme name="バッジ">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222539</TotalTime>
  <Words>5031</Words>
  <Application>Microsoft Office PowerPoint</Application>
  <PresentationFormat>ワイド画面</PresentationFormat>
  <Paragraphs>524</Paragraphs>
  <Slides>58</Slides>
  <Notes>2</Notes>
  <HiddenSlides>1</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58</vt:i4>
      </vt:variant>
    </vt:vector>
  </HeadingPairs>
  <TitlesOfParts>
    <vt:vector size="66" baseType="lpstr">
      <vt:lpstr>ＭＳ 明朝</vt:lpstr>
      <vt:lpstr>游ゴシック</vt:lpstr>
      <vt:lpstr>Arial</vt:lpstr>
      <vt:lpstr>Gill Sans MT</vt:lpstr>
      <vt:lpstr>Impact</vt:lpstr>
      <vt:lpstr>Verdana</vt:lpstr>
      <vt:lpstr>Wingdings</vt:lpstr>
      <vt:lpstr>バッジ</vt:lpstr>
      <vt:lpstr>関学授業　2025春  </vt:lpstr>
      <vt:lpstr>4/9 Introduction  目的、内容</vt:lpstr>
      <vt:lpstr>4/9 Introduction テキスト</vt:lpstr>
      <vt:lpstr>スケジュール</vt:lpstr>
      <vt:lpstr>4/23文献を読む。裏をとる。(1)</vt:lpstr>
      <vt:lpstr>4/23　文献を読む。裏をとる。(2)</vt:lpstr>
      <vt:lpstr>4/23　文献を読む。裏をとる。(3)</vt:lpstr>
      <vt:lpstr>4/23 Google books ngram viewer</vt:lpstr>
      <vt:lpstr>4/ 30  n-gramリストの作り方と結果</vt:lpstr>
      <vt:lpstr>テキストマイニング</vt:lpstr>
      <vt:lpstr>【テキストマイニングの活用例と役立つ場面】 </vt:lpstr>
      <vt:lpstr>【なぜ「今」注目されているのか？】 </vt:lpstr>
      <vt:lpstr>正規表現</vt:lpstr>
      <vt:lpstr>【文化研究におけるテキストマイニングの活用】</vt:lpstr>
      <vt:lpstr>【なぜ文化研究でテキストマイニングが有効か？】</vt:lpstr>
      <vt:lpstr>与謝野晶子の詩に頻出する可能性のある語彙（例）</vt:lpstr>
      <vt:lpstr>4/23 Google books ngram viewer</vt:lpstr>
      <vt:lpstr>4/30 de/des+ADJ+N au pluriel</vt:lpstr>
      <vt:lpstr>星の王子様を使った言語の比較</vt:lpstr>
      <vt:lpstr>ドイツ語の定冠詞と指示冠詞</vt:lpstr>
      <vt:lpstr>4/16　 sketch Engine</vt:lpstr>
      <vt:lpstr>4/30 deとdes 複数形容詞＋複数 （フランス語初級文法の難問） </vt:lpstr>
      <vt:lpstr>4/30 反例</vt:lpstr>
      <vt:lpstr>4/30コーパス</vt:lpstr>
      <vt:lpstr>4/30 データの収集</vt:lpstr>
      <vt:lpstr>4/30 ファクター</vt:lpstr>
      <vt:lpstr>4/30 形容詞の種類</vt:lpstr>
      <vt:lpstr>4/30ジャンル/レジスター</vt:lpstr>
      <vt:lpstr>4/30 petitの特異性</vt:lpstr>
      <vt:lpstr>4/30 無意識的使用</vt:lpstr>
      <vt:lpstr>4/30 形容詞の強調</vt:lpstr>
      <vt:lpstr>4/30 形容詞の強調</vt:lpstr>
      <vt:lpstr>5/7 文献を読む</vt:lpstr>
      <vt:lpstr>授業名（継続）：テキストマイニング実践 ― 文学を数値化する・読む・比較する </vt:lpstr>
      <vt:lpstr>5/14 Project Gutenberg, Chat GPTに尋ねる</vt:lpstr>
      <vt:lpstr>5/14 Frantextを使う</vt:lpstr>
      <vt:lpstr>5/14 Frantext</vt:lpstr>
      <vt:lpstr>5/21 Lent, vite, rapideを検索</vt:lpstr>
      <vt:lpstr>Lenteur</vt:lpstr>
      <vt:lpstr>5/28正規表現とExcel (1)</vt:lpstr>
      <vt:lpstr>解答</vt:lpstr>
      <vt:lpstr>5/28正規表現とExcel (2)</vt:lpstr>
      <vt:lpstr>キャプチャ、\記号</vt:lpstr>
      <vt:lpstr>6/11正規表現とExcel (2)</vt:lpstr>
      <vt:lpstr>6/17 excelで名詞のlenteur, vitesse, rapiditéを見る</vt:lpstr>
      <vt:lpstr>Lenteur, rapidité, vitesse       Chat GPT</vt:lpstr>
      <vt:lpstr>6/1 7texteの整形</vt:lpstr>
      <vt:lpstr>6/25 emeditorでgrep</vt:lpstr>
      <vt:lpstr>✅ 第6回：Frantextでの語彙分析とExcelグラフ化</vt:lpstr>
      <vt:lpstr>✅ 第7回：EmEditorと正規表現で構文を探す</vt:lpstr>
      <vt:lpstr>✅ 第8回：Sketch EngineのWord Sketchと共起語 </vt:lpstr>
      <vt:lpstr>✅ 第9回：語りの視点と時制の分布</vt:lpstr>
      <vt:lpstr>✅ 第10回：文学と新聞の語彙場比較（応用）</vt:lpstr>
      <vt:lpstr>✅ 第11回：翻訳スタイルの対照分析</vt:lpstr>
      <vt:lpstr>✅ 第12回：自由プロジェクト準備</vt:lpstr>
      <vt:lpstr>✅ 第13回：プロジェクト作業日</vt:lpstr>
      <vt:lpstr>✅ 第14回：最終発表と総括</vt:lpstr>
      <vt:lpstr>補助教材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人間名詞を含むNN複合語の生成： 日仏語対照研究</dc:title>
  <dc:creator>itsuko</dc:creator>
  <cp:lastModifiedBy>Itsuko Fujimura</cp:lastModifiedBy>
  <cp:revision>299</cp:revision>
  <cp:lastPrinted>2024-03-15T08:18:27Z</cp:lastPrinted>
  <dcterms:modified xsi:type="dcterms:W3CDTF">2025-06-23T07:53:26Z</dcterms:modified>
</cp:coreProperties>
</file>