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42"/>
  </p:notesMasterIdLst>
  <p:sldIdLst>
    <p:sldId id="256" r:id="rId2"/>
    <p:sldId id="287" r:id="rId3"/>
    <p:sldId id="288" r:id="rId4"/>
    <p:sldId id="257" r:id="rId5"/>
    <p:sldId id="289" r:id="rId6"/>
    <p:sldId id="263" r:id="rId7"/>
    <p:sldId id="291" r:id="rId8"/>
    <p:sldId id="294" r:id="rId9"/>
    <p:sldId id="295" r:id="rId10"/>
    <p:sldId id="358" r:id="rId11"/>
    <p:sldId id="359" r:id="rId12"/>
    <p:sldId id="360" r:id="rId13"/>
    <p:sldId id="376" r:id="rId14"/>
    <p:sldId id="362" r:id="rId15"/>
    <p:sldId id="363" r:id="rId16"/>
    <p:sldId id="364" r:id="rId17"/>
    <p:sldId id="365" r:id="rId18"/>
    <p:sldId id="366" r:id="rId19"/>
    <p:sldId id="390" r:id="rId20"/>
    <p:sldId id="327" r:id="rId21"/>
    <p:sldId id="377" r:id="rId22"/>
    <p:sldId id="389" r:id="rId23"/>
    <p:sldId id="299" r:id="rId24"/>
    <p:sldId id="326" r:id="rId25"/>
    <p:sldId id="300" r:id="rId26"/>
    <p:sldId id="301" r:id="rId27"/>
    <p:sldId id="302" r:id="rId28"/>
    <p:sldId id="328" r:id="rId29"/>
    <p:sldId id="356" r:id="rId30"/>
    <p:sldId id="330" r:id="rId31"/>
    <p:sldId id="357" r:id="rId32"/>
    <p:sldId id="290" r:id="rId33"/>
    <p:sldId id="379" r:id="rId34"/>
    <p:sldId id="378" r:id="rId35"/>
    <p:sldId id="380" r:id="rId36"/>
    <p:sldId id="386" r:id="rId37"/>
    <p:sldId id="387" r:id="rId38"/>
    <p:sldId id="383" r:id="rId39"/>
    <p:sldId id="384" r:id="rId40"/>
    <p:sldId id="388" r:id="rId41"/>
  </p:sldIdLst>
  <p:sldSz cx="12192000" cy="6858000"/>
  <p:notesSz cx="10018713" cy="6886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16" d="100"/>
          <a:sy n="116" d="100"/>
        </p:scale>
        <p:origin x="366"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244295-1B25-4D8E-90C8-BEB504EC854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kumimoji="1" lang="ja-JP" altLang="en-US"/>
        </a:p>
      </dgm:t>
    </dgm:pt>
    <dgm:pt modelId="{7E8E0496-1F20-4087-B260-7605A219871F}">
      <dgm:prSet phldrT="[テキスト]"/>
      <dgm:spPr/>
      <dgm:t>
        <a:bodyPr/>
        <a:lstStyle/>
        <a:p>
          <a:r>
            <a:rPr kumimoji="1" lang="fr-CA" altLang="ja-JP" dirty="0"/>
            <a:t>mère</a:t>
          </a:r>
          <a:endParaRPr kumimoji="1" lang="ja-JP" altLang="en-US" dirty="0"/>
        </a:p>
      </dgm:t>
    </dgm:pt>
    <dgm:pt modelId="{F66EA274-059C-4EE6-8C48-EF7225A4C42B}" type="parTrans" cxnId="{D7FBD1AA-7FF3-4079-B16E-90E4EE38A718}">
      <dgm:prSet/>
      <dgm:spPr/>
      <dgm:t>
        <a:bodyPr/>
        <a:lstStyle/>
        <a:p>
          <a:endParaRPr kumimoji="1" lang="ja-JP" altLang="en-US"/>
        </a:p>
      </dgm:t>
    </dgm:pt>
    <dgm:pt modelId="{3A028F83-593F-48DA-9C91-736507DC8FAB}" type="sibTrans" cxnId="{D7FBD1AA-7FF3-4079-B16E-90E4EE38A718}">
      <dgm:prSet/>
      <dgm:spPr/>
      <dgm:t>
        <a:bodyPr/>
        <a:lstStyle/>
        <a:p>
          <a:endParaRPr kumimoji="1" lang="ja-JP" altLang="en-US"/>
        </a:p>
      </dgm:t>
    </dgm:pt>
    <dgm:pt modelId="{504D531B-8A61-4232-AD8A-1336F2C3C916}">
      <dgm:prSet phldrT="[テキスト]"/>
      <dgm:spPr/>
      <dgm:t>
        <a:bodyPr/>
        <a:lstStyle/>
        <a:p>
          <a:r>
            <a:rPr kumimoji="1" lang="fr-CA" altLang="ja-JP" dirty="0"/>
            <a:t>fille</a:t>
          </a:r>
          <a:endParaRPr kumimoji="1" lang="ja-JP" altLang="en-US" dirty="0"/>
        </a:p>
      </dgm:t>
    </dgm:pt>
    <dgm:pt modelId="{3C9802A7-DB2F-4697-9A27-65512612089A}" type="parTrans" cxnId="{BC27AE98-3031-4929-AD71-9086AFACA0FA}">
      <dgm:prSet/>
      <dgm:spPr/>
      <dgm:t>
        <a:bodyPr/>
        <a:lstStyle/>
        <a:p>
          <a:endParaRPr kumimoji="1" lang="ja-JP" altLang="en-US"/>
        </a:p>
      </dgm:t>
    </dgm:pt>
    <dgm:pt modelId="{9C388B8E-8B71-437F-9393-30B30CBD8644}" type="sibTrans" cxnId="{BC27AE98-3031-4929-AD71-9086AFACA0FA}">
      <dgm:prSet/>
      <dgm:spPr/>
      <dgm:t>
        <a:bodyPr/>
        <a:lstStyle/>
        <a:p>
          <a:endParaRPr kumimoji="1" lang="ja-JP" altLang="en-US"/>
        </a:p>
      </dgm:t>
    </dgm:pt>
    <dgm:pt modelId="{74293B7F-9C06-48D8-880A-4AD201A5ACA7}">
      <dgm:prSet phldrT="[テキスト]"/>
      <dgm:spPr/>
      <dgm:t>
        <a:bodyPr/>
        <a:lstStyle/>
        <a:p>
          <a:r>
            <a:rPr kumimoji="1" lang="fr-CA" altLang="ja-JP" dirty="0"/>
            <a:t>frère</a:t>
          </a:r>
          <a:endParaRPr kumimoji="1" lang="ja-JP" altLang="en-US" dirty="0"/>
        </a:p>
      </dgm:t>
    </dgm:pt>
    <dgm:pt modelId="{12FDE2C2-501E-4577-9DDD-D758E2788AF9}" type="parTrans" cxnId="{730638D6-53AC-43C9-9385-FCD0ABD200F6}">
      <dgm:prSet/>
      <dgm:spPr/>
      <dgm:t>
        <a:bodyPr/>
        <a:lstStyle/>
        <a:p>
          <a:endParaRPr kumimoji="1" lang="ja-JP" altLang="en-US"/>
        </a:p>
      </dgm:t>
    </dgm:pt>
    <dgm:pt modelId="{08B9A0D5-7196-4238-AAF1-F2F13C9625A9}" type="sibTrans" cxnId="{730638D6-53AC-43C9-9385-FCD0ABD200F6}">
      <dgm:prSet/>
      <dgm:spPr/>
      <dgm:t>
        <a:bodyPr/>
        <a:lstStyle/>
        <a:p>
          <a:endParaRPr kumimoji="1" lang="ja-JP" altLang="en-US"/>
        </a:p>
      </dgm:t>
    </dgm:pt>
    <dgm:pt modelId="{D8AE6B5C-3267-4C7D-BA31-61F55656087B}">
      <dgm:prSet phldrT="[テキスト]"/>
      <dgm:spPr/>
      <dgm:t>
        <a:bodyPr/>
        <a:lstStyle/>
        <a:p>
          <a:r>
            <a:rPr kumimoji="1" lang="fr-CA" altLang="ja-JP" dirty="0"/>
            <a:t>sœur</a:t>
          </a:r>
          <a:endParaRPr kumimoji="1" lang="ja-JP" altLang="en-US" dirty="0"/>
        </a:p>
      </dgm:t>
    </dgm:pt>
    <dgm:pt modelId="{C1F4C21D-CFC4-457F-9A0C-1597296BDBDC}" type="parTrans" cxnId="{14887BC3-FA5E-4E84-80F8-0ADE985DC74E}">
      <dgm:prSet/>
      <dgm:spPr/>
      <dgm:t>
        <a:bodyPr/>
        <a:lstStyle/>
        <a:p>
          <a:endParaRPr kumimoji="1" lang="ja-JP" altLang="en-US"/>
        </a:p>
      </dgm:t>
    </dgm:pt>
    <dgm:pt modelId="{A62D92EE-651F-408E-86C9-AFEAFB9DEFDD}" type="sibTrans" cxnId="{14887BC3-FA5E-4E84-80F8-0ADE985DC74E}">
      <dgm:prSet/>
      <dgm:spPr/>
      <dgm:t>
        <a:bodyPr/>
        <a:lstStyle/>
        <a:p>
          <a:endParaRPr kumimoji="1" lang="ja-JP" altLang="en-US"/>
        </a:p>
      </dgm:t>
    </dgm:pt>
    <dgm:pt modelId="{C5C44908-80EC-41D6-9444-1284BDBB0F9B}">
      <dgm:prSet phldrT="[テキスト]"/>
      <dgm:spPr/>
      <dgm:t>
        <a:bodyPr/>
        <a:lstStyle/>
        <a:p>
          <a:r>
            <a:rPr kumimoji="1" lang="fr-CA" altLang="ja-JP" dirty="0"/>
            <a:t>fille</a:t>
          </a:r>
          <a:endParaRPr kumimoji="1" lang="ja-JP" altLang="en-US" dirty="0"/>
        </a:p>
      </dgm:t>
    </dgm:pt>
    <dgm:pt modelId="{E4DECE27-788A-4B57-86E4-BA3B4123E34C}" type="parTrans" cxnId="{C78A29E4-ECEA-4C7F-8F2C-5A71A09B3C05}">
      <dgm:prSet/>
      <dgm:spPr/>
      <dgm:t>
        <a:bodyPr/>
        <a:lstStyle/>
        <a:p>
          <a:endParaRPr kumimoji="1" lang="ja-JP" altLang="en-US"/>
        </a:p>
      </dgm:t>
    </dgm:pt>
    <dgm:pt modelId="{F2C82E9C-62A1-47A3-9597-27998C36BCAD}" type="sibTrans" cxnId="{C78A29E4-ECEA-4C7F-8F2C-5A71A09B3C05}">
      <dgm:prSet/>
      <dgm:spPr/>
      <dgm:t>
        <a:bodyPr/>
        <a:lstStyle/>
        <a:p>
          <a:endParaRPr kumimoji="1" lang="ja-JP" altLang="en-US"/>
        </a:p>
      </dgm:t>
    </dgm:pt>
    <dgm:pt modelId="{9588A5E0-F785-490A-B718-B9DC755D4427}">
      <dgm:prSet phldrT="[テキスト]"/>
      <dgm:spPr/>
      <dgm:t>
        <a:bodyPr/>
        <a:lstStyle/>
        <a:p>
          <a:r>
            <a:rPr kumimoji="1" lang="fr-CA" altLang="ja-JP" dirty="0"/>
            <a:t>cousine</a:t>
          </a:r>
          <a:endParaRPr kumimoji="1" lang="ja-JP" altLang="en-US" dirty="0"/>
        </a:p>
      </dgm:t>
    </dgm:pt>
    <dgm:pt modelId="{CD3A195F-CB61-4628-9B3E-F69420FDF204}" type="parTrans" cxnId="{10F87C3F-A70C-440D-94D8-E757A0F01FA5}">
      <dgm:prSet/>
      <dgm:spPr/>
      <dgm:t>
        <a:bodyPr/>
        <a:lstStyle/>
        <a:p>
          <a:endParaRPr kumimoji="1" lang="ja-JP" altLang="en-US"/>
        </a:p>
      </dgm:t>
    </dgm:pt>
    <dgm:pt modelId="{7089EAAB-FD2E-4866-A63A-D9A6246FE6BA}" type="sibTrans" cxnId="{10F87C3F-A70C-440D-94D8-E757A0F01FA5}">
      <dgm:prSet/>
      <dgm:spPr/>
      <dgm:t>
        <a:bodyPr/>
        <a:lstStyle/>
        <a:p>
          <a:endParaRPr kumimoji="1" lang="ja-JP" altLang="en-US"/>
        </a:p>
      </dgm:t>
    </dgm:pt>
    <dgm:pt modelId="{F010AF9F-9175-48C9-9DF2-57D4A502CB56}" type="pres">
      <dgm:prSet presAssocID="{D5244295-1B25-4D8E-90C8-BEB504EC854D}" presName="hierChild1" presStyleCnt="0">
        <dgm:presLayoutVars>
          <dgm:chPref val="1"/>
          <dgm:dir/>
          <dgm:animOne val="branch"/>
          <dgm:animLvl val="lvl"/>
          <dgm:resizeHandles/>
        </dgm:presLayoutVars>
      </dgm:prSet>
      <dgm:spPr/>
    </dgm:pt>
    <dgm:pt modelId="{4E5E9BCB-9162-4E3D-9BBA-3F9F1FFBDCFE}" type="pres">
      <dgm:prSet presAssocID="{7E8E0496-1F20-4087-B260-7605A219871F}" presName="hierRoot1" presStyleCnt="0"/>
      <dgm:spPr/>
    </dgm:pt>
    <dgm:pt modelId="{B6199C9C-0BCE-41E4-B948-0ADEF6F2C1FC}" type="pres">
      <dgm:prSet presAssocID="{7E8E0496-1F20-4087-B260-7605A219871F}" presName="composite" presStyleCnt="0"/>
      <dgm:spPr/>
    </dgm:pt>
    <dgm:pt modelId="{A8C29DC2-45D7-423D-9EE4-3DBB70528B8F}" type="pres">
      <dgm:prSet presAssocID="{7E8E0496-1F20-4087-B260-7605A219871F}" presName="background" presStyleLbl="node0" presStyleIdx="0" presStyleCnt="1"/>
      <dgm:spPr/>
    </dgm:pt>
    <dgm:pt modelId="{6A52E7B1-2788-472F-8C07-12C8E7A98EC1}" type="pres">
      <dgm:prSet presAssocID="{7E8E0496-1F20-4087-B260-7605A219871F}" presName="text" presStyleLbl="fgAcc0" presStyleIdx="0" presStyleCnt="1">
        <dgm:presLayoutVars>
          <dgm:chPref val="3"/>
        </dgm:presLayoutVars>
      </dgm:prSet>
      <dgm:spPr/>
    </dgm:pt>
    <dgm:pt modelId="{B2BEEEE0-8185-49A6-BB7E-7199677F20C6}" type="pres">
      <dgm:prSet presAssocID="{7E8E0496-1F20-4087-B260-7605A219871F}" presName="hierChild2" presStyleCnt="0"/>
      <dgm:spPr/>
    </dgm:pt>
    <dgm:pt modelId="{1D7D2C4F-F72A-4F64-A101-BEDAB968C8FA}" type="pres">
      <dgm:prSet presAssocID="{3C9802A7-DB2F-4697-9A27-65512612089A}" presName="Name10" presStyleLbl="parChTrans1D2" presStyleIdx="0" presStyleCnt="2"/>
      <dgm:spPr/>
    </dgm:pt>
    <dgm:pt modelId="{69E5ED8C-F03B-4B86-83FD-E089BBFBC293}" type="pres">
      <dgm:prSet presAssocID="{504D531B-8A61-4232-AD8A-1336F2C3C916}" presName="hierRoot2" presStyleCnt="0"/>
      <dgm:spPr/>
    </dgm:pt>
    <dgm:pt modelId="{74AA6C08-402E-4E81-A7BD-AE5B72DE7A04}" type="pres">
      <dgm:prSet presAssocID="{504D531B-8A61-4232-AD8A-1336F2C3C916}" presName="composite2" presStyleCnt="0"/>
      <dgm:spPr/>
    </dgm:pt>
    <dgm:pt modelId="{B57AA9AC-8195-4F98-BA32-7D342F79CB06}" type="pres">
      <dgm:prSet presAssocID="{504D531B-8A61-4232-AD8A-1336F2C3C916}" presName="background2" presStyleLbl="node2" presStyleIdx="0" presStyleCnt="2"/>
      <dgm:spPr/>
    </dgm:pt>
    <dgm:pt modelId="{6620B38C-33F1-4979-BE31-530EBCF2F259}" type="pres">
      <dgm:prSet presAssocID="{504D531B-8A61-4232-AD8A-1336F2C3C916}" presName="text2" presStyleLbl="fgAcc2" presStyleIdx="0" presStyleCnt="2">
        <dgm:presLayoutVars>
          <dgm:chPref val="3"/>
        </dgm:presLayoutVars>
      </dgm:prSet>
      <dgm:spPr/>
    </dgm:pt>
    <dgm:pt modelId="{A14B8B07-E645-4488-99AC-E4F3237E23A2}" type="pres">
      <dgm:prSet presAssocID="{504D531B-8A61-4232-AD8A-1336F2C3C916}" presName="hierChild3" presStyleCnt="0"/>
      <dgm:spPr/>
    </dgm:pt>
    <dgm:pt modelId="{6E12F0EA-F038-4CB9-91D6-4B1ABAB227C8}" type="pres">
      <dgm:prSet presAssocID="{12FDE2C2-501E-4577-9DDD-D758E2788AF9}" presName="Name17" presStyleLbl="parChTrans1D3" presStyleIdx="0" presStyleCnt="3"/>
      <dgm:spPr/>
    </dgm:pt>
    <dgm:pt modelId="{6CDFE748-A999-430C-81A5-A94B71BE591B}" type="pres">
      <dgm:prSet presAssocID="{74293B7F-9C06-48D8-880A-4AD201A5ACA7}" presName="hierRoot3" presStyleCnt="0"/>
      <dgm:spPr/>
    </dgm:pt>
    <dgm:pt modelId="{C30FF06C-45FC-4E07-A97D-18F19EF64E6E}" type="pres">
      <dgm:prSet presAssocID="{74293B7F-9C06-48D8-880A-4AD201A5ACA7}" presName="composite3" presStyleCnt="0"/>
      <dgm:spPr/>
    </dgm:pt>
    <dgm:pt modelId="{7C53B7E7-2937-4535-8E3A-B039C4F72ADA}" type="pres">
      <dgm:prSet presAssocID="{74293B7F-9C06-48D8-880A-4AD201A5ACA7}" presName="background3" presStyleLbl="node3" presStyleIdx="0" presStyleCnt="3"/>
      <dgm:spPr/>
    </dgm:pt>
    <dgm:pt modelId="{67311FE3-EEDF-4990-8588-AF7DFF19DFC6}" type="pres">
      <dgm:prSet presAssocID="{74293B7F-9C06-48D8-880A-4AD201A5ACA7}" presName="text3" presStyleLbl="fgAcc3" presStyleIdx="0" presStyleCnt="3">
        <dgm:presLayoutVars>
          <dgm:chPref val="3"/>
        </dgm:presLayoutVars>
      </dgm:prSet>
      <dgm:spPr/>
    </dgm:pt>
    <dgm:pt modelId="{0AC87637-6776-4E61-BC49-2D207BEA30DC}" type="pres">
      <dgm:prSet presAssocID="{74293B7F-9C06-48D8-880A-4AD201A5ACA7}" presName="hierChild4" presStyleCnt="0"/>
      <dgm:spPr/>
    </dgm:pt>
    <dgm:pt modelId="{E2DB5BD3-4CEF-48BD-A1F9-3066E126D7FB}" type="pres">
      <dgm:prSet presAssocID="{C1F4C21D-CFC4-457F-9A0C-1597296BDBDC}" presName="Name17" presStyleLbl="parChTrans1D3" presStyleIdx="1" presStyleCnt="3"/>
      <dgm:spPr/>
    </dgm:pt>
    <dgm:pt modelId="{5E46AC80-A503-42D4-9B9D-3B8B48592F61}" type="pres">
      <dgm:prSet presAssocID="{D8AE6B5C-3267-4C7D-BA31-61F55656087B}" presName="hierRoot3" presStyleCnt="0"/>
      <dgm:spPr/>
    </dgm:pt>
    <dgm:pt modelId="{80C3CAF3-8512-44EA-A3C6-77682062E7FD}" type="pres">
      <dgm:prSet presAssocID="{D8AE6B5C-3267-4C7D-BA31-61F55656087B}" presName="composite3" presStyleCnt="0"/>
      <dgm:spPr/>
    </dgm:pt>
    <dgm:pt modelId="{CCD75369-222C-4F10-90C2-BB007519FF90}" type="pres">
      <dgm:prSet presAssocID="{D8AE6B5C-3267-4C7D-BA31-61F55656087B}" presName="background3" presStyleLbl="node3" presStyleIdx="1" presStyleCnt="3"/>
      <dgm:spPr/>
    </dgm:pt>
    <dgm:pt modelId="{985A2DA9-8F8F-493B-B389-AB5A6B3FB9EC}" type="pres">
      <dgm:prSet presAssocID="{D8AE6B5C-3267-4C7D-BA31-61F55656087B}" presName="text3" presStyleLbl="fgAcc3" presStyleIdx="1" presStyleCnt="3">
        <dgm:presLayoutVars>
          <dgm:chPref val="3"/>
        </dgm:presLayoutVars>
      </dgm:prSet>
      <dgm:spPr/>
    </dgm:pt>
    <dgm:pt modelId="{767B5ED7-B853-4FB7-8555-41563975725E}" type="pres">
      <dgm:prSet presAssocID="{D8AE6B5C-3267-4C7D-BA31-61F55656087B}" presName="hierChild4" presStyleCnt="0"/>
      <dgm:spPr/>
    </dgm:pt>
    <dgm:pt modelId="{1720C270-DC82-42EC-9A79-266358DA58B3}" type="pres">
      <dgm:prSet presAssocID="{E4DECE27-788A-4B57-86E4-BA3B4123E34C}" presName="Name10" presStyleLbl="parChTrans1D2" presStyleIdx="1" presStyleCnt="2"/>
      <dgm:spPr/>
    </dgm:pt>
    <dgm:pt modelId="{1B12FCFF-A41E-45B2-B653-9CABE4883B26}" type="pres">
      <dgm:prSet presAssocID="{C5C44908-80EC-41D6-9444-1284BDBB0F9B}" presName="hierRoot2" presStyleCnt="0"/>
      <dgm:spPr/>
    </dgm:pt>
    <dgm:pt modelId="{4CCF166C-0813-485E-B51B-1846484766AF}" type="pres">
      <dgm:prSet presAssocID="{C5C44908-80EC-41D6-9444-1284BDBB0F9B}" presName="composite2" presStyleCnt="0"/>
      <dgm:spPr/>
    </dgm:pt>
    <dgm:pt modelId="{ABCE577B-2BAC-4D60-9799-8B8DD736B90F}" type="pres">
      <dgm:prSet presAssocID="{C5C44908-80EC-41D6-9444-1284BDBB0F9B}" presName="background2" presStyleLbl="node2" presStyleIdx="1" presStyleCnt="2"/>
      <dgm:spPr/>
    </dgm:pt>
    <dgm:pt modelId="{D1F24E0E-9C59-4041-B526-C108F1735929}" type="pres">
      <dgm:prSet presAssocID="{C5C44908-80EC-41D6-9444-1284BDBB0F9B}" presName="text2" presStyleLbl="fgAcc2" presStyleIdx="1" presStyleCnt="2">
        <dgm:presLayoutVars>
          <dgm:chPref val="3"/>
        </dgm:presLayoutVars>
      </dgm:prSet>
      <dgm:spPr/>
    </dgm:pt>
    <dgm:pt modelId="{15112EAE-0958-4E73-8EC4-7F2CC1D5C90C}" type="pres">
      <dgm:prSet presAssocID="{C5C44908-80EC-41D6-9444-1284BDBB0F9B}" presName="hierChild3" presStyleCnt="0"/>
      <dgm:spPr/>
    </dgm:pt>
    <dgm:pt modelId="{D2290BB0-4177-4055-B684-649934D94A84}" type="pres">
      <dgm:prSet presAssocID="{CD3A195F-CB61-4628-9B3E-F69420FDF204}" presName="Name17" presStyleLbl="parChTrans1D3" presStyleIdx="2" presStyleCnt="3"/>
      <dgm:spPr/>
    </dgm:pt>
    <dgm:pt modelId="{410013A5-2BC1-478E-A9B1-E43CCF900984}" type="pres">
      <dgm:prSet presAssocID="{9588A5E0-F785-490A-B718-B9DC755D4427}" presName="hierRoot3" presStyleCnt="0"/>
      <dgm:spPr/>
    </dgm:pt>
    <dgm:pt modelId="{5DF6B594-A1DC-46F7-AFE6-C00695AE5B4F}" type="pres">
      <dgm:prSet presAssocID="{9588A5E0-F785-490A-B718-B9DC755D4427}" presName="composite3" presStyleCnt="0"/>
      <dgm:spPr/>
    </dgm:pt>
    <dgm:pt modelId="{0A396191-F8F1-4CC9-A626-77EF85C5D4F6}" type="pres">
      <dgm:prSet presAssocID="{9588A5E0-F785-490A-B718-B9DC755D4427}" presName="background3" presStyleLbl="node3" presStyleIdx="2" presStyleCnt="3"/>
      <dgm:spPr/>
    </dgm:pt>
    <dgm:pt modelId="{1ACE6F55-6EB9-4BB0-9864-9D1266524D8A}" type="pres">
      <dgm:prSet presAssocID="{9588A5E0-F785-490A-B718-B9DC755D4427}" presName="text3" presStyleLbl="fgAcc3" presStyleIdx="2" presStyleCnt="3">
        <dgm:presLayoutVars>
          <dgm:chPref val="3"/>
        </dgm:presLayoutVars>
      </dgm:prSet>
      <dgm:spPr/>
    </dgm:pt>
    <dgm:pt modelId="{2FD00E7A-9A16-4AD5-B4D1-6AFB9ED27EEB}" type="pres">
      <dgm:prSet presAssocID="{9588A5E0-F785-490A-B718-B9DC755D4427}" presName="hierChild4" presStyleCnt="0"/>
      <dgm:spPr/>
    </dgm:pt>
  </dgm:ptLst>
  <dgm:cxnLst>
    <dgm:cxn modelId="{2ECA0312-B789-409B-B76E-C5AF7424BA37}" type="presOf" srcId="{D8AE6B5C-3267-4C7D-BA31-61F55656087B}" destId="{985A2DA9-8F8F-493B-B389-AB5A6B3FB9EC}" srcOrd="0" destOrd="0" presId="urn:microsoft.com/office/officeart/2005/8/layout/hierarchy1"/>
    <dgm:cxn modelId="{5B4A192E-D9FB-49FC-9CA3-BCDA59F324F8}" type="presOf" srcId="{12FDE2C2-501E-4577-9DDD-D758E2788AF9}" destId="{6E12F0EA-F038-4CB9-91D6-4B1ABAB227C8}" srcOrd="0" destOrd="0" presId="urn:microsoft.com/office/officeart/2005/8/layout/hierarchy1"/>
    <dgm:cxn modelId="{E8B8893C-B4DF-4485-A5C9-D2A3A0DF284A}" type="presOf" srcId="{504D531B-8A61-4232-AD8A-1336F2C3C916}" destId="{6620B38C-33F1-4979-BE31-530EBCF2F259}" srcOrd="0" destOrd="0" presId="urn:microsoft.com/office/officeart/2005/8/layout/hierarchy1"/>
    <dgm:cxn modelId="{10F87C3F-A70C-440D-94D8-E757A0F01FA5}" srcId="{C5C44908-80EC-41D6-9444-1284BDBB0F9B}" destId="{9588A5E0-F785-490A-B718-B9DC755D4427}" srcOrd="0" destOrd="0" parTransId="{CD3A195F-CB61-4628-9B3E-F69420FDF204}" sibTransId="{7089EAAB-FD2E-4866-A63A-D9A6246FE6BA}"/>
    <dgm:cxn modelId="{8CB53F41-A72A-4777-9ABF-B3F49467A65E}" type="presOf" srcId="{74293B7F-9C06-48D8-880A-4AD201A5ACA7}" destId="{67311FE3-EEDF-4990-8588-AF7DFF19DFC6}" srcOrd="0" destOrd="0" presId="urn:microsoft.com/office/officeart/2005/8/layout/hierarchy1"/>
    <dgm:cxn modelId="{1E0B5A48-E1C7-4DED-894F-18244C8EA7DB}" type="presOf" srcId="{D5244295-1B25-4D8E-90C8-BEB504EC854D}" destId="{F010AF9F-9175-48C9-9DF2-57D4A502CB56}" srcOrd="0" destOrd="0" presId="urn:microsoft.com/office/officeart/2005/8/layout/hierarchy1"/>
    <dgm:cxn modelId="{69F56194-47DC-4EA5-A50C-3116E73A8C97}" type="presOf" srcId="{7E8E0496-1F20-4087-B260-7605A219871F}" destId="{6A52E7B1-2788-472F-8C07-12C8E7A98EC1}" srcOrd="0" destOrd="0" presId="urn:microsoft.com/office/officeart/2005/8/layout/hierarchy1"/>
    <dgm:cxn modelId="{BC27AE98-3031-4929-AD71-9086AFACA0FA}" srcId="{7E8E0496-1F20-4087-B260-7605A219871F}" destId="{504D531B-8A61-4232-AD8A-1336F2C3C916}" srcOrd="0" destOrd="0" parTransId="{3C9802A7-DB2F-4697-9A27-65512612089A}" sibTransId="{9C388B8E-8B71-437F-9393-30B30CBD8644}"/>
    <dgm:cxn modelId="{C90CB3A8-241C-48E3-B305-94CFF705E403}" type="presOf" srcId="{CD3A195F-CB61-4628-9B3E-F69420FDF204}" destId="{D2290BB0-4177-4055-B684-649934D94A84}" srcOrd="0" destOrd="0" presId="urn:microsoft.com/office/officeart/2005/8/layout/hierarchy1"/>
    <dgm:cxn modelId="{D7FBD1AA-7FF3-4079-B16E-90E4EE38A718}" srcId="{D5244295-1B25-4D8E-90C8-BEB504EC854D}" destId="{7E8E0496-1F20-4087-B260-7605A219871F}" srcOrd="0" destOrd="0" parTransId="{F66EA274-059C-4EE6-8C48-EF7225A4C42B}" sibTransId="{3A028F83-593F-48DA-9C91-736507DC8FAB}"/>
    <dgm:cxn modelId="{C71730BB-E419-44B7-AFE2-B6E8F734E691}" type="presOf" srcId="{9588A5E0-F785-490A-B718-B9DC755D4427}" destId="{1ACE6F55-6EB9-4BB0-9864-9D1266524D8A}" srcOrd="0" destOrd="0" presId="urn:microsoft.com/office/officeart/2005/8/layout/hierarchy1"/>
    <dgm:cxn modelId="{14887BC3-FA5E-4E84-80F8-0ADE985DC74E}" srcId="{504D531B-8A61-4232-AD8A-1336F2C3C916}" destId="{D8AE6B5C-3267-4C7D-BA31-61F55656087B}" srcOrd="1" destOrd="0" parTransId="{C1F4C21D-CFC4-457F-9A0C-1597296BDBDC}" sibTransId="{A62D92EE-651F-408E-86C9-AFEAFB9DEFDD}"/>
    <dgm:cxn modelId="{E27354CA-FDAC-4F51-B4F5-E2CB40A43645}" type="presOf" srcId="{C1F4C21D-CFC4-457F-9A0C-1597296BDBDC}" destId="{E2DB5BD3-4CEF-48BD-A1F9-3066E126D7FB}" srcOrd="0" destOrd="0" presId="urn:microsoft.com/office/officeart/2005/8/layout/hierarchy1"/>
    <dgm:cxn modelId="{730638D6-53AC-43C9-9385-FCD0ABD200F6}" srcId="{504D531B-8A61-4232-AD8A-1336F2C3C916}" destId="{74293B7F-9C06-48D8-880A-4AD201A5ACA7}" srcOrd="0" destOrd="0" parTransId="{12FDE2C2-501E-4577-9DDD-D758E2788AF9}" sibTransId="{08B9A0D5-7196-4238-AAF1-F2F13C9625A9}"/>
    <dgm:cxn modelId="{C78A29E4-ECEA-4C7F-8F2C-5A71A09B3C05}" srcId="{7E8E0496-1F20-4087-B260-7605A219871F}" destId="{C5C44908-80EC-41D6-9444-1284BDBB0F9B}" srcOrd="1" destOrd="0" parTransId="{E4DECE27-788A-4B57-86E4-BA3B4123E34C}" sibTransId="{F2C82E9C-62A1-47A3-9597-27998C36BCAD}"/>
    <dgm:cxn modelId="{45785AE6-3BD2-4F9C-BBBE-798C68CC6675}" type="presOf" srcId="{E4DECE27-788A-4B57-86E4-BA3B4123E34C}" destId="{1720C270-DC82-42EC-9A79-266358DA58B3}" srcOrd="0" destOrd="0" presId="urn:microsoft.com/office/officeart/2005/8/layout/hierarchy1"/>
    <dgm:cxn modelId="{F7FFACE6-C8DD-451B-9642-095F673E3FD4}" type="presOf" srcId="{3C9802A7-DB2F-4697-9A27-65512612089A}" destId="{1D7D2C4F-F72A-4F64-A101-BEDAB968C8FA}" srcOrd="0" destOrd="0" presId="urn:microsoft.com/office/officeart/2005/8/layout/hierarchy1"/>
    <dgm:cxn modelId="{B4B79AF5-AE4C-4622-A424-A5D6F11A5D5F}" type="presOf" srcId="{C5C44908-80EC-41D6-9444-1284BDBB0F9B}" destId="{D1F24E0E-9C59-4041-B526-C108F1735929}" srcOrd="0" destOrd="0" presId="urn:microsoft.com/office/officeart/2005/8/layout/hierarchy1"/>
    <dgm:cxn modelId="{E02F5492-B245-4B42-873C-36F64D71C9C8}" type="presParOf" srcId="{F010AF9F-9175-48C9-9DF2-57D4A502CB56}" destId="{4E5E9BCB-9162-4E3D-9BBA-3F9F1FFBDCFE}" srcOrd="0" destOrd="0" presId="urn:microsoft.com/office/officeart/2005/8/layout/hierarchy1"/>
    <dgm:cxn modelId="{BB21AF3A-5C51-4C35-983F-8F27228C5E8F}" type="presParOf" srcId="{4E5E9BCB-9162-4E3D-9BBA-3F9F1FFBDCFE}" destId="{B6199C9C-0BCE-41E4-B948-0ADEF6F2C1FC}" srcOrd="0" destOrd="0" presId="urn:microsoft.com/office/officeart/2005/8/layout/hierarchy1"/>
    <dgm:cxn modelId="{C29461C1-710D-4EDF-9AF1-1C761A830972}" type="presParOf" srcId="{B6199C9C-0BCE-41E4-B948-0ADEF6F2C1FC}" destId="{A8C29DC2-45D7-423D-9EE4-3DBB70528B8F}" srcOrd="0" destOrd="0" presId="urn:microsoft.com/office/officeart/2005/8/layout/hierarchy1"/>
    <dgm:cxn modelId="{3DF01938-1EBC-4B3A-9FF4-834D6F271DB8}" type="presParOf" srcId="{B6199C9C-0BCE-41E4-B948-0ADEF6F2C1FC}" destId="{6A52E7B1-2788-472F-8C07-12C8E7A98EC1}" srcOrd="1" destOrd="0" presId="urn:microsoft.com/office/officeart/2005/8/layout/hierarchy1"/>
    <dgm:cxn modelId="{714B4D18-31EC-41C9-8063-38D7E4922FEB}" type="presParOf" srcId="{4E5E9BCB-9162-4E3D-9BBA-3F9F1FFBDCFE}" destId="{B2BEEEE0-8185-49A6-BB7E-7199677F20C6}" srcOrd="1" destOrd="0" presId="urn:microsoft.com/office/officeart/2005/8/layout/hierarchy1"/>
    <dgm:cxn modelId="{9DCDCE4E-9D6D-436D-A551-309F4F4624E5}" type="presParOf" srcId="{B2BEEEE0-8185-49A6-BB7E-7199677F20C6}" destId="{1D7D2C4F-F72A-4F64-A101-BEDAB968C8FA}" srcOrd="0" destOrd="0" presId="urn:microsoft.com/office/officeart/2005/8/layout/hierarchy1"/>
    <dgm:cxn modelId="{A80F0BD1-D750-49FB-9C1B-62049EB05ED2}" type="presParOf" srcId="{B2BEEEE0-8185-49A6-BB7E-7199677F20C6}" destId="{69E5ED8C-F03B-4B86-83FD-E089BBFBC293}" srcOrd="1" destOrd="0" presId="urn:microsoft.com/office/officeart/2005/8/layout/hierarchy1"/>
    <dgm:cxn modelId="{2090C625-1F9E-4346-A0AD-ED07D187E55B}" type="presParOf" srcId="{69E5ED8C-F03B-4B86-83FD-E089BBFBC293}" destId="{74AA6C08-402E-4E81-A7BD-AE5B72DE7A04}" srcOrd="0" destOrd="0" presId="urn:microsoft.com/office/officeart/2005/8/layout/hierarchy1"/>
    <dgm:cxn modelId="{DF3CADFB-928C-4123-BD4F-57D44680F32F}" type="presParOf" srcId="{74AA6C08-402E-4E81-A7BD-AE5B72DE7A04}" destId="{B57AA9AC-8195-4F98-BA32-7D342F79CB06}" srcOrd="0" destOrd="0" presId="urn:microsoft.com/office/officeart/2005/8/layout/hierarchy1"/>
    <dgm:cxn modelId="{390EE8C7-99C0-472C-BC57-600A7D24A2F3}" type="presParOf" srcId="{74AA6C08-402E-4E81-A7BD-AE5B72DE7A04}" destId="{6620B38C-33F1-4979-BE31-530EBCF2F259}" srcOrd="1" destOrd="0" presId="urn:microsoft.com/office/officeart/2005/8/layout/hierarchy1"/>
    <dgm:cxn modelId="{140F99B8-499F-4C0E-8F23-546C0910688C}" type="presParOf" srcId="{69E5ED8C-F03B-4B86-83FD-E089BBFBC293}" destId="{A14B8B07-E645-4488-99AC-E4F3237E23A2}" srcOrd="1" destOrd="0" presId="urn:microsoft.com/office/officeart/2005/8/layout/hierarchy1"/>
    <dgm:cxn modelId="{FF9D5C83-6FA6-4652-B5E2-62C145562B79}" type="presParOf" srcId="{A14B8B07-E645-4488-99AC-E4F3237E23A2}" destId="{6E12F0EA-F038-4CB9-91D6-4B1ABAB227C8}" srcOrd="0" destOrd="0" presId="urn:microsoft.com/office/officeart/2005/8/layout/hierarchy1"/>
    <dgm:cxn modelId="{E56F461A-9129-49D6-8B16-4E088B5C0072}" type="presParOf" srcId="{A14B8B07-E645-4488-99AC-E4F3237E23A2}" destId="{6CDFE748-A999-430C-81A5-A94B71BE591B}" srcOrd="1" destOrd="0" presId="urn:microsoft.com/office/officeart/2005/8/layout/hierarchy1"/>
    <dgm:cxn modelId="{D0F2F2E2-C974-4D73-8F22-AB754D4BA571}" type="presParOf" srcId="{6CDFE748-A999-430C-81A5-A94B71BE591B}" destId="{C30FF06C-45FC-4E07-A97D-18F19EF64E6E}" srcOrd="0" destOrd="0" presId="urn:microsoft.com/office/officeart/2005/8/layout/hierarchy1"/>
    <dgm:cxn modelId="{9F2C06AB-97CE-4E40-B5C3-BEC7240E9AF0}" type="presParOf" srcId="{C30FF06C-45FC-4E07-A97D-18F19EF64E6E}" destId="{7C53B7E7-2937-4535-8E3A-B039C4F72ADA}" srcOrd="0" destOrd="0" presId="urn:microsoft.com/office/officeart/2005/8/layout/hierarchy1"/>
    <dgm:cxn modelId="{17341372-71F1-485B-B041-3D23B45DEF55}" type="presParOf" srcId="{C30FF06C-45FC-4E07-A97D-18F19EF64E6E}" destId="{67311FE3-EEDF-4990-8588-AF7DFF19DFC6}" srcOrd="1" destOrd="0" presId="urn:microsoft.com/office/officeart/2005/8/layout/hierarchy1"/>
    <dgm:cxn modelId="{7E45381F-C8F0-438F-B027-91697A85C87C}" type="presParOf" srcId="{6CDFE748-A999-430C-81A5-A94B71BE591B}" destId="{0AC87637-6776-4E61-BC49-2D207BEA30DC}" srcOrd="1" destOrd="0" presId="urn:microsoft.com/office/officeart/2005/8/layout/hierarchy1"/>
    <dgm:cxn modelId="{B655E3EF-00A3-499D-8EDE-C8ECC7A1896C}" type="presParOf" srcId="{A14B8B07-E645-4488-99AC-E4F3237E23A2}" destId="{E2DB5BD3-4CEF-48BD-A1F9-3066E126D7FB}" srcOrd="2" destOrd="0" presId="urn:microsoft.com/office/officeart/2005/8/layout/hierarchy1"/>
    <dgm:cxn modelId="{5CD6167B-DA50-4FBD-AA78-4F371377B97E}" type="presParOf" srcId="{A14B8B07-E645-4488-99AC-E4F3237E23A2}" destId="{5E46AC80-A503-42D4-9B9D-3B8B48592F61}" srcOrd="3" destOrd="0" presId="urn:microsoft.com/office/officeart/2005/8/layout/hierarchy1"/>
    <dgm:cxn modelId="{9536BCC3-6E0D-4458-92BF-A7B8625252A6}" type="presParOf" srcId="{5E46AC80-A503-42D4-9B9D-3B8B48592F61}" destId="{80C3CAF3-8512-44EA-A3C6-77682062E7FD}" srcOrd="0" destOrd="0" presId="urn:microsoft.com/office/officeart/2005/8/layout/hierarchy1"/>
    <dgm:cxn modelId="{D8D63738-E483-4330-8353-8A0EF2199485}" type="presParOf" srcId="{80C3CAF3-8512-44EA-A3C6-77682062E7FD}" destId="{CCD75369-222C-4F10-90C2-BB007519FF90}" srcOrd="0" destOrd="0" presId="urn:microsoft.com/office/officeart/2005/8/layout/hierarchy1"/>
    <dgm:cxn modelId="{8FDA60F2-3902-4832-9422-FA4CA96B3F23}" type="presParOf" srcId="{80C3CAF3-8512-44EA-A3C6-77682062E7FD}" destId="{985A2DA9-8F8F-493B-B389-AB5A6B3FB9EC}" srcOrd="1" destOrd="0" presId="urn:microsoft.com/office/officeart/2005/8/layout/hierarchy1"/>
    <dgm:cxn modelId="{EFE334B5-E0E0-4343-B1FB-1ECC941D28DA}" type="presParOf" srcId="{5E46AC80-A503-42D4-9B9D-3B8B48592F61}" destId="{767B5ED7-B853-4FB7-8555-41563975725E}" srcOrd="1" destOrd="0" presId="urn:microsoft.com/office/officeart/2005/8/layout/hierarchy1"/>
    <dgm:cxn modelId="{0EE5227A-4335-4CC6-AB62-55A40F98B797}" type="presParOf" srcId="{B2BEEEE0-8185-49A6-BB7E-7199677F20C6}" destId="{1720C270-DC82-42EC-9A79-266358DA58B3}" srcOrd="2" destOrd="0" presId="urn:microsoft.com/office/officeart/2005/8/layout/hierarchy1"/>
    <dgm:cxn modelId="{4563DD51-A07B-4391-9BC5-0CE355C2C879}" type="presParOf" srcId="{B2BEEEE0-8185-49A6-BB7E-7199677F20C6}" destId="{1B12FCFF-A41E-45B2-B653-9CABE4883B26}" srcOrd="3" destOrd="0" presId="urn:microsoft.com/office/officeart/2005/8/layout/hierarchy1"/>
    <dgm:cxn modelId="{489E0862-9331-47C0-AB64-53C3935FD10A}" type="presParOf" srcId="{1B12FCFF-A41E-45B2-B653-9CABE4883B26}" destId="{4CCF166C-0813-485E-B51B-1846484766AF}" srcOrd="0" destOrd="0" presId="urn:microsoft.com/office/officeart/2005/8/layout/hierarchy1"/>
    <dgm:cxn modelId="{92B5D031-6CD2-4B37-9696-E743F140F191}" type="presParOf" srcId="{4CCF166C-0813-485E-B51B-1846484766AF}" destId="{ABCE577B-2BAC-4D60-9799-8B8DD736B90F}" srcOrd="0" destOrd="0" presId="urn:microsoft.com/office/officeart/2005/8/layout/hierarchy1"/>
    <dgm:cxn modelId="{7B094C24-F4F9-45D9-82B6-EA6CC88E4983}" type="presParOf" srcId="{4CCF166C-0813-485E-B51B-1846484766AF}" destId="{D1F24E0E-9C59-4041-B526-C108F1735929}" srcOrd="1" destOrd="0" presId="urn:microsoft.com/office/officeart/2005/8/layout/hierarchy1"/>
    <dgm:cxn modelId="{AB785C5D-F96E-41B7-9242-66EEA19673E3}" type="presParOf" srcId="{1B12FCFF-A41E-45B2-B653-9CABE4883B26}" destId="{15112EAE-0958-4E73-8EC4-7F2CC1D5C90C}" srcOrd="1" destOrd="0" presId="urn:microsoft.com/office/officeart/2005/8/layout/hierarchy1"/>
    <dgm:cxn modelId="{77A9FBA4-D9E7-48C5-B9B8-09F46215BA72}" type="presParOf" srcId="{15112EAE-0958-4E73-8EC4-7F2CC1D5C90C}" destId="{D2290BB0-4177-4055-B684-649934D94A84}" srcOrd="0" destOrd="0" presId="urn:microsoft.com/office/officeart/2005/8/layout/hierarchy1"/>
    <dgm:cxn modelId="{8ED0D030-C725-4E6F-A3E5-CE415ED2D35F}" type="presParOf" srcId="{15112EAE-0958-4E73-8EC4-7F2CC1D5C90C}" destId="{410013A5-2BC1-478E-A9B1-E43CCF900984}" srcOrd="1" destOrd="0" presId="urn:microsoft.com/office/officeart/2005/8/layout/hierarchy1"/>
    <dgm:cxn modelId="{D522F4C9-18B9-44D1-96E1-879ADF3D1457}" type="presParOf" srcId="{410013A5-2BC1-478E-A9B1-E43CCF900984}" destId="{5DF6B594-A1DC-46F7-AFE6-C00695AE5B4F}" srcOrd="0" destOrd="0" presId="urn:microsoft.com/office/officeart/2005/8/layout/hierarchy1"/>
    <dgm:cxn modelId="{CC234748-3253-48CB-92A2-08FC74B392FC}" type="presParOf" srcId="{5DF6B594-A1DC-46F7-AFE6-C00695AE5B4F}" destId="{0A396191-F8F1-4CC9-A626-77EF85C5D4F6}" srcOrd="0" destOrd="0" presId="urn:microsoft.com/office/officeart/2005/8/layout/hierarchy1"/>
    <dgm:cxn modelId="{B97E2E4F-DF9C-459E-ABC7-5819346152AF}" type="presParOf" srcId="{5DF6B594-A1DC-46F7-AFE6-C00695AE5B4F}" destId="{1ACE6F55-6EB9-4BB0-9864-9D1266524D8A}" srcOrd="1" destOrd="0" presId="urn:microsoft.com/office/officeart/2005/8/layout/hierarchy1"/>
    <dgm:cxn modelId="{F32043EF-CA4B-43F2-ACE8-6CCF882698FF}" type="presParOf" srcId="{410013A5-2BC1-478E-A9B1-E43CCF900984}" destId="{2FD00E7A-9A16-4AD5-B4D1-6AFB9ED27EE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290BB0-4177-4055-B684-649934D94A84}">
      <dsp:nvSpPr>
        <dsp:cNvPr id="0" name=""/>
        <dsp:cNvSpPr/>
      </dsp:nvSpPr>
      <dsp:spPr>
        <a:xfrm>
          <a:off x="4185929" y="2067179"/>
          <a:ext cx="91440" cy="384786"/>
        </a:xfrm>
        <a:custGeom>
          <a:avLst/>
          <a:gdLst/>
          <a:ahLst/>
          <a:cxnLst/>
          <a:rect l="0" t="0" r="0" b="0"/>
          <a:pathLst>
            <a:path>
              <a:moveTo>
                <a:pt x="45720" y="0"/>
              </a:moveTo>
              <a:lnTo>
                <a:pt x="45720" y="38478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20C270-DC82-42EC-9A79-266358DA58B3}">
      <dsp:nvSpPr>
        <dsp:cNvPr id="0" name=""/>
        <dsp:cNvSpPr/>
      </dsp:nvSpPr>
      <dsp:spPr>
        <a:xfrm>
          <a:off x="3018856" y="842259"/>
          <a:ext cx="1212792" cy="384786"/>
        </a:xfrm>
        <a:custGeom>
          <a:avLst/>
          <a:gdLst/>
          <a:ahLst/>
          <a:cxnLst/>
          <a:rect l="0" t="0" r="0" b="0"/>
          <a:pathLst>
            <a:path>
              <a:moveTo>
                <a:pt x="0" y="0"/>
              </a:moveTo>
              <a:lnTo>
                <a:pt x="0" y="262220"/>
              </a:lnTo>
              <a:lnTo>
                <a:pt x="1212792" y="262220"/>
              </a:lnTo>
              <a:lnTo>
                <a:pt x="1212792" y="384786"/>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DB5BD3-4CEF-48BD-A1F9-3066E126D7FB}">
      <dsp:nvSpPr>
        <dsp:cNvPr id="0" name=""/>
        <dsp:cNvSpPr/>
      </dsp:nvSpPr>
      <dsp:spPr>
        <a:xfrm>
          <a:off x="1806063" y="2067179"/>
          <a:ext cx="808528" cy="384786"/>
        </a:xfrm>
        <a:custGeom>
          <a:avLst/>
          <a:gdLst/>
          <a:ahLst/>
          <a:cxnLst/>
          <a:rect l="0" t="0" r="0" b="0"/>
          <a:pathLst>
            <a:path>
              <a:moveTo>
                <a:pt x="0" y="0"/>
              </a:moveTo>
              <a:lnTo>
                <a:pt x="0" y="262220"/>
              </a:lnTo>
              <a:lnTo>
                <a:pt x="808528" y="262220"/>
              </a:lnTo>
              <a:lnTo>
                <a:pt x="808528" y="38478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12F0EA-F038-4CB9-91D6-4B1ABAB227C8}">
      <dsp:nvSpPr>
        <dsp:cNvPr id="0" name=""/>
        <dsp:cNvSpPr/>
      </dsp:nvSpPr>
      <dsp:spPr>
        <a:xfrm>
          <a:off x="997535" y="2067179"/>
          <a:ext cx="808528" cy="384786"/>
        </a:xfrm>
        <a:custGeom>
          <a:avLst/>
          <a:gdLst/>
          <a:ahLst/>
          <a:cxnLst/>
          <a:rect l="0" t="0" r="0" b="0"/>
          <a:pathLst>
            <a:path>
              <a:moveTo>
                <a:pt x="808528" y="0"/>
              </a:moveTo>
              <a:lnTo>
                <a:pt x="808528" y="262220"/>
              </a:lnTo>
              <a:lnTo>
                <a:pt x="0" y="262220"/>
              </a:lnTo>
              <a:lnTo>
                <a:pt x="0" y="38478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7D2C4F-F72A-4F64-A101-BEDAB968C8FA}">
      <dsp:nvSpPr>
        <dsp:cNvPr id="0" name=""/>
        <dsp:cNvSpPr/>
      </dsp:nvSpPr>
      <dsp:spPr>
        <a:xfrm>
          <a:off x="1806063" y="842259"/>
          <a:ext cx="1212792" cy="384786"/>
        </a:xfrm>
        <a:custGeom>
          <a:avLst/>
          <a:gdLst/>
          <a:ahLst/>
          <a:cxnLst/>
          <a:rect l="0" t="0" r="0" b="0"/>
          <a:pathLst>
            <a:path>
              <a:moveTo>
                <a:pt x="1212792" y="0"/>
              </a:moveTo>
              <a:lnTo>
                <a:pt x="1212792" y="262220"/>
              </a:lnTo>
              <a:lnTo>
                <a:pt x="0" y="262220"/>
              </a:lnTo>
              <a:lnTo>
                <a:pt x="0" y="384786"/>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C29DC2-45D7-423D-9EE4-3DBB70528B8F}">
      <dsp:nvSpPr>
        <dsp:cNvPr id="0" name=""/>
        <dsp:cNvSpPr/>
      </dsp:nvSpPr>
      <dsp:spPr>
        <a:xfrm>
          <a:off x="2357333" y="2124"/>
          <a:ext cx="1323046" cy="8401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52E7B1-2788-472F-8C07-12C8E7A98EC1}">
      <dsp:nvSpPr>
        <dsp:cNvPr id="0" name=""/>
        <dsp:cNvSpPr/>
      </dsp:nvSpPr>
      <dsp:spPr>
        <a:xfrm>
          <a:off x="2504338" y="141779"/>
          <a:ext cx="1323046" cy="84013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fr-CA" altLang="ja-JP" sz="2700" kern="1200" dirty="0"/>
            <a:t>mère</a:t>
          </a:r>
          <a:endParaRPr kumimoji="1" lang="ja-JP" altLang="en-US" sz="2700" kern="1200" dirty="0"/>
        </a:p>
      </dsp:txBody>
      <dsp:txXfrm>
        <a:off x="2528945" y="166386"/>
        <a:ext cx="1273832" cy="790920"/>
      </dsp:txXfrm>
    </dsp:sp>
    <dsp:sp modelId="{B57AA9AC-8195-4F98-BA32-7D342F79CB06}">
      <dsp:nvSpPr>
        <dsp:cNvPr id="0" name=""/>
        <dsp:cNvSpPr/>
      </dsp:nvSpPr>
      <dsp:spPr>
        <a:xfrm>
          <a:off x="1144540" y="1227045"/>
          <a:ext cx="1323046" cy="8401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20B38C-33F1-4979-BE31-530EBCF2F259}">
      <dsp:nvSpPr>
        <dsp:cNvPr id="0" name=""/>
        <dsp:cNvSpPr/>
      </dsp:nvSpPr>
      <dsp:spPr>
        <a:xfrm>
          <a:off x="1291545" y="1366700"/>
          <a:ext cx="1323046" cy="84013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fr-CA" altLang="ja-JP" sz="2700" kern="1200" dirty="0"/>
            <a:t>fille</a:t>
          </a:r>
          <a:endParaRPr kumimoji="1" lang="ja-JP" altLang="en-US" sz="2700" kern="1200" dirty="0"/>
        </a:p>
      </dsp:txBody>
      <dsp:txXfrm>
        <a:off x="1316152" y="1391307"/>
        <a:ext cx="1273832" cy="790920"/>
      </dsp:txXfrm>
    </dsp:sp>
    <dsp:sp modelId="{7C53B7E7-2937-4535-8E3A-B039C4F72ADA}">
      <dsp:nvSpPr>
        <dsp:cNvPr id="0" name=""/>
        <dsp:cNvSpPr/>
      </dsp:nvSpPr>
      <dsp:spPr>
        <a:xfrm>
          <a:off x="336011" y="2451965"/>
          <a:ext cx="1323046" cy="8401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311FE3-EEDF-4990-8588-AF7DFF19DFC6}">
      <dsp:nvSpPr>
        <dsp:cNvPr id="0" name=""/>
        <dsp:cNvSpPr/>
      </dsp:nvSpPr>
      <dsp:spPr>
        <a:xfrm>
          <a:off x="483017" y="2591620"/>
          <a:ext cx="1323046" cy="84013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fr-CA" altLang="ja-JP" sz="2700" kern="1200" dirty="0"/>
            <a:t>frère</a:t>
          </a:r>
          <a:endParaRPr kumimoji="1" lang="ja-JP" altLang="en-US" sz="2700" kern="1200" dirty="0"/>
        </a:p>
      </dsp:txBody>
      <dsp:txXfrm>
        <a:off x="507624" y="2616227"/>
        <a:ext cx="1273832" cy="790920"/>
      </dsp:txXfrm>
    </dsp:sp>
    <dsp:sp modelId="{CCD75369-222C-4F10-90C2-BB007519FF90}">
      <dsp:nvSpPr>
        <dsp:cNvPr id="0" name=""/>
        <dsp:cNvSpPr/>
      </dsp:nvSpPr>
      <dsp:spPr>
        <a:xfrm>
          <a:off x="1953069" y="2451965"/>
          <a:ext cx="1323046" cy="8401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5A2DA9-8F8F-493B-B389-AB5A6B3FB9EC}">
      <dsp:nvSpPr>
        <dsp:cNvPr id="0" name=""/>
        <dsp:cNvSpPr/>
      </dsp:nvSpPr>
      <dsp:spPr>
        <a:xfrm>
          <a:off x="2100074" y="2591620"/>
          <a:ext cx="1323046" cy="84013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fr-CA" altLang="ja-JP" sz="2700" kern="1200" dirty="0"/>
            <a:t>sœur</a:t>
          </a:r>
          <a:endParaRPr kumimoji="1" lang="ja-JP" altLang="en-US" sz="2700" kern="1200" dirty="0"/>
        </a:p>
      </dsp:txBody>
      <dsp:txXfrm>
        <a:off x="2124681" y="2616227"/>
        <a:ext cx="1273832" cy="790920"/>
      </dsp:txXfrm>
    </dsp:sp>
    <dsp:sp modelId="{ABCE577B-2BAC-4D60-9799-8B8DD736B90F}">
      <dsp:nvSpPr>
        <dsp:cNvPr id="0" name=""/>
        <dsp:cNvSpPr/>
      </dsp:nvSpPr>
      <dsp:spPr>
        <a:xfrm>
          <a:off x="3570126" y="1227045"/>
          <a:ext cx="1323046" cy="8401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1F24E0E-9C59-4041-B526-C108F1735929}">
      <dsp:nvSpPr>
        <dsp:cNvPr id="0" name=""/>
        <dsp:cNvSpPr/>
      </dsp:nvSpPr>
      <dsp:spPr>
        <a:xfrm>
          <a:off x="3717131" y="1366700"/>
          <a:ext cx="1323046" cy="84013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fr-CA" altLang="ja-JP" sz="2700" kern="1200" dirty="0"/>
            <a:t>fille</a:t>
          </a:r>
          <a:endParaRPr kumimoji="1" lang="ja-JP" altLang="en-US" sz="2700" kern="1200" dirty="0"/>
        </a:p>
      </dsp:txBody>
      <dsp:txXfrm>
        <a:off x="3741738" y="1391307"/>
        <a:ext cx="1273832" cy="790920"/>
      </dsp:txXfrm>
    </dsp:sp>
    <dsp:sp modelId="{0A396191-F8F1-4CC9-A626-77EF85C5D4F6}">
      <dsp:nvSpPr>
        <dsp:cNvPr id="0" name=""/>
        <dsp:cNvSpPr/>
      </dsp:nvSpPr>
      <dsp:spPr>
        <a:xfrm>
          <a:off x="3570126" y="2451965"/>
          <a:ext cx="1323046" cy="84013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CE6F55-6EB9-4BB0-9864-9D1266524D8A}">
      <dsp:nvSpPr>
        <dsp:cNvPr id="0" name=""/>
        <dsp:cNvSpPr/>
      </dsp:nvSpPr>
      <dsp:spPr>
        <a:xfrm>
          <a:off x="3717131" y="2591620"/>
          <a:ext cx="1323046" cy="84013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kumimoji="1" lang="fr-CA" altLang="ja-JP" sz="2700" kern="1200" dirty="0"/>
            <a:t>cousine</a:t>
          </a:r>
          <a:endParaRPr kumimoji="1" lang="ja-JP" altLang="en-US" sz="2700" kern="1200" dirty="0"/>
        </a:p>
      </dsp:txBody>
      <dsp:txXfrm>
        <a:off x="3741738" y="2616227"/>
        <a:ext cx="1273832" cy="7909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41442" cy="345525"/>
          </a:xfrm>
          <a:prstGeom prst="rect">
            <a:avLst/>
          </a:prstGeom>
        </p:spPr>
        <p:txBody>
          <a:bodyPr vert="horz" lIns="96597" tIns="48299" rIns="96597" bIns="48299" rtlCol="0"/>
          <a:lstStyle>
            <a:lvl1pPr algn="l">
              <a:defRPr sz="1300"/>
            </a:lvl1pPr>
          </a:lstStyle>
          <a:p>
            <a:endParaRPr kumimoji="1" lang="ja-JP" altLang="en-US"/>
          </a:p>
        </p:txBody>
      </p:sp>
      <p:sp>
        <p:nvSpPr>
          <p:cNvPr id="3" name="日付プレースホルダー 2"/>
          <p:cNvSpPr>
            <a:spLocks noGrp="1"/>
          </p:cNvSpPr>
          <p:nvPr>
            <p:ph type="dt" idx="1"/>
          </p:nvPr>
        </p:nvSpPr>
        <p:spPr>
          <a:xfrm>
            <a:off x="5674952" y="0"/>
            <a:ext cx="4341442" cy="345525"/>
          </a:xfrm>
          <a:prstGeom prst="rect">
            <a:avLst/>
          </a:prstGeom>
        </p:spPr>
        <p:txBody>
          <a:bodyPr vert="horz" lIns="96597" tIns="48299" rIns="96597" bIns="48299" rtlCol="0"/>
          <a:lstStyle>
            <a:lvl1pPr algn="r">
              <a:defRPr sz="1300"/>
            </a:lvl1pPr>
          </a:lstStyle>
          <a:p>
            <a:fld id="{5C337C46-22EA-436A-86C4-1A0FCE36BFC5}"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2943225" y="860425"/>
            <a:ext cx="4132263" cy="2324100"/>
          </a:xfrm>
          <a:prstGeom prst="rect">
            <a:avLst/>
          </a:prstGeom>
          <a:noFill/>
          <a:ln w="12700">
            <a:solidFill>
              <a:prstClr val="black"/>
            </a:solidFill>
          </a:ln>
        </p:spPr>
        <p:txBody>
          <a:bodyPr vert="horz" lIns="96597" tIns="48299" rIns="96597" bIns="48299" rtlCol="0" anchor="ctr"/>
          <a:lstStyle/>
          <a:p>
            <a:endParaRPr lang="ja-JP" altLang="en-US"/>
          </a:p>
        </p:txBody>
      </p:sp>
      <p:sp>
        <p:nvSpPr>
          <p:cNvPr id="5" name="ノート プレースホルダー 4"/>
          <p:cNvSpPr>
            <a:spLocks noGrp="1"/>
          </p:cNvSpPr>
          <p:nvPr>
            <p:ph type="body" sz="quarter" idx="3"/>
          </p:nvPr>
        </p:nvSpPr>
        <p:spPr>
          <a:xfrm>
            <a:off x="1001872" y="3314164"/>
            <a:ext cx="8014970" cy="2711589"/>
          </a:xfrm>
          <a:prstGeom prst="rect">
            <a:avLst/>
          </a:prstGeom>
        </p:spPr>
        <p:txBody>
          <a:bodyPr vert="horz" lIns="96597" tIns="48299" rIns="96597" bIns="482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41051"/>
            <a:ext cx="4341442" cy="345524"/>
          </a:xfrm>
          <a:prstGeom prst="rect">
            <a:avLst/>
          </a:prstGeom>
        </p:spPr>
        <p:txBody>
          <a:bodyPr vert="horz" lIns="96597" tIns="48299" rIns="96597" bIns="4829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74952" y="6541051"/>
            <a:ext cx="4341442" cy="345524"/>
          </a:xfrm>
          <a:prstGeom prst="rect">
            <a:avLst/>
          </a:prstGeom>
        </p:spPr>
        <p:txBody>
          <a:bodyPr vert="horz" lIns="96597" tIns="48299" rIns="96597" bIns="48299" rtlCol="0" anchor="b"/>
          <a:lstStyle>
            <a:lvl1pPr algn="r">
              <a:defRPr sz="1300"/>
            </a:lvl1pPr>
          </a:lstStyle>
          <a:p>
            <a:fld id="{9100C2C3-278F-4A48-9364-35CF8B6BB3DB}" type="slidenum">
              <a:rPr kumimoji="1" lang="ja-JP" altLang="en-US" smtClean="0"/>
              <a:t>‹#›</a:t>
            </a:fld>
            <a:endParaRPr kumimoji="1" lang="ja-JP" altLang="en-US"/>
          </a:p>
        </p:txBody>
      </p:sp>
    </p:spTree>
    <p:extLst>
      <p:ext uri="{BB962C8B-B14F-4D97-AF65-F5344CB8AC3E}">
        <p14:creationId xmlns:p14="http://schemas.microsoft.com/office/powerpoint/2010/main" val="20470544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fr-FR" altLang="ja-JP" dirty="0"/>
              <a:t>C'est le plan de l'exposé d'aujourd'hui. </a:t>
            </a:r>
          </a:p>
          <a:p>
            <a:r>
              <a:rPr kumimoji="1" lang="fr-FR" altLang="ja-JP" dirty="0"/>
              <a:t>Tout d'abord, dans l’introduction, je vais expliquer où se situe la question, en me basant sur deux articles que j'ai publiés en 2020. je donnerai ensuite un bref aperçu des quatre langues et j'aborderai la question des calques, emprunte de traduction, qui est très pertinente pour le sujet en question. Je commencerai ensuite les comparaisons. D’abord, entre le français et l’espagnol, et ensuite le japonais et le coréen. Enfin, une conclusion sera tirée.</a:t>
            </a: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C469BC28-4EA1-4CBF-BF57-705E87E5AEB9}" type="slidenum">
              <a:rPr kumimoji="1" lang="ja-JP" altLang="en-US" smtClean="0"/>
              <a:t>2</a:t>
            </a:fld>
            <a:endParaRPr kumimoji="1" lang="ja-JP" altLang="en-US"/>
          </a:p>
        </p:txBody>
      </p:sp>
    </p:spTree>
    <p:extLst>
      <p:ext uri="{BB962C8B-B14F-4D97-AF65-F5344CB8AC3E}">
        <p14:creationId xmlns:p14="http://schemas.microsoft.com/office/powerpoint/2010/main" val="42622884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8EEAC1-DCE6-4FAE-AEA2-C6715CD5CC12}" type="slidenum">
              <a:rPr kumimoji="1" lang="ja-JP" altLang="en-US" smtClean="0"/>
              <a:t>15</a:t>
            </a:fld>
            <a:endParaRPr kumimoji="1" lang="ja-JP" altLang="en-US"/>
          </a:p>
        </p:txBody>
      </p:sp>
    </p:spTree>
    <p:extLst>
      <p:ext uri="{BB962C8B-B14F-4D97-AF65-F5344CB8AC3E}">
        <p14:creationId xmlns:p14="http://schemas.microsoft.com/office/powerpoint/2010/main" val="2028461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8EEAC1-DCE6-4FAE-AEA2-C6715CD5CC12}" type="slidenum">
              <a:rPr kumimoji="1" lang="ja-JP" altLang="en-US" smtClean="0"/>
              <a:t>16</a:t>
            </a:fld>
            <a:endParaRPr kumimoji="1" lang="ja-JP" altLang="en-US"/>
          </a:p>
        </p:txBody>
      </p:sp>
    </p:spTree>
    <p:extLst>
      <p:ext uri="{BB962C8B-B14F-4D97-AF65-F5344CB8AC3E}">
        <p14:creationId xmlns:p14="http://schemas.microsoft.com/office/powerpoint/2010/main" val="2970571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8EEAC1-DCE6-4FAE-AEA2-C6715CD5CC12}" type="slidenum">
              <a:rPr kumimoji="1" lang="ja-JP" altLang="en-US" smtClean="0"/>
              <a:t>17</a:t>
            </a:fld>
            <a:endParaRPr kumimoji="1" lang="ja-JP" altLang="en-US"/>
          </a:p>
        </p:txBody>
      </p:sp>
    </p:spTree>
    <p:extLst>
      <p:ext uri="{BB962C8B-B14F-4D97-AF65-F5344CB8AC3E}">
        <p14:creationId xmlns:p14="http://schemas.microsoft.com/office/powerpoint/2010/main" val="2658554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8EEAC1-DCE6-4FAE-AEA2-C6715CD5CC12}" type="slidenum">
              <a:rPr kumimoji="1" lang="ja-JP" altLang="en-US" smtClean="0"/>
              <a:t>18</a:t>
            </a:fld>
            <a:endParaRPr kumimoji="1" lang="ja-JP" altLang="en-US"/>
          </a:p>
        </p:txBody>
      </p:sp>
    </p:spTree>
    <p:extLst>
      <p:ext uri="{BB962C8B-B14F-4D97-AF65-F5344CB8AC3E}">
        <p14:creationId xmlns:p14="http://schemas.microsoft.com/office/powerpoint/2010/main" val="1793044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516188" y="565150"/>
            <a:ext cx="5030787" cy="2830513"/>
          </a:xfrm>
        </p:spPr>
      </p:sp>
      <p:sp>
        <p:nvSpPr>
          <p:cNvPr id="3" name="ノート プレースホルダー 2"/>
          <p:cNvSpPr>
            <a:spLocks noGrp="1"/>
          </p:cNvSpPr>
          <p:nvPr>
            <p:ph type="body" idx="1"/>
          </p:nvPr>
        </p:nvSpPr>
        <p:spPr/>
        <p:txBody>
          <a:bodyPr/>
          <a:lstStyle/>
          <a:p>
            <a:r>
              <a:rPr kumimoji="1" lang="ja-JP" altLang="en-US" dirty="0"/>
              <a:t>翻訳：</a:t>
            </a:r>
            <a:r>
              <a:rPr kumimoji="1" lang="fr-CA" altLang="ja-JP" dirty="0" err="1"/>
              <a:t>mother</a:t>
            </a:r>
            <a:r>
              <a:rPr kumimoji="1" lang="fr-CA" altLang="ja-JP" dirty="0"/>
              <a:t> </a:t>
            </a:r>
            <a:r>
              <a:rPr kumimoji="1" lang="fr-CA" altLang="ja-JP" dirty="0" err="1"/>
              <a:t>cell</a:t>
            </a:r>
            <a:r>
              <a:rPr kumimoji="1" lang="fr-CA" altLang="ja-JP" dirty="0"/>
              <a:t>, </a:t>
            </a:r>
            <a:r>
              <a:rPr kumimoji="1" lang="fr-CA" altLang="ja-JP" dirty="0" err="1"/>
              <a:t>daughter</a:t>
            </a:r>
            <a:r>
              <a:rPr kumimoji="1" lang="fr-CA" altLang="ja-JP" dirty="0"/>
              <a:t> </a:t>
            </a:r>
            <a:r>
              <a:rPr kumimoji="1" lang="fr-CA" altLang="ja-JP" dirty="0" err="1"/>
              <a:t>cell</a:t>
            </a:r>
            <a:r>
              <a:rPr kumimoji="1" lang="fr-CA" altLang="ja-JP" dirty="0"/>
              <a:t> </a:t>
            </a:r>
            <a:r>
              <a:rPr kumimoji="1" lang="ja-JP" altLang="en-US" dirty="0"/>
              <a:t>との関係。</a:t>
            </a:r>
            <a:endParaRPr kumimoji="1" lang="en-US" altLang="ja-JP" dirty="0"/>
          </a:p>
          <a:p>
            <a:r>
              <a:rPr kumimoji="1" lang="ja-JP" altLang="en-US" dirty="0"/>
              <a:t>日本語の姉妹都市、娘細胞との関係。</a:t>
            </a:r>
          </a:p>
        </p:txBody>
      </p:sp>
    </p:spTree>
    <p:extLst>
      <p:ext uri="{BB962C8B-B14F-4D97-AF65-F5344CB8AC3E}">
        <p14:creationId xmlns:p14="http://schemas.microsoft.com/office/powerpoint/2010/main" val="3530211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516188" y="565150"/>
            <a:ext cx="5030787" cy="2830513"/>
          </a:xfrm>
        </p:spPr>
      </p:sp>
      <p:sp>
        <p:nvSpPr>
          <p:cNvPr id="3" name="ノート プレースホルダー 2"/>
          <p:cNvSpPr>
            <a:spLocks noGrp="1"/>
          </p:cNvSpPr>
          <p:nvPr>
            <p:ph type="body" idx="1"/>
          </p:nvPr>
        </p:nvSpPr>
        <p:spPr/>
        <p:txBody>
          <a:bodyPr/>
          <a:lstStyle/>
          <a:p>
            <a:r>
              <a:rPr kumimoji="1" lang="ja-JP" altLang="en-US" dirty="0"/>
              <a:t>今回は、逆の語順を検討していないが、逆の語順の場合「子」は接辞的に多用される。原子、電子など多数。</a:t>
            </a:r>
            <a:endParaRPr kumimoji="1" lang="en-US" altLang="ja-JP" dirty="0"/>
          </a:p>
          <a:p>
            <a:r>
              <a:rPr kumimoji="1" lang="ja-JP" altLang="en-US" dirty="0"/>
              <a:t>フランス語とは異なり、動物に結びつくことはとても多い。母たぬきなど。</a:t>
            </a:r>
          </a:p>
        </p:txBody>
      </p:sp>
    </p:spTree>
    <p:extLst>
      <p:ext uri="{BB962C8B-B14F-4D97-AF65-F5344CB8AC3E}">
        <p14:creationId xmlns:p14="http://schemas.microsoft.com/office/powerpoint/2010/main" val="97563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516188" y="565150"/>
            <a:ext cx="5030787" cy="2830513"/>
          </a:xfrm>
        </p:spPr>
      </p:sp>
      <p:sp>
        <p:nvSpPr>
          <p:cNvPr id="3" name="ノート プレースホルダー 2"/>
          <p:cNvSpPr>
            <a:spLocks noGrp="1"/>
          </p:cNvSpPr>
          <p:nvPr>
            <p:ph type="body" idx="1"/>
          </p:nvPr>
        </p:nvSpPr>
        <p:spPr/>
        <p:txBody>
          <a:bodyPr/>
          <a:lstStyle/>
          <a:p>
            <a:r>
              <a:rPr kumimoji="1" lang="ja-JP" altLang="en-US" dirty="0"/>
              <a:t>親族名詞は、１０分の一ぐらいの頻度なので、左と右の表を比べるのは不可。鬼、姫は、王族名詞との比較のために検索したが、鬼・姫は、</a:t>
            </a:r>
            <a:r>
              <a:rPr kumimoji="1" lang="fr-CA" altLang="ja-JP" dirty="0"/>
              <a:t>roi, reine</a:t>
            </a:r>
            <a:r>
              <a:rPr kumimoji="1" lang="ja-JP" altLang="en-US" dirty="0"/>
              <a:t>とは大きく異なる。</a:t>
            </a:r>
            <a:r>
              <a:rPr kumimoji="1" lang="fr-CA" altLang="ja-JP" dirty="0"/>
              <a:t>roi</a:t>
            </a:r>
            <a:r>
              <a:rPr kumimoji="1" lang="en-GB" altLang="ja-JP" dirty="0"/>
              <a:t>/</a:t>
            </a:r>
            <a:r>
              <a:rPr kumimoji="1" lang="en-GB" altLang="ja-JP" dirty="0" err="1"/>
              <a:t>reine</a:t>
            </a:r>
            <a:r>
              <a:rPr kumimoji="1" lang="ja-JP" altLang="en-US" dirty="0"/>
              <a:t>は文法性が異なるだけで似た意味になるものがあるが、鬼・姫はそのようすはない。あざみ、ゆり、などいくつかの名詞は両方と共起するが、きわめて限られている。親族名詞とはまったく違う。</a:t>
            </a:r>
          </a:p>
        </p:txBody>
      </p:sp>
    </p:spTree>
    <p:extLst>
      <p:ext uri="{BB962C8B-B14F-4D97-AF65-F5344CB8AC3E}">
        <p14:creationId xmlns:p14="http://schemas.microsoft.com/office/powerpoint/2010/main" val="273351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 name="Shape 362"/>
          <p:cNvSpPr>
            <a:spLocks noGrp="1" noRot="1" noChangeAspect="1"/>
          </p:cNvSpPr>
          <p:nvPr>
            <p:ph type="sldImg"/>
          </p:nvPr>
        </p:nvSpPr>
        <p:spPr>
          <a:xfrm>
            <a:off x="2516188" y="565150"/>
            <a:ext cx="5030787" cy="2830513"/>
          </a:xfrm>
          <a:prstGeom prst="rect">
            <a:avLst/>
          </a:prstGeom>
        </p:spPr>
        <p:txBody>
          <a:bodyPr/>
          <a:lstStyle/>
          <a:p>
            <a:endParaRPr/>
          </a:p>
        </p:txBody>
      </p:sp>
      <p:sp>
        <p:nvSpPr>
          <p:cNvPr id="363" name="Shape 363"/>
          <p:cNvSpPr>
            <a:spLocks noGrp="1"/>
          </p:cNvSpPr>
          <p:nvPr>
            <p:ph type="body" sz="quarter" idx="1"/>
          </p:nvPr>
        </p:nvSpPr>
        <p:spPr>
          <a:prstGeom prst="rect">
            <a:avLst/>
          </a:prstGeom>
        </p:spPr>
        <p:txBody>
          <a:bodyPr/>
          <a:lstStyle/>
          <a:p>
            <a:r>
              <a:t>兄弟は仲良くない。姉妹は仲良し。</a:t>
            </a:r>
          </a:p>
          <a:p>
            <a:r>
              <a:t>フランス語では、姉妹と兄弟は、単なる文法的な性の一致現象。</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017721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noRot="1" noChangeAspect="1"/>
          </p:cNvSpPr>
          <p:nvPr>
            <p:ph type="sldImg"/>
          </p:nvPr>
        </p:nvSpPr>
        <p:spPr>
          <a:xfrm>
            <a:off x="2516188" y="565150"/>
            <a:ext cx="5030787" cy="2830513"/>
          </a:xfrm>
          <a:prstGeom prst="rect">
            <a:avLst/>
          </a:prstGeom>
        </p:spPr>
        <p:txBody>
          <a:bodyPr/>
          <a:lstStyle/>
          <a:p>
            <a:endParaRPr/>
          </a:p>
        </p:txBody>
      </p:sp>
      <p:sp>
        <p:nvSpPr>
          <p:cNvPr id="150" name="Shape 150"/>
          <p:cNvSpPr>
            <a:spLocks noGrp="1"/>
          </p:cNvSpPr>
          <p:nvPr>
            <p:ph type="body" sz="quarter" idx="1"/>
          </p:nvPr>
        </p:nvSpPr>
        <p:spPr>
          <a:prstGeom prst="rect">
            <a:avLst/>
          </a:prstGeom>
        </p:spPr>
        <p:txBody>
          <a:bodyPr/>
          <a:lstStyle/>
          <a:p>
            <a:r>
              <a:t>中国語はもちろんのこと、英語やドイツ語や日本語に比較するとNNは少ないが、決して極めて少ないわけではない。chiffre d’affaire, 売上高、point of view 観点、view point, </a:t>
            </a:r>
          </a:p>
        </p:txBody>
      </p:sp>
    </p:spTree>
    <p:extLst>
      <p:ext uri="{BB962C8B-B14F-4D97-AF65-F5344CB8AC3E}">
        <p14:creationId xmlns:p14="http://schemas.microsoft.com/office/powerpoint/2010/main" val="2956700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Shape 279"/>
          <p:cNvSpPr>
            <a:spLocks noGrp="1" noRot="1" noChangeAspect="1"/>
          </p:cNvSpPr>
          <p:nvPr>
            <p:ph type="sldImg"/>
          </p:nvPr>
        </p:nvSpPr>
        <p:spPr>
          <a:xfrm>
            <a:off x="2516188" y="565150"/>
            <a:ext cx="5030787" cy="2830513"/>
          </a:xfrm>
          <a:prstGeom prst="rect">
            <a:avLst/>
          </a:prstGeom>
        </p:spPr>
        <p:txBody>
          <a:bodyPr/>
          <a:lstStyle/>
          <a:p>
            <a:endParaRPr/>
          </a:p>
        </p:txBody>
      </p:sp>
      <p:sp>
        <p:nvSpPr>
          <p:cNvPr id="280" name="Shape 280"/>
          <p:cNvSpPr>
            <a:spLocks noGrp="1"/>
          </p:cNvSpPr>
          <p:nvPr>
            <p:ph type="body" sz="quarter" idx="1"/>
          </p:nvPr>
        </p:nvSpPr>
        <p:spPr>
          <a:prstGeom prst="rect">
            <a:avLst/>
          </a:prstGeom>
        </p:spPr>
        <p:txBody>
          <a:bodyPr/>
          <a:lstStyle/>
          <a:p>
            <a:r>
              <a:t>EUは、union européenneである。</a:t>
            </a:r>
          </a:p>
          <a:p>
            <a:endParaRPr/>
          </a:p>
          <a:p>
            <a:r>
              <a:t>la rue piétonneは、女性の歩行者の歩く道ではない。la résidence étudianteは女子学生寮 ではない。フランス語母語話者に尋ねると、人間の性とは関係ないと答える。ただし、私たちは、フランス語を学習する、最初歩にétudiantは学生、étudianteは女子学生と習う。</a:t>
            </a:r>
          </a:p>
          <a:p>
            <a:endParaRPr/>
          </a:p>
          <a:p>
            <a:r>
              <a:t>この問題は、先行研究は存在しない。フランス語母語話者に尋ねると、「そういえばそうだ！面白いね」という問題です。</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hape 284"/>
          <p:cNvSpPr>
            <a:spLocks noGrp="1" noRot="1" noChangeAspect="1"/>
          </p:cNvSpPr>
          <p:nvPr>
            <p:ph type="sldImg"/>
          </p:nvPr>
        </p:nvSpPr>
        <p:spPr>
          <a:xfrm>
            <a:off x="2516188" y="565150"/>
            <a:ext cx="5030787" cy="2830513"/>
          </a:xfrm>
          <a:prstGeom prst="rect">
            <a:avLst/>
          </a:prstGeom>
        </p:spPr>
        <p:txBody>
          <a:bodyPr/>
          <a:lstStyle/>
          <a:p>
            <a:endParaRPr/>
          </a:p>
        </p:txBody>
      </p:sp>
      <p:sp>
        <p:nvSpPr>
          <p:cNvPr id="285" name="Shape 285"/>
          <p:cNvSpPr>
            <a:spLocks noGrp="1"/>
          </p:cNvSpPr>
          <p:nvPr>
            <p:ph type="body" sz="quarter" idx="1"/>
          </p:nvPr>
        </p:nvSpPr>
        <p:spPr>
          <a:prstGeom prst="rect">
            <a:avLst/>
          </a:prstGeom>
        </p:spPr>
        <p:txBody>
          <a:bodyPr/>
          <a:lstStyle/>
          <a:p>
            <a:r>
              <a:rPr dirty="0" err="1"/>
              <a:t>人間名詞の形容詞的用法は単語によって可否が異なる。可否の由来については現状不明</a:t>
            </a:r>
            <a:r>
              <a:rPr dirty="0"/>
              <a:t>。　</a:t>
            </a:r>
            <a:r>
              <a:rPr dirty="0" err="1"/>
              <a:t>たとえば、組合や環境はどんな職業にも接続できそうであるが、そうではない</a:t>
            </a:r>
            <a:r>
              <a:rPr dirty="0"/>
              <a:t>。</a:t>
            </a:r>
          </a:p>
          <a:p>
            <a:endParaRPr dirty="0"/>
          </a:p>
          <a:p>
            <a:r>
              <a:rPr dirty="0" err="1"/>
              <a:t>Bとcの用法が可能か</a:t>
            </a:r>
            <a:r>
              <a:rPr dirty="0"/>
              <a:t>？  cousin(e)</a:t>
            </a:r>
            <a:r>
              <a:rPr dirty="0" err="1"/>
              <a:t>は、接尾辞があるが、修飾機能</a:t>
            </a:r>
            <a:r>
              <a:rPr dirty="0"/>
              <a:t>　「</a:t>
            </a:r>
            <a:r>
              <a:rPr dirty="0" err="1"/>
              <a:t>従姉妹のような</a:t>
            </a:r>
            <a:r>
              <a:rPr dirty="0"/>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8EEAC1-DCE6-4FAE-AEA2-C6715CD5CC12}" type="slidenum">
              <a:rPr kumimoji="1" lang="ja-JP" altLang="en-US" smtClean="0"/>
              <a:t>10</a:t>
            </a:fld>
            <a:endParaRPr kumimoji="1" lang="ja-JP" altLang="en-US"/>
          </a:p>
        </p:txBody>
      </p:sp>
    </p:spTree>
    <p:extLst>
      <p:ext uri="{BB962C8B-B14F-4D97-AF65-F5344CB8AC3E}">
        <p14:creationId xmlns:p14="http://schemas.microsoft.com/office/powerpoint/2010/main" val="3936700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番目のタイプは、マイナーな現象ではない。</a:t>
            </a:r>
            <a:r>
              <a:rPr kumimoji="1" lang="fr-CA" altLang="ja-JP" dirty="0"/>
              <a:t>mère</a:t>
            </a:r>
            <a:r>
              <a:rPr kumimoji="1" lang="ja-JP" altLang="en-US" dirty="0"/>
              <a:t>は極めて多量に用いられる。</a:t>
            </a:r>
          </a:p>
        </p:txBody>
      </p:sp>
      <p:sp>
        <p:nvSpPr>
          <p:cNvPr id="4" name="スライド番号プレースホルダー 3"/>
          <p:cNvSpPr>
            <a:spLocks noGrp="1"/>
          </p:cNvSpPr>
          <p:nvPr>
            <p:ph type="sldNum" sz="quarter" idx="5"/>
          </p:nvPr>
        </p:nvSpPr>
        <p:spPr/>
        <p:txBody>
          <a:bodyPr/>
          <a:lstStyle/>
          <a:p>
            <a:fld id="{AF8EEAC1-DCE6-4FAE-AEA2-C6715CD5CC12}" type="slidenum">
              <a:rPr kumimoji="1" lang="ja-JP" altLang="en-US" smtClean="0"/>
              <a:t>11</a:t>
            </a:fld>
            <a:endParaRPr kumimoji="1" lang="ja-JP" altLang="en-US"/>
          </a:p>
        </p:txBody>
      </p:sp>
    </p:spTree>
    <p:extLst>
      <p:ext uri="{BB962C8B-B14F-4D97-AF65-F5344CB8AC3E}">
        <p14:creationId xmlns:p14="http://schemas.microsoft.com/office/powerpoint/2010/main" val="3193168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8EEAC1-DCE6-4FAE-AEA2-C6715CD5CC12}" type="slidenum">
              <a:rPr kumimoji="1" lang="ja-JP" altLang="en-US" smtClean="0"/>
              <a:t>12</a:t>
            </a:fld>
            <a:endParaRPr kumimoji="1" lang="ja-JP" altLang="en-US"/>
          </a:p>
        </p:txBody>
      </p:sp>
    </p:spTree>
    <p:extLst>
      <p:ext uri="{BB962C8B-B14F-4D97-AF65-F5344CB8AC3E}">
        <p14:creationId xmlns:p14="http://schemas.microsoft.com/office/powerpoint/2010/main" val="1303729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A9F66-45FF-C1B7-F65D-E9307A75C17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B698ABE-F537-530A-B9BA-CC8BE4043ED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13A03FF-5253-FF22-BAB9-BB29CEC16A2E}"/>
              </a:ext>
            </a:extLst>
          </p:cNvPr>
          <p:cNvSpPr>
            <a:spLocks noGrp="1"/>
          </p:cNvSpPr>
          <p:nvPr>
            <p:ph type="body" idx="1"/>
          </p:nvPr>
        </p:nvSpPr>
        <p:spPr/>
        <p:txBody>
          <a:bodyPr/>
          <a:lstStyle/>
          <a:p>
            <a:r>
              <a:rPr kumimoji="1" lang="ja-JP" altLang="en-US" dirty="0"/>
              <a:t>フランス語では、人間の性別と、文法上の性が、ペアリングされている。人間の性別は意味であり、文法上の性は形式である。この関係が種々の場所で顔を出す。</a:t>
            </a:r>
          </a:p>
        </p:txBody>
      </p:sp>
      <p:sp>
        <p:nvSpPr>
          <p:cNvPr id="4" name="スライド番号プレースホルダー 3">
            <a:extLst>
              <a:ext uri="{FF2B5EF4-FFF2-40B4-BE49-F238E27FC236}">
                <a16:creationId xmlns:a16="http://schemas.microsoft.com/office/drawing/2014/main" id="{DC775663-6223-F0D5-6493-913A679BA87B}"/>
              </a:ext>
            </a:extLst>
          </p:cNvPr>
          <p:cNvSpPr>
            <a:spLocks noGrp="1"/>
          </p:cNvSpPr>
          <p:nvPr>
            <p:ph type="sldNum" sz="quarter" idx="5"/>
          </p:nvPr>
        </p:nvSpPr>
        <p:spPr/>
        <p:txBody>
          <a:bodyPr/>
          <a:lstStyle/>
          <a:p>
            <a:fld id="{AF8EEAC1-DCE6-4FAE-AEA2-C6715CD5CC12}" type="slidenum">
              <a:rPr kumimoji="1" lang="ja-JP" altLang="en-US" smtClean="0"/>
              <a:t>13</a:t>
            </a:fld>
            <a:endParaRPr kumimoji="1" lang="ja-JP" altLang="en-US"/>
          </a:p>
        </p:txBody>
      </p:sp>
    </p:spTree>
    <p:extLst>
      <p:ext uri="{BB962C8B-B14F-4D97-AF65-F5344CB8AC3E}">
        <p14:creationId xmlns:p14="http://schemas.microsoft.com/office/powerpoint/2010/main" val="2095190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8EEAC1-DCE6-4FAE-AEA2-C6715CD5CC12}" type="slidenum">
              <a:rPr kumimoji="1" lang="ja-JP" altLang="en-US" smtClean="0"/>
              <a:t>14</a:t>
            </a:fld>
            <a:endParaRPr kumimoji="1" lang="ja-JP" altLang="en-US"/>
          </a:p>
        </p:txBody>
      </p:sp>
    </p:spTree>
    <p:extLst>
      <p:ext uri="{BB962C8B-B14F-4D97-AF65-F5344CB8AC3E}">
        <p14:creationId xmlns:p14="http://schemas.microsoft.com/office/powerpoint/2010/main" val="284077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9961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spTree>
    <p:extLst>
      <p:ext uri="{BB962C8B-B14F-4D97-AF65-F5344CB8AC3E}">
        <p14:creationId xmlns:p14="http://schemas.microsoft.com/office/powerpoint/2010/main" val="1498996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spTree>
    <p:extLst>
      <p:ext uri="{BB962C8B-B14F-4D97-AF65-F5344CB8AC3E}">
        <p14:creationId xmlns:p14="http://schemas.microsoft.com/office/powerpoint/2010/main" val="809159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spTree>
    <p:extLst>
      <p:ext uri="{BB962C8B-B14F-4D97-AF65-F5344CB8AC3E}">
        <p14:creationId xmlns:p14="http://schemas.microsoft.com/office/powerpoint/2010/main" val="846512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7469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spTree>
    <p:extLst>
      <p:ext uri="{BB962C8B-B14F-4D97-AF65-F5344CB8AC3E}">
        <p14:creationId xmlns:p14="http://schemas.microsoft.com/office/powerpoint/2010/main" val="4066349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spTree>
    <p:extLst>
      <p:ext uri="{BB962C8B-B14F-4D97-AF65-F5344CB8AC3E}">
        <p14:creationId xmlns:p14="http://schemas.microsoft.com/office/powerpoint/2010/main" val="1993958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spTree>
    <p:extLst>
      <p:ext uri="{BB962C8B-B14F-4D97-AF65-F5344CB8AC3E}">
        <p14:creationId xmlns:p14="http://schemas.microsoft.com/office/powerpoint/2010/main" val="106174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spTree>
    <p:extLst>
      <p:ext uri="{BB962C8B-B14F-4D97-AF65-F5344CB8AC3E}">
        <p14:creationId xmlns:p14="http://schemas.microsoft.com/office/powerpoint/2010/main" val="1081008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ED48BFC-A8A6-40DF-9AE6-15C44FF38E22}"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0CB119E-B7E4-4DB1-B9A0-9401A7A2D4A0}" type="slidenum">
              <a:rPr kumimoji="1" lang="ja-JP" altLang="en-US" smtClean="0"/>
              <a:t>‹#›</a:t>
            </a:fld>
            <a:endParaRPr kumimoji="1" lang="ja-JP" altLang="en-US"/>
          </a:p>
        </p:txBody>
      </p:sp>
    </p:spTree>
    <p:extLst>
      <p:ext uri="{BB962C8B-B14F-4D97-AF65-F5344CB8AC3E}">
        <p14:creationId xmlns:p14="http://schemas.microsoft.com/office/powerpoint/2010/main" val="1721411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ED48BFC-A8A6-40DF-9AE6-15C44FF38E22}"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0CB119E-B7E4-4DB1-B9A0-9401A7A2D4A0}" type="slidenum">
              <a:rPr kumimoji="1" lang="ja-JP" altLang="en-US" smtClean="0"/>
              <a:t>‹#›</a:t>
            </a:fld>
            <a:endParaRPr kumimoji="1" lang="ja-JP" altLang="en-US"/>
          </a:p>
        </p:txBody>
      </p:sp>
    </p:spTree>
    <p:extLst>
      <p:ext uri="{BB962C8B-B14F-4D97-AF65-F5344CB8AC3E}">
        <p14:creationId xmlns:p14="http://schemas.microsoft.com/office/powerpoint/2010/main" val="3323801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D48BFC-A8A6-40DF-9AE6-15C44FF38E22}" type="datetimeFigureOut">
              <a:rPr kumimoji="1" lang="ja-JP" altLang="en-US" smtClean="0"/>
              <a:t>2024/11/6</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0CB119E-B7E4-4DB1-B9A0-9401A7A2D4A0}"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4500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9020DA-4D59-91D7-5F4F-ABC7E4A510A7}"/>
              </a:ext>
            </a:extLst>
          </p:cNvPr>
          <p:cNvSpPr>
            <a:spLocks noGrp="1"/>
          </p:cNvSpPr>
          <p:nvPr>
            <p:ph type="ctrTitle"/>
          </p:nvPr>
        </p:nvSpPr>
        <p:spPr/>
        <p:txBody>
          <a:bodyPr>
            <a:normAutofit/>
          </a:bodyPr>
          <a:lstStyle/>
          <a:p>
            <a:r>
              <a:rPr kumimoji="1" lang="ja-JP" altLang="en-US" sz="4400" dirty="0"/>
              <a:t>人間名詞を修飾要素とする </a:t>
            </a:r>
            <a:r>
              <a:rPr kumimoji="1" lang="en-US" altLang="ja-JP" sz="4400" dirty="0"/>
              <a:t>NN </a:t>
            </a:r>
            <a:r>
              <a:rPr kumimoji="1" lang="ja-JP" altLang="en-US" sz="4400" dirty="0"/>
              <a:t>複合語</a:t>
            </a:r>
            <a:br>
              <a:rPr kumimoji="1" lang="en-US" altLang="ja-JP" sz="4400" dirty="0"/>
            </a:br>
            <a:r>
              <a:rPr kumimoji="1" lang="en-US" altLang="ja-JP" sz="4400" dirty="0"/>
              <a:t>(</a:t>
            </a:r>
            <a:r>
              <a:rPr kumimoji="1" lang="ja-JP" altLang="en-US" sz="4400" dirty="0"/>
              <a:t>親会社、</a:t>
            </a:r>
            <a:r>
              <a:rPr kumimoji="1" lang="en-US" altLang="ja-JP" sz="4400" dirty="0" err="1"/>
              <a:t>maison</a:t>
            </a:r>
            <a:r>
              <a:rPr kumimoji="1" lang="en-US" altLang="ja-JP" sz="4400" dirty="0"/>
              <a:t> mère </a:t>
            </a:r>
            <a:r>
              <a:rPr kumimoji="1" lang="ja-JP" altLang="en-US" sz="4400" dirty="0"/>
              <a:t>など</a:t>
            </a:r>
            <a:r>
              <a:rPr kumimoji="1" lang="en-US" altLang="ja-JP" sz="4400" dirty="0"/>
              <a:t>):</a:t>
            </a:r>
            <a:br>
              <a:rPr kumimoji="1" lang="en-US" altLang="ja-JP" sz="4400" dirty="0"/>
            </a:br>
            <a:r>
              <a:rPr kumimoji="1" lang="ja-JP" altLang="en-US" sz="4400" dirty="0"/>
              <a:t>仏西日韓語の比較</a:t>
            </a:r>
          </a:p>
        </p:txBody>
      </p:sp>
      <p:sp>
        <p:nvSpPr>
          <p:cNvPr id="3" name="字幕 2">
            <a:extLst>
              <a:ext uri="{FF2B5EF4-FFF2-40B4-BE49-F238E27FC236}">
                <a16:creationId xmlns:a16="http://schemas.microsoft.com/office/drawing/2014/main" id="{FAE3676E-81BD-6DE5-F538-55B0F14771A7}"/>
              </a:ext>
            </a:extLst>
          </p:cNvPr>
          <p:cNvSpPr>
            <a:spLocks noGrp="1"/>
          </p:cNvSpPr>
          <p:nvPr>
            <p:ph type="subTitle" idx="1"/>
          </p:nvPr>
        </p:nvSpPr>
        <p:spPr/>
        <p:txBody>
          <a:bodyPr/>
          <a:lstStyle/>
          <a:p>
            <a:r>
              <a:rPr kumimoji="1" lang="ja-JP" altLang="en-US" dirty="0"/>
              <a:t>藤村逸子</a:t>
            </a:r>
            <a:endParaRPr kumimoji="1" lang="en-US" altLang="ja-JP" dirty="0"/>
          </a:p>
          <a:p>
            <a:r>
              <a:rPr lang="ja-JP" altLang="en-US" dirty="0"/>
              <a:t>名古屋大学名誉教授</a:t>
            </a:r>
            <a:endParaRPr kumimoji="1" lang="ja-JP" altLang="en-US" dirty="0"/>
          </a:p>
        </p:txBody>
      </p:sp>
    </p:spTree>
    <p:extLst>
      <p:ext uri="{BB962C8B-B14F-4D97-AF65-F5344CB8AC3E}">
        <p14:creationId xmlns:p14="http://schemas.microsoft.com/office/powerpoint/2010/main" val="4288802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68F7C7-630F-42FA-904B-E9CCC2450116}"/>
              </a:ext>
            </a:extLst>
          </p:cNvPr>
          <p:cNvSpPr>
            <a:spLocks noGrp="1"/>
          </p:cNvSpPr>
          <p:nvPr>
            <p:ph type="title"/>
          </p:nvPr>
        </p:nvSpPr>
        <p:spPr>
          <a:xfrm>
            <a:off x="1251678" y="382385"/>
            <a:ext cx="9989346" cy="1903616"/>
          </a:xfrm>
        </p:spPr>
        <p:txBody>
          <a:bodyPr>
            <a:normAutofit/>
          </a:bodyPr>
          <a:lstStyle/>
          <a:p>
            <a:r>
              <a:rPr lang="ja-JP" altLang="en-US" dirty="0"/>
              <a:t>＜</a:t>
            </a:r>
            <a:r>
              <a:rPr lang="en-US" altLang="ja-JP" dirty="0">
                <a:latin typeface="+mj-ea"/>
              </a:rPr>
              <a:t>N</a:t>
            </a:r>
            <a:r>
              <a:rPr lang="ja-JP" altLang="en-US" dirty="0">
                <a:latin typeface="+mj-ea"/>
              </a:rPr>
              <a:t>＋人間名詞＞の意味</a:t>
            </a:r>
            <a:r>
              <a:rPr lang="ja-JP" altLang="en-US" dirty="0"/>
              <a:t>（フランス語）</a:t>
            </a:r>
            <a:br>
              <a:rPr lang="en-US" altLang="ja-JP" dirty="0"/>
            </a:br>
            <a:endParaRPr kumimoji="1" lang="ja-JP" altLang="en-US" sz="4000" dirty="0">
              <a:latin typeface="+mj-ea"/>
            </a:endParaRPr>
          </a:p>
        </p:txBody>
      </p:sp>
      <p:sp>
        <p:nvSpPr>
          <p:cNvPr id="3" name="コンテンツ プレースホルダー 2">
            <a:extLst>
              <a:ext uri="{FF2B5EF4-FFF2-40B4-BE49-F238E27FC236}">
                <a16:creationId xmlns:a16="http://schemas.microsoft.com/office/drawing/2014/main" id="{06D16B92-6548-4939-AB81-EAB227A4A4B7}"/>
              </a:ext>
            </a:extLst>
          </p:cNvPr>
          <p:cNvSpPr>
            <a:spLocks noGrp="1"/>
          </p:cNvSpPr>
          <p:nvPr>
            <p:ph idx="1"/>
          </p:nvPr>
        </p:nvSpPr>
        <p:spPr>
          <a:xfrm>
            <a:off x="1251678" y="2460003"/>
            <a:ext cx="10178322" cy="3593591"/>
          </a:xfrm>
        </p:spPr>
        <p:txBody>
          <a:bodyPr/>
          <a:lstStyle/>
          <a:p>
            <a:pPr>
              <a:buFont typeface="Wingdings" panose="05000000000000000000" pitchFamily="2" charset="2"/>
              <a:buChar char="l"/>
            </a:pPr>
            <a:r>
              <a:rPr lang="ja-JP" altLang="en-US" dirty="0"/>
              <a:t>補足用法</a:t>
            </a:r>
            <a:r>
              <a:rPr lang="fr-FR" altLang="ja-JP" dirty="0"/>
              <a:t> : ex. </a:t>
            </a:r>
            <a:r>
              <a:rPr lang="fr-FR" altLang="ja-JP" i="1" dirty="0"/>
              <a:t>l</a:t>
            </a:r>
            <a:r>
              <a:rPr lang="fr-CA" altLang="ja-JP" i="1" dirty="0"/>
              <a:t>es tarifs </a:t>
            </a:r>
            <a:r>
              <a:rPr lang="fr-FR" altLang="ja-JP" i="1" dirty="0"/>
              <a:t>voyageurs</a:t>
            </a:r>
            <a:r>
              <a:rPr lang="ja-JP" altLang="en-US" i="1" dirty="0"/>
              <a:t>　旅客運賃</a:t>
            </a:r>
            <a:r>
              <a:rPr lang="fr-FR" altLang="ja-JP" i="1" dirty="0"/>
              <a:t>, les soins infirmiers</a:t>
            </a:r>
            <a:r>
              <a:rPr lang="ja-JP" altLang="en-US" i="1" dirty="0"/>
              <a:t>　看護師による手当</a:t>
            </a:r>
            <a:r>
              <a:rPr lang="en-US" altLang="ja-JP" i="1" dirty="0"/>
              <a:t>, vie </a:t>
            </a:r>
            <a:r>
              <a:rPr lang="en-US" altLang="ja-JP" i="1" dirty="0" err="1"/>
              <a:t>étudiante</a:t>
            </a:r>
            <a:r>
              <a:rPr lang="en-US" altLang="ja-JP" i="1" dirty="0"/>
              <a:t> </a:t>
            </a:r>
            <a:r>
              <a:rPr lang="ja-JP" altLang="en-US" i="1" dirty="0"/>
              <a:t>学生生活</a:t>
            </a:r>
            <a:r>
              <a:rPr lang="en-US" altLang="ja-JP" i="1" dirty="0"/>
              <a:t>, movement </a:t>
            </a:r>
            <a:r>
              <a:rPr lang="en-US" altLang="ja-JP" i="1" dirty="0" err="1"/>
              <a:t>étudiant</a:t>
            </a:r>
            <a:r>
              <a:rPr lang="ja-JP" altLang="en-US" i="1" dirty="0"/>
              <a:t> 学生運動</a:t>
            </a:r>
            <a:endParaRPr lang="ja-JP" altLang="ja-JP" dirty="0"/>
          </a:p>
          <a:p>
            <a:pPr>
              <a:buFont typeface="Wingdings" panose="05000000000000000000" pitchFamily="2" charset="2"/>
              <a:buChar char="l"/>
            </a:pPr>
            <a:r>
              <a:rPr lang="ja-JP" altLang="en-US" dirty="0"/>
              <a:t>比喩用法</a:t>
            </a:r>
            <a:r>
              <a:rPr lang="fr-FR" altLang="ja-JP" dirty="0"/>
              <a:t> : ex. </a:t>
            </a:r>
            <a:r>
              <a:rPr lang="fr-FR" altLang="ja-JP" i="1" dirty="0"/>
              <a:t>les langues cousines,</a:t>
            </a:r>
            <a:r>
              <a:rPr lang="ja-JP" altLang="en-US" i="1" dirty="0"/>
              <a:t>いとこ関係の言語、</a:t>
            </a:r>
            <a:r>
              <a:rPr lang="fr-FR" altLang="ja-JP" i="1" dirty="0"/>
              <a:t>l’enfant roi</a:t>
            </a:r>
            <a:r>
              <a:rPr lang="ja-JP" altLang="en-US" i="1" dirty="0"/>
              <a:t>　王のような子供</a:t>
            </a:r>
            <a:r>
              <a:rPr lang="en-US" altLang="ja-JP" i="1" dirty="0"/>
              <a:t>, </a:t>
            </a:r>
            <a:endParaRPr lang="ja-JP" altLang="ja-JP" dirty="0"/>
          </a:p>
          <a:p>
            <a:pPr>
              <a:buFont typeface="Wingdings" panose="05000000000000000000" pitchFamily="2" charset="2"/>
              <a:buChar char="l"/>
            </a:pPr>
            <a:r>
              <a:rPr lang="ja-JP" altLang="en-US" dirty="0"/>
              <a:t>（併置用法</a:t>
            </a:r>
            <a:r>
              <a:rPr lang="fr-FR" altLang="ja-JP" dirty="0"/>
              <a:t> : ex. </a:t>
            </a:r>
            <a:r>
              <a:rPr lang="fr-FR" altLang="ja-JP" i="1" dirty="0"/>
              <a:t>la reine mère, l’enfant reine</a:t>
            </a:r>
            <a:r>
              <a:rPr lang="ja-JP" altLang="en-US" i="1" dirty="0"/>
              <a:t>　母である女王、女王である子供）</a:t>
            </a:r>
            <a:endParaRPr lang="ja-JP" altLang="ja-JP" dirty="0"/>
          </a:p>
          <a:p>
            <a:endParaRPr kumimoji="1" lang="ja-JP" altLang="en-US" dirty="0"/>
          </a:p>
        </p:txBody>
      </p:sp>
    </p:spTree>
    <p:extLst>
      <p:ext uri="{BB962C8B-B14F-4D97-AF65-F5344CB8AC3E}">
        <p14:creationId xmlns:p14="http://schemas.microsoft.com/office/powerpoint/2010/main" val="2622444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68F7C7-630F-42FA-904B-E9CCC2450116}"/>
              </a:ext>
            </a:extLst>
          </p:cNvPr>
          <p:cNvSpPr>
            <a:spLocks noGrp="1"/>
          </p:cNvSpPr>
          <p:nvPr>
            <p:ph type="title"/>
          </p:nvPr>
        </p:nvSpPr>
        <p:spPr>
          <a:xfrm>
            <a:off x="1251678" y="382385"/>
            <a:ext cx="9989346" cy="1903616"/>
          </a:xfrm>
        </p:spPr>
        <p:txBody>
          <a:bodyPr>
            <a:normAutofit/>
          </a:bodyPr>
          <a:lstStyle/>
          <a:p>
            <a:r>
              <a:rPr lang="en-US" altLang="ja-JP" dirty="0"/>
              <a:t>V</a:t>
            </a:r>
            <a:r>
              <a:rPr kumimoji="1" lang="fr-CA" altLang="ja-JP" dirty="0"/>
              <a:t>ille </a:t>
            </a:r>
            <a:r>
              <a:rPr kumimoji="1" lang="fr-CA" altLang="ja-JP" dirty="0" err="1"/>
              <a:t>soeur</a:t>
            </a:r>
            <a:r>
              <a:rPr kumimoji="1" lang="fr-CA" altLang="ja-JP" dirty="0"/>
              <a:t>,</a:t>
            </a:r>
            <a:r>
              <a:rPr lang="fr-CA" altLang="ja-JP" dirty="0"/>
              <a:t> Pays Frère</a:t>
            </a:r>
            <a:br>
              <a:rPr lang="fr-CA" altLang="ja-JP" dirty="0"/>
            </a:br>
            <a:r>
              <a:rPr lang="ja-JP" altLang="en-US" dirty="0"/>
              <a:t>姉妹都市と兄弟国？（フランス語）</a:t>
            </a:r>
            <a:br>
              <a:rPr lang="en-US" altLang="ja-JP" dirty="0"/>
            </a:br>
            <a:r>
              <a:rPr lang="ja-JP" altLang="en-US" sz="3600" dirty="0"/>
              <a:t>データ</a:t>
            </a:r>
            <a:endParaRPr kumimoji="1" lang="ja-JP" altLang="en-US" sz="3600" dirty="0">
              <a:latin typeface="+mj-ea"/>
            </a:endParaRPr>
          </a:p>
        </p:txBody>
      </p:sp>
      <p:graphicFrame>
        <p:nvGraphicFramePr>
          <p:cNvPr id="6" name="コンテンツ プレースホルダー 5">
            <a:extLst>
              <a:ext uri="{FF2B5EF4-FFF2-40B4-BE49-F238E27FC236}">
                <a16:creationId xmlns:a16="http://schemas.microsoft.com/office/drawing/2014/main" id="{B6ED96D5-74EC-423D-AD7B-B3C80CC762BE}"/>
              </a:ext>
            </a:extLst>
          </p:cNvPr>
          <p:cNvGraphicFramePr>
            <a:graphicFrameLocks noGrp="1"/>
          </p:cNvGraphicFramePr>
          <p:nvPr>
            <p:ph idx="1"/>
            <p:extLst>
              <p:ext uri="{D42A27DB-BD31-4B8C-83A1-F6EECF244321}">
                <p14:modId xmlns:p14="http://schemas.microsoft.com/office/powerpoint/2010/main" val="3629296373"/>
              </p:ext>
            </p:extLst>
          </p:nvPr>
        </p:nvGraphicFramePr>
        <p:xfrm>
          <a:off x="4063378" y="1801863"/>
          <a:ext cx="4583262" cy="4876801"/>
        </p:xfrm>
        <a:graphic>
          <a:graphicData uri="http://schemas.openxmlformats.org/drawingml/2006/table">
            <a:tbl>
              <a:tblPr firstRow="1" firstCol="1" bandRow="1"/>
              <a:tblGrid>
                <a:gridCol w="1702404">
                  <a:extLst>
                    <a:ext uri="{9D8B030D-6E8A-4147-A177-3AD203B41FA5}">
                      <a16:colId xmlns:a16="http://schemas.microsoft.com/office/drawing/2014/main" val="2114325049"/>
                    </a:ext>
                  </a:extLst>
                </a:gridCol>
                <a:gridCol w="904152">
                  <a:extLst>
                    <a:ext uri="{9D8B030D-6E8A-4147-A177-3AD203B41FA5}">
                      <a16:colId xmlns:a16="http://schemas.microsoft.com/office/drawing/2014/main" val="3675907122"/>
                    </a:ext>
                  </a:extLst>
                </a:gridCol>
                <a:gridCol w="399188">
                  <a:extLst>
                    <a:ext uri="{9D8B030D-6E8A-4147-A177-3AD203B41FA5}">
                      <a16:colId xmlns:a16="http://schemas.microsoft.com/office/drawing/2014/main" val="1559181802"/>
                    </a:ext>
                  </a:extLst>
                </a:gridCol>
                <a:gridCol w="788759">
                  <a:extLst>
                    <a:ext uri="{9D8B030D-6E8A-4147-A177-3AD203B41FA5}">
                      <a16:colId xmlns:a16="http://schemas.microsoft.com/office/drawing/2014/main" val="3925364022"/>
                    </a:ext>
                  </a:extLst>
                </a:gridCol>
                <a:gridCol w="788759">
                  <a:extLst>
                    <a:ext uri="{9D8B030D-6E8A-4147-A177-3AD203B41FA5}">
                      <a16:colId xmlns:a16="http://schemas.microsoft.com/office/drawing/2014/main" val="4201315088"/>
                    </a:ext>
                  </a:extLst>
                </a:gridCol>
              </a:tblGrid>
              <a:tr h="273485">
                <a:tc>
                  <a:txBody>
                    <a:bodyPr/>
                    <a:lstStyle/>
                    <a:p>
                      <a:pPr algn="ctr">
                        <a:lnSpc>
                          <a:spcPct val="150000"/>
                        </a:lnSpc>
                        <a:spcAft>
                          <a:spcPts val="0"/>
                        </a:spcAft>
                      </a:pPr>
                      <a:r>
                        <a:rPr lang="fr-FR" sz="1000" b="1" kern="100">
                          <a:effectLst/>
                          <a:latin typeface="Times New Roman" panose="02020603050405020304" pitchFamily="18" charset="0"/>
                          <a:ea typeface="游明朝" panose="02020400000000000000" pitchFamily="18" charset="-128"/>
                        </a:rPr>
                        <a:t>Type</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000" b="1" kern="100">
                          <a:effectLst/>
                          <a:latin typeface="Times New Roman" panose="02020603050405020304" pitchFamily="18" charset="0"/>
                          <a:ea typeface="游明朝" panose="02020400000000000000" pitchFamily="18" charset="-128"/>
                        </a:rPr>
                        <a:t>NH2</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000" b="1" kern="100">
                          <a:effectLst/>
                          <a:latin typeface="Times New Roman" panose="02020603050405020304" pitchFamily="18" charset="0"/>
                          <a:ea typeface="游明朝" panose="02020400000000000000" pitchFamily="18" charset="-128"/>
                        </a:rPr>
                        <a:t>NH1</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000" b="1" kern="100">
                          <a:effectLst/>
                          <a:latin typeface="Times New Roman" panose="02020603050405020304" pitchFamily="18" charset="0"/>
                          <a:ea typeface="游明朝" panose="02020400000000000000" pitchFamily="18" charset="-128"/>
                        </a:rPr>
                        <a:t>NNH1</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000" b="1" kern="100">
                          <a:effectLst/>
                          <a:latin typeface="Times New Roman" panose="02020603050405020304" pitchFamily="18" charset="0"/>
                          <a:ea typeface="游明朝" panose="02020400000000000000" pitchFamily="18" charset="-128"/>
                        </a:rPr>
                        <a:t>Total</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353022"/>
                  </a:ext>
                </a:extLst>
              </a:tr>
              <a:tr h="273485">
                <a:tc rowSpan="7">
                  <a:txBody>
                    <a:bodyPr/>
                    <a:lstStyle/>
                    <a:p>
                      <a:pPr algn="ctr">
                        <a:lnSpc>
                          <a:spcPct val="150000"/>
                        </a:lnSpc>
                        <a:spcAft>
                          <a:spcPts val="0"/>
                        </a:spcAft>
                      </a:pPr>
                      <a:r>
                        <a:rPr lang="fr-FR" sz="1000" kern="100" dirty="0">
                          <a:effectLst/>
                          <a:latin typeface="Times New Roman" panose="02020603050405020304" pitchFamily="18" charset="0"/>
                          <a:ea typeface="游明朝" panose="02020400000000000000" pitchFamily="18" charset="-128"/>
                        </a:rPr>
                        <a:t>&lt;N + </a:t>
                      </a:r>
                      <a:r>
                        <a:rPr lang="ja-JP" altLang="en-US" sz="1000" kern="100" dirty="0">
                          <a:effectLst/>
                          <a:latin typeface="Times New Roman" panose="02020603050405020304" pitchFamily="18" charset="0"/>
                          <a:ea typeface="游明朝" panose="02020400000000000000" pitchFamily="18" charset="-128"/>
                        </a:rPr>
                        <a:t>接尾辞つき人間名詞</a:t>
                      </a:r>
                      <a:r>
                        <a:rPr lang="fr-FR" sz="1000" kern="100" dirty="0">
                          <a:effectLst/>
                          <a:latin typeface="Times New Roman" panose="02020603050405020304" pitchFamily="18" charset="0"/>
                          <a:ea typeface="游明朝" panose="02020400000000000000" pitchFamily="18" charset="-128"/>
                        </a:rPr>
                        <a:t>&gt;</a:t>
                      </a:r>
                      <a:endParaRPr lang="ja-JP" sz="1000" kern="100" dirty="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client</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16</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476</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492</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5988743"/>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étudiant</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197</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1 603</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dirty="0">
                          <a:solidFill>
                            <a:srgbClr val="FF0000"/>
                          </a:solidFill>
                          <a:effectLst/>
                          <a:latin typeface="Times New Roman" panose="02020603050405020304" pitchFamily="18" charset="0"/>
                          <a:ea typeface="游明朝" panose="02020400000000000000" pitchFamily="18" charset="-128"/>
                        </a:rPr>
                        <a:t>1 800</a:t>
                      </a:r>
                      <a:endParaRPr lang="ja-JP" sz="1000" kern="100" dirty="0">
                        <a:solidFill>
                          <a:srgbClr val="FF0000"/>
                        </a:solidFill>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9261544"/>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fermier</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9</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141</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150</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694697"/>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infirmier</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52</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75</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127</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789401"/>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piéton</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4</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249</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253</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794341"/>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voyageur</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180</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dirty="0">
                          <a:effectLst/>
                          <a:latin typeface="Times New Roman" panose="02020603050405020304" pitchFamily="18" charset="0"/>
                          <a:ea typeface="游明朝" panose="02020400000000000000" pitchFamily="18" charset="-128"/>
                        </a:rPr>
                        <a:t>146</a:t>
                      </a:r>
                      <a:endParaRPr lang="ja-JP" sz="1000" kern="100" dirty="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326</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0329442"/>
                  </a:ext>
                </a:extLst>
              </a:tr>
              <a:tr h="227556">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cousin</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3</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29</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32</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5315716"/>
                  </a:ext>
                </a:extLst>
              </a:tr>
              <a:tr h="273485">
                <a:tc rowSpan="9">
                  <a:txBody>
                    <a:bodyPr/>
                    <a:lstStyle/>
                    <a:p>
                      <a:pPr algn="l">
                        <a:lnSpc>
                          <a:spcPct val="150000"/>
                        </a:lnSpc>
                        <a:spcAft>
                          <a:spcPts val="0"/>
                        </a:spcAft>
                      </a:pPr>
                      <a:r>
                        <a:rPr lang="fr-FR" sz="1000" kern="100" dirty="0">
                          <a:effectLst/>
                          <a:latin typeface="Times New Roman" panose="02020603050405020304" pitchFamily="18" charset="0"/>
                          <a:ea typeface="游明朝" panose="02020400000000000000" pitchFamily="18" charset="-128"/>
                        </a:rPr>
                        <a:t>&lt;N + </a:t>
                      </a:r>
                      <a:r>
                        <a:rPr lang="ja-JP" altLang="en-US" sz="1000" kern="100" dirty="0">
                          <a:effectLst/>
                          <a:latin typeface="Times New Roman" panose="02020603050405020304" pitchFamily="18" charset="0"/>
                          <a:ea typeface="游明朝" panose="02020400000000000000" pitchFamily="18" charset="-128"/>
                        </a:rPr>
                        <a:t>接尾辞なし人間名詞</a:t>
                      </a:r>
                      <a:r>
                        <a:rPr lang="fr-FR" sz="1000" kern="100" dirty="0">
                          <a:effectLst/>
                          <a:latin typeface="Times New Roman" panose="02020603050405020304" pitchFamily="18" charset="0"/>
                          <a:ea typeface="游明朝" panose="02020400000000000000" pitchFamily="18" charset="-128"/>
                        </a:rPr>
                        <a:t>&gt;</a:t>
                      </a:r>
                      <a:endParaRPr lang="ja-JP" sz="1000" kern="100" dirty="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père</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9</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10</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4531571"/>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mère</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188</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1 883</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dirty="0">
                          <a:solidFill>
                            <a:srgbClr val="FF0000"/>
                          </a:solidFill>
                          <a:effectLst/>
                          <a:latin typeface="Times New Roman" panose="02020603050405020304" pitchFamily="18" charset="0"/>
                          <a:ea typeface="游明朝" panose="02020400000000000000" pitchFamily="18" charset="-128"/>
                        </a:rPr>
                        <a:t>2 071</a:t>
                      </a:r>
                      <a:endParaRPr lang="ja-JP" sz="1000" kern="100" dirty="0">
                        <a:solidFill>
                          <a:srgbClr val="FF0000"/>
                        </a:solidFill>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8532240"/>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roi</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112</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183</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dirty="0">
                          <a:effectLst/>
                          <a:latin typeface="Times New Roman" panose="02020603050405020304" pitchFamily="18" charset="0"/>
                          <a:ea typeface="游明朝" panose="02020400000000000000" pitchFamily="18" charset="-128"/>
                        </a:rPr>
                        <a:t>295</a:t>
                      </a:r>
                      <a:endParaRPr lang="ja-JP" sz="1000" kern="100" dirty="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7534922"/>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reine</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4</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174</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178</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315261"/>
                  </a:ext>
                </a:extLst>
              </a:tr>
              <a:tr h="273485">
                <a:tc vMerge="1">
                  <a:txBody>
                    <a:bodyPr/>
                    <a:lstStyle/>
                    <a:p>
                      <a:endParaRPr kumimoji="1" lang="ja-JP" altLang="en-US"/>
                    </a:p>
                  </a:txBody>
                  <a:tcPr/>
                </a:tc>
                <a:tc>
                  <a:txBody>
                    <a:bodyPr/>
                    <a:lstStyle/>
                    <a:p>
                      <a:pPr algn="l">
                        <a:lnSpc>
                          <a:spcPct val="150000"/>
                        </a:lnSpc>
                        <a:spcAft>
                          <a:spcPts val="0"/>
                        </a:spcAft>
                      </a:pPr>
                      <a:r>
                        <a:rPr lang="fr-FR" altLang="ja-JP" sz="1000" kern="100" dirty="0">
                          <a:effectLst/>
                          <a:latin typeface="Times New Roman" panose="02020603050405020304" pitchFamily="18" charset="0"/>
                          <a:ea typeface="游明朝" panose="02020400000000000000" pitchFamily="18" charset="-128"/>
                        </a:rPr>
                        <a:t>frère</a:t>
                      </a:r>
                      <a:endParaRPr lang="ja-JP" sz="1000" kern="100" dirty="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22</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215</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237</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5559270"/>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sœur</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169</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170</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8162526"/>
                  </a:ext>
                </a:extLst>
              </a:tr>
              <a:tr h="273485">
                <a:tc vMerge="1">
                  <a:txBody>
                    <a:bodyPr/>
                    <a:lstStyle/>
                    <a:p>
                      <a:endParaRPr kumimoji="1" lang="ja-JP" altLang="en-US"/>
                    </a:p>
                  </a:txBody>
                  <a:tcPr/>
                </a:tc>
                <a:tc>
                  <a:txBody>
                    <a:bodyPr/>
                    <a:lstStyle/>
                    <a:p>
                      <a:pPr algn="l">
                        <a:lnSpc>
                          <a:spcPct val="150000"/>
                        </a:lnSpc>
                        <a:spcAft>
                          <a:spcPts val="0"/>
                        </a:spcAft>
                      </a:pPr>
                      <a:r>
                        <a:rPr lang="fr-FR" sz="1000" kern="100" dirty="0">
                          <a:effectLst/>
                          <a:latin typeface="Times New Roman" panose="02020603050405020304" pitchFamily="18" charset="0"/>
                          <a:ea typeface="游明朝" panose="02020400000000000000" pitchFamily="18" charset="-128"/>
                        </a:rPr>
                        <a:t>fille</a:t>
                      </a:r>
                      <a:endParaRPr lang="ja-JP" sz="1000" kern="100" dirty="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8</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25</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33</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3635084"/>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garçon</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10</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11</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3944396"/>
                  </a:ext>
                </a:extLst>
              </a:tr>
              <a:tr h="273485">
                <a:tc vMerge="1">
                  <a:txBody>
                    <a:bodyPr/>
                    <a:lstStyle/>
                    <a:p>
                      <a:endParaRPr kumimoji="1" lang="ja-JP" altLang="en-US"/>
                    </a:p>
                  </a:txBody>
                  <a:tcPr/>
                </a:tc>
                <a:tc>
                  <a:txBody>
                    <a:bodyPr/>
                    <a:lstStyle/>
                    <a:p>
                      <a:pPr algn="l">
                        <a:lnSpc>
                          <a:spcPct val="150000"/>
                        </a:lnSpc>
                        <a:spcAft>
                          <a:spcPts val="0"/>
                        </a:spcAft>
                      </a:pPr>
                      <a:r>
                        <a:rPr lang="fr-FR" sz="1000" kern="100">
                          <a:effectLst/>
                          <a:latin typeface="Times New Roman" panose="02020603050405020304" pitchFamily="18" charset="0"/>
                          <a:ea typeface="游明朝" panose="02020400000000000000" pitchFamily="18" charset="-128"/>
                        </a:rPr>
                        <a:t>fils</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5</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0</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5</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6192182"/>
                  </a:ext>
                </a:extLst>
              </a:tr>
              <a:tr h="273485">
                <a:tc gridSpan="2">
                  <a:txBody>
                    <a:bodyPr/>
                    <a:lstStyle/>
                    <a:p>
                      <a:pPr algn="ctr">
                        <a:lnSpc>
                          <a:spcPct val="150000"/>
                        </a:lnSpc>
                        <a:spcAft>
                          <a:spcPts val="0"/>
                        </a:spcAft>
                      </a:pPr>
                      <a:r>
                        <a:rPr lang="fr-FR" sz="1000" kern="100">
                          <a:effectLst/>
                          <a:latin typeface="Times New Roman" panose="02020603050405020304" pitchFamily="18" charset="0"/>
                          <a:ea typeface="游明朝" panose="02020400000000000000" pitchFamily="18" charset="-128"/>
                        </a:rPr>
                        <a:t>Total</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820</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a:effectLst/>
                          <a:latin typeface="Times New Roman" panose="02020603050405020304" pitchFamily="18" charset="0"/>
                          <a:ea typeface="游明朝" panose="02020400000000000000" pitchFamily="18" charset="-128"/>
                        </a:rPr>
                        <a:t>5 375</a:t>
                      </a:r>
                      <a:endParaRPr lang="ja-JP" sz="1000" kern="10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fr-FR" sz="1000" kern="100" dirty="0">
                          <a:effectLst/>
                          <a:latin typeface="Times New Roman" panose="02020603050405020304" pitchFamily="18" charset="0"/>
                          <a:ea typeface="游明朝" panose="02020400000000000000" pitchFamily="18" charset="-128"/>
                        </a:rPr>
                        <a:t>6 190</a:t>
                      </a:r>
                      <a:endParaRPr lang="ja-JP" sz="1000" kern="100" dirty="0">
                        <a:effectLst/>
                        <a:latin typeface="Times New Roman" panose="02020603050405020304" pitchFamily="18" charset="0"/>
                        <a:ea typeface="游明朝" panose="02020400000000000000" pitchFamily="18" charset="-128"/>
                      </a:endParaRPr>
                    </a:p>
                  </a:txBody>
                  <a:tcPr marL="56719" marR="567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1931800"/>
                  </a:ext>
                </a:extLst>
              </a:tr>
            </a:tbl>
          </a:graphicData>
        </a:graphic>
      </p:graphicFrame>
      <p:sp>
        <p:nvSpPr>
          <p:cNvPr id="7" name="Rectangle 1">
            <a:extLst>
              <a:ext uri="{FF2B5EF4-FFF2-40B4-BE49-F238E27FC236}">
                <a16:creationId xmlns:a16="http://schemas.microsoft.com/office/drawing/2014/main" id="{66818BE7-C7B8-43B5-9846-C3318660B2FE}"/>
              </a:ext>
            </a:extLst>
          </p:cNvPr>
          <p:cNvSpPr>
            <a:spLocks noChangeArrowheads="1"/>
          </p:cNvSpPr>
          <p:nvPr/>
        </p:nvSpPr>
        <p:spPr bwMode="auto">
          <a:xfrm>
            <a:off x="4552950" y="1971406"/>
            <a:ext cx="150139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90045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68F7C7-630F-42FA-904B-E9CCC2450116}"/>
              </a:ext>
            </a:extLst>
          </p:cNvPr>
          <p:cNvSpPr>
            <a:spLocks noGrp="1"/>
          </p:cNvSpPr>
          <p:nvPr>
            <p:ph type="title"/>
          </p:nvPr>
        </p:nvSpPr>
        <p:spPr>
          <a:xfrm>
            <a:off x="887536" y="284918"/>
            <a:ext cx="9989346" cy="1120748"/>
          </a:xfrm>
        </p:spPr>
        <p:txBody>
          <a:bodyPr>
            <a:normAutofit/>
          </a:bodyPr>
          <a:lstStyle/>
          <a:p>
            <a:r>
              <a:rPr kumimoji="1" lang="en-US" altLang="ja-JP" sz="3600" dirty="0">
                <a:latin typeface="+mn-ea"/>
                <a:ea typeface="+mn-ea"/>
              </a:rPr>
              <a:t>Ville </a:t>
            </a:r>
            <a:r>
              <a:rPr kumimoji="1" lang="en-US" altLang="ja-JP" sz="3600" dirty="0" err="1">
                <a:latin typeface="+mn-ea"/>
                <a:ea typeface="+mn-ea"/>
              </a:rPr>
              <a:t>soeur</a:t>
            </a:r>
            <a:r>
              <a:rPr kumimoji="1" lang="en-US" altLang="ja-JP" sz="3600" dirty="0">
                <a:latin typeface="+mn-ea"/>
                <a:ea typeface="+mn-ea"/>
              </a:rPr>
              <a:t>, Pays Frère</a:t>
            </a:r>
            <a:r>
              <a:rPr kumimoji="1" lang="ja-JP" altLang="en-US" sz="3600" dirty="0">
                <a:latin typeface="+mn-ea"/>
                <a:ea typeface="+mn-ea"/>
              </a:rPr>
              <a:t>（フランス語）</a:t>
            </a:r>
            <a:br>
              <a:rPr kumimoji="1" lang="ja-JP" altLang="en-US" sz="3600" dirty="0">
                <a:latin typeface="+mn-ea"/>
                <a:ea typeface="+mn-ea"/>
              </a:rPr>
            </a:br>
            <a:r>
              <a:rPr kumimoji="1" lang="ja-JP" altLang="en-US" sz="3600" dirty="0">
                <a:latin typeface="+mn-ea"/>
                <a:ea typeface="+mn-ea"/>
              </a:rPr>
              <a:t>生起頻度上位</a:t>
            </a:r>
            <a:r>
              <a:rPr kumimoji="1" lang="en-US" altLang="ja-JP" sz="3600" dirty="0">
                <a:latin typeface="+mn-ea"/>
                <a:ea typeface="+mn-ea"/>
              </a:rPr>
              <a:t>10</a:t>
            </a:r>
            <a:r>
              <a:rPr kumimoji="1" lang="ja-JP" altLang="en-US" sz="3600" dirty="0">
                <a:latin typeface="+mn-ea"/>
                <a:ea typeface="+mn-ea"/>
              </a:rPr>
              <a:t>位（</a:t>
            </a:r>
            <a:r>
              <a:rPr kumimoji="1" lang="en-US" altLang="ja-JP" sz="3600" dirty="0">
                <a:latin typeface="+mn-ea"/>
                <a:ea typeface="+mn-ea"/>
              </a:rPr>
              <a:t>client</a:t>
            </a:r>
            <a:r>
              <a:rPr kumimoji="1" lang="ja-JP" altLang="en-US" sz="3600" dirty="0">
                <a:latin typeface="+mn-ea"/>
                <a:ea typeface="+mn-ea"/>
              </a:rPr>
              <a:t>を除いて性数の一致あり）</a:t>
            </a:r>
          </a:p>
        </p:txBody>
      </p:sp>
      <p:sp>
        <p:nvSpPr>
          <p:cNvPr id="7" name="Rectangle 1">
            <a:extLst>
              <a:ext uri="{FF2B5EF4-FFF2-40B4-BE49-F238E27FC236}">
                <a16:creationId xmlns:a16="http://schemas.microsoft.com/office/drawing/2014/main" id="{66818BE7-C7B8-43B5-9846-C3318660B2FE}"/>
              </a:ext>
            </a:extLst>
          </p:cNvPr>
          <p:cNvSpPr>
            <a:spLocks noChangeArrowheads="1"/>
          </p:cNvSpPr>
          <p:nvPr/>
        </p:nvSpPr>
        <p:spPr bwMode="auto">
          <a:xfrm>
            <a:off x="4552950" y="1971406"/>
            <a:ext cx="150139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5" name="コンテンツ プレースホルダー 4">
            <a:extLst>
              <a:ext uri="{FF2B5EF4-FFF2-40B4-BE49-F238E27FC236}">
                <a16:creationId xmlns:a16="http://schemas.microsoft.com/office/drawing/2014/main" id="{43374B59-36E5-4D63-9A26-6289C710A8B3}"/>
              </a:ext>
            </a:extLst>
          </p:cNvPr>
          <p:cNvGraphicFramePr>
            <a:graphicFrameLocks noGrp="1"/>
          </p:cNvGraphicFramePr>
          <p:nvPr>
            <p:ph idx="1"/>
            <p:extLst>
              <p:ext uri="{D42A27DB-BD31-4B8C-83A1-F6EECF244321}">
                <p14:modId xmlns:p14="http://schemas.microsoft.com/office/powerpoint/2010/main" val="4103521941"/>
              </p:ext>
            </p:extLst>
          </p:nvPr>
        </p:nvGraphicFramePr>
        <p:xfrm>
          <a:off x="2242935" y="1831675"/>
          <a:ext cx="8387537" cy="4094044"/>
        </p:xfrm>
        <a:graphic>
          <a:graphicData uri="http://schemas.openxmlformats.org/drawingml/2006/table">
            <a:tbl>
              <a:tblPr firstRow="1" firstCol="1" bandRow="1">
                <a:tableStyleId>{5C22544A-7EE6-4342-B048-85BDC9FD1C3A}</a:tableStyleId>
              </a:tblPr>
              <a:tblGrid>
                <a:gridCol w="1175972">
                  <a:extLst>
                    <a:ext uri="{9D8B030D-6E8A-4147-A177-3AD203B41FA5}">
                      <a16:colId xmlns:a16="http://schemas.microsoft.com/office/drawing/2014/main" val="433741954"/>
                    </a:ext>
                  </a:extLst>
                </a:gridCol>
                <a:gridCol w="1919695">
                  <a:extLst>
                    <a:ext uri="{9D8B030D-6E8A-4147-A177-3AD203B41FA5}">
                      <a16:colId xmlns:a16="http://schemas.microsoft.com/office/drawing/2014/main" val="3954154533"/>
                    </a:ext>
                  </a:extLst>
                </a:gridCol>
                <a:gridCol w="900517">
                  <a:extLst>
                    <a:ext uri="{9D8B030D-6E8A-4147-A177-3AD203B41FA5}">
                      <a16:colId xmlns:a16="http://schemas.microsoft.com/office/drawing/2014/main" val="3256097548"/>
                    </a:ext>
                  </a:extLst>
                </a:gridCol>
                <a:gridCol w="4391353">
                  <a:extLst>
                    <a:ext uri="{9D8B030D-6E8A-4147-A177-3AD203B41FA5}">
                      <a16:colId xmlns:a16="http://schemas.microsoft.com/office/drawing/2014/main" val="628110665"/>
                    </a:ext>
                  </a:extLst>
                </a:gridCol>
              </a:tblGrid>
              <a:tr h="719201">
                <a:tc>
                  <a:txBody>
                    <a:bodyPr/>
                    <a:lstStyle/>
                    <a:p>
                      <a:pPr marR="21590" algn="just" eaLnBrk="0" hangingPunct="0">
                        <a:lnSpc>
                          <a:spcPct val="150000"/>
                        </a:lnSpc>
                        <a:spcAft>
                          <a:spcPts val="0"/>
                        </a:spcAft>
                      </a:pPr>
                      <a:r>
                        <a:rPr lang="fr-FR" sz="1200" kern="0" dirty="0">
                          <a:effectLst/>
                        </a:rPr>
                        <a:t>Ordre</a:t>
                      </a:r>
                      <a:endParaRPr lang="ja-JP" sz="1200" kern="100" dirty="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dirty="0">
                          <a:effectLst/>
                        </a:rPr>
                        <a:t>N1 + NH2</a:t>
                      </a:r>
                      <a:endParaRPr lang="ja-JP" sz="1200" kern="100" dirty="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Fréq.</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Relation entre N1 et NH2</a:t>
                      </a:r>
                      <a:endParaRPr lang="ja-JP" sz="1200" kern="100">
                        <a:effectLst/>
                      </a:endParaRPr>
                    </a:p>
                    <a:p>
                      <a:pPr marR="21590" algn="just" eaLnBrk="0" hangingPunct="0">
                        <a:lnSpc>
                          <a:spcPct val="150000"/>
                        </a:lnSpc>
                        <a:spcAft>
                          <a:spcPts val="0"/>
                        </a:spcAft>
                      </a:pPr>
                      <a:r>
                        <a:rPr lang="fr-FR" sz="1200" kern="0">
                          <a:effectLst/>
                        </a:rPr>
                        <a:t>suivant Arnaud (2010) et Roché (2006)</a:t>
                      </a:r>
                      <a:endParaRPr lang="ja-JP" sz="1200" kern="10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4034163992"/>
                  </a:ext>
                </a:extLst>
              </a:tr>
              <a:tr h="337042">
                <a:tc>
                  <a:txBody>
                    <a:bodyPr/>
                    <a:lstStyle/>
                    <a:p>
                      <a:pPr marR="21590" algn="r" eaLnBrk="0" hangingPunct="0">
                        <a:lnSpc>
                          <a:spcPct val="150000"/>
                        </a:lnSpc>
                        <a:spcAft>
                          <a:spcPts val="0"/>
                        </a:spcAft>
                      </a:pPr>
                      <a:r>
                        <a:rPr lang="fr-FR" sz="1200" kern="0">
                          <a:effectLst/>
                        </a:rPr>
                        <a:t>1</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maison mère</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1366</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家</a:t>
                      </a:r>
                      <a:r>
                        <a:rPr lang="en-US"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母　　　　　親会社</a:t>
                      </a:r>
                      <a:r>
                        <a:rPr lang="en-US"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　比喩用法</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2842906972"/>
                  </a:ext>
                </a:extLst>
              </a:tr>
              <a:tr h="337042">
                <a:tc>
                  <a:txBody>
                    <a:bodyPr/>
                    <a:lstStyle/>
                    <a:p>
                      <a:pPr marR="21590" algn="r" eaLnBrk="0" hangingPunct="0">
                        <a:lnSpc>
                          <a:spcPct val="150000"/>
                        </a:lnSpc>
                        <a:spcAft>
                          <a:spcPts val="0"/>
                        </a:spcAft>
                      </a:pPr>
                      <a:r>
                        <a:rPr lang="fr-FR" sz="1200" kern="0">
                          <a:effectLst/>
                        </a:rPr>
                        <a:t>2</a:t>
                      </a:r>
                      <a:endParaRPr lang="ja-JP" sz="1200" kern="100" dirty="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mouvement étudiant</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192</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運動</a:t>
                      </a:r>
                      <a:r>
                        <a:rPr lang="en-US"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学生　　　学生運動、補足用法</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1110265620"/>
                  </a:ext>
                </a:extLst>
              </a:tr>
              <a:tr h="337042">
                <a:tc>
                  <a:txBody>
                    <a:bodyPr/>
                    <a:lstStyle/>
                    <a:p>
                      <a:pPr marR="21590" algn="r" eaLnBrk="0" hangingPunct="0">
                        <a:lnSpc>
                          <a:spcPct val="150000"/>
                        </a:lnSpc>
                        <a:spcAft>
                          <a:spcPts val="0"/>
                        </a:spcAft>
                      </a:pPr>
                      <a:r>
                        <a:rPr lang="fr-FR" sz="1200" kern="0">
                          <a:effectLst/>
                        </a:rPr>
                        <a:t>3</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société mère</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131</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会社</a:t>
                      </a:r>
                      <a:r>
                        <a:rPr lang="fr-CA"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母　　　　親会社、比喩用法</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3751555272"/>
                  </a:ext>
                </a:extLst>
              </a:tr>
              <a:tr h="341465">
                <a:tc>
                  <a:txBody>
                    <a:bodyPr/>
                    <a:lstStyle/>
                    <a:p>
                      <a:pPr marR="21590" algn="r" eaLnBrk="0" hangingPunct="0">
                        <a:lnSpc>
                          <a:spcPct val="150000"/>
                        </a:lnSpc>
                        <a:spcAft>
                          <a:spcPts val="0"/>
                        </a:spcAft>
                      </a:pPr>
                      <a:r>
                        <a:rPr lang="fr-FR" sz="1200" kern="0">
                          <a:effectLst/>
                        </a:rPr>
                        <a:t>4</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syndicat étudiant</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112</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組合</a:t>
                      </a:r>
                      <a:r>
                        <a:rPr lang="en-US" altLang="ja-JP" sz="1200" kern="10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学生　　　学生組合、補足用法</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3208284757"/>
                  </a:ext>
                </a:extLst>
              </a:tr>
              <a:tr h="337042">
                <a:tc>
                  <a:txBody>
                    <a:bodyPr/>
                    <a:lstStyle/>
                    <a:p>
                      <a:pPr marR="21590" algn="r" eaLnBrk="0" hangingPunct="0">
                        <a:lnSpc>
                          <a:spcPct val="150000"/>
                        </a:lnSpc>
                        <a:spcAft>
                          <a:spcPts val="0"/>
                        </a:spcAft>
                      </a:pPr>
                      <a:r>
                        <a:rPr lang="fr-FR" sz="1200" kern="0">
                          <a:effectLst/>
                        </a:rPr>
                        <a:t>5</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argent roi</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83</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マネー</a:t>
                      </a:r>
                      <a:r>
                        <a:rPr lang="en-US"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王　　　王のような強力なマネー、比喩用法</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805317488"/>
                  </a:ext>
                </a:extLst>
              </a:tr>
              <a:tr h="337042">
                <a:tc>
                  <a:txBody>
                    <a:bodyPr/>
                    <a:lstStyle/>
                    <a:p>
                      <a:pPr marR="21590" algn="r" eaLnBrk="0" hangingPunct="0">
                        <a:lnSpc>
                          <a:spcPct val="150000"/>
                        </a:lnSpc>
                        <a:spcAft>
                          <a:spcPts val="0"/>
                        </a:spcAft>
                      </a:pPr>
                      <a:r>
                        <a:rPr lang="fr-FR" sz="1200" kern="0">
                          <a:effectLst/>
                        </a:rPr>
                        <a:t>6</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relation client</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82</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関係</a:t>
                      </a:r>
                      <a:r>
                        <a:rPr lang="en-US"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顧客　　　顧客関係部署、　補足用法　（性数不一致）</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968530741"/>
                  </a:ext>
                </a:extLst>
              </a:tr>
              <a:tr h="337042">
                <a:tc>
                  <a:txBody>
                    <a:bodyPr/>
                    <a:lstStyle/>
                    <a:p>
                      <a:pPr marR="21590" algn="r" eaLnBrk="0" hangingPunct="0">
                        <a:lnSpc>
                          <a:spcPct val="150000"/>
                        </a:lnSpc>
                        <a:spcAft>
                          <a:spcPts val="0"/>
                        </a:spcAft>
                      </a:pPr>
                      <a:r>
                        <a:rPr lang="fr-FR" sz="1200" kern="0">
                          <a:effectLst/>
                        </a:rPr>
                        <a:t>7</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pays frères</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80</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国</a:t>
                      </a:r>
                      <a:r>
                        <a:rPr lang="en-US"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兄弟　　　　兄弟国、　　比喩用法</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1376871584"/>
                  </a:ext>
                </a:extLst>
              </a:tr>
              <a:tr h="337042">
                <a:tc>
                  <a:txBody>
                    <a:bodyPr/>
                    <a:lstStyle/>
                    <a:p>
                      <a:pPr marR="21590" algn="r" eaLnBrk="0" hangingPunct="0">
                        <a:lnSpc>
                          <a:spcPct val="150000"/>
                        </a:lnSpc>
                        <a:spcAft>
                          <a:spcPts val="0"/>
                        </a:spcAft>
                      </a:pPr>
                      <a:r>
                        <a:rPr lang="fr-FR" sz="1200" kern="0">
                          <a:effectLst/>
                        </a:rPr>
                        <a:t>8</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vie étudiante</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76</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生活</a:t>
                      </a:r>
                      <a:r>
                        <a:rPr lang="en-US"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学生　　　学生生活、　補足用法</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4223563766"/>
                  </a:ext>
                </a:extLst>
              </a:tr>
              <a:tr h="337042">
                <a:tc>
                  <a:txBody>
                    <a:bodyPr/>
                    <a:lstStyle/>
                    <a:p>
                      <a:pPr marR="21590" algn="r" eaLnBrk="0" hangingPunct="0">
                        <a:lnSpc>
                          <a:spcPct val="150000"/>
                        </a:lnSpc>
                        <a:spcAft>
                          <a:spcPts val="0"/>
                        </a:spcAft>
                      </a:pPr>
                      <a:r>
                        <a:rPr lang="fr-FR" sz="1200" kern="0">
                          <a:effectLst/>
                        </a:rPr>
                        <a:t>9</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âme sœur</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76</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魂</a:t>
                      </a:r>
                      <a:r>
                        <a:rPr lang="en-US"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姉妹　　　　ソウルメイト、比喩用法</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2652942590"/>
                  </a:ext>
                </a:extLst>
              </a:tr>
              <a:tr h="337042">
                <a:tc>
                  <a:txBody>
                    <a:bodyPr/>
                    <a:lstStyle/>
                    <a:p>
                      <a:pPr marR="21590" algn="r" eaLnBrk="0" hangingPunct="0">
                        <a:lnSpc>
                          <a:spcPct val="150000"/>
                        </a:lnSpc>
                        <a:spcAft>
                          <a:spcPts val="0"/>
                        </a:spcAft>
                      </a:pPr>
                      <a:r>
                        <a:rPr lang="fr-FR" sz="1200" kern="0">
                          <a:effectLst/>
                        </a:rPr>
                        <a:t>10</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fr-FR" sz="1200" kern="0">
                          <a:effectLst/>
                        </a:rPr>
                        <a:t>reine mère</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r" eaLnBrk="0" hangingPunct="0">
                        <a:lnSpc>
                          <a:spcPct val="150000"/>
                        </a:lnSpc>
                        <a:spcAft>
                          <a:spcPts val="0"/>
                        </a:spcAft>
                      </a:pPr>
                      <a:r>
                        <a:rPr lang="fr-FR" sz="1200" kern="0">
                          <a:effectLst/>
                        </a:rPr>
                        <a:t>74</a:t>
                      </a:r>
                      <a:endParaRPr lang="ja-JP" sz="1200" kern="100">
                        <a:effectLst/>
                        <a:latin typeface="Times New Roman" panose="02020603050405020304" pitchFamily="18" charset="0"/>
                        <a:ea typeface="游明朝" panose="02020400000000000000" pitchFamily="18" charset="-128"/>
                      </a:endParaRPr>
                    </a:p>
                  </a:txBody>
                  <a:tcPr marL="62865" marR="62865" marT="0" marB="0" anchor="ctr"/>
                </a:tc>
                <a:tc>
                  <a:txBody>
                    <a:bodyPr/>
                    <a:lstStyle/>
                    <a:p>
                      <a:pPr marR="21590" algn="just" eaLnBrk="0" hangingPunct="0">
                        <a:lnSpc>
                          <a:spcPct val="150000"/>
                        </a:lnSpc>
                        <a:spcAft>
                          <a:spcPts val="0"/>
                        </a:spcAft>
                      </a:pPr>
                      <a:r>
                        <a:rPr lang="ja-JP" altLang="en-US" sz="1200" kern="100" dirty="0">
                          <a:effectLst/>
                          <a:latin typeface="Times New Roman" panose="02020603050405020304" pitchFamily="18" charset="0"/>
                          <a:ea typeface="游明朝" panose="02020400000000000000" pitchFamily="18" charset="-128"/>
                        </a:rPr>
                        <a:t>女王</a:t>
                      </a:r>
                      <a:r>
                        <a:rPr lang="en-US" altLang="ja-JP" sz="1200" kern="100" dirty="0">
                          <a:effectLst/>
                          <a:latin typeface="Times New Roman" panose="02020603050405020304" pitchFamily="18" charset="0"/>
                          <a:ea typeface="游明朝" panose="02020400000000000000" pitchFamily="18" charset="-128"/>
                        </a:rPr>
                        <a:t>-</a:t>
                      </a:r>
                      <a:r>
                        <a:rPr lang="ja-JP" altLang="en-US" sz="1200" kern="100" dirty="0">
                          <a:effectLst/>
                          <a:latin typeface="Times New Roman" panose="02020603050405020304" pitchFamily="18" charset="0"/>
                          <a:ea typeface="游明朝" panose="02020400000000000000" pitchFamily="18" charset="-128"/>
                        </a:rPr>
                        <a:t>母　　　　皇太后、併置用法</a:t>
                      </a:r>
                      <a:endParaRPr lang="ja-JP" sz="1200" kern="100" dirty="0">
                        <a:effectLst/>
                        <a:latin typeface="Times New Roman" panose="02020603050405020304" pitchFamily="18" charset="0"/>
                        <a:ea typeface="游明朝" panose="02020400000000000000" pitchFamily="18" charset="-128"/>
                      </a:endParaRPr>
                    </a:p>
                  </a:txBody>
                  <a:tcPr marL="62865" marR="62865" marT="0" marB="0"/>
                </a:tc>
                <a:extLst>
                  <a:ext uri="{0D108BD9-81ED-4DB2-BD59-A6C34878D82A}">
                    <a16:rowId xmlns:a16="http://schemas.microsoft.com/office/drawing/2014/main" val="372615330"/>
                  </a:ext>
                </a:extLst>
              </a:tr>
            </a:tbl>
          </a:graphicData>
        </a:graphic>
      </p:graphicFrame>
    </p:spTree>
    <p:extLst>
      <p:ext uri="{BB962C8B-B14F-4D97-AF65-F5344CB8AC3E}">
        <p14:creationId xmlns:p14="http://schemas.microsoft.com/office/powerpoint/2010/main" val="67055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7332D-42F6-E118-5987-458E4DED9F3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EDD9487-5FF2-9A23-34C0-4D7C09969F6F}"/>
              </a:ext>
            </a:extLst>
          </p:cNvPr>
          <p:cNvSpPr>
            <a:spLocks noGrp="1"/>
          </p:cNvSpPr>
          <p:nvPr>
            <p:ph type="title"/>
          </p:nvPr>
        </p:nvSpPr>
        <p:spPr>
          <a:xfrm>
            <a:off x="1251678" y="382385"/>
            <a:ext cx="9989346" cy="1227930"/>
          </a:xfrm>
        </p:spPr>
        <p:txBody>
          <a:bodyPr>
            <a:normAutofit/>
          </a:bodyPr>
          <a:lstStyle/>
          <a:p>
            <a:r>
              <a:rPr kumimoji="1" lang="en-US" altLang="ja-JP" sz="2800" dirty="0">
                <a:latin typeface="+mn-ea"/>
                <a:ea typeface="+mn-ea"/>
              </a:rPr>
              <a:t>Ville </a:t>
            </a:r>
            <a:r>
              <a:rPr kumimoji="1" lang="en-US" altLang="ja-JP" sz="2800" dirty="0" err="1">
                <a:latin typeface="+mn-ea"/>
                <a:ea typeface="+mn-ea"/>
              </a:rPr>
              <a:t>soeur</a:t>
            </a:r>
            <a:r>
              <a:rPr kumimoji="1" lang="en-US" altLang="ja-JP" sz="2800" dirty="0">
                <a:latin typeface="+mn-ea"/>
                <a:ea typeface="+mn-ea"/>
              </a:rPr>
              <a:t>, Pays </a:t>
            </a:r>
            <a:r>
              <a:rPr kumimoji="1" lang="ja-JP" altLang="en-US" sz="2800" dirty="0">
                <a:latin typeface="+mn-ea"/>
                <a:ea typeface="+mn-ea"/>
              </a:rPr>
              <a:t>ｆ</a:t>
            </a:r>
            <a:r>
              <a:rPr kumimoji="1" lang="en-US" altLang="ja-JP" sz="2800" dirty="0" err="1">
                <a:latin typeface="+mn-ea"/>
                <a:ea typeface="+mn-ea"/>
              </a:rPr>
              <a:t>rère</a:t>
            </a:r>
            <a:r>
              <a:rPr kumimoji="1" lang="ja-JP" altLang="en-US" sz="2800" dirty="0">
                <a:latin typeface="+mn-ea"/>
                <a:ea typeface="+mn-ea"/>
              </a:rPr>
              <a:t>のタイプの</a:t>
            </a:r>
            <a:r>
              <a:rPr kumimoji="1" lang="en-US" altLang="ja-JP" sz="2800" dirty="0">
                <a:latin typeface="+mn-ea"/>
                <a:ea typeface="+mn-ea"/>
              </a:rPr>
              <a:t>NN</a:t>
            </a:r>
            <a:br>
              <a:rPr kumimoji="1" lang="en-US" altLang="ja-JP" sz="2800" dirty="0">
                <a:latin typeface="+mn-ea"/>
                <a:ea typeface="+mn-ea"/>
              </a:rPr>
            </a:br>
            <a:r>
              <a:rPr kumimoji="1" lang="ja-JP" altLang="en-US" sz="2800" dirty="0">
                <a:latin typeface="+mn-ea"/>
                <a:ea typeface="+mn-ea"/>
              </a:rPr>
              <a:t>姉妹都市と兄弟国の意味ではない（フランス語）</a:t>
            </a:r>
            <a:br>
              <a:rPr kumimoji="1" lang="ja-JP" altLang="en-US" sz="2800" dirty="0">
                <a:latin typeface="+mn-ea"/>
                <a:ea typeface="+mn-ea"/>
              </a:rPr>
            </a:br>
            <a:r>
              <a:rPr kumimoji="1" lang="ja-JP" altLang="en-US" sz="2800" dirty="0">
                <a:latin typeface="+mn-ea"/>
                <a:ea typeface="+mn-ea"/>
              </a:rPr>
              <a:t>自然の性別に意味は</a:t>
            </a:r>
            <a:r>
              <a:rPr lang="ja-JP" altLang="en-US" sz="2800" dirty="0">
                <a:latin typeface="+mn-ea"/>
                <a:ea typeface="+mn-ea"/>
              </a:rPr>
              <a:t>ない⇒</a:t>
            </a:r>
            <a:r>
              <a:rPr kumimoji="1" lang="ja-JP" altLang="en-US" sz="2800" dirty="0">
                <a:latin typeface="+mn-ea"/>
                <a:ea typeface="+mn-ea"/>
              </a:rPr>
              <a:t>文法的性</a:t>
            </a:r>
          </a:p>
        </p:txBody>
      </p:sp>
      <p:sp>
        <p:nvSpPr>
          <p:cNvPr id="7" name="Rectangle 1">
            <a:extLst>
              <a:ext uri="{FF2B5EF4-FFF2-40B4-BE49-F238E27FC236}">
                <a16:creationId xmlns:a16="http://schemas.microsoft.com/office/drawing/2014/main" id="{3D08CE42-C748-B60C-3EE9-3597B5326A52}"/>
              </a:ext>
            </a:extLst>
          </p:cNvPr>
          <p:cNvSpPr>
            <a:spLocks noChangeArrowheads="1"/>
          </p:cNvSpPr>
          <p:nvPr/>
        </p:nvSpPr>
        <p:spPr bwMode="auto">
          <a:xfrm>
            <a:off x="4552950" y="1971406"/>
            <a:ext cx="150139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 name="Rectangle 1">
            <a:extLst>
              <a:ext uri="{FF2B5EF4-FFF2-40B4-BE49-F238E27FC236}">
                <a16:creationId xmlns:a16="http://schemas.microsoft.com/office/drawing/2014/main" id="{6B80E7BB-C61B-8BE0-CD89-31868CB76291}"/>
              </a:ext>
            </a:extLst>
          </p:cNvPr>
          <p:cNvSpPr>
            <a:spLocks noChangeArrowheads="1"/>
          </p:cNvSpPr>
          <p:nvPr/>
        </p:nvSpPr>
        <p:spPr bwMode="auto">
          <a:xfrm>
            <a:off x="-3244339" y="-48399"/>
            <a:ext cx="1543633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sz="1200" b="0" i="0" u="none" strike="noStrike" cap="none" normalizeH="0" baseline="0">
                <a:ln>
                  <a:noFill/>
                </a:ln>
                <a:solidFill>
                  <a:schemeClr val="tx1"/>
                </a:solidFill>
                <a:effectLst/>
                <a:latin typeface="Times New Roman" panose="02020603050405020304" pitchFamily="18" charset="0"/>
                <a:ea typeface="游明朝" panose="02020400000000000000" pitchFamily="18" charset="-128"/>
                <a:cs typeface="Times New Roman" panose="02020603050405020304" pitchFamily="18" charset="0"/>
              </a:rPr>
              <a:t>Table 3 : les 10 premières combinaisons de N + NH les plus fréquentes</a:t>
            </a:r>
            <a:endParaRPr kumimoji="0" lang="fr-FR" altLang="ja-JP" sz="9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ja-JP" sz="1800" b="0" i="0" u="none" strike="noStrike" cap="none" normalizeH="0" baseline="0">
              <a:ln>
                <a:noFill/>
              </a:ln>
              <a:solidFill>
                <a:schemeClr val="tx1"/>
              </a:solidFill>
              <a:effectLst/>
              <a:latin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2A51448B-1B2F-D0C7-9B29-9F90BF7312B7}"/>
              </a:ext>
            </a:extLst>
          </p:cNvPr>
          <p:cNvSpPr>
            <a:spLocks noGrp="1"/>
          </p:cNvSpPr>
          <p:nvPr>
            <p:ph idx="1"/>
          </p:nvPr>
        </p:nvSpPr>
        <p:spPr>
          <a:xfrm>
            <a:off x="1182624" y="1918865"/>
            <a:ext cx="10058400" cy="4023360"/>
          </a:xfrm>
        </p:spPr>
        <p:txBody>
          <a:bodyPr>
            <a:normAutofit/>
          </a:bodyPr>
          <a:lstStyle/>
          <a:p>
            <a:endParaRPr lang="en-US" altLang="ja-JP" dirty="0"/>
          </a:p>
          <a:p>
            <a:pPr>
              <a:buFont typeface="Wingdings" panose="05000000000000000000" pitchFamily="2" charset="2"/>
              <a:buChar char="l"/>
            </a:pPr>
            <a:r>
              <a:rPr lang="ja-JP" altLang="en-US" dirty="0"/>
              <a:t>無生物名詞は、</a:t>
            </a:r>
            <a:r>
              <a:rPr lang="ja-JP" altLang="en-US" dirty="0">
                <a:highlight>
                  <a:srgbClr val="FFFF00"/>
                </a:highlight>
              </a:rPr>
              <a:t>文法上の性</a:t>
            </a:r>
            <a:r>
              <a:rPr lang="ja-JP" altLang="en-US" dirty="0"/>
              <a:t>をもつが、自然性を持たない。</a:t>
            </a:r>
            <a:endParaRPr lang="en-US" altLang="ja-JP" dirty="0"/>
          </a:p>
          <a:p>
            <a:pPr>
              <a:buFont typeface="Wingdings" panose="05000000000000000000" pitchFamily="2" charset="2"/>
              <a:buChar char="l"/>
            </a:pPr>
            <a:r>
              <a:rPr lang="ja-JP" altLang="en-US" dirty="0"/>
              <a:t>無生物名詞</a:t>
            </a:r>
            <a:r>
              <a:rPr lang="en-US" altLang="ja-JP" dirty="0" err="1"/>
              <a:t>N2</a:t>
            </a:r>
            <a:r>
              <a:rPr lang="ja-JP" altLang="en-US" dirty="0"/>
              <a:t>は文法的性の制約から自由で、どのような</a:t>
            </a:r>
            <a:r>
              <a:rPr lang="fr-CA" altLang="ja-JP" dirty="0" err="1"/>
              <a:t>N1</a:t>
            </a:r>
            <a:r>
              <a:rPr lang="ja-JP" altLang="en-US" dirty="0"/>
              <a:t>とも共起できる。（形容詞にならない）</a:t>
            </a:r>
            <a:endParaRPr lang="en-US" altLang="ja-JP" dirty="0"/>
          </a:p>
          <a:p>
            <a:pPr>
              <a:buFont typeface="Wingdings" panose="05000000000000000000" pitchFamily="2" charset="2"/>
              <a:buChar char="l"/>
            </a:pPr>
            <a:r>
              <a:rPr lang="ja-JP" altLang="en-US" dirty="0"/>
              <a:t>人間名詞は、</a:t>
            </a:r>
            <a:r>
              <a:rPr lang="ja-JP" altLang="en-US" dirty="0">
                <a:highlight>
                  <a:srgbClr val="FFFF00"/>
                </a:highlight>
              </a:rPr>
              <a:t>文法上の性</a:t>
            </a:r>
            <a:r>
              <a:rPr lang="ja-JP" altLang="en-US" dirty="0"/>
              <a:t>と</a:t>
            </a:r>
            <a:r>
              <a:rPr lang="ja-JP" altLang="en-US" dirty="0">
                <a:highlight>
                  <a:srgbClr val="FFFF00"/>
                </a:highlight>
              </a:rPr>
              <a:t>自然の性別</a:t>
            </a:r>
            <a:r>
              <a:rPr lang="ja-JP" altLang="en-US" dirty="0"/>
              <a:t>とを持つ。</a:t>
            </a:r>
            <a:endParaRPr lang="en-US" altLang="ja-JP" dirty="0"/>
          </a:p>
          <a:p>
            <a:pPr>
              <a:buFont typeface="Wingdings" panose="05000000000000000000" pitchFamily="2" charset="2"/>
              <a:buChar char="l"/>
            </a:pPr>
            <a:r>
              <a:rPr lang="ja-JP" altLang="en-US" dirty="0"/>
              <a:t>人間名詞の</a:t>
            </a:r>
            <a:r>
              <a:rPr lang="en-US" altLang="ja-JP" dirty="0" err="1"/>
              <a:t>N2</a:t>
            </a:r>
            <a:r>
              <a:rPr lang="ja-JP" altLang="en-US" dirty="0"/>
              <a:t>は、そのの自然の性別に基づいた形容詞になる。（男性形容詞と女性形容詞：共起制限がある）</a:t>
            </a:r>
            <a:endParaRPr lang="en-US" altLang="ja-JP" dirty="0"/>
          </a:p>
          <a:p>
            <a:pPr>
              <a:buFont typeface="Wingdings" panose="05000000000000000000" pitchFamily="2" charset="2"/>
              <a:buChar char="l"/>
            </a:pPr>
            <a:r>
              <a:rPr lang="ja-JP" altLang="en-US" dirty="0"/>
              <a:t>形容詞化において、</a:t>
            </a:r>
            <a:r>
              <a:rPr lang="ja-JP" altLang="en-US" dirty="0">
                <a:highlight>
                  <a:srgbClr val="FFFF00"/>
                </a:highlight>
              </a:rPr>
              <a:t>自然の性別</a:t>
            </a:r>
            <a:r>
              <a:rPr lang="ja-JP" altLang="en-US" dirty="0"/>
              <a:t>が形容詞の文法上の性に</a:t>
            </a:r>
            <a:r>
              <a:rPr lang="ja-JP" altLang="en-US" dirty="0">
                <a:highlight>
                  <a:srgbClr val="FFFF00"/>
                </a:highlight>
              </a:rPr>
              <a:t>変換されている</a:t>
            </a:r>
            <a:r>
              <a:rPr lang="ja-JP" altLang="en-US" dirty="0"/>
              <a:t>と考えられる。</a:t>
            </a:r>
            <a:endParaRPr kumimoji="1" lang="en-US" altLang="ja-JP" dirty="0"/>
          </a:p>
          <a:p>
            <a:pPr marL="0" indent="0">
              <a:buNone/>
            </a:pPr>
            <a:endParaRPr lang="en-US" altLang="ja-JP" dirty="0"/>
          </a:p>
          <a:p>
            <a:endParaRPr kumimoji="1" lang="en-US" altLang="ja-JP" dirty="0"/>
          </a:p>
          <a:p>
            <a:pPr marL="0" indent="0">
              <a:buNone/>
            </a:pPr>
            <a:endParaRPr kumimoji="1" lang="ja-JP" altLang="en-US" dirty="0"/>
          </a:p>
        </p:txBody>
      </p:sp>
      <p:sp>
        <p:nvSpPr>
          <p:cNvPr id="9" name="テキスト ボックス 8">
            <a:extLst>
              <a:ext uri="{FF2B5EF4-FFF2-40B4-BE49-F238E27FC236}">
                <a16:creationId xmlns:a16="http://schemas.microsoft.com/office/drawing/2014/main" id="{D5824C13-1BAA-31B4-A2D3-BFDD467334BA}"/>
              </a:ext>
            </a:extLst>
          </p:cNvPr>
          <p:cNvSpPr txBox="1"/>
          <p:nvPr/>
        </p:nvSpPr>
        <p:spPr>
          <a:xfrm>
            <a:off x="2095500" y="5243352"/>
            <a:ext cx="7677149" cy="923330"/>
          </a:xfrm>
          <a:prstGeom prst="rect">
            <a:avLst/>
          </a:prstGeom>
          <a:noFill/>
          <a:ln>
            <a:solidFill>
              <a:srgbClr val="FF0000"/>
            </a:solidFill>
          </a:ln>
        </p:spPr>
        <p:txBody>
          <a:bodyPr wrap="square" rtlCol="0">
            <a:spAutoFit/>
          </a:bodyPr>
          <a:lstStyle/>
          <a:p>
            <a:r>
              <a:rPr kumimoji="1" lang="ja-JP" altLang="en-US" dirty="0"/>
              <a:t>人間名詞には自然の性がある。</a:t>
            </a:r>
          </a:p>
          <a:p>
            <a:r>
              <a:rPr kumimoji="1" lang="ja-JP" altLang="en-US" dirty="0"/>
              <a:t>形容詞には文法上の性がある。</a:t>
            </a:r>
          </a:p>
          <a:p>
            <a:r>
              <a:rPr kumimoji="1" lang="ja-JP" altLang="en-US" dirty="0"/>
              <a:t>人間名詞と形容詞の類似は、自然の性別と文法上の性の類似に由来する。</a:t>
            </a:r>
          </a:p>
        </p:txBody>
      </p:sp>
    </p:spTree>
    <p:extLst>
      <p:ext uri="{BB962C8B-B14F-4D97-AF65-F5344CB8AC3E}">
        <p14:creationId xmlns:p14="http://schemas.microsoft.com/office/powerpoint/2010/main" val="351978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68F7C7-630F-42FA-904B-E9CCC2450116}"/>
              </a:ext>
            </a:extLst>
          </p:cNvPr>
          <p:cNvSpPr>
            <a:spLocks noGrp="1"/>
          </p:cNvSpPr>
          <p:nvPr>
            <p:ph type="title"/>
          </p:nvPr>
        </p:nvSpPr>
        <p:spPr>
          <a:xfrm>
            <a:off x="1251678" y="382385"/>
            <a:ext cx="9989346" cy="1903616"/>
          </a:xfrm>
        </p:spPr>
        <p:txBody>
          <a:bodyPr>
            <a:normAutofit/>
          </a:bodyPr>
          <a:lstStyle/>
          <a:p>
            <a:r>
              <a:rPr lang="fr-CA" altLang="ja-JP" dirty="0">
                <a:latin typeface="+mj-ea"/>
              </a:rPr>
              <a:t>cousin cousine</a:t>
            </a:r>
            <a:r>
              <a:rPr lang="ja-JP" altLang="en-US" dirty="0">
                <a:latin typeface="+mj-ea"/>
              </a:rPr>
              <a:t>（従兄弟、従姉妹）</a:t>
            </a:r>
            <a:br>
              <a:rPr lang="en-US" altLang="ja-JP" dirty="0">
                <a:latin typeface="+mj-ea"/>
              </a:rPr>
            </a:br>
            <a:r>
              <a:rPr lang="ja-JP" altLang="en-US" dirty="0"/>
              <a:t>（フランス語）</a:t>
            </a:r>
            <a:br>
              <a:rPr lang="en-US" altLang="ja-JP" dirty="0"/>
            </a:br>
            <a:endParaRPr kumimoji="1" lang="ja-JP" altLang="en-US" sz="4000" dirty="0">
              <a:latin typeface="+mj-ea"/>
            </a:endParaRPr>
          </a:p>
        </p:txBody>
      </p:sp>
      <p:sp>
        <p:nvSpPr>
          <p:cNvPr id="7" name="Rectangle 1">
            <a:extLst>
              <a:ext uri="{FF2B5EF4-FFF2-40B4-BE49-F238E27FC236}">
                <a16:creationId xmlns:a16="http://schemas.microsoft.com/office/drawing/2014/main" id="{66818BE7-C7B8-43B5-9846-C3318660B2FE}"/>
              </a:ext>
            </a:extLst>
          </p:cNvPr>
          <p:cNvSpPr>
            <a:spLocks noChangeArrowheads="1"/>
          </p:cNvSpPr>
          <p:nvPr/>
        </p:nvSpPr>
        <p:spPr bwMode="auto">
          <a:xfrm>
            <a:off x="4552950" y="1971406"/>
            <a:ext cx="150139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9F71F499-AA17-47EE-9A86-F6CAD0B953B4}"/>
              </a:ext>
            </a:extLst>
          </p:cNvPr>
          <p:cNvSpPr>
            <a:spLocks noGrp="1"/>
          </p:cNvSpPr>
          <p:nvPr>
            <p:ph idx="1"/>
          </p:nvPr>
        </p:nvSpPr>
        <p:spPr>
          <a:xfrm>
            <a:off x="1157000" y="2716785"/>
            <a:ext cx="10058400" cy="4023360"/>
          </a:xfrm>
        </p:spPr>
        <p:txBody>
          <a:bodyPr>
            <a:normAutofit/>
          </a:bodyPr>
          <a:lstStyle/>
          <a:p>
            <a:endParaRPr lang="en-US" altLang="ja-JP" dirty="0"/>
          </a:p>
          <a:p>
            <a:pPr marL="0" indent="0">
              <a:buNone/>
            </a:pPr>
            <a:endParaRPr kumimoji="1" lang="en-US" altLang="ja-JP" dirty="0"/>
          </a:p>
          <a:p>
            <a:endParaRPr kumimoji="1" lang="en-US" altLang="ja-JP" dirty="0"/>
          </a:p>
          <a:p>
            <a:endParaRPr kumimoji="1" lang="ja-JP" altLang="en-US" dirty="0"/>
          </a:p>
        </p:txBody>
      </p:sp>
      <p:sp>
        <p:nvSpPr>
          <p:cNvPr id="4" name="正方形/長方形 3">
            <a:extLst>
              <a:ext uri="{FF2B5EF4-FFF2-40B4-BE49-F238E27FC236}">
                <a16:creationId xmlns:a16="http://schemas.microsoft.com/office/drawing/2014/main" id="{2A0E83C9-8173-4545-A1C8-E579356E0229}"/>
              </a:ext>
            </a:extLst>
          </p:cNvPr>
          <p:cNvSpPr/>
          <p:nvPr/>
        </p:nvSpPr>
        <p:spPr>
          <a:xfrm>
            <a:off x="1460374" y="1971406"/>
            <a:ext cx="8956655" cy="3366563"/>
          </a:xfrm>
          <a:prstGeom prst="rect">
            <a:avLst/>
          </a:prstGeom>
        </p:spPr>
        <p:txBody>
          <a:bodyPr wrap="square">
            <a:spAutoFit/>
          </a:bodyPr>
          <a:lstStyle/>
          <a:p>
            <a:pPr marL="342900" lvl="0" indent="-342900" algn="just">
              <a:lnSpc>
                <a:spcPct val="150000"/>
              </a:lnSpc>
              <a:spcAft>
                <a:spcPts val="0"/>
              </a:spcAft>
              <a:buFont typeface="Arial" panose="020B0604020202020204" pitchFamily="34" charset="0"/>
              <a:buChar char="•"/>
            </a:pPr>
            <a:r>
              <a:rPr lang="fr-FR" altLang="ja-JP" i="1" kern="100" dirty="0">
                <a:latin typeface="Times New Roman" panose="02020603050405020304" pitchFamily="18" charset="0"/>
                <a:ea typeface="游明朝" panose="02020400000000000000" pitchFamily="18" charset="-128"/>
              </a:rPr>
              <a:t>pays cousin, syndrome cousin, peuple cousin </a:t>
            </a:r>
            <a:r>
              <a:rPr lang="fr-FR" altLang="ja-JP" kern="100" dirty="0">
                <a:latin typeface="Times New Roman" panose="02020603050405020304" pitchFamily="18" charset="0"/>
                <a:ea typeface="游明朝" panose="02020400000000000000" pitchFamily="18" charset="-128"/>
              </a:rPr>
              <a:t>; 10</a:t>
            </a:r>
            <a:r>
              <a:rPr lang="ja-JP" altLang="en-US" kern="100" dirty="0">
                <a:latin typeface="Times New Roman" panose="02020603050405020304" pitchFamily="18" charset="0"/>
                <a:ea typeface="游明朝" panose="02020400000000000000" pitchFamily="18" charset="-128"/>
              </a:rPr>
              <a:t>種類</a:t>
            </a:r>
            <a:r>
              <a:rPr lang="fr-FR" altLang="ja-JP" kern="100" dirty="0">
                <a:latin typeface="Times New Roman" panose="02020603050405020304" pitchFamily="18" charset="0"/>
                <a:ea typeface="游明朝" panose="02020400000000000000" pitchFamily="18" charset="-128"/>
              </a:rPr>
              <a:t>.</a:t>
            </a:r>
            <a:endParaRPr lang="ja-JP" altLang="ja-JP" kern="100" dirty="0">
              <a:latin typeface="Times New Roman" panose="02020603050405020304" pitchFamily="18" charset="0"/>
              <a:ea typeface="游明朝" panose="02020400000000000000" pitchFamily="18" charset="-128"/>
            </a:endParaRPr>
          </a:p>
          <a:p>
            <a:pPr marL="342900" lvl="0" indent="-342900" algn="just">
              <a:lnSpc>
                <a:spcPct val="150000"/>
              </a:lnSpc>
              <a:spcAft>
                <a:spcPts val="0"/>
              </a:spcAft>
              <a:buFont typeface="Arial" panose="020B0604020202020204" pitchFamily="34" charset="0"/>
              <a:buChar char="•"/>
            </a:pPr>
            <a:r>
              <a:rPr lang="fr-FR" altLang="ja-JP" i="1" kern="100" dirty="0">
                <a:latin typeface="Times New Roman" panose="02020603050405020304" pitchFamily="18" charset="0"/>
                <a:ea typeface="游明朝" panose="02020400000000000000" pitchFamily="18" charset="-128"/>
              </a:rPr>
              <a:t>langues cousines, idée cousine, activités cousines, structures cousines </a:t>
            </a:r>
            <a:r>
              <a:rPr lang="fr-FR" altLang="ja-JP" kern="100" dirty="0">
                <a:latin typeface="Times New Roman" panose="02020603050405020304" pitchFamily="18" charset="0"/>
                <a:ea typeface="游明朝" panose="02020400000000000000" pitchFamily="18" charset="-128"/>
              </a:rPr>
              <a:t>;</a:t>
            </a:r>
            <a:r>
              <a:rPr lang="fr-FR" altLang="ja-JP" i="1" kern="100" dirty="0">
                <a:latin typeface="Times New Roman" panose="02020603050405020304" pitchFamily="18" charset="0"/>
                <a:ea typeface="游明朝" panose="02020400000000000000" pitchFamily="18" charset="-128"/>
              </a:rPr>
              <a:t> </a:t>
            </a:r>
            <a:r>
              <a:rPr lang="fr-FR" altLang="ja-JP" kern="100" dirty="0">
                <a:latin typeface="Times New Roman" panose="02020603050405020304" pitchFamily="18" charset="0"/>
                <a:ea typeface="游明朝" panose="02020400000000000000" pitchFamily="18" charset="-128"/>
              </a:rPr>
              <a:t>15 types au total</a:t>
            </a:r>
            <a:endParaRPr lang="ja-JP" altLang="ja-JP" kern="100" dirty="0">
              <a:latin typeface="Times New Roman" panose="02020603050405020304" pitchFamily="18" charset="0"/>
              <a:ea typeface="游明朝" panose="02020400000000000000" pitchFamily="18" charset="-128"/>
            </a:endParaRPr>
          </a:p>
          <a:p>
            <a:pPr marL="285750" marR="21590" lvl="0" indent="-285750" algn="just" eaLnBrk="0" hangingPunct="0">
              <a:lnSpc>
                <a:spcPct val="150000"/>
              </a:lnSpc>
              <a:spcAft>
                <a:spcPts val="0"/>
              </a:spcAft>
              <a:buFont typeface="Wingdings" panose="05000000000000000000" pitchFamily="2" charset="2"/>
              <a:buChar char="u"/>
            </a:pPr>
            <a:r>
              <a:rPr lang="fr-FR" altLang="ja-JP" kern="100" dirty="0">
                <a:latin typeface="Times New Roman" panose="02020603050405020304" pitchFamily="18" charset="0"/>
                <a:ea typeface="游明朝" panose="02020400000000000000" pitchFamily="18" charset="-128"/>
              </a:rPr>
              <a:t>Le jambon cru, maison, </a:t>
            </a:r>
            <a:r>
              <a:rPr lang="fr-FR" altLang="ja-JP" kern="100" dirty="0">
                <a:latin typeface="Times New Roman" panose="02020603050405020304" pitchFamily="18" charset="0"/>
                <a:ea typeface="游明朝" panose="02020400000000000000" pitchFamily="18" charset="-128"/>
                <a:sym typeface="Symbol" panose="05050102010706020507" pitchFamily="18" charset="2"/>
              </a:rPr>
              <a:t></a:t>
            </a:r>
            <a:r>
              <a:rPr lang="fr-FR" altLang="ja-JP" kern="100" dirty="0">
                <a:latin typeface="Times New Roman" panose="02020603050405020304" pitchFamily="18" charset="0"/>
                <a:ea typeface="游明朝" panose="02020400000000000000" pitchFamily="18" charset="-128"/>
              </a:rPr>
              <a:t>…</a:t>
            </a:r>
            <a:r>
              <a:rPr lang="fr-FR" altLang="ja-JP" kern="100" dirty="0">
                <a:latin typeface="Times New Roman" panose="02020603050405020304" pitchFamily="18" charset="0"/>
                <a:ea typeface="游明朝" panose="02020400000000000000" pitchFamily="18" charset="-128"/>
                <a:sym typeface="Symbol" panose="05050102010706020507" pitchFamily="18" charset="2"/>
              </a:rPr>
              <a:t></a:t>
            </a:r>
            <a:r>
              <a:rPr lang="fr-FR" altLang="ja-JP" kern="100" dirty="0">
                <a:latin typeface="Times New Roman" panose="02020603050405020304" pitchFamily="18" charset="0"/>
                <a:ea typeface="游明朝" panose="02020400000000000000" pitchFamily="18" charset="-128"/>
              </a:rPr>
              <a:t> est accompagné de </a:t>
            </a:r>
            <a:r>
              <a:rPr lang="fr-FR" altLang="ja-JP" u="sng" kern="100" dirty="0">
                <a:highlight>
                  <a:srgbClr val="FFFF00"/>
                </a:highlight>
                <a:latin typeface="Times New Roman" panose="02020603050405020304" pitchFamily="18" charset="0"/>
                <a:ea typeface="游明朝" panose="02020400000000000000" pitchFamily="18" charset="-128"/>
              </a:rPr>
              <a:t>charcuteries cousines</a:t>
            </a:r>
            <a:r>
              <a:rPr lang="fr-FR" altLang="ja-JP" kern="100" dirty="0">
                <a:latin typeface="Times New Roman" panose="02020603050405020304" pitchFamily="18" charset="0"/>
                <a:ea typeface="游明朝" panose="02020400000000000000" pitchFamily="18" charset="-128"/>
              </a:rPr>
              <a:t>, de légumes au vinaigre (LM 1999) ; </a:t>
            </a:r>
            <a:r>
              <a:rPr lang="ja-JP" altLang="en-US" kern="100" dirty="0">
                <a:latin typeface="Times New Roman" panose="02020603050405020304" pitchFamily="18" charset="0"/>
                <a:ea typeface="游明朝" panose="02020400000000000000" pitchFamily="18" charset="-128"/>
              </a:rPr>
              <a:t>比喩用法　</a:t>
            </a:r>
            <a:endParaRPr lang="en-US" altLang="ja-JP" kern="100" dirty="0">
              <a:latin typeface="Times New Roman" panose="02020603050405020304" pitchFamily="18" charset="0"/>
              <a:ea typeface="游明朝" panose="02020400000000000000" pitchFamily="18" charset="-128"/>
            </a:endParaRPr>
          </a:p>
          <a:p>
            <a:pPr marL="285750" marR="21590" lvl="0" indent="-285750" algn="just" eaLnBrk="0" hangingPunct="0">
              <a:lnSpc>
                <a:spcPct val="150000"/>
              </a:lnSpc>
              <a:spcAft>
                <a:spcPts val="0"/>
              </a:spcAft>
              <a:buFont typeface="Wingdings" panose="05000000000000000000" pitchFamily="2" charset="2"/>
              <a:buChar char="u"/>
            </a:pPr>
            <a:endParaRPr lang="en-US" altLang="ja-JP" kern="100" dirty="0">
              <a:latin typeface="Times New Roman" panose="02020603050405020304" pitchFamily="18" charset="0"/>
              <a:ea typeface="游明朝" panose="02020400000000000000" pitchFamily="18" charset="-128"/>
            </a:endParaRPr>
          </a:p>
          <a:p>
            <a:pPr marR="21590" lvl="0" algn="just" eaLnBrk="0" hangingPunct="0">
              <a:lnSpc>
                <a:spcPct val="150000"/>
              </a:lnSpc>
              <a:spcAft>
                <a:spcPts val="0"/>
              </a:spcAft>
            </a:pPr>
            <a:r>
              <a:rPr lang="fr-CA" altLang="ja-JP" kern="100" dirty="0">
                <a:latin typeface="Times New Roman" panose="02020603050405020304" pitchFamily="18" charset="0"/>
                <a:ea typeface="游明朝" panose="02020400000000000000" pitchFamily="18" charset="-128"/>
              </a:rPr>
              <a:t>Charcuteries</a:t>
            </a:r>
            <a:r>
              <a:rPr lang="fr-CA" altLang="ja-JP" kern="100" baseline="-25000" dirty="0">
                <a:latin typeface="Times New Roman" panose="02020603050405020304" pitchFamily="18" charset="0"/>
                <a:ea typeface="游明朝" panose="02020400000000000000" pitchFamily="18" charset="-128"/>
              </a:rPr>
              <a:t>f.pl</a:t>
            </a:r>
            <a:r>
              <a:rPr lang="en-US" altLang="ja-JP" kern="100" dirty="0">
                <a:latin typeface="Times New Roman" panose="02020603050405020304" pitchFamily="18" charset="0"/>
                <a:ea typeface="游明朝" panose="02020400000000000000" pitchFamily="18" charset="-128"/>
              </a:rPr>
              <a:t>-</a:t>
            </a:r>
            <a:r>
              <a:rPr lang="en-US" altLang="ja-JP" kern="100" baseline="-25000" dirty="0">
                <a:latin typeface="Times New Roman" panose="02020603050405020304" pitchFamily="18" charset="0"/>
                <a:ea typeface="游明朝" panose="02020400000000000000" pitchFamily="18" charset="-128"/>
              </a:rPr>
              <a:t> </a:t>
            </a:r>
            <a:r>
              <a:rPr lang="fr-CA" altLang="ja-JP" kern="100" dirty="0">
                <a:latin typeface="Times New Roman" panose="02020603050405020304" pitchFamily="18" charset="0"/>
                <a:ea typeface="游明朝" panose="02020400000000000000" pitchFamily="18" charset="-128"/>
              </a:rPr>
              <a:t>cousines</a:t>
            </a:r>
            <a:r>
              <a:rPr lang="fr-CA" altLang="ja-JP" kern="100" baseline="-25000" dirty="0">
                <a:latin typeface="Times New Roman" panose="02020603050405020304" pitchFamily="18" charset="0"/>
                <a:ea typeface="游明朝" panose="02020400000000000000" pitchFamily="18" charset="-128"/>
              </a:rPr>
              <a:t>f.pl</a:t>
            </a:r>
            <a:r>
              <a:rPr lang="fr-CA" altLang="ja-JP" kern="100" dirty="0">
                <a:latin typeface="Times New Roman" panose="02020603050405020304" pitchFamily="18" charset="0"/>
                <a:ea typeface="游明朝" panose="02020400000000000000" pitchFamily="18" charset="-128"/>
              </a:rPr>
              <a:t>,  </a:t>
            </a:r>
            <a:r>
              <a:rPr lang="ja-JP" altLang="en-US" kern="100" dirty="0">
                <a:latin typeface="Times New Roman" panose="02020603050405020304" pitchFamily="18" charset="0"/>
                <a:ea typeface="游明朝" panose="02020400000000000000" pitchFamily="18" charset="-128"/>
              </a:rPr>
              <a:t>ハムソーセージ</a:t>
            </a:r>
            <a:r>
              <a:rPr lang="fr-CA" altLang="ja-JP" kern="100" baseline="-25000" dirty="0" err="1">
                <a:latin typeface="Times New Roman" panose="02020603050405020304" pitchFamily="18" charset="0"/>
                <a:ea typeface="游明朝" panose="02020400000000000000" pitchFamily="18" charset="-128"/>
              </a:rPr>
              <a:t>fpl</a:t>
            </a:r>
            <a:r>
              <a:rPr lang="fr-CA" altLang="ja-JP" kern="100" dirty="0">
                <a:latin typeface="Times New Roman" panose="02020603050405020304" pitchFamily="18" charset="0"/>
                <a:ea typeface="游明朝" panose="02020400000000000000" pitchFamily="18" charset="-128"/>
              </a:rPr>
              <a:t>   </a:t>
            </a:r>
            <a:r>
              <a:rPr lang="ja-JP" altLang="en-US" kern="100" dirty="0">
                <a:latin typeface="Times New Roman" panose="02020603050405020304" pitchFamily="18" charset="0"/>
                <a:ea typeface="游明朝" panose="02020400000000000000" pitchFamily="18" charset="-128"/>
              </a:rPr>
              <a:t>従姉妹</a:t>
            </a:r>
            <a:r>
              <a:rPr lang="fr-CA" altLang="ja-JP" kern="100" baseline="-25000" dirty="0" err="1">
                <a:latin typeface="Times New Roman" panose="02020603050405020304" pitchFamily="18" charset="0"/>
                <a:ea typeface="游明朝" panose="02020400000000000000" pitchFamily="18" charset="-128"/>
              </a:rPr>
              <a:t>fpl</a:t>
            </a:r>
            <a:r>
              <a:rPr lang="fr-CA" altLang="ja-JP" kern="100" dirty="0">
                <a:latin typeface="Times New Roman" panose="02020603050405020304" pitchFamily="18" charset="0"/>
                <a:ea typeface="游明朝" panose="02020400000000000000" pitchFamily="18" charset="-128"/>
              </a:rPr>
              <a:t>  </a:t>
            </a:r>
          </a:p>
          <a:p>
            <a:pPr marR="21590" lvl="0" algn="just" eaLnBrk="0" hangingPunct="0">
              <a:lnSpc>
                <a:spcPct val="150000"/>
              </a:lnSpc>
              <a:spcAft>
                <a:spcPts val="0"/>
              </a:spcAft>
            </a:pPr>
            <a:r>
              <a:rPr lang="ja-JP" altLang="en-US" kern="100" dirty="0">
                <a:latin typeface="Times New Roman" panose="02020603050405020304" pitchFamily="18" charset="0"/>
                <a:ea typeface="游明朝" panose="02020400000000000000" pitchFamily="18" charset="-128"/>
              </a:rPr>
              <a:t>種々の類似の</a:t>
            </a:r>
            <a:r>
              <a:rPr lang="fr-CA" altLang="ja-JP" kern="100" dirty="0">
                <a:latin typeface="Times New Roman" panose="02020603050405020304" pitchFamily="18" charset="0"/>
                <a:ea typeface="游明朝" panose="02020400000000000000" pitchFamily="18" charset="-128"/>
              </a:rPr>
              <a:t>(</a:t>
            </a:r>
            <a:r>
              <a:rPr lang="ja-JP" altLang="en-US" kern="100" dirty="0">
                <a:latin typeface="Times New Roman" panose="02020603050405020304" pitchFamily="18" charset="0"/>
                <a:ea typeface="游明朝" panose="02020400000000000000" pitchFamily="18" charset="-128"/>
              </a:rPr>
              <a:t>従妹のような）ハムソーセージ</a:t>
            </a:r>
            <a:endParaRPr lang="fr-CA" altLang="ja-JP" kern="100" dirty="0">
              <a:latin typeface="Times New Roman" panose="02020603050405020304" pitchFamily="18" charset="0"/>
              <a:ea typeface="游明朝" panose="02020400000000000000" pitchFamily="18" charset="-128"/>
            </a:endParaRPr>
          </a:p>
          <a:p>
            <a:pPr marR="21590" lvl="0" algn="just" eaLnBrk="0" hangingPunct="0">
              <a:lnSpc>
                <a:spcPct val="150000"/>
              </a:lnSpc>
              <a:spcAft>
                <a:spcPts val="0"/>
              </a:spcAft>
            </a:pPr>
            <a:endParaRPr lang="en-US" altLang="ja-JP" kern="100" dirty="0">
              <a:latin typeface="Times New Roman" panose="02020603050405020304" pitchFamily="18" charset="0"/>
              <a:ea typeface="游明朝" panose="02020400000000000000" pitchFamily="18" charset="-128"/>
            </a:endParaRPr>
          </a:p>
        </p:txBody>
      </p:sp>
      <p:sp>
        <p:nvSpPr>
          <p:cNvPr id="5" name="テキスト ボックス 4">
            <a:extLst>
              <a:ext uri="{FF2B5EF4-FFF2-40B4-BE49-F238E27FC236}">
                <a16:creationId xmlns:a16="http://schemas.microsoft.com/office/drawing/2014/main" id="{F8602484-C8F9-424F-9DFD-33FA87B51CD1}"/>
              </a:ext>
            </a:extLst>
          </p:cNvPr>
          <p:cNvSpPr txBox="1"/>
          <p:nvPr/>
        </p:nvSpPr>
        <p:spPr>
          <a:xfrm>
            <a:off x="7659756" y="4125266"/>
            <a:ext cx="3465443" cy="923330"/>
          </a:xfrm>
          <a:prstGeom prst="rect">
            <a:avLst/>
          </a:prstGeom>
          <a:noFill/>
          <a:ln>
            <a:solidFill>
              <a:srgbClr val="FF5050"/>
            </a:solidFill>
          </a:ln>
        </p:spPr>
        <p:txBody>
          <a:bodyPr wrap="square" rtlCol="0">
            <a:spAutoFit/>
          </a:bodyPr>
          <a:lstStyle/>
          <a:p>
            <a:r>
              <a:rPr lang="fr-CA" altLang="ja-JP" kern="100" dirty="0">
                <a:latin typeface="Times New Roman" panose="02020603050405020304" pitchFamily="18" charset="0"/>
                <a:ea typeface="游明朝" panose="02020400000000000000" pitchFamily="18" charset="-128"/>
              </a:rPr>
              <a:t>cousin(e)</a:t>
            </a:r>
            <a:r>
              <a:rPr lang="ja-JP" altLang="en-US" kern="100" dirty="0">
                <a:latin typeface="Times New Roman" panose="02020603050405020304" pitchFamily="18" charset="0"/>
                <a:ea typeface="游明朝" panose="02020400000000000000" pitchFamily="18" charset="-128"/>
              </a:rPr>
              <a:t>という　一つの語彙素の男性形と女性形と考えられる。普通の形容詞と同じ。）</a:t>
            </a:r>
            <a:endParaRPr lang="en-US" altLang="ja-JP" kern="100" dirty="0">
              <a:latin typeface="Times New Roman" panose="02020603050405020304" pitchFamily="18" charset="0"/>
              <a:ea typeface="游明朝" panose="02020400000000000000" pitchFamily="18" charset="-128"/>
            </a:endParaRPr>
          </a:p>
        </p:txBody>
      </p:sp>
    </p:spTree>
    <p:extLst>
      <p:ext uri="{BB962C8B-B14F-4D97-AF65-F5344CB8AC3E}">
        <p14:creationId xmlns:p14="http://schemas.microsoft.com/office/powerpoint/2010/main" val="1687821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68F7C7-630F-42FA-904B-E9CCC2450116}"/>
              </a:ext>
            </a:extLst>
          </p:cNvPr>
          <p:cNvSpPr>
            <a:spLocks noGrp="1"/>
          </p:cNvSpPr>
          <p:nvPr>
            <p:ph type="title"/>
          </p:nvPr>
        </p:nvSpPr>
        <p:spPr>
          <a:xfrm>
            <a:off x="1251678" y="382385"/>
            <a:ext cx="9989346" cy="1903616"/>
          </a:xfrm>
        </p:spPr>
        <p:txBody>
          <a:bodyPr>
            <a:normAutofit/>
          </a:bodyPr>
          <a:lstStyle/>
          <a:p>
            <a:r>
              <a:rPr lang="fr-CA" altLang="ja-JP" dirty="0">
                <a:latin typeface="+mj-ea"/>
              </a:rPr>
              <a:t>Sœur</a:t>
            </a:r>
            <a:r>
              <a:rPr lang="en-US" altLang="ja-JP" dirty="0">
                <a:latin typeface="+mj-ea"/>
              </a:rPr>
              <a:t>,</a:t>
            </a:r>
            <a:r>
              <a:rPr lang="ja-JP" altLang="en-US" dirty="0">
                <a:latin typeface="+mj-ea"/>
              </a:rPr>
              <a:t> </a:t>
            </a:r>
            <a:r>
              <a:rPr lang="fr-CA" altLang="ja-JP" dirty="0">
                <a:latin typeface="+mj-ea"/>
              </a:rPr>
              <a:t>frère </a:t>
            </a:r>
            <a:r>
              <a:rPr lang="ja-JP" altLang="en-US" dirty="0">
                <a:latin typeface="+mj-ea"/>
              </a:rPr>
              <a:t>　（姉妹・兄弟）</a:t>
            </a:r>
            <a:br>
              <a:rPr lang="fr-CA" altLang="ja-JP" dirty="0"/>
            </a:br>
            <a:r>
              <a:rPr lang="ja-JP" altLang="en-US" dirty="0"/>
              <a:t>（フランス語）</a:t>
            </a:r>
            <a:br>
              <a:rPr lang="en-US" altLang="ja-JP" dirty="0"/>
            </a:br>
            <a:endParaRPr kumimoji="1" lang="ja-JP" altLang="en-US" sz="4000" dirty="0">
              <a:latin typeface="+mj-ea"/>
            </a:endParaRPr>
          </a:p>
        </p:txBody>
      </p:sp>
      <p:sp>
        <p:nvSpPr>
          <p:cNvPr id="7" name="Rectangle 1">
            <a:extLst>
              <a:ext uri="{FF2B5EF4-FFF2-40B4-BE49-F238E27FC236}">
                <a16:creationId xmlns:a16="http://schemas.microsoft.com/office/drawing/2014/main" id="{66818BE7-C7B8-43B5-9846-C3318660B2FE}"/>
              </a:ext>
            </a:extLst>
          </p:cNvPr>
          <p:cNvSpPr>
            <a:spLocks noChangeArrowheads="1"/>
          </p:cNvSpPr>
          <p:nvPr/>
        </p:nvSpPr>
        <p:spPr bwMode="auto">
          <a:xfrm>
            <a:off x="4552950" y="1971406"/>
            <a:ext cx="150139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 name="Rectangle 1">
            <a:extLst>
              <a:ext uri="{FF2B5EF4-FFF2-40B4-BE49-F238E27FC236}">
                <a16:creationId xmlns:a16="http://schemas.microsoft.com/office/drawing/2014/main" id="{C31C4CFE-8D23-4EC1-A1D2-D4856F624FF3}"/>
              </a:ext>
            </a:extLst>
          </p:cNvPr>
          <p:cNvSpPr>
            <a:spLocks noChangeArrowheads="1"/>
          </p:cNvSpPr>
          <p:nvPr/>
        </p:nvSpPr>
        <p:spPr bwMode="auto">
          <a:xfrm>
            <a:off x="-3244339" y="-48399"/>
            <a:ext cx="1543633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sz="1200" b="0" i="0" u="none" strike="noStrike" cap="none" normalizeH="0" baseline="0">
                <a:ln>
                  <a:noFill/>
                </a:ln>
                <a:solidFill>
                  <a:schemeClr val="tx1"/>
                </a:solidFill>
                <a:effectLst/>
                <a:latin typeface="Times New Roman" panose="02020603050405020304" pitchFamily="18" charset="0"/>
                <a:ea typeface="游明朝" panose="02020400000000000000" pitchFamily="18" charset="-128"/>
                <a:cs typeface="Times New Roman" panose="02020603050405020304" pitchFamily="18" charset="0"/>
              </a:rPr>
              <a:t>Table 3 : les 10 premières combinaisons de N + NH les plus fréquentes</a:t>
            </a:r>
            <a:endParaRPr kumimoji="0" lang="fr-FR" altLang="ja-JP" sz="9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ja-JP" sz="1800" b="0" i="0" u="none" strike="noStrike" cap="none" normalizeH="0" baseline="0">
              <a:ln>
                <a:noFill/>
              </a:ln>
              <a:solidFill>
                <a:schemeClr val="tx1"/>
              </a:solidFill>
              <a:effectLst/>
              <a:latin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9F71F499-AA17-47EE-9A86-F6CAD0B953B4}"/>
              </a:ext>
            </a:extLst>
          </p:cNvPr>
          <p:cNvSpPr>
            <a:spLocks noGrp="1"/>
          </p:cNvSpPr>
          <p:nvPr>
            <p:ph idx="1"/>
          </p:nvPr>
        </p:nvSpPr>
        <p:spPr/>
        <p:txBody>
          <a:bodyPr>
            <a:normAutofit/>
          </a:bodyPr>
          <a:lstStyle/>
          <a:p>
            <a:endParaRPr lang="en-US" altLang="ja-JP" dirty="0"/>
          </a:p>
          <a:p>
            <a:pPr marL="0" indent="0">
              <a:buNone/>
            </a:pPr>
            <a:endParaRPr kumimoji="1" lang="en-US" altLang="ja-JP" dirty="0"/>
          </a:p>
          <a:p>
            <a:endParaRPr kumimoji="1" lang="en-US" altLang="ja-JP" dirty="0"/>
          </a:p>
          <a:p>
            <a:endParaRPr kumimoji="1" lang="ja-JP" altLang="en-US" dirty="0"/>
          </a:p>
        </p:txBody>
      </p:sp>
      <p:sp>
        <p:nvSpPr>
          <p:cNvPr id="4" name="正方形/長方形 3">
            <a:extLst>
              <a:ext uri="{FF2B5EF4-FFF2-40B4-BE49-F238E27FC236}">
                <a16:creationId xmlns:a16="http://schemas.microsoft.com/office/drawing/2014/main" id="{2A0E83C9-8173-4545-A1C8-E579356E0229}"/>
              </a:ext>
            </a:extLst>
          </p:cNvPr>
          <p:cNvSpPr/>
          <p:nvPr/>
        </p:nvSpPr>
        <p:spPr>
          <a:xfrm>
            <a:off x="1329383" y="1890204"/>
            <a:ext cx="9833935" cy="3366563"/>
          </a:xfrm>
          <a:prstGeom prst="rect">
            <a:avLst/>
          </a:prstGeom>
        </p:spPr>
        <p:txBody>
          <a:bodyPr wrap="square">
            <a:spAutoFit/>
          </a:bodyPr>
          <a:lstStyle/>
          <a:p>
            <a:pPr lvl="0" algn="just">
              <a:lnSpc>
                <a:spcPct val="150000"/>
              </a:lnSpc>
              <a:spcAft>
                <a:spcPts val="0"/>
              </a:spcAft>
            </a:pPr>
            <a:r>
              <a:rPr lang="fr-FR" altLang="ja-JP" kern="100" dirty="0">
                <a:latin typeface="Times New Roman" panose="02020603050405020304" pitchFamily="18" charset="0"/>
                <a:ea typeface="游明朝" panose="02020400000000000000" pitchFamily="18" charset="-128"/>
              </a:rPr>
              <a:t>•	pays frère, parti frère, peuple frère, groupe frère, syndicat frère ; 23 </a:t>
            </a:r>
            <a:r>
              <a:rPr lang="ja-JP" altLang="en-US" kern="100" dirty="0">
                <a:latin typeface="Times New Roman" panose="02020603050405020304" pitchFamily="18" charset="0"/>
                <a:ea typeface="游明朝" panose="02020400000000000000" pitchFamily="18" charset="-128"/>
              </a:rPr>
              <a:t>種類</a:t>
            </a:r>
            <a:endParaRPr lang="fr-FR"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r>
              <a:rPr lang="fr-FR" altLang="ja-JP" kern="100" dirty="0">
                <a:latin typeface="Times New Roman" panose="02020603050405020304" pitchFamily="18" charset="0"/>
                <a:ea typeface="游明朝" panose="02020400000000000000" pitchFamily="18" charset="-128"/>
              </a:rPr>
              <a:t>•	âme sœur, sociétés sœurs, institution sœur, nations sœurs, organisations sœurs ; 31 </a:t>
            </a:r>
            <a:r>
              <a:rPr lang="ja-JP" altLang="en-US" kern="100" dirty="0">
                <a:latin typeface="Times New Roman" panose="02020603050405020304" pitchFamily="18" charset="0"/>
                <a:ea typeface="游明朝" panose="02020400000000000000" pitchFamily="18" charset="-128"/>
              </a:rPr>
              <a:t>種類</a:t>
            </a:r>
            <a:endParaRPr lang="fr-FR" altLang="ja-JP" kern="100" dirty="0">
              <a:latin typeface="Times New Roman" panose="02020603050405020304" pitchFamily="18" charset="0"/>
              <a:ea typeface="游明朝" panose="02020400000000000000" pitchFamily="18" charset="-128"/>
            </a:endParaRPr>
          </a:p>
          <a:p>
            <a:pPr marL="285750" lvl="0" indent="-285750" algn="just">
              <a:lnSpc>
                <a:spcPct val="150000"/>
              </a:lnSpc>
              <a:spcAft>
                <a:spcPts val="0"/>
              </a:spcAft>
              <a:buFont typeface="Wingdings" panose="05000000000000000000" pitchFamily="2" charset="2"/>
              <a:buChar char="p"/>
            </a:pPr>
            <a:r>
              <a:rPr lang="fr-FR" altLang="ja-JP" kern="100" dirty="0">
                <a:latin typeface="Times New Roman" panose="02020603050405020304" pitchFamily="18" charset="0"/>
                <a:ea typeface="游明朝" panose="02020400000000000000" pitchFamily="18" charset="-128"/>
              </a:rPr>
              <a:t> Les deux hommes avaient alors examiné (…) « les relations bilatérales entre les </a:t>
            </a:r>
            <a:r>
              <a:rPr lang="fr-FR" altLang="ja-JP" kern="100" dirty="0">
                <a:highlight>
                  <a:srgbClr val="FFFF00"/>
                </a:highlight>
                <a:latin typeface="Times New Roman" panose="02020603050405020304" pitchFamily="18" charset="0"/>
                <a:ea typeface="游明朝" panose="02020400000000000000" pitchFamily="18" charset="-128"/>
              </a:rPr>
              <a:t>pays frères</a:t>
            </a:r>
            <a:r>
              <a:rPr lang="fr-FR" altLang="ja-JP" kern="100" dirty="0">
                <a:latin typeface="Times New Roman" panose="02020603050405020304" pitchFamily="18" charset="0"/>
                <a:ea typeface="游明朝" panose="02020400000000000000" pitchFamily="18" charset="-128"/>
              </a:rPr>
              <a:t>, la Syrie et le Liban ». (LM 2006) ;</a:t>
            </a:r>
            <a:r>
              <a:rPr lang="ja-JP" altLang="en-US" kern="100" dirty="0">
                <a:latin typeface="Times New Roman" panose="02020603050405020304" pitchFamily="18" charset="0"/>
                <a:ea typeface="游明朝" panose="02020400000000000000" pitchFamily="18" charset="-128"/>
              </a:rPr>
              <a:t>比喩用法　</a:t>
            </a:r>
            <a:endParaRPr lang="fr-FR" altLang="ja-JP" kern="100" dirty="0">
              <a:latin typeface="Times New Roman" panose="02020603050405020304" pitchFamily="18" charset="0"/>
              <a:ea typeface="游明朝" panose="02020400000000000000" pitchFamily="18" charset="-128"/>
            </a:endParaRPr>
          </a:p>
          <a:p>
            <a:pPr marL="285750" lvl="0" indent="-285750" algn="just">
              <a:lnSpc>
                <a:spcPct val="150000"/>
              </a:lnSpc>
              <a:spcAft>
                <a:spcPts val="0"/>
              </a:spcAft>
              <a:buFont typeface="Wingdings" panose="05000000000000000000" pitchFamily="2" charset="2"/>
              <a:buChar char="p"/>
            </a:pPr>
            <a:r>
              <a:rPr lang="fr-FR" altLang="ja-JP" kern="100" dirty="0">
                <a:latin typeface="Times New Roman" panose="02020603050405020304" pitchFamily="18" charset="0"/>
                <a:ea typeface="游明朝" panose="02020400000000000000" pitchFamily="18" charset="-128"/>
              </a:rPr>
              <a:t>“la France et l‘Italie, deux </a:t>
            </a:r>
            <a:r>
              <a:rPr lang="fr-FR" altLang="ja-JP" kern="100" dirty="0">
                <a:highlight>
                  <a:srgbClr val="FFFF00"/>
                </a:highlight>
                <a:latin typeface="Times New Roman" panose="02020603050405020304" pitchFamily="18" charset="0"/>
                <a:ea typeface="游明朝" panose="02020400000000000000" pitchFamily="18" charset="-128"/>
              </a:rPr>
              <a:t>nations sœurs</a:t>
            </a:r>
            <a:r>
              <a:rPr lang="fr-FR" altLang="ja-JP" kern="100" dirty="0">
                <a:latin typeface="Times New Roman" panose="02020603050405020304" pitchFamily="18" charset="0"/>
                <a:ea typeface="游明朝" panose="02020400000000000000" pitchFamily="18" charset="-128"/>
              </a:rPr>
              <a:t>”, ont une responsabilité particulière (LM 1996) ;</a:t>
            </a:r>
            <a:r>
              <a:rPr lang="ja-JP" altLang="en-US" kern="100" dirty="0">
                <a:latin typeface="Times New Roman" panose="02020603050405020304" pitchFamily="18" charset="0"/>
                <a:ea typeface="游明朝" panose="02020400000000000000" pitchFamily="18" charset="-128"/>
              </a:rPr>
              <a:t>比喩用法　</a:t>
            </a:r>
            <a:endParaRPr lang="en-US"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r>
              <a:rPr lang="fr-CA" altLang="ja-JP" kern="100" dirty="0">
                <a:latin typeface="Times New Roman" panose="02020603050405020304" pitchFamily="18" charset="0"/>
                <a:ea typeface="游明朝" panose="02020400000000000000" pitchFamily="18" charset="-128"/>
              </a:rPr>
              <a:t>pays</a:t>
            </a:r>
            <a:r>
              <a:rPr lang="ja-JP" altLang="en-US" kern="100" dirty="0">
                <a:latin typeface="Times New Roman" panose="02020603050405020304" pitchFamily="18" charset="0"/>
                <a:ea typeface="游明朝" panose="02020400000000000000" pitchFamily="18" charset="-128"/>
              </a:rPr>
              <a:t>男　</a:t>
            </a:r>
            <a:r>
              <a:rPr lang="fr-CA" altLang="ja-JP" kern="100" dirty="0">
                <a:latin typeface="Times New Roman" panose="02020603050405020304" pitchFamily="18" charset="0"/>
                <a:ea typeface="游明朝" panose="02020400000000000000" pitchFamily="18" charset="-128"/>
              </a:rPr>
              <a:t>frères</a:t>
            </a:r>
            <a:r>
              <a:rPr lang="ja-JP" altLang="en-US" kern="100" dirty="0">
                <a:latin typeface="Times New Roman" panose="02020603050405020304" pitchFamily="18" charset="0"/>
                <a:ea typeface="游明朝" panose="02020400000000000000" pitchFamily="18" charset="-128"/>
              </a:rPr>
              <a:t>男　　国</a:t>
            </a:r>
            <a:r>
              <a:rPr lang="fr-CA" altLang="ja-JP" kern="100" dirty="0">
                <a:latin typeface="Times New Roman" panose="02020603050405020304" pitchFamily="18" charset="0"/>
                <a:ea typeface="游明朝" panose="02020400000000000000" pitchFamily="18" charset="-128"/>
              </a:rPr>
              <a:t>m </a:t>
            </a:r>
            <a:r>
              <a:rPr lang="ja-JP" altLang="en-US" kern="100" dirty="0">
                <a:latin typeface="Times New Roman" panose="02020603050405020304" pitchFamily="18" charset="0"/>
                <a:ea typeface="游明朝" panose="02020400000000000000" pitchFamily="18" charset="-128"/>
              </a:rPr>
              <a:t>兄弟</a:t>
            </a:r>
            <a:r>
              <a:rPr lang="en-US" altLang="ja-JP" kern="100" dirty="0">
                <a:latin typeface="Times New Roman" panose="02020603050405020304" pitchFamily="18" charset="0"/>
                <a:ea typeface="游明朝" panose="02020400000000000000" pitchFamily="18" charset="-128"/>
              </a:rPr>
              <a:t>m  </a:t>
            </a:r>
            <a:r>
              <a:rPr lang="ja-JP" altLang="en-US" kern="100" dirty="0">
                <a:latin typeface="Times New Roman" panose="02020603050405020304" pitchFamily="18" charset="0"/>
                <a:ea typeface="游明朝" panose="02020400000000000000" pitchFamily="18" charset="-128"/>
              </a:rPr>
              <a:t>　仲のよい国</a:t>
            </a:r>
            <a:endParaRPr lang="fr-CA"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r>
              <a:rPr lang="fr-CA" altLang="ja-JP" kern="100" dirty="0">
                <a:latin typeface="Times New Roman" panose="02020603050405020304" pitchFamily="18" charset="0"/>
                <a:ea typeface="游明朝" panose="02020400000000000000" pitchFamily="18" charset="-128"/>
              </a:rPr>
              <a:t>nations</a:t>
            </a:r>
            <a:r>
              <a:rPr lang="ja-JP" altLang="en-US" kern="100" dirty="0">
                <a:latin typeface="Times New Roman" panose="02020603050405020304" pitchFamily="18" charset="0"/>
                <a:ea typeface="游明朝" panose="02020400000000000000" pitchFamily="18" charset="-128"/>
              </a:rPr>
              <a:t>女</a:t>
            </a:r>
            <a:r>
              <a:rPr lang="fr-CA" altLang="ja-JP" kern="100" dirty="0">
                <a:latin typeface="Times New Roman" panose="02020603050405020304" pitchFamily="18" charset="0"/>
                <a:ea typeface="游明朝" panose="02020400000000000000" pitchFamily="18" charset="-128"/>
              </a:rPr>
              <a:t> </a:t>
            </a:r>
            <a:r>
              <a:rPr lang="fr-CA" altLang="ja-JP" kern="100" dirty="0" err="1">
                <a:latin typeface="Times New Roman" panose="02020603050405020304" pitchFamily="18" charset="0"/>
                <a:ea typeface="游明朝" panose="02020400000000000000" pitchFamily="18" charset="-128"/>
              </a:rPr>
              <a:t>soeurs</a:t>
            </a:r>
            <a:r>
              <a:rPr lang="ja-JP" altLang="en-US" kern="100" dirty="0">
                <a:latin typeface="Times New Roman" panose="02020603050405020304" pitchFamily="18" charset="0"/>
                <a:ea typeface="游明朝" panose="02020400000000000000" pitchFamily="18" charset="-128"/>
              </a:rPr>
              <a:t>女　 国家</a:t>
            </a:r>
            <a:r>
              <a:rPr lang="en-US" altLang="ja-JP" kern="100" dirty="0">
                <a:latin typeface="Times New Roman" panose="02020603050405020304" pitchFamily="18" charset="0"/>
                <a:ea typeface="游明朝" panose="02020400000000000000" pitchFamily="18" charset="-128"/>
              </a:rPr>
              <a:t>f  </a:t>
            </a:r>
            <a:r>
              <a:rPr lang="ja-JP" altLang="en-US" kern="100" dirty="0">
                <a:latin typeface="Times New Roman" panose="02020603050405020304" pitchFamily="18" charset="0"/>
                <a:ea typeface="游明朝" panose="02020400000000000000" pitchFamily="18" charset="-128"/>
              </a:rPr>
              <a:t>姉妹</a:t>
            </a:r>
            <a:r>
              <a:rPr lang="fr-CA" altLang="ja-JP" kern="100" dirty="0">
                <a:latin typeface="Times New Roman" panose="02020603050405020304" pitchFamily="18" charset="0"/>
                <a:ea typeface="游明朝" panose="02020400000000000000" pitchFamily="18" charset="-128"/>
              </a:rPr>
              <a:t>f  </a:t>
            </a:r>
            <a:r>
              <a:rPr lang="ja-JP" altLang="en-US" kern="100" dirty="0">
                <a:latin typeface="Times New Roman" panose="02020603050405020304" pitchFamily="18" charset="0"/>
                <a:ea typeface="游明朝" panose="02020400000000000000" pitchFamily="18" charset="-128"/>
              </a:rPr>
              <a:t>　</a:t>
            </a:r>
            <a:r>
              <a:rPr lang="fr-CA" altLang="ja-JP" kern="100" dirty="0">
                <a:latin typeface="Times New Roman" panose="02020603050405020304" pitchFamily="18" charset="0"/>
                <a:ea typeface="游明朝" panose="02020400000000000000" pitchFamily="18" charset="-128"/>
              </a:rPr>
              <a:t> </a:t>
            </a:r>
            <a:r>
              <a:rPr lang="ja-JP" altLang="en-US" kern="100" dirty="0">
                <a:latin typeface="Times New Roman" panose="02020603050405020304" pitchFamily="18" charset="0"/>
                <a:ea typeface="游明朝" panose="02020400000000000000" pitchFamily="18" charset="-128"/>
              </a:rPr>
              <a:t>仲のよい国</a:t>
            </a:r>
            <a:endParaRPr lang="en-US"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endParaRPr lang="ja-JP" altLang="ja-JP" kern="100" dirty="0">
              <a:latin typeface="Times New Roman" panose="02020603050405020304" pitchFamily="18" charset="0"/>
              <a:ea typeface="游明朝" panose="02020400000000000000" pitchFamily="18" charset="-128"/>
            </a:endParaRPr>
          </a:p>
        </p:txBody>
      </p:sp>
      <p:sp>
        <p:nvSpPr>
          <p:cNvPr id="5" name="テキスト ボックス 4">
            <a:extLst>
              <a:ext uri="{FF2B5EF4-FFF2-40B4-BE49-F238E27FC236}">
                <a16:creationId xmlns:a16="http://schemas.microsoft.com/office/drawing/2014/main" id="{3EBA2F12-3B75-47EF-9097-472DC8EBC095}"/>
              </a:ext>
            </a:extLst>
          </p:cNvPr>
          <p:cNvSpPr txBox="1"/>
          <p:nvPr/>
        </p:nvSpPr>
        <p:spPr>
          <a:xfrm>
            <a:off x="6869548" y="4355593"/>
            <a:ext cx="4144898" cy="1200329"/>
          </a:xfrm>
          <a:prstGeom prst="rect">
            <a:avLst/>
          </a:prstGeom>
          <a:noFill/>
          <a:ln>
            <a:solidFill>
              <a:srgbClr val="FF5050"/>
            </a:solidFill>
          </a:ln>
        </p:spPr>
        <p:txBody>
          <a:bodyPr wrap="square" rtlCol="0">
            <a:spAutoFit/>
          </a:bodyPr>
          <a:lstStyle/>
          <a:p>
            <a:r>
              <a:rPr lang="ja-JP" altLang="en-US" kern="100" dirty="0">
                <a:latin typeface="Times New Roman" panose="02020603050405020304" pitchFamily="18" charset="0"/>
                <a:ea typeface="游明朝" panose="02020400000000000000" pitchFamily="18" charset="-128"/>
              </a:rPr>
              <a:t>「兄弟姉妹」という複合語彙素の男性形と女性形と考えられる。</a:t>
            </a:r>
            <a:r>
              <a:rPr lang="fr-CA" altLang="ja-JP" kern="100" dirty="0">
                <a:latin typeface="Times New Roman" panose="02020603050405020304" pitchFamily="18" charset="0"/>
                <a:ea typeface="游明朝" panose="02020400000000000000" pitchFamily="18" charset="-128"/>
              </a:rPr>
              <a:t>frère</a:t>
            </a:r>
            <a:r>
              <a:rPr lang="ja-JP" altLang="en-US" kern="100" dirty="0">
                <a:latin typeface="Times New Roman" panose="02020603050405020304" pitchFamily="18" charset="0"/>
                <a:ea typeface="游明朝" panose="02020400000000000000" pitchFamily="18" charset="-128"/>
              </a:rPr>
              <a:t>と</a:t>
            </a:r>
            <a:r>
              <a:rPr lang="fr-CA" altLang="ja-JP" kern="100" dirty="0" err="1">
                <a:latin typeface="Times New Roman" panose="02020603050405020304" pitchFamily="18" charset="0"/>
                <a:ea typeface="游明朝" panose="02020400000000000000" pitchFamily="18" charset="-128"/>
              </a:rPr>
              <a:t>soeur</a:t>
            </a:r>
            <a:r>
              <a:rPr lang="ja-JP" altLang="en-US" kern="100" dirty="0">
                <a:latin typeface="Times New Roman" panose="02020603050405020304" pitchFamily="18" charset="0"/>
                <a:ea typeface="游明朝" panose="02020400000000000000" pitchFamily="18" charset="-128"/>
              </a:rPr>
              <a:t>は、分布上も意味上も同等。</a:t>
            </a:r>
            <a:endParaRPr lang="fr-CA" altLang="ja-JP" kern="100" dirty="0">
              <a:latin typeface="Times New Roman" panose="02020603050405020304" pitchFamily="18" charset="0"/>
              <a:ea typeface="游明朝" panose="02020400000000000000" pitchFamily="18" charset="-128"/>
            </a:endParaRPr>
          </a:p>
          <a:p>
            <a:endParaRPr kumimoji="1" lang="ja-JP" altLang="en-US" dirty="0"/>
          </a:p>
        </p:txBody>
      </p:sp>
    </p:spTree>
    <p:extLst>
      <p:ext uri="{BB962C8B-B14F-4D97-AF65-F5344CB8AC3E}">
        <p14:creationId xmlns:p14="http://schemas.microsoft.com/office/powerpoint/2010/main" val="3487403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68F7C7-630F-42FA-904B-E9CCC2450116}"/>
              </a:ext>
            </a:extLst>
          </p:cNvPr>
          <p:cNvSpPr>
            <a:spLocks noGrp="1"/>
          </p:cNvSpPr>
          <p:nvPr>
            <p:ph type="title"/>
          </p:nvPr>
        </p:nvSpPr>
        <p:spPr>
          <a:xfrm>
            <a:off x="1251678" y="382385"/>
            <a:ext cx="9989346" cy="1903616"/>
          </a:xfrm>
        </p:spPr>
        <p:txBody>
          <a:bodyPr>
            <a:normAutofit/>
          </a:bodyPr>
          <a:lstStyle/>
          <a:p>
            <a:r>
              <a:rPr lang="fr-CA" altLang="ja-JP" dirty="0">
                <a:latin typeface="+mj-ea"/>
              </a:rPr>
              <a:t>Fille fils </a:t>
            </a:r>
            <a:r>
              <a:rPr lang="ja-JP" altLang="en-US" dirty="0">
                <a:latin typeface="+mj-ea"/>
              </a:rPr>
              <a:t>　（娘・息子）</a:t>
            </a:r>
            <a:r>
              <a:rPr lang="ja-JP" altLang="en-US" dirty="0"/>
              <a:t>（フランス語）</a:t>
            </a:r>
            <a:br>
              <a:rPr lang="en-US" altLang="ja-JP" dirty="0"/>
            </a:br>
            <a:endParaRPr kumimoji="1" lang="ja-JP" altLang="en-US" sz="4000" dirty="0">
              <a:latin typeface="+mj-ea"/>
            </a:endParaRPr>
          </a:p>
        </p:txBody>
      </p:sp>
      <p:sp>
        <p:nvSpPr>
          <p:cNvPr id="7" name="Rectangle 1">
            <a:extLst>
              <a:ext uri="{FF2B5EF4-FFF2-40B4-BE49-F238E27FC236}">
                <a16:creationId xmlns:a16="http://schemas.microsoft.com/office/drawing/2014/main" id="{66818BE7-C7B8-43B5-9846-C3318660B2FE}"/>
              </a:ext>
            </a:extLst>
          </p:cNvPr>
          <p:cNvSpPr>
            <a:spLocks noChangeArrowheads="1"/>
          </p:cNvSpPr>
          <p:nvPr/>
        </p:nvSpPr>
        <p:spPr bwMode="auto">
          <a:xfrm>
            <a:off x="4552950" y="1971406"/>
            <a:ext cx="150139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 name="Rectangle 1">
            <a:extLst>
              <a:ext uri="{FF2B5EF4-FFF2-40B4-BE49-F238E27FC236}">
                <a16:creationId xmlns:a16="http://schemas.microsoft.com/office/drawing/2014/main" id="{C31C4CFE-8D23-4EC1-A1D2-D4856F624FF3}"/>
              </a:ext>
            </a:extLst>
          </p:cNvPr>
          <p:cNvSpPr>
            <a:spLocks noChangeArrowheads="1"/>
          </p:cNvSpPr>
          <p:nvPr/>
        </p:nvSpPr>
        <p:spPr bwMode="auto">
          <a:xfrm>
            <a:off x="-3244339" y="-48399"/>
            <a:ext cx="1543633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sz="1200" b="0" i="0" u="none" strike="noStrike" cap="none" normalizeH="0" baseline="0">
                <a:ln>
                  <a:noFill/>
                </a:ln>
                <a:solidFill>
                  <a:schemeClr val="tx1"/>
                </a:solidFill>
                <a:effectLst/>
                <a:latin typeface="Times New Roman" panose="02020603050405020304" pitchFamily="18" charset="0"/>
                <a:ea typeface="游明朝" panose="02020400000000000000" pitchFamily="18" charset="-128"/>
                <a:cs typeface="Times New Roman" panose="02020603050405020304" pitchFamily="18" charset="0"/>
              </a:rPr>
              <a:t>Table 3 : les 10 premières combinaisons de N + NH les plus fréquentes</a:t>
            </a:r>
            <a:endParaRPr kumimoji="0" lang="fr-FR" altLang="ja-JP" sz="9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ja-JP" sz="1800" b="0" i="0" u="none" strike="noStrike" cap="none" normalizeH="0" baseline="0">
              <a:ln>
                <a:noFill/>
              </a:ln>
              <a:solidFill>
                <a:schemeClr val="tx1"/>
              </a:solidFill>
              <a:effectLst/>
              <a:latin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9F71F499-AA17-47EE-9A86-F6CAD0B953B4}"/>
              </a:ext>
            </a:extLst>
          </p:cNvPr>
          <p:cNvSpPr>
            <a:spLocks noGrp="1"/>
          </p:cNvSpPr>
          <p:nvPr>
            <p:ph idx="1"/>
          </p:nvPr>
        </p:nvSpPr>
        <p:spPr>
          <a:xfrm>
            <a:off x="1182623" y="2716785"/>
            <a:ext cx="10058400" cy="4023360"/>
          </a:xfrm>
        </p:spPr>
        <p:txBody>
          <a:bodyPr>
            <a:normAutofit/>
          </a:bodyPr>
          <a:lstStyle/>
          <a:p>
            <a:endParaRPr lang="en-US" altLang="ja-JP" dirty="0"/>
          </a:p>
          <a:p>
            <a:pPr marL="0" indent="0">
              <a:buNone/>
            </a:pPr>
            <a:endParaRPr kumimoji="1" lang="en-US" altLang="ja-JP" dirty="0"/>
          </a:p>
          <a:p>
            <a:endParaRPr kumimoji="1" lang="en-US" altLang="ja-JP" dirty="0"/>
          </a:p>
          <a:p>
            <a:endParaRPr kumimoji="1" lang="ja-JP" altLang="en-US" dirty="0"/>
          </a:p>
        </p:txBody>
      </p:sp>
      <p:sp>
        <p:nvSpPr>
          <p:cNvPr id="4" name="正方形/長方形 3">
            <a:extLst>
              <a:ext uri="{FF2B5EF4-FFF2-40B4-BE49-F238E27FC236}">
                <a16:creationId xmlns:a16="http://schemas.microsoft.com/office/drawing/2014/main" id="{2A0E83C9-8173-4545-A1C8-E579356E0229}"/>
              </a:ext>
            </a:extLst>
          </p:cNvPr>
          <p:cNvSpPr/>
          <p:nvPr/>
        </p:nvSpPr>
        <p:spPr>
          <a:xfrm>
            <a:off x="1407088" y="1976043"/>
            <a:ext cx="9833935" cy="3782061"/>
          </a:xfrm>
          <a:prstGeom prst="rect">
            <a:avLst/>
          </a:prstGeom>
        </p:spPr>
        <p:txBody>
          <a:bodyPr wrap="square">
            <a:spAutoFit/>
          </a:bodyPr>
          <a:lstStyle/>
          <a:p>
            <a:pPr lvl="0" algn="just">
              <a:lnSpc>
                <a:spcPct val="150000"/>
              </a:lnSpc>
              <a:spcAft>
                <a:spcPts val="0"/>
              </a:spcAft>
            </a:pPr>
            <a:r>
              <a:rPr lang="fr-FR" altLang="ja-JP" kern="100" dirty="0">
                <a:latin typeface="Times New Roman" panose="02020603050405020304" pitchFamily="18" charset="0"/>
                <a:ea typeface="游明朝" panose="02020400000000000000" pitchFamily="18" charset="-128"/>
              </a:rPr>
              <a:t>•	NNH + fils</a:t>
            </a:r>
            <a:r>
              <a:rPr lang="ja-JP" altLang="en-US" kern="100" dirty="0">
                <a:latin typeface="Times New Roman" panose="02020603050405020304" pitchFamily="18" charset="0"/>
                <a:ea typeface="游明朝" panose="02020400000000000000" pitchFamily="18" charset="-128"/>
              </a:rPr>
              <a:t>：</a:t>
            </a:r>
            <a:r>
              <a:rPr lang="fr-CA" altLang="ja-JP" kern="100" dirty="0">
                <a:latin typeface="Times New Roman" panose="02020603050405020304" pitchFamily="18" charset="0"/>
                <a:ea typeface="游明朝" panose="02020400000000000000" pitchFamily="18" charset="-128"/>
              </a:rPr>
              <a:t>Le Monde</a:t>
            </a:r>
            <a:r>
              <a:rPr lang="ja-JP" altLang="en-US" kern="100" dirty="0">
                <a:latin typeface="Times New Roman" panose="02020603050405020304" pitchFamily="18" charset="0"/>
                <a:ea typeface="游明朝" panose="02020400000000000000" pitchFamily="18" charset="-128"/>
              </a:rPr>
              <a:t>と</a:t>
            </a:r>
            <a:r>
              <a:rPr lang="fr-CA" altLang="ja-JP" kern="100" dirty="0">
                <a:latin typeface="Times New Roman" panose="02020603050405020304" pitchFamily="18" charset="0"/>
                <a:ea typeface="游明朝" panose="02020400000000000000" pitchFamily="18" charset="-128"/>
              </a:rPr>
              <a:t>Frantext</a:t>
            </a:r>
            <a:r>
              <a:rPr lang="ja-JP" altLang="en-US" kern="100" dirty="0">
                <a:latin typeface="Times New Roman" panose="02020603050405020304" pitchFamily="18" charset="0"/>
                <a:ea typeface="游明朝" panose="02020400000000000000" pitchFamily="18" charset="-128"/>
              </a:rPr>
              <a:t>には出現なし、他のコーパスにはあり。</a:t>
            </a:r>
            <a:endParaRPr lang="fr-FR"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r>
              <a:rPr lang="fr-FR" altLang="ja-JP" kern="100" dirty="0">
                <a:latin typeface="Times New Roman" panose="02020603050405020304" pitchFamily="18" charset="0"/>
                <a:ea typeface="游明朝" panose="02020400000000000000" pitchFamily="18" charset="-128"/>
              </a:rPr>
              <a:t>•	</a:t>
            </a:r>
            <a:r>
              <a:rPr lang="fr-FR" altLang="ja-JP" kern="100" dirty="0" err="1">
                <a:latin typeface="Times New Roman" panose="02020603050405020304" pitchFamily="18" charset="0"/>
                <a:ea typeface="游明朝" panose="02020400000000000000" pitchFamily="18" charset="-128"/>
              </a:rPr>
              <a:t>NNH</a:t>
            </a:r>
            <a:r>
              <a:rPr lang="fr-FR" altLang="ja-JP" kern="100" dirty="0">
                <a:latin typeface="Times New Roman" panose="02020603050405020304" pitchFamily="18" charset="0"/>
                <a:ea typeface="游明朝" panose="02020400000000000000" pitchFamily="18" charset="-128"/>
              </a:rPr>
              <a:t> + fille : cellules filles, société fille, espèces filles, langue fille ; 4 </a:t>
            </a:r>
            <a:r>
              <a:rPr lang="ja-JP" altLang="en-US" kern="100" dirty="0">
                <a:latin typeface="Times New Roman" panose="02020603050405020304" pitchFamily="18" charset="0"/>
                <a:ea typeface="游明朝" panose="02020400000000000000" pitchFamily="18" charset="-128"/>
              </a:rPr>
              <a:t>種類</a:t>
            </a:r>
            <a:r>
              <a:rPr lang="fr-FR" altLang="ja-JP" kern="100" dirty="0">
                <a:latin typeface="Times New Roman" panose="02020603050405020304" pitchFamily="18" charset="0"/>
                <a:ea typeface="游明朝" panose="02020400000000000000" pitchFamily="18" charset="-128"/>
              </a:rPr>
              <a:t>.</a:t>
            </a:r>
            <a:r>
              <a:rPr lang="ja-JP" altLang="en-US" kern="100" dirty="0">
                <a:latin typeface="Times New Roman" panose="02020603050405020304" pitchFamily="18" charset="0"/>
                <a:ea typeface="游明朝" panose="02020400000000000000" pitchFamily="18" charset="-128"/>
              </a:rPr>
              <a:t>　（母→娘）</a:t>
            </a:r>
            <a:endParaRPr lang="fr-FR" altLang="ja-JP" kern="100" dirty="0">
              <a:latin typeface="Times New Roman" panose="02020603050405020304" pitchFamily="18" charset="0"/>
              <a:ea typeface="游明朝" panose="02020400000000000000" pitchFamily="18" charset="-128"/>
            </a:endParaRPr>
          </a:p>
          <a:p>
            <a:pPr marL="285750" lvl="0" indent="-285750" algn="just">
              <a:lnSpc>
                <a:spcPct val="150000"/>
              </a:lnSpc>
              <a:spcAft>
                <a:spcPts val="0"/>
              </a:spcAft>
              <a:buFont typeface="Wingdings" panose="05000000000000000000" pitchFamily="2" charset="2"/>
              <a:buChar char="p"/>
            </a:pPr>
            <a:r>
              <a:rPr lang="fr-FR" altLang="ja-JP" kern="100" dirty="0">
                <a:latin typeface="Times New Roman" panose="02020603050405020304" pitchFamily="18" charset="0"/>
                <a:ea typeface="游明朝" panose="02020400000000000000" pitchFamily="18" charset="-128"/>
              </a:rPr>
              <a:t> … moitié du nombre de chromosomes de la </a:t>
            </a:r>
            <a:r>
              <a:rPr lang="fr-FR" altLang="ja-JP" kern="100" dirty="0">
                <a:highlight>
                  <a:srgbClr val="FFFF00"/>
                </a:highlight>
                <a:latin typeface="Times New Roman" panose="02020603050405020304" pitchFamily="18" charset="0"/>
                <a:ea typeface="游明朝" panose="02020400000000000000" pitchFamily="18" charset="-128"/>
              </a:rPr>
              <a:t>cellule-mère </a:t>
            </a:r>
            <a:r>
              <a:rPr lang="fr-FR" altLang="ja-JP" kern="100" dirty="0">
                <a:latin typeface="Times New Roman" panose="02020603050405020304" pitchFamily="18" charset="0"/>
                <a:ea typeface="游明朝" panose="02020400000000000000" pitchFamily="18" charset="-128"/>
              </a:rPr>
              <a:t>dans chacune des </a:t>
            </a:r>
            <a:r>
              <a:rPr lang="fr-FR" altLang="ja-JP" kern="100" dirty="0">
                <a:highlight>
                  <a:srgbClr val="FFFF00"/>
                </a:highlight>
                <a:latin typeface="Times New Roman" panose="02020603050405020304" pitchFamily="18" charset="0"/>
                <a:ea typeface="游明朝" panose="02020400000000000000" pitchFamily="18" charset="-128"/>
              </a:rPr>
              <a:t>cellules-filles</a:t>
            </a:r>
            <a:r>
              <a:rPr lang="fr-FR" altLang="ja-JP" kern="100" dirty="0">
                <a:latin typeface="Times New Roman" panose="02020603050405020304" pitchFamily="18" charset="0"/>
                <a:ea typeface="游明朝" panose="02020400000000000000" pitchFamily="18" charset="-128"/>
              </a:rPr>
              <a:t> (LM 1988) ; </a:t>
            </a:r>
            <a:r>
              <a:rPr lang="ja-JP" altLang="en-US" kern="100" dirty="0">
                <a:latin typeface="Times New Roman" panose="02020603050405020304" pitchFamily="18" charset="0"/>
                <a:ea typeface="游明朝" panose="02020400000000000000" pitchFamily="18" charset="-128"/>
              </a:rPr>
              <a:t>比喩用法</a:t>
            </a:r>
            <a:r>
              <a:rPr lang="fr-FR" altLang="ja-JP" kern="100" dirty="0">
                <a:latin typeface="Times New Roman" panose="02020603050405020304" pitchFamily="18" charset="0"/>
                <a:ea typeface="游明朝" panose="02020400000000000000" pitchFamily="18" charset="-128"/>
              </a:rPr>
              <a:t>.</a:t>
            </a:r>
          </a:p>
          <a:p>
            <a:pPr lvl="0" algn="just">
              <a:lnSpc>
                <a:spcPct val="150000"/>
              </a:lnSpc>
              <a:spcAft>
                <a:spcPts val="0"/>
              </a:spcAft>
            </a:pPr>
            <a:endParaRPr lang="en-US"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r>
              <a:rPr lang="fr-CA" altLang="ja-JP" kern="100" dirty="0" err="1">
                <a:latin typeface="Times New Roman" panose="02020603050405020304" pitchFamily="18" charset="0"/>
                <a:ea typeface="游明朝" panose="02020400000000000000" pitchFamily="18" charset="-128"/>
              </a:rPr>
              <a:t>cellule</a:t>
            </a:r>
            <a:r>
              <a:rPr lang="fr-CA" altLang="ja-JP" kern="100" baseline="-25000" dirty="0" err="1">
                <a:latin typeface="Times New Roman" panose="02020603050405020304" pitchFamily="18" charset="0"/>
                <a:ea typeface="游明朝" panose="02020400000000000000" pitchFamily="18" charset="-128"/>
              </a:rPr>
              <a:t>f</a:t>
            </a:r>
            <a:r>
              <a:rPr lang="fr-CA" altLang="ja-JP" kern="100" dirty="0">
                <a:latin typeface="Times New Roman" panose="02020603050405020304" pitchFamily="18" charset="0"/>
                <a:ea typeface="游明朝" panose="02020400000000000000" pitchFamily="18" charset="-128"/>
              </a:rPr>
              <a:t> mère </a:t>
            </a:r>
            <a:r>
              <a:rPr lang="en-US" altLang="ja-JP" kern="100" baseline="-25000" dirty="0">
                <a:latin typeface="Times New Roman" panose="02020603050405020304" pitchFamily="18" charset="0"/>
                <a:ea typeface="游明朝" panose="02020400000000000000" pitchFamily="18" charset="-128"/>
              </a:rPr>
              <a:t>f</a:t>
            </a:r>
            <a:r>
              <a:rPr lang="ja-JP" altLang="en-US" kern="100" dirty="0">
                <a:latin typeface="Times New Roman" panose="02020603050405020304" pitchFamily="18" charset="0"/>
                <a:ea typeface="游明朝" panose="02020400000000000000" pitchFamily="18" charset="-128"/>
              </a:rPr>
              <a:t>　　細胞</a:t>
            </a:r>
            <a:r>
              <a:rPr lang="fr-CA" altLang="ja-JP" kern="100" dirty="0">
                <a:latin typeface="Times New Roman" panose="02020603050405020304" pitchFamily="18" charset="0"/>
                <a:ea typeface="游明朝" panose="02020400000000000000" pitchFamily="18" charset="-128"/>
              </a:rPr>
              <a:t>-</a:t>
            </a:r>
            <a:r>
              <a:rPr lang="ja-JP" altLang="en-US" kern="100" dirty="0">
                <a:latin typeface="Times New Roman" panose="02020603050405020304" pitchFamily="18" charset="0"/>
                <a:ea typeface="游明朝" panose="02020400000000000000" pitchFamily="18" charset="-128"/>
              </a:rPr>
              <a:t>母　　母細胞</a:t>
            </a:r>
            <a:endParaRPr lang="fr-CA"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r>
              <a:rPr lang="fr-CA" altLang="ja-JP" kern="100" dirty="0">
                <a:latin typeface="Times New Roman" panose="02020603050405020304" pitchFamily="18" charset="0"/>
                <a:ea typeface="游明朝" panose="02020400000000000000" pitchFamily="18" charset="-128"/>
              </a:rPr>
              <a:t>cellules </a:t>
            </a:r>
            <a:r>
              <a:rPr lang="fr-CA" altLang="ja-JP" kern="100" baseline="-25000" dirty="0">
                <a:latin typeface="Times New Roman" panose="02020603050405020304" pitchFamily="18" charset="0"/>
                <a:ea typeface="游明朝" panose="02020400000000000000" pitchFamily="18" charset="-128"/>
              </a:rPr>
              <a:t>f.pl  </a:t>
            </a:r>
            <a:r>
              <a:rPr lang="fr-CA" altLang="ja-JP" kern="100" dirty="0" err="1">
                <a:latin typeface="Times New Roman" panose="02020603050405020304" pitchFamily="18" charset="0"/>
                <a:ea typeface="游明朝" panose="02020400000000000000" pitchFamily="18" charset="-128"/>
              </a:rPr>
              <a:t>filles</a:t>
            </a:r>
            <a:r>
              <a:rPr lang="fr-CA" altLang="ja-JP" kern="100" baseline="-25000" dirty="0" err="1">
                <a:latin typeface="Times New Roman" panose="02020603050405020304" pitchFamily="18" charset="0"/>
                <a:ea typeface="游明朝" panose="02020400000000000000" pitchFamily="18" charset="-128"/>
              </a:rPr>
              <a:t>f</a:t>
            </a:r>
            <a:r>
              <a:rPr lang="fr-CA" altLang="ja-JP" kern="100" baseline="-25000" dirty="0">
                <a:latin typeface="Times New Roman" panose="02020603050405020304" pitchFamily="18" charset="0"/>
                <a:ea typeface="游明朝" panose="02020400000000000000" pitchFamily="18" charset="-128"/>
              </a:rPr>
              <a:t>.</a:t>
            </a:r>
            <a:r>
              <a:rPr lang="en-US" altLang="ja-JP" kern="100" baseline="-25000" dirty="0">
                <a:latin typeface="Times New Roman" panose="02020603050405020304" pitchFamily="18" charset="0"/>
                <a:ea typeface="游明朝" panose="02020400000000000000" pitchFamily="18" charset="-128"/>
              </a:rPr>
              <a:t>pl</a:t>
            </a:r>
            <a:r>
              <a:rPr lang="ja-JP" altLang="en-US" kern="100" baseline="-25000" dirty="0">
                <a:latin typeface="Times New Roman" panose="02020603050405020304" pitchFamily="18" charset="0"/>
                <a:ea typeface="游明朝" panose="02020400000000000000" pitchFamily="18" charset="-128"/>
              </a:rPr>
              <a:t>　　　</a:t>
            </a:r>
            <a:r>
              <a:rPr lang="ja-JP" altLang="en-US" kern="100" dirty="0">
                <a:latin typeface="Times New Roman" panose="02020603050405020304" pitchFamily="18" charset="0"/>
                <a:ea typeface="游明朝" panose="02020400000000000000" pitchFamily="18" charset="-128"/>
              </a:rPr>
              <a:t>細胞</a:t>
            </a:r>
            <a:r>
              <a:rPr lang="fr-CA" altLang="ja-JP" kern="100" dirty="0">
                <a:latin typeface="Times New Roman" panose="02020603050405020304" pitchFamily="18" charset="0"/>
                <a:ea typeface="游明朝" panose="02020400000000000000" pitchFamily="18" charset="-128"/>
              </a:rPr>
              <a:t>-</a:t>
            </a:r>
            <a:r>
              <a:rPr lang="ja-JP" altLang="en-US" kern="100" dirty="0">
                <a:latin typeface="Times New Roman" panose="02020603050405020304" pitchFamily="18" charset="0"/>
                <a:ea typeface="游明朝" panose="02020400000000000000" pitchFamily="18" charset="-128"/>
              </a:rPr>
              <a:t>娘</a:t>
            </a:r>
            <a:r>
              <a:rPr lang="fr-CA" altLang="ja-JP" kern="100" dirty="0">
                <a:latin typeface="Times New Roman" panose="02020603050405020304" pitchFamily="18" charset="0"/>
                <a:ea typeface="游明朝" panose="02020400000000000000" pitchFamily="18" charset="-128"/>
              </a:rPr>
              <a:t>  </a:t>
            </a:r>
            <a:r>
              <a:rPr lang="ja-JP" altLang="en-US" kern="100" dirty="0">
                <a:latin typeface="Times New Roman" panose="02020603050405020304" pitchFamily="18" charset="0"/>
                <a:ea typeface="游明朝" panose="02020400000000000000" pitchFamily="18" charset="-128"/>
              </a:rPr>
              <a:t>　娘細胞</a:t>
            </a:r>
            <a:endParaRPr lang="fr-CA"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endParaRPr lang="en-US"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endParaRPr lang="ja-JP" altLang="ja-JP" kern="100" dirty="0">
              <a:latin typeface="Times New Roman" panose="02020603050405020304" pitchFamily="18" charset="0"/>
              <a:ea typeface="游明朝" panose="02020400000000000000" pitchFamily="18" charset="-128"/>
            </a:endParaRPr>
          </a:p>
        </p:txBody>
      </p:sp>
      <p:sp>
        <p:nvSpPr>
          <p:cNvPr id="6" name="テキスト ボックス 5">
            <a:extLst>
              <a:ext uri="{FF2B5EF4-FFF2-40B4-BE49-F238E27FC236}">
                <a16:creationId xmlns:a16="http://schemas.microsoft.com/office/drawing/2014/main" id="{50245A1B-EEC6-4DEB-9A70-DBF705B3495D}"/>
              </a:ext>
            </a:extLst>
          </p:cNvPr>
          <p:cNvSpPr txBox="1"/>
          <p:nvPr/>
        </p:nvSpPr>
        <p:spPr>
          <a:xfrm>
            <a:off x="6437722" y="3751808"/>
            <a:ext cx="4265655" cy="1200329"/>
          </a:xfrm>
          <a:prstGeom prst="rect">
            <a:avLst/>
          </a:prstGeom>
          <a:noFill/>
          <a:ln>
            <a:solidFill>
              <a:srgbClr val="FF5050"/>
            </a:solidFill>
          </a:ln>
        </p:spPr>
        <p:txBody>
          <a:bodyPr wrap="square" rtlCol="0">
            <a:spAutoFit/>
          </a:bodyPr>
          <a:lstStyle/>
          <a:p>
            <a:r>
              <a:rPr lang="ja-JP" altLang="en-US" kern="100" dirty="0">
                <a:latin typeface="Times New Roman" panose="02020603050405020304" pitchFamily="18" charset="0"/>
                <a:ea typeface="游明朝" panose="02020400000000000000" pitchFamily="18" charset="-128"/>
              </a:rPr>
              <a:t>「娘」は「母」からの拡張として出現するが、「息子」は別のルートが必要。そのため「息子」は少ないと考えられる。</a:t>
            </a:r>
            <a:endParaRPr lang="fr-CA" altLang="ja-JP" kern="100" dirty="0">
              <a:latin typeface="Times New Roman" panose="02020603050405020304" pitchFamily="18" charset="0"/>
              <a:ea typeface="游明朝" panose="02020400000000000000" pitchFamily="18" charset="-128"/>
            </a:endParaRPr>
          </a:p>
        </p:txBody>
      </p:sp>
    </p:spTree>
    <p:extLst>
      <p:ext uri="{BB962C8B-B14F-4D97-AF65-F5344CB8AC3E}">
        <p14:creationId xmlns:p14="http://schemas.microsoft.com/office/powerpoint/2010/main" val="1316892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68F7C7-630F-42FA-904B-E9CCC2450116}"/>
              </a:ext>
            </a:extLst>
          </p:cNvPr>
          <p:cNvSpPr>
            <a:spLocks noGrp="1"/>
          </p:cNvSpPr>
          <p:nvPr>
            <p:ph type="title"/>
          </p:nvPr>
        </p:nvSpPr>
        <p:spPr>
          <a:xfrm>
            <a:off x="1251678" y="60134"/>
            <a:ext cx="9989346" cy="1095877"/>
          </a:xfrm>
        </p:spPr>
        <p:txBody>
          <a:bodyPr>
            <a:normAutofit/>
          </a:bodyPr>
          <a:lstStyle/>
          <a:p>
            <a:r>
              <a:rPr lang="fr-CA" altLang="ja-JP" dirty="0">
                <a:latin typeface="+mj-ea"/>
              </a:rPr>
              <a:t>Roi Reine (</a:t>
            </a:r>
            <a:r>
              <a:rPr lang="ja-JP" altLang="en-US" dirty="0">
                <a:latin typeface="+mj-ea"/>
              </a:rPr>
              <a:t>王・女王）</a:t>
            </a:r>
            <a:r>
              <a:rPr lang="ja-JP" altLang="en-US" dirty="0"/>
              <a:t>（フランス語）</a:t>
            </a:r>
            <a:endParaRPr kumimoji="1" lang="ja-JP" altLang="en-US" sz="4000" dirty="0">
              <a:latin typeface="+mj-ea"/>
            </a:endParaRPr>
          </a:p>
        </p:txBody>
      </p:sp>
      <p:sp>
        <p:nvSpPr>
          <p:cNvPr id="7" name="Rectangle 1">
            <a:extLst>
              <a:ext uri="{FF2B5EF4-FFF2-40B4-BE49-F238E27FC236}">
                <a16:creationId xmlns:a16="http://schemas.microsoft.com/office/drawing/2014/main" id="{66818BE7-C7B8-43B5-9846-C3318660B2FE}"/>
              </a:ext>
            </a:extLst>
          </p:cNvPr>
          <p:cNvSpPr>
            <a:spLocks noChangeArrowheads="1"/>
          </p:cNvSpPr>
          <p:nvPr/>
        </p:nvSpPr>
        <p:spPr bwMode="auto">
          <a:xfrm>
            <a:off x="4552950" y="1971406"/>
            <a:ext cx="150139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8" name="Rectangle 1">
            <a:extLst>
              <a:ext uri="{FF2B5EF4-FFF2-40B4-BE49-F238E27FC236}">
                <a16:creationId xmlns:a16="http://schemas.microsoft.com/office/drawing/2014/main" id="{C31C4CFE-8D23-4EC1-A1D2-D4856F624FF3}"/>
              </a:ext>
            </a:extLst>
          </p:cNvPr>
          <p:cNvSpPr>
            <a:spLocks noChangeArrowheads="1"/>
          </p:cNvSpPr>
          <p:nvPr/>
        </p:nvSpPr>
        <p:spPr bwMode="auto">
          <a:xfrm>
            <a:off x="-3244339" y="-48399"/>
            <a:ext cx="1543633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sz="1200" b="0" i="0" u="none" strike="noStrike" cap="none" normalizeH="0" baseline="0">
                <a:ln>
                  <a:noFill/>
                </a:ln>
                <a:solidFill>
                  <a:schemeClr val="tx1"/>
                </a:solidFill>
                <a:effectLst/>
                <a:latin typeface="Times New Roman" panose="02020603050405020304" pitchFamily="18" charset="0"/>
                <a:ea typeface="游明朝" panose="02020400000000000000" pitchFamily="18" charset="-128"/>
                <a:cs typeface="Times New Roman" panose="02020603050405020304" pitchFamily="18" charset="0"/>
              </a:rPr>
              <a:t>Table 3 : les 10 premières combinaisons de N + NH les plus fréquentes</a:t>
            </a:r>
            <a:endParaRPr kumimoji="0" lang="fr-FR" altLang="ja-JP" sz="9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ja-JP" sz="1800" b="0" i="0" u="none" strike="noStrike" cap="none" normalizeH="0" baseline="0">
              <a:ln>
                <a:noFill/>
              </a:ln>
              <a:solidFill>
                <a:schemeClr val="tx1"/>
              </a:solidFill>
              <a:effectLst/>
              <a:latin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9F71F499-AA17-47EE-9A86-F6CAD0B953B4}"/>
              </a:ext>
            </a:extLst>
          </p:cNvPr>
          <p:cNvSpPr>
            <a:spLocks noGrp="1"/>
          </p:cNvSpPr>
          <p:nvPr>
            <p:ph idx="1"/>
          </p:nvPr>
        </p:nvSpPr>
        <p:spPr>
          <a:xfrm>
            <a:off x="1251678" y="2512869"/>
            <a:ext cx="10178322" cy="4183909"/>
          </a:xfrm>
        </p:spPr>
        <p:txBody>
          <a:bodyPr>
            <a:normAutofit fontScale="25000" lnSpcReduction="20000"/>
          </a:bodyPr>
          <a:lstStyle/>
          <a:p>
            <a:pPr marL="0" indent="0">
              <a:buNone/>
            </a:pPr>
            <a:endParaRPr lang="en-US" altLang="ja-JP" dirty="0"/>
          </a:p>
          <a:p>
            <a:pPr marL="742950" indent="-742950">
              <a:buFont typeface="+mj-lt"/>
              <a:buAutoNum type="arabicPeriod"/>
            </a:pPr>
            <a:r>
              <a:rPr lang="fr-FR" altLang="ja-JP" sz="4300" dirty="0"/>
              <a:t>Et la monnaie irakienne, … reprenait des couleurs face au dollar, la </a:t>
            </a:r>
            <a:r>
              <a:rPr lang="fr-FR" altLang="ja-JP" sz="4300" dirty="0">
                <a:highlight>
                  <a:srgbClr val="FFFF00"/>
                </a:highlight>
              </a:rPr>
              <a:t>devise reine</a:t>
            </a:r>
            <a:r>
              <a:rPr lang="fr-FR" altLang="ja-JP" sz="4300" dirty="0"/>
              <a:t>. (LM 1996) ; </a:t>
            </a:r>
            <a:r>
              <a:rPr lang="ja-JP" altLang="en-US" sz="4300" dirty="0"/>
              <a:t>比喩、肯定的</a:t>
            </a:r>
            <a:endParaRPr lang="fr-FR" altLang="ja-JP" sz="4300" dirty="0"/>
          </a:p>
          <a:p>
            <a:pPr marL="742950" indent="-742950">
              <a:buFont typeface="+mj-lt"/>
              <a:buAutoNum type="arabicPeriod"/>
            </a:pPr>
            <a:r>
              <a:rPr lang="fr-FR" altLang="ja-JP" sz="4300" dirty="0"/>
              <a:t>Aujourd’hui, le rugby est toujours le </a:t>
            </a:r>
            <a:r>
              <a:rPr lang="fr-FR" altLang="ja-JP" sz="4300" dirty="0">
                <a:highlight>
                  <a:srgbClr val="FFFF00"/>
                </a:highlight>
              </a:rPr>
              <a:t>sport roi </a:t>
            </a:r>
            <a:r>
              <a:rPr lang="fr-FR" altLang="ja-JP" sz="4300" dirty="0"/>
              <a:t>des lycées privés, … (LM 1988) ; </a:t>
            </a:r>
            <a:r>
              <a:rPr lang="ja-JP" altLang="en-US" sz="4300" dirty="0"/>
              <a:t>比喩、肯定的</a:t>
            </a:r>
            <a:endParaRPr lang="fr-FR" altLang="ja-JP" sz="4300" dirty="0"/>
          </a:p>
          <a:p>
            <a:pPr marL="742950" indent="-742950">
              <a:buFont typeface="+mj-lt"/>
              <a:buAutoNum type="arabicPeriod"/>
            </a:pPr>
            <a:r>
              <a:rPr lang="fr-FR" altLang="ja-JP" sz="4300" dirty="0"/>
              <a:t> C‘est le seul moyen de retrouver la capacité de combattre les effets d’un dollar qui est un </a:t>
            </a:r>
            <a:r>
              <a:rPr lang="fr-FR" altLang="ja-JP" sz="4300" dirty="0">
                <a:highlight>
                  <a:srgbClr val="FFFF00"/>
                </a:highlight>
              </a:rPr>
              <a:t>dollar roi</a:t>
            </a:r>
            <a:r>
              <a:rPr lang="fr-FR" altLang="ja-JP" sz="4300" dirty="0"/>
              <a:t>. (LM 1996) ; </a:t>
            </a:r>
            <a:r>
              <a:rPr lang="ja-JP" altLang="en-US" sz="4300" dirty="0"/>
              <a:t>比喩、否定的</a:t>
            </a:r>
            <a:endParaRPr lang="en-US" altLang="ja-JP" sz="4300" dirty="0"/>
          </a:p>
          <a:p>
            <a:pPr marL="742950" indent="-742950">
              <a:buFont typeface="+mj-lt"/>
              <a:buAutoNum type="arabicPeriod"/>
            </a:pPr>
            <a:r>
              <a:rPr lang="fr-FR" altLang="ja-JP" sz="4300" dirty="0"/>
              <a:t>Deux sociologues dessinent le profil d‘une catégorie politique en train de naître : celle des retraités qui rejettent l’« </a:t>
            </a:r>
            <a:r>
              <a:rPr lang="fr-FR" altLang="ja-JP" sz="4300" dirty="0">
                <a:highlight>
                  <a:srgbClr val="FFFF00"/>
                </a:highlight>
              </a:rPr>
              <a:t>argent roi </a:t>
            </a:r>
            <a:r>
              <a:rPr lang="fr-FR" altLang="ja-JP" sz="4300" dirty="0"/>
              <a:t>» et l‘« </a:t>
            </a:r>
            <a:r>
              <a:rPr lang="fr-FR" altLang="ja-JP" sz="4300" dirty="0">
                <a:highlight>
                  <a:srgbClr val="FFFF00"/>
                </a:highlight>
              </a:rPr>
              <a:t>enfant roi </a:t>
            </a:r>
            <a:r>
              <a:rPr lang="fr-FR" altLang="ja-JP" sz="4300" dirty="0"/>
              <a:t>». (LM 2012) ; </a:t>
            </a:r>
            <a:r>
              <a:rPr lang="ja-JP" altLang="en-US" sz="4300" dirty="0"/>
              <a:t>比喩</a:t>
            </a:r>
            <a:endParaRPr lang="fr-FR" altLang="ja-JP" sz="4300" dirty="0"/>
          </a:p>
          <a:p>
            <a:pPr marL="742950" indent="-742950">
              <a:buFont typeface="+mj-lt"/>
              <a:buAutoNum type="arabicPeriod"/>
            </a:pPr>
            <a:r>
              <a:rPr lang="fr-FR" altLang="ja-JP" sz="4300" dirty="0"/>
              <a:t>les fiançailles du jeune Louis XV avec une petite infante d’Espagne, Marie-Anne, âgée de 4 ans. </a:t>
            </a:r>
            <a:r>
              <a:rPr lang="fr-FR" altLang="ja-JP" sz="4300" dirty="0">
                <a:highlight>
                  <a:srgbClr val="FFFF00"/>
                </a:highlight>
              </a:rPr>
              <a:t>L‘enfant reine </a:t>
            </a:r>
            <a:r>
              <a:rPr lang="fr-FR" altLang="ja-JP" sz="4300" dirty="0"/>
              <a:t>passera quatre ans à Versailles (LM 2006) ; </a:t>
            </a:r>
            <a:r>
              <a:rPr lang="ja-JP" altLang="en-US" sz="4300" dirty="0"/>
              <a:t>並置</a:t>
            </a:r>
            <a:endParaRPr lang="fr-FR" altLang="ja-JP" sz="4300" dirty="0"/>
          </a:p>
          <a:p>
            <a:pPr marL="0" indent="0">
              <a:buNone/>
            </a:pPr>
            <a:r>
              <a:rPr lang="fr-FR" altLang="ja-JP" dirty="0"/>
              <a:t>       </a:t>
            </a:r>
            <a:r>
              <a:rPr kumimoji="1" lang="fr-CA" altLang="ja-JP" sz="4800" dirty="0"/>
              <a:t>devise</a:t>
            </a:r>
            <a:r>
              <a:rPr kumimoji="1" lang="ja-JP" altLang="en-US" sz="4800" dirty="0"/>
              <a:t>女</a:t>
            </a:r>
            <a:r>
              <a:rPr kumimoji="1" lang="fr-CA" altLang="ja-JP" sz="4800" dirty="0"/>
              <a:t> reine</a:t>
            </a:r>
            <a:r>
              <a:rPr kumimoji="1" lang="ja-JP" altLang="en-US" sz="4800" dirty="0"/>
              <a:t>女　　通貨</a:t>
            </a:r>
            <a:r>
              <a:rPr kumimoji="1" lang="en-US" altLang="ja-JP" sz="4800" dirty="0"/>
              <a:t>f</a:t>
            </a:r>
            <a:r>
              <a:rPr kumimoji="1" lang="ja-JP" altLang="en-US" sz="4800" dirty="0"/>
              <a:t>　女王</a:t>
            </a:r>
            <a:r>
              <a:rPr kumimoji="1" lang="en-US" altLang="ja-JP" sz="4800" dirty="0"/>
              <a:t>f          	</a:t>
            </a:r>
            <a:r>
              <a:rPr kumimoji="1" lang="ja-JP" altLang="en-US" sz="4800" dirty="0"/>
              <a:t>最高の通貨</a:t>
            </a:r>
            <a:endParaRPr kumimoji="1" lang="en-US" altLang="ja-JP" sz="4800" dirty="0"/>
          </a:p>
          <a:p>
            <a:r>
              <a:rPr lang="fr-CA" altLang="ja-JP" sz="4800" dirty="0"/>
              <a:t>sport</a:t>
            </a:r>
            <a:r>
              <a:rPr lang="ja-JP" altLang="en-US" sz="4800" dirty="0"/>
              <a:t>男　</a:t>
            </a:r>
            <a:r>
              <a:rPr lang="fr-CA" altLang="ja-JP" sz="4800" dirty="0"/>
              <a:t>roi</a:t>
            </a:r>
            <a:r>
              <a:rPr lang="ja-JP" altLang="en-US" sz="4800" dirty="0"/>
              <a:t>男　　スポーツ</a:t>
            </a:r>
            <a:r>
              <a:rPr lang="en-US" altLang="ja-JP" sz="4800" dirty="0"/>
              <a:t>m</a:t>
            </a:r>
            <a:r>
              <a:rPr lang="ja-JP" altLang="en-US" sz="4800" dirty="0"/>
              <a:t>　王</a:t>
            </a:r>
            <a:r>
              <a:rPr lang="en-US" altLang="ja-JP" sz="4800" dirty="0"/>
              <a:t>m</a:t>
            </a:r>
            <a:r>
              <a:rPr lang="ja-JP" altLang="en-US" sz="4800" dirty="0"/>
              <a:t>　　</a:t>
            </a:r>
            <a:r>
              <a:rPr lang="en-US" altLang="ja-JP" sz="4800" dirty="0"/>
              <a:t>	</a:t>
            </a:r>
            <a:r>
              <a:rPr lang="ja-JP" altLang="en-US" sz="4800" dirty="0"/>
              <a:t>最高のスポーツ</a:t>
            </a:r>
            <a:endParaRPr lang="en-US" altLang="ja-JP" sz="4800" dirty="0"/>
          </a:p>
          <a:p>
            <a:r>
              <a:rPr kumimoji="1" lang="fr-CA" altLang="ja-JP" sz="4800" dirty="0" err="1"/>
              <a:t>doller</a:t>
            </a:r>
            <a:r>
              <a:rPr kumimoji="1" lang="ja-JP" altLang="en-US" sz="4800" dirty="0"/>
              <a:t>男</a:t>
            </a:r>
            <a:r>
              <a:rPr kumimoji="1" lang="fr-CA" altLang="ja-JP" sz="4800" dirty="0"/>
              <a:t> </a:t>
            </a:r>
            <a:r>
              <a:rPr lang="ja-JP" altLang="en-US" sz="4800" dirty="0"/>
              <a:t> </a:t>
            </a:r>
            <a:r>
              <a:rPr kumimoji="1" lang="fr-CA" altLang="ja-JP" sz="4800" dirty="0"/>
              <a:t>roi </a:t>
            </a:r>
            <a:r>
              <a:rPr kumimoji="1" lang="ja-JP" altLang="en-US" sz="4800" dirty="0"/>
              <a:t>男　　ドル</a:t>
            </a:r>
            <a:r>
              <a:rPr kumimoji="1" lang="en-US" altLang="ja-JP" sz="4800" dirty="0"/>
              <a:t>m</a:t>
            </a:r>
            <a:r>
              <a:rPr kumimoji="1" lang="ja-JP" altLang="en-US" sz="4800" dirty="0"/>
              <a:t>　　王ｍ　　　</a:t>
            </a:r>
            <a:r>
              <a:rPr kumimoji="1" lang="en-US" altLang="ja-JP" sz="4800" dirty="0"/>
              <a:t>	</a:t>
            </a:r>
            <a:r>
              <a:rPr lang="ja-JP" altLang="en-US" sz="4800" dirty="0"/>
              <a:t>強力である</a:t>
            </a:r>
            <a:r>
              <a:rPr kumimoji="1" lang="ja-JP" altLang="en-US" sz="4800" dirty="0"/>
              <a:t>ドル</a:t>
            </a:r>
            <a:endParaRPr kumimoji="1" lang="en-US" altLang="ja-JP" sz="4800" dirty="0"/>
          </a:p>
          <a:p>
            <a:r>
              <a:rPr lang="fr-CA" altLang="ja-JP" sz="4800" dirty="0"/>
              <a:t>a</a:t>
            </a:r>
            <a:r>
              <a:rPr kumimoji="1" lang="fr-CA" altLang="ja-JP" sz="4800" dirty="0"/>
              <a:t>rgent</a:t>
            </a:r>
            <a:r>
              <a:rPr kumimoji="1" lang="ja-JP" altLang="en-US" sz="4800" dirty="0"/>
              <a:t>男</a:t>
            </a:r>
            <a:r>
              <a:rPr kumimoji="1" lang="fr-CA" altLang="ja-JP" sz="4800" dirty="0"/>
              <a:t> roi </a:t>
            </a:r>
            <a:r>
              <a:rPr kumimoji="1" lang="ja-JP" altLang="en-US" sz="4800" dirty="0"/>
              <a:t>男　　金</a:t>
            </a:r>
            <a:r>
              <a:rPr kumimoji="1" lang="en-US" altLang="ja-JP" sz="4800" dirty="0"/>
              <a:t>m</a:t>
            </a:r>
            <a:r>
              <a:rPr kumimoji="1" lang="ja-JP" altLang="en-US" sz="4800" dirty="0"/>
              <a:t>　王</a:t>
            </a:r>
            <a:r>
              <a:rPr kumimoji="1" lang="en-US" altLang="ja-JP" sz="4800" dirty="0"/>
              <a:t>m	</a:t>
            </a:r>
            <a:r>
              <a:rPr kumimoji="1" lang="ja-JP" altLang="en-US" sz="4800" dirty="0"/>
              <a:t>強力であるお金</a:t>
            </a:r>
            <a:endParaRPr kumimoji="1" lang="en-US" altLang="ja-JP" sz="4800" dirty="0"/>
          </a:p>
          <a:p>
            <a:r>
              <a:rPr lang="fr-CA" altLang="ja-JP" sz="4800" dirty="0"/>
              <a:t>enfant</a:t>
            </a:r>
            <a:r>
              <a:rPr lang="ja-JP" altLang="en-US" sz="4800" dirty="0"/>
              <a:t>男</a:t>
            </a:r>
            <a:r>
              <a:rPr lang="fr-CA" altLang="ja-JP" sz="4800" dirty="0"/>
              <a:t>  roi </a:t>
            </a:r>
            <a:r>
              <a:rPr lang="ja-JP" altLang="en-US" sz="4800" dirty="0"/>
              <a:t>男　　子供</a:t>
            </a:r>
            <a:r>
              <a:rPr lang="en-US" altLang="ja-JP" sz="4800" dirty="0"/>
              <a:t>m</a:t>
            </a:r>
            <a:r>
              <a:rPr lang="ja-JP" altLang="en-US" sz="4800" dirty="0"/>
              <a:t>　王</a:t>
            </a:r>
            <a:r>
              <a:rPr lang="en-US" altLang="ja-JP" sz="4800" dirty="0"/>
              <a:t>m</a:t>
            </a:r>
            <a:r>
              <a:rPr lang="ja-JP" altLang="en-US" sz="4800" dirty="0"/>
              <a:t>　　　</a:t>
            </a:r>
            <a:r>
              <a:rPr lang="en-US" altLang="ja-JP" sz="4800" dirty="0"/>
              <a:t>	</a:t>
            </a:r>
            <a:r>
              <a:rPr lang="ja-JP" altLang="en-US" sz="4800" dirty="0"/>
              <a:t>強力である子供</a:t>
            </a:r>
            <a:endParaRPr lang="en-US" altLang="ja-JP" sz="4800" dirty="0"/>
          </a:p>
          <a:p>
            <a:r>
              <a:rPr kumimoji="1" lang="fr-CA" altLang="ja-JP" sz="4800" dirty="0"/>
              <a:t>enfant</a:t>
            </a:r>
            <a:r>
              <a:rPr kumimoji="1" lang="ja-JP" altLang="en-US" sz="4800" dirty="0"/>
              <a:t>女　</a:t>
            </a:r>
            <a:r>
              <a:rPr kumimoji="1" lang="fr-CA" altLang="ja-JP" sz="4800" dirty="0"/>
              <a:t>reine</a:t>
            </a:r>
            <a:r>
              <a:rPr kumimoji="1" lang="ja-JP" altLang="en-US" sz="4800" dirty="0"/>
              <a:t>女　子供</a:t>
            </a:r>
            <a:r>
              <a:rPr kumimoji="1" lang="en-US" altLang="ja-JP" sz="4800" dirty="0"/>
              <a:t>f</a:t>
            </a:r>
            <a:r>
              <a:rPr kumimoji="1" lang="ja-JP" altLang="en-US" sz="4800" dirty="0"/>
              <a:t>　女王</a:t>
            </a:r>
            <a:r>
              <a:rPr kumimoji="1" lang="en-US" altLang="ja-JP" sz="4800" dirty="0"/>
              <a:t>f</a:t>
            </a:r>
            <a:r>
              <a:rPr kumimoji="1" lang="ja-JP" altLang="en-US" sz="4800" dirty="0"/>
              <a:t>　　　　</a:t>
            </a:r>
            <a:r>
              <a:rPr kumimoji="1" lang="en-US" altLang="ja-JP" sz="4800" dirty="0"/>
              <a:t>	</a:t>
            </a:r>
            <a:r>
              <a:rPr kumimoji="1" lang="ja-JP" altLang="en-US" sz="4800" dirty="0"/>
              <a:t>女王である子供（併置用法）</a:t>
            </a:r>
            <a:endParaRPr kumimoji="1" lang="en-US" altLang="ja-JP" sz="4800" dirty="0"/>
          </a:p>
          <a:p>
            <a:endParaRPr lang="en-US" altLang="ja-JP" dirty="0"/>
          </a:p>
        </p:txBody>
      </p:sp>
      <p:sp>
        <p:nvSpPr>
          <p:cNvPr id="4" name="正方形/長方形 3">
            <a:extLst>
              <a:ext uri="{FF2B5EF4-FFF2-40B4-BE49-F238E27FC236}">
                <a16:creationId xmlns:a16="http://schemas.microsoft.com/office/drawing/2014/main" id="{2A0E83C9-8173-4545-A1C8-E579356E0229}"/>
              </a:ext>
            </a:extLst>
          </p:cNvPr>
          <p:cNvSpPr/>
          <p:nvPr/>
        </p:nvSpPr>
        <p:spPr>
          <a:xfrm>
            <a:off x="1407089" y="1644159"/>
            <a:ext cx="9833935" cy="880369"/>
          </a:xfrm>
          <a:prstGeom prst="rect">
            <a:avLst/>
          </a:prstGeom>
        </p:spPr>
        <p:txBody>
          <a:bodyPr wrap="square">
            <a:spAutoFit/>
          </a:bodyPr>
          <a:lstStyle/>
          <a:p>
            <a:pPr lvl="0" algn="just">
              <a:lnSpc>
                <a:spcPct val="150000"/>
              </a:lnSpc>
              <a:spcAft>
                <a:spcPts val="0"/>
              </a:spcAft>
            </a:pPr>
            <a:r>
              <a:rPr lang="fr-FR" altLang="ja-JP" kern="100" dirty="0">
                <a:latin typeface="Times New Roman" panose="02020603050405020304" pitchFamily="18" charset="0"/>
                <a:ea typeface="游明朝" panose="02020400000000000000" pitchFamily="18" charset="-128"/>
              </a:rPr>
              <a:t>•	sport roi, instrument roi, argent roi, dollar roi, football roi, marché roi, fric roi ; 46 </a:t>
            </a:r>
            <a:r>
              <a:rPr lang="ja-JP" altLang="en-US" kern="100" dirty="0">
                <a:latin typeface="Times New Roman" panose="02020603050405020304" pitchFamily="18" charset="0"/>
                <a:ea typeface="游明朝" panose="02020400000000000000" pitchFamily="18" charset="-128"/>
              </a:rPr>
              <a:t>種類</a:t>
            </a:r>
            <a:endParaRPr lang="fr-FR" altLang="ja-JP" kern="100" dirty="0">
              <a:latin typeface="Times New Roman" panose="02020603050405020304" pitchFamily="18" charset="0"/>
              <a:ea typeface="游明朝" panose="02020400000000000000" pitchFamily="18" charset="-128"/>
            </a:endParaRPr>
          </a:p>
          <a:p>
            <a:pPr lvl="0" algn="just">
              <a:lnSpc>
                <a:spcPct val="150000"/>
              </a:lnSpc>
              <a:spcAft>
                <a:spcPts val="0"/>
              </a:spcAft>
            </a:pPr>
            <a:r>
              <a:rPr lang="fr-FR" altLang="ja-JP" kern="100" dirty="0">
                <a:latin typeface="Times New Roman" panose="02020603050405020304" pitchFamily="18" charset="0"/>
                <a:ea typeface="游明朝" panose="02020400000000000000" pitchFamily="18" charset="-128"/>
              </a:rPr>
              <a:t>•	épreuve reine, catégorie reine, discipline reine, élection reine, devise reine; 46 </a:t>
            </a:r>
            <a:r>
              <a:rPr lang="ja-JP" altLang="en-US" kern="100" dirty="0">
                <a:latin typeface="Times New Roman" panose="02020603050405020304" pitchFamily="18" charset="0"/>
                <a:ea typeface="游明朝" panose="02020400000000000000" pitchFamily="18" charset="-128"/>
              </a:rPr>
              <a:t>種類</a:t>
            </a:r>
          </a:p>
        </p:txBody>
      </p:sp>
      <p:sp>
        <p:nvSpPr>
          <p:cNvPr id="5" name="テキスト ボックス 4">
            <a:extLst>
              <a:ext uri="{FF2B5EF4-FFF2-40B4-BE49-F238E27FC236}">
                <a16:creationId xmlns:a16="http://schemas.microsoft.com/office/drawing/2014/main" id="{DD8F8C00-E40B-46EB-AFDB-001AD84127C9}"/>
              </a:ext>
            </a:extLst>
          </p:cNvPr>
          <p:cNvSpPr txBox="1"/>
          <p:nvPr/>
        </p:nvSpPr>
        <p:spPr>
          <a:xfrm>
            <a:off x="7461626" y="4649694"/>
            <a:ext cx="3968374" cy="923330"/>
          </a:xfrm>
          <a:prstGeom prst="rect">
            <a:avLst/>
          </a:prstGeom>
          <a:noFill/>
          <a:ln>
            <a:solidFill>
              <a:srgbClr val="FF5050"/>
            </a:solidFill>
          </a:ln>
        </p:spPr>
        <p:txBody>
          <a:bodyPr wrap="square" rtlCol="0">
            <a:spAutoFit/>
          </a:bodyPr>
          <a:lstStyle/>
          <a:p>
            <a:r>
              <a:rPr kumimoji="1" lang="fr-CA" altLang="ja-JP" dirty="0"/>
              <a:t>roi</a:t>
            </a:r>
            <a:r>
              <a:rPr kumimoji="1" lang="ja-JP" altLang="en-US" dirty="0"/>
              <a:t>と</a:t>
            </a:r>
            <a:r>
              <a:rPr kumimoji="1" lang="fr-CA" altLang="ja-JP" dirty="0"/>
              <a:t>reine</a:t>
            </a:r>
            <a:r>
              <a:rPr kumimoji="1" lang="ja-JP" altLang="en-US" dirty="0"/>
              <a:t>は常に意味が同じというわけではない。</a:t>
            </a:r>
            <a:r>
              <a:rPr kumimoji="1" lang="en-US" altLang="ja-JP" dirty="0" err="1"/>
              <a:t>roi</a:t>
            </a:r>
            <a:r>
              <a:rPr kumimoji="1" lang="ja-JP" altLang="en-US" dirty="0"/>
              <a:t>には</a:t>
            </a:r>
            <a:r>
              <a:rPr kumimoji="1" lang="fr-CA" altLang="ja-JP" dirty="0" err="1"/>
              <a:t>negative</a:t>
            </a:r>
            <a:r>
              <a:rPr kumimoji="1" lang="ja-JP" altLang="en-US" dirty="0"/>
              <a:t>な意味がある。</a:t>
            </a:r>
          </a:p>
        </p:txBody>
      </p:sp>
    </p:spTree>
    <p:extLst>
      <p:ext uri="{BB962C8B-B14F-4D97-AF65-F5344CB8AC3E}">
        <p14:creationId xmlns:p14="http://schemas.microsoft.com/office/powerpoint/2010/main" val="3460648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68F7C7-630F-42FA-904B-E9CCC2450116}"/>
              </a:ext>
            </a:extLst>
          </p:cNvPr>
          <p:cNvSpPr>
            <a:spLocks noGrp="1"/>
          </p:cNvSpPr>
          <p:nvPr>
            <p:ph type="title"/>
          </p:nvPr>
        </p:nvSpPr>
        <p:spPr>
          <a:xfrm>
            <a:off x="1251678" y="382385"/>
            <a:ext cx="9989346" cy="1357403"/>
          </a:xfrm>
        </p:spPr>
        <p:txBody>
          <a:bodyPr>
            <a:normAutofit/>
          </a:bodyPr>
          <a:lstStyle/>
          <a:p>
            <a:r>
              <a:rPr lang="fr-CA" altLang="ja-JP" dirty="0">
                <a:latin typeface="+mj-ea"/>
              </a:rPr>
              <a:t>Mère père </a:t>
            </a:r>
            <a:r>
              <a:rPr lang="ja-JP" altLang="en-US" dirty="0">
                <a:latin typeface="+mj-ea"/>
              </a:rPr>
              <a:t>母・父</a:t>
            </a:r>
            <a:r>
              <a:rPr lang="ja-JP" altLang="en-US" dirty="0"/>
              <a:t>（フランス語）</a:t>
            </a:r>
            <a:br>
              <a:rPr lang="en-US" altLang="ja-JP" dirty="0"/>
            </a:br>
            <a:endParaRPr kumimoji="1" lang="ja-JP" altLang="en-US" sz="4000" dirty="0">
              <a:latin typeface="+mj-ea"/>
            </a:endParaRPr>
          </a:p>
        </p:txBody>
      </p:sp>
      <p:sp>
        <p:nvSpPr>
          <p:cNvPr id="7" name="Rectangle 1">
            <a:extLst>
              <a:ext uri="{FF2B5EF4-FFF2-40B4-BE49-F238E27FC236}">
                <a16:creationId xmlns:a16="http://schemas.microsoft.com/office/drawing/2014/main" id="{66818BE7-C7B8-43B5-9846-C3318660B2FE}"/>
              </a:ext>
            </a:extLst>
          </p:cNvPr>
          <p:cNvSpPr>
            <a:spLocks noChangeArrowheads="1"/>
          </p:cNvSpPr>
          <p:nvPr/>
        </p:nvSpPr>
        <p:spPr bwMode="auto">
          <a:xfrm>
            <a:off x="4552950" y="1971406"/>
            <a:ext cx="1501391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9F71F499-AA17-47EE-9A86-F6CAD0B953B4}"/>
              </a:ext>
            </a:extLst>
          </p:cNvPr>
          <p:cNvSpPr>
            <a:spLocks noGrp="1"/>
          </p:cNvSpPr>
          <p:nvPr>
            <p:ph idx="1"/>
          </p:nvPr>
        </p:nvSpPr>
        <p:spPr>
          <a:xfrm>
            <a:off x="1251678" y="1739788"/>
            <a:ext cx="10178322" cy="4189614"/>
          </a:xfrm>
        </p:spPr>
        <p:txBody>
          <a:bodyPr>
            <a:normAutofit fontScale="92500" lnSpcReduction="10000"/>
          </a:bodyPr>
          <a:lstStyle/>
          <a:p>
            <a:endParaRPr lang="en-US" altLang="ja-JP" dirty="0"/>
          </a:p>
          <a:p>
            <a:r>
              <a:rPr lang="fr-FR" altLang="ja-JP" dirty="0"/>
              <a:t>maison mère, société mère, église mère, organisation mère, entreprise mère, association mère, usine mère, etc.</a:t>
            </a:r>
          </a:p>
          <a:p>
            <a:pPr marL="457200" indent="-457200">
              <a:buFont typeface="+mj-lt"/>
              <a:buAutoNum type="arabicPeriod"/>
            </a:pPr>
            <a:r>
              <a:rPr lang="fr-FR" altLang="ja-JP" dirty="0"/>
              <a:t>Bernard Berthet gagnait la </a:t>
            </a:r>
            <a:r>
              <a:rPr lang="fr-FR" altLang="ja-JP" dirty="0">
                <a:highlight>
                  <a:srgbClr val="FFFF00"/>
                </a:highlight>
              </a:rPr>
              <a:t>maison-mère </a:t>
            </a:r>
            <a:r>
              <a:rPr lang="fr-FR" altLang="ja-JP" dirty="0"/>
              <a:t>de la congrégation à Rome. (</a:t>
            </a:r>
            <a:r>
              <a:rPr lang="fr-FR" altLang="ja-JP" dirty="0" err="1"/>
              <a:t>Febvre.L</a:t>
            </a:r>
            <a:r>
              <a:rPr lang="fr-FR" altLang="ja-JP" dirty="0"/>
              <a:t>, Combats pour l’histoire, 1952) ; </a:t>
            </a:r>
          </a:p>
          <a:p>
            <a:pPr marL="457200" indent="-457200">
              <a:buFont typeface="+mj-lt"/>
              <a:buAutoNum type="arabicPeriod"/>
            </a:pPr>
            <a:r>
              <a:rPr lang="fr-FR" altLang="ja-JP" dirty="0"/>
              <a:t>Le bénéfice de la </a:t>
            </a:r>
            <a:r>
              <a:rPr lang="fr-FR" altLang="ja-JP" dirty="0">
                <a:highlight>
                  <a:srgbClr val="FFFF00"/>
                </a:highlight>
              </a:rPr>
              <a:t>société mère </a:t>
            </a:r>
            <a:r>
              <a:rPr lang="fr-FR" altLang="ja-JP" dirty="0"/>
              <a:t>est également en régression … (LM 1988) ;.</a:t>
            </a:r>
          </a:p>
          <a:p>
            <a:pPr marL="457200" indent="-457200">
              <a:buFont typeface="+mj-lt"/>
              <a:buAutoNum type="arabicPeriod"/>
            </a:pPr>
            <a:r>
              <a:rPr lang="fr-CA" altLang="ja-JP" dirty="0"/>
              <a:t>« </a:t>
            </a:r>
            <a:r>
              <a:rPr lang="fr-FR" altLang="ja-JP" dirty="0"/>
              <a:t>le groupe américain Warner Lambert » a annoncé qu’il entamait des discussions en vue d’une fusion avec Pfizer. Il a cédé aux injonctions du </a:t>
            </a:r>
            <a:r>
              <a:rPr lang="fr-FR" altLang="ja-JP" dirty="0">
                <a:highlight>
                  <a:srgbClr val="FFFF00"/>
                </a:highlight>
              </a:rPr>
              <a:t>laboratoire père </a:t>
            </a:r>
            <a:r>
              <a:rPr lang="fr-FR" altLang="ja-JP" dirty="0"/>
              <a:t>du Viagra,  (LM 2000) ; </a:t>
            </a:r>
          </a:p>
          <a:p>
            <a:pPr marL="0" indent="0">
              <a:buNone/>
            </a:pPr>
            <a:r>
              <a:rPr lang="fr-FR" altLang="ja-JP" dirty="0"/>
              <a:t>maison</a:t>
            </a:r>
            <a:r>
              <a:rPr lang="ja-JP" altLang="en-US" dirty="0"/>
              <a:t>女</a:t>
            </a:r>
            <a:r>
              <a:rPr lang="fr-CA" altLang="ja-JP" dirty="0"/>
              <a:t> mère</a:t>
            </a:r>
            <a:r>
              <a:rPr lang="ja-JP" altLang="en-US" dirty="0"/>
              <a:t>女　　家</a:t>
            </a:r>
            <a:r>
              <a:rPr lang="fr-CA" altLang="ja-JP" dirty="0"/>
              <a:t>f </a:t>
            </a:r>
            <a:r>
              <a:rPr lang="ja-JP" altLang="en-US" dirty="0"/>
              <a:t>母</a:t>
            </a:r>
            <a:r>
              <a:rPr lang="fr-CA" altLang="ja-JP" dirty="0"/>
              <a:t>f</a:t>
            </a:r>
            <a:r>
              <a:rPr lang="ja-JP" altLang="en-US" dirty="0"/>
              <a:t>　　親会社</a:t>
            </a:r>
            <a:endParaRPr lang="fr-CA" altLang="ja-JP" dirty="0"/>
          </a:p>
          <a:p>
            <a:pPr marL="0" indent="0">
              <a:buNone/>
            </a:pPr>
            <a:r>
              <a:rPr lang="fr-CA" altLang="ja-JP" dirty="0"/>
              <a:t>société</a:t>
            </a:r>
            <a:r>
              <a:rPr lang="ja-JP" altLang="en-US" dirty="0"/>
              <a:t>女</a:t>
            </a:r>
            <a:r>
              <a:rPr lang="fr-CA" altLang="ja-JP" dirty="0"/>
              <a:t> mère </a:t>
            </a:r>
            <a:r>
              <a:rPr lang="ja-JP" altLang="en-US" dirty="0"/>
              <a:t>女　会社</a:t>
            </a:r>
            <a:r>
              <a:rPr lang="fr-CA" altLang="ja-JP" dirty="0"/>
              <a:t>f </a:t>
            </a:r>
            <a:r>
              <a:rPr lang="ja-JP" altLang="en-US" dirty="0"/>
              <a:t>母</a:t>
            </a:r>
            <a:r>
              <a:rPr lang="fr-CA" altLang="ja-JP" dirty="0"/>
              <a:t>f</a:t>
            </a:r>
            <a:r>
              <a:rPr lang="ja-JP" altLang="en-US" dirty="0"/>
              <a:t>　　親会社</a:t>
            </a:r>
            <a:endParaRPr lang="fr-CA" altLang="ja-JP" dirty="0"/>
          </a:p>
          <a:p>
            <a:pPr marL="0" indent="0">
              <a:buNone/>
            </a:pPr>
            <a:r>
              <a:rPr lang="fr-CA" altLang="ja-JP" dirty="0"/>
              <a:t>laboratoire</a:t>
            </a:r>
            <a:r>
              <a:rPr lang="ja-JP" altLang="en-US" dirty="0"/>
              <a:t>男　</a:t>
            </a:r>
            <a:r>
              <a:rPr lang="fr-CA" altLang="ja-JP" dirty="0"/>
              <a:t>père</a:t>
            </a:r>
            <a:r>
              <a:rPr lang="ja-JP" altLang="en-US" dirty="0"/>
              <a:t>男　研究所</a:t>
            </a:r>
            <a:r>
              <a:rPr lang="fr-CA" altLang="ja-JP" dirty="0"/>
              <a:t>m </a:t>
            </a:r>
            <a:r>
              <a:rPr lang="ja-JP" altLang="en-US" dirty="0"/>
              <a:t>父</a:t>
            </a:r>
            <a:r>
              <a:rPr lang="fr-CA" altLang="ja-JP" dirty="0"/>
              <a:t>m </a:t>
            </a:r>
            <a:r>
              <a:rPr lang="ja-JP" altLang="en-US" dirty="0"/>
              <a:t>バイアグラを生みだした研究所</a:t>
            </a:r>
            <a:endParaRPr lang="fr-CA" altLang="ja-JP" dirty="0"/>
          </a:p>
          <a:p>
            <a:pPr marL="0" indent="0">
              <a:buNone/>
            </a:pPr>
            <a:endParaRPr lang="fr-FR" altLang="ja-JP" dirty="0"/>
          </a:p>
          <a:p>
            <a:pPr marL="0" indent="0">
              <a:buNone/>
            </a:pPr>
            <a:endParaRPr lang="fr-FR" altLang="ja-JP" dirty="0"/>
          </a:p>
        </p:txBody>
      </p:sp>
      <p:sp>
        <p:nvSpPr>
          <p:cNvPr id="4" name="正方形/長方形 3">
            <a:extLst>
              <a:ext uri="{FF2B5EF4-FFF2-40B4-BE49-F238E27FC236}">
                <a16:creationId xmlns:a16="http://schemas.microsoft.com/office/drawing/2014/main" id="{2A0E83C9-8173-4545-A1C8-E579356E0229}"/>
              </a:ext>
            </a:extLst>
          </p:cNvPr>
          <p:cNvSpPr/>
          <p:nvPr/>
        </p:nvSpPr>
        <p:spPr>
          <a:xfrm>
            <a:off x="1329383" y="1698896"/>
            <a:ext cx="9833935" cy="464871"/>
          </a:xfrm>
          <a:prstGeom prst="rect">
            <a:avLst/>
          </a:prstGeom>
        </p:spPr>
        <p:txBody>
          <a:bodyPr wrap="square">
            <a:spAutoFit/>
          </a:bodyPr>
          <a:lstStyle/>
          <a:p>
            <a:pPr lvl="0" algn="just">
              <a:lnSpc>
                <a:spcPct val="150000"/>
              </a:lnSpc>
              <a:spcAft>
                <a:spcPts val="0"/>
              </a:spcAft>
            </a:pPr>
            <a:r>
              <a:rPr lang="ja-JP" altLang="fr-CA" kern="100" dirty="0" err="1">
                <a:solidFill>
                  <a:srgbClr val="FF0000"/>
                </a:solidFill>
                <a:latin typeface="Times New Roman" panose="02020603050405020304" pitchFamily="18" charset="0"/>
                <a:ea typeface="游明朝" panose="02020400000000000000" pitchFamily="18" charset="-128"/>
              </a:rPr>
              <a:t>ｍ</a:t>
            </a:r>
            <a:r>
              <a:rPr lang="fr-CA" altLang="ja-JP" kern="100" dirty="0">
                <a:solidFill>
                  <a:srgbClr val="FF0000"/>
                </a:solidFill>
                <a:latin typeface="Times New Roman" panose="02020603050405020304" pitchFamily="18" charset="0"/>
                <a:ea typeface="游明朝" panose="02020400000000000000" pitchFamily="18" charset="-128"/>
              </a:rPr>
              <a:t>ère </a:t>
            </a:r>
            <a:r>
              <a:rPr lang="fr-FR" altLang="ja-JP" kern="100" dirty="0">
                <a:solidFill>
                  <a:srgbClr val="FF0000"/>
                </a:solidFill>
                <a:latin typeface="Times New Roman" panose="02020603050405020304" pitchFamily="18" charset="0"/>
                <a:ea typeface="游明朝" panose="02020400000000000000" pitchFamily="18" charset="-128"/>
              </a:rPr>
              <a:t>89 </a:t>
            </a:r>
            <a:r>
              <a:rPr lang="ja-JP" altLang="en-US" kern="100" dirty="0">
                <a:solidFill>
                  <a:srgbClr val="FF0000"/>
                </a:solidFill>
                <a:latin typeface="Times New Roman" panose="02020603050405020304" pitchFamily="18" charset="0"/>
                <a:ea typeface="游明朝" panose="02020400000000000000" pitchFamily="18" charset="-128"/>
              </a:rPr>
              <a:t>種類</a:t>
            </a:r>
            <a:r>
              <a:rPr lang="fr-FR" altLang="ja-JP" kern="100" dirty="0">
                <a:solidFill>
                  <a:srgbClr val="FF0000"/>
                </a:solidFill>
                <a:latin typeface="Times New Roman" panose="02020603050405020304" pitchFamily="18" charset="0"/>
                <a:ea typeface="游明朝" panose="02020400000000000000" pitchFamily="18" charset="-128"/>
              </a:rPr>
              <a:t> (1888 </a:t>
            </a:r>
            <a:r>
              <a:rPr lang="fr-FR" altLang="ja-JP" kern="100" dirty="0" err="1">
                <a:solidFill>
                  <a:srgbClr val="FF0000"/>
                </a:solidFill>
                <a:latin typeface="Times New Roman" panose="02020603050405020304" pitchFamily="18" charset="0"/>
                <a:ea typeface="游明朝" panose="02020400000000000000" pitchFamily="18" charset="-128"/>
              </a:rPr>
              <a:t>tokens</a:t>
            </a:r>
            <a:r>
              <a:rPr lang="fr-FR" altLang="ja-JP" kern="100" dirty="0">
                <a:solidFill>
                  <a:srgbClr val="FF0000"/>
                </a:solidFill>
                <a:latin typeface="Times New Roman" panose="02020603050405020304" pitchFamily="18" charset="0"/>
                <a:ea typeface="游明朝" panose="02020400000000000000" pitchFamily="18" charset="-128"/>
              </a:rPr>
              <a:t>)  père 1</a:t>
            </a:r>
            <a:r>
              <a:rPr lang="ja-JP" altLang="en-US" kern="100" dirty="0">
                <a:solidFill>
                  <a:srgbClr val="FF0000"/>
                </a:solidFill>
                <a:latin typeface="Times New Roman" panose="02020603050405020304" pitchFamily="18" charset="0"/>
                <a:ea typeface="游明朝" panose="02020400000000000000" pitchFamily="18" charset="-128"/>
              </a:rPr>
              <a:t>種類</a:t>
            </a:r>
            <a:r>
              <a:rPr lang="en-US" altLang="ja-JP" kern="100" dirty="0">
                <a:solidFill>
                  <a:srgbClr val="FF0000"/>
                </a:solidFill>
                <a:latin typeface="Times New Roman" panose="02020603050405020304" pitchFamily="18" charset="0"/>
                <a:ea typeface="游明朝" panose="02020400000000000000" pitchFamily="18" charset="-128"/>
              </a:rPr>
              <a:t>1</a:t>
            </a:r>
            <a:r>
              <a:rPr lang="ja-JP" altLang="en-US" kern="100" dirty="0">
                <a:solidFill>
                  <a:srgbClr val="FF0000"/>
                </a:solidFill>
                <a:latin typeface="Times New Roman" panose="02020603050405020304" pitchFamily="18" charset="0"/>
                <a:ea typeface="游明朝" panose="02020400000000000000" pitchFamily="18" charset="-128"/>
              </a:rPr>
              <a:t>例のみ</a:t>
            </a:r>
            <a:r>
              <a:rPr lang="ja-JP" altLang="en-US" kern="100" dirty="0">
                <a:latin typeface="Times New Roman" panose="02020603050405020304" pitchFamily="18" charset="0"/>
                <a:ea typeface="游明朝" panose="02020400000000000000" pitchFamily="18" charset="-128"/>
              </a:rPr>
              <a:t>（</a:t>
            </a:r>
            <a:r>
              <a:rPr lang="fr-CA" altLang="ja-JP" kern="100" dirty="0">
                <a:latin typeface="Times New Roman" panose="02020603050405020304" pitchFamily="18" charset="0"/>
                <a:ea typeface="游明朝" panose="02020400000000000000" pitchFamily="18" charset="-128"/>
              </a:rPr>
              <a:t>laboratoire père)</a:t>
            </a:r>
            <a:endParaRPr lang="ja-JP" altLang="en-US" kern="100" dirty="0">
              <a:latin typeface="Times New Roman" panose="02020603050405020304" pitchFamily="18" charset="0"/>
              <a:ea typeface="游明朝" panose="02020400000000000000" pitchFamily="18" charset="-128"/>
            </a:endParaRPr>
          </a:p>
        </p:txBody>
      </p:sp>
      <p:sp>
        <p:nvSpPr>
          <p:cNvPr id="5" name="テキスト ボックス 4">
            <a:extLst>
              <a:ext uri="{FF2B5EF4-FFF2-40B4-BE49-F238E27FC236}">
                <a16:creationId xmlns:a16="http://schemas.microsoft.com/office/drawing/2014/main" id="{B31D1FD5-B689-46E8-B2A9-84240300F3F3}"/>
              </a:ext>
            </a:extLst>
          </p:cNvPr>
          <p:cNvSpPr txBox="1"/>
          <p:nvPr/>
        </p:nvSpPr>
        <p:spPr>
          <a:xfrm>
            <a:off x="8347341" y="4606657"/>
            <a:ext cx="3266662" cy="1754326"/>
          </a:xfrm>
          <a:prstGeom prst="rect">
            <a:avLst/>
          </a:prstGeom>
          <a:noFill/>
          <a:ln>
            <a:solidFill>
              <a:srgbClr val="FF0000"/>
            </a:solidFill>
          </a:ln>
        </p:spPr>
        <p:txBody>
          <a:bodyPr wrap="square" rtlCol="0">
            <a:spAutoFit/>
          </a:bodyPr>
          <a:lstStyle/>
          <a:p>
            <a:r>
              <a:rPr kumimoji="1" lang="fr-CA" altLang="ja-JP" dirty="0"/>
              <a:t>mère</a:t>
            </a:r>
            <a:r>
              <a:rPr kumimoji="1" lang="ja-JP" altLang="en-US" dirty="0"/>
              <a:t>と</a:t>
            </a:r>
            <a:r>
              <a:rPr kumimoji="1" lang="fr-CA" altLang="ja-JP" dirty="0"/>
              <a:t>père</a:t>
            </a:r>
            <a:r>
              <a:rPr kumimoji="1" lang="ja-JP" altLang="en-US" dirty="0"/>
              <a:t>では分布が全く異なる。父母という一つの語彙素の男性形と女性形ととらえることは全くできない。</a:t>
            </a:r>
            <a:r>
              <a:rPr kumimoji="1" lang="fr-CA" altLang="ja-JP" dirty="0"/>
              <a:t>mère</a:t>
            </a:r>
            <a:r>
              <a:rPr kumimoji="1" lang="ja-JP" altLang="en-US" dirty="0"/>
              <a:t>は女性名詞とのみ共起する。</a:t>
            </a:r>
            <a:r>
              <a:rPr kumimoji="1" lang="fr-CA" altLang="ja-JP" dirty="0"/>
              <a:t>père</a:t>
            </a:r>
            <a:r>
              <a:rPr kumimoji="1" lang="ja-JP" altLang="en-US" dirty="0"/>
              <a:t>は</a:t>
            </a:r>
            <a:r>
              <a:rPr kumimoji="1" lang="fr-CA" altLang="ja-JP" dirty="0"/>
              <a:t>mère</a:t>
            </a:r>
            <a:r>
              <a:rPr kumimoji="1" lang="ja-JP" altLang="en-US" dirty="0"/>
              <a:t>と同等の使い方はできない。</a:t>
            </a:r>
          </a:p>
        </p:txBody>
      </p:sp>
    </p:spTree>
    <p:extLst>
      <p:ext uri="{BB962C8B-B14F-4D97-AF65-F5344CB8AC3E}">
        <p14:creationId xmlns:p14="http://schemas.microsoft.com/office/powerpoint/2010/main" val="2620219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6C0CC7-BAE4-FDA4-92D0-E901774026D7}"/>
              </a:ext>
            </a:extLst>
          </p:cNvPr>
          <p:cNvSpPr>
            <a:spLocks noGrp="1"/>
          </p:cNvSpPr>
          <p:nvPr>
            <p:ph type="title"/>
          </p:nvPr>
        </p:nvSpPr>
        <p:spPr/>
        <p:txBody>
          <a:bodyPr/>
          <a:lstStyle/>
          <a:p>
            <a:r>
              <a:rPr kumimoji="1" lang="ja-JP" altLang="en-US" dirty="0"/>
              <a:t>フランス語の</a:t>
            </a:r>
            <a:r>
              <a:rPr kumimoji="1" lang="en-US" altLang="ja-JP" dirty="0"/>
              <a:t>N</a:t>
            </a:r>
            <a:r>
              <a:rPr kumimoji="1" lang="ja-JP" altLang="en-US" dirty="0"/>
              <a:t>＋親族名称のまとめ</a:t>
            </a:r>
          </a:p>
        </p:txBody>
      </p:sp>
      <p:sp>
        <p:nvSpPr>
          <p:cNvPr id="3" name="コンテンツ プレースホルダー 2">
            <a:extLst>
              <a:ext uri="{FF2B5EF4-FFF2-40B4-BE49-F238E27FC236}">
                <a16:creationId xmlns:a16="http://schemas.microsoft.com/office/drawing/2014/main" id="{8AFB1D6A-9154-14F9-9F5E-D44BCB2B87DD}"/>
              </a:ext>
            </a:extLst>
          </p:cNvPr>
          <p:cNvSpPr>
            <a:spLocks noGrp="1"/>
          </p:cNvSpPr>
          <p:nvPr>
            <p:ph idx="1"/>
          </p:nvPr>
        </p:nvSpPr>
        <p:spPr>
          <a:xfrm>
            <a:off x="1407246" y="2548037"/>
            <a:ext cx="10058400" cy="4023360"/>
          </a:xfrm>
        </p:spPr>
        <p:txBody>
          <a:bodyPr/>
          <a:lstStyle/>
          <a:p>
            <a:pPr>
              <a:buFont typeface="Wingdings" panose="05000000000000000000" pitchFamily="2" charset="2"/>
              <a:buChar char="l"/>
            </a:pPr>
            <a:r>
              <a:rPr kumimoji="1" lang="fr-CA" altLang="ja-JP" dirty="0"/>
              <a:t>Mère</a:t>
            </a:r>
            <a:r>
              <a:rPr lang="ja-JP" altLang="en-US" dirty="0"/>
              <a:t>が出発点 </a:t>
            </a:r>
            <a:r>
              <a:rPr lang="fr-CA" altLang="ja-JP" dirty="0"/>
              <a:t>(père</a:t>
            </a:r>
            <a:r>
              <a:rPr lang="ja-JP" altLang="en-US" dirty="0"/>
              <a:t>は不在）</a:t>
            </a:r>
            <a:endParaRPr lang="en-US" altLang="ja-JP" dirty="0"/>
          </a:p>
          <a:p>
            <a:pPr>
              <a:buFont typeface="Wingdings" panose="05000000000000000000" pitchFamily="2" charset="2"/>
              <a:buChar char="l"/>
            </a:pPr>
            <a:r>
              <a:rPr lang="ja-JP" altLang="en-US" dirty="0"/>
              <a:t>文法上の性の一致が</a:t>
            </a:r>
            <a:r>
              <a:rPr lang="en-US" altLang="ja-JP" dirty="0"/>
              <a:t>NN</a:t>
            </a:r>
            <a:r>
              <a:rPr lang="ja-JP" altLang="en-US" dirty="0"/>
              <a:t>の共起の制約となる。</a:t>
            </a:r>
            <a:endParaRPr kumimoji="1" lang="ja-JP" altLang="en-US" dirty="0"/>
          </a:p>
        </p:txBody>
      </p:sp>
      <p:graphicFrame>
        <p:nvGraphicFramePr>
          <p:cNvPr id="4" name="図表 3">
            <a:extLst>
              <a:ext uri="{FF2B5EF4-FFF2-40B4-BE49-F238E27FC236}">
                <a16:creationId xmlns:a16="http://schemas.microsoft.com/office/drawing/2014/main" id="{32924F8F-1ACB-2B59-8993-CC01EEE85D0F}"/>
              </a:ext>
            </a:extLst>
          </p:cNvPr>
          <p:cNvGraphicFramePr/>
          <p:nvPr>
            <p:extLst>
              <p:ext uri="{D42A27DB-BD31-4B8C-83A1-F6EECF244321}">
                <p14:modId xmlns:p14="http://schemas.microsoft.com/office/powerpoint/2010/main" val="2784537106"/>
              </p:ext>
            </p:extLst>
          </p:nvPr>
        </p:nvGraphicFramePr>
        <p:xfrm>
          <a:off x="6436446" y="2548037"/>
          <a:ext cx="5376190" cy="3433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正方形/長方形 7">
            <a:extLst>
              <a:ext uri="{FF2B5EF4-FFF2-40B4-BE49-F238E27FC236}">
                <a16:creationId xmlns:a16="http://schemas.microsoft.com/office/drawing/2014/main" id="{42790379-20AB-E188-178F-A616ADBE65DF}"/>
              </a:ext>
            </a:extLst>
          </p:cNvPr>
          <p:cNvSpPr/>
          <p:nvPr/>
        </p:nvSpPr>
        <p:spPr>
          <a:xfrm>
            <a:off x="2363817" y="4650259"/>
            <a:ext cx="858159" cy="4118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fr-CA" altLang="ja-JP" dirty="0"/>
              <a:t>roi </a:t>
            </a:r>
            <a:endParaRPr kumimoji="1" lang="ja-JP" altLang="en-US" dirty="0"/>
          </a:p>
        </p:txBody>
      </p:sp>
      <p:sp>
        <p:nvSpPr>
          <p:cNvPr id="9" name="正方形/長方形 8">
            <a:extLst>
              <a:ext uri="{FF2B5EF4-FFF2-40B4-BE49-F238E27FC236}">
                <a16:creationId xmlns:a16="http://schemas.microsoft.com/office/drawing/2014/main" id="{9631F9D2-E6F9-8717-4CA1-BD0799370CD4}"/>
              </a:ext>
            </a:extLst>
          </p:cNvPr>
          <p:cNvSpPr/>
          <p:nvPr/>
        </p:nvSpPr>
        <p:spPr>
          <a:xfrm>
            <a:off x="3568966" y="4650259"/>
            <a:ext cx="858159" cy="4118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fr-CA" altLang="ja-JP" dirty="0"/>
              <a:t>reine</a:t>
            </a:r>
            <a:endParaRPr kumimoji="1" lang="ja-JP" altLang="en-US" dirty="0"/>
          </a:p>
        </p:txBody>
      </p:sp>
      <p:sp>
        <p:nvSpPr>
          <p:cNvPr id="10" name="楕円 9">
            <a:extLst>
              <a:ext uri="{FF2B5EF4-FFF2-40B4-BE49-F238E27FC236}">
                <a16:creationId xmlns:a16="http://schemas.microsoft.com/office/drawing/2014/main" id="{753665E7-DC07-24C2-91E3-21F46C1F407D}"/>
              </a:ext>
            </a:extLst>
          </p:cNvPr>
          <p:cNvSpPr/>
          <p:nvPr/>
        </p:nvSpPr>
        <p:spPr>
          <a:xfrm>
            <a:off x="1977081" y="4341341"/>
            <a:ext cx="2982097" cy="111210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9059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705A88-6819-460C-AEDC-B967E5C6E821}"/>
              </a:ext>
            </a:extLst>
          </p:cNvPr>
          <p:cNvSpPr>
            <a:spLocks noGrp="1"/>
          </p:cNvSpPr>
          <p:nvPr>
            <p:ph type="title"/>
          </p:nvPr>
        </p:nvSpPr>
        <p:spPr>
          <a:xfrm>
            <a:off x="965866" y="268827"/>
            <a:ext cx="9833548" cy="1325563"/>
          </a:xfrm>
        </p:spPr>
        <p:txBody>
          <a:bodyPr anchor="b">
            <a:normAutofit/>
          </a:bodyPr>
          <a:lstStyle/>
          <a:p>
            <a:pPr algn="ctr"/>
            <a:r>
              <a:rPr lang="ja-JP" altLang="en-US" sz="3600" dirty="0">
                <a:solidFill>
                  <a:schemeClr val="tx2"/>
                </a:solidFill>
              </a:rPr>
              <a:t>目次</a:t>
            </a:r>
            <a:br>
              <a:rPr kumimoji="1" lang="fr-CA" altLang="ja-JP" sz="3600" dirty="0">
                <a:solidFill>
                  <a:schemeClr val="tx2"/>
                </a:solidFill>
              </a:rPr>
            </a:br>
            <a:endParaRPr kumimoji="1" lang="ja-JP" altLang="en-US" sz="3600" dirty="0">
              <a:solidFill>
                <a:schemeClr val="tx2"/>
              </a:solidFill>
            </a:endParaRPr>
          </a:p>
        </p:txBody>
      </p:sp>
      <p:sp>
        <p:nvSpPr>
          <p:cNvPr id="22" name="コンテンツ プレースホルダー 2">
            <a:extLst>
              <a:ext uri="{FF2B5EF4-FFF2-40B4-BE49-F238E27FC236}">
                <a16:creationId xmlns:a16="http://schemas.microsoft.com/office/drawing/2014/main" id="{DAFF27B2-4136-45F9-980A-8817419847EA}"/>
              </a:ext>
            </a:extLst>
          </p:cNvPr>
          <p:cNvSpPr>
            <a:spLocks noGrp="1"/>
          </p:cNvSpPr>
          <p:nvPr>
            <p:ph idx="1"/>
          </p:nvPr>
        </p:nvSpPr>
        <p:spPr>
          <a:xfrm>
            <a:off x="2348992" y="1696720"/>
            <a:ext cx="6705600" cy="5161280"/>
          </a:xfrm>
        </p:spPr>
        <p:txBody>
          <a:bodyPr>
            <a:normAutofit fontScale="70000" lnSpcReduction="20000"/>
          </a:bodyPr>
          <a:lstStyle/>
          <a:p>
            <a:pPr marL="342900" indent="-342900">
              <a:buFont typeface="+mj-lt"/>
              <a:buAutoNum type="arabicPeriod"/>
            </a:pPr>
            <a:r>
              <a:rPr kumimoji="1" lang="ja-JP" altLang="en-US" sz="1700" dirty="0">
                <a:solidFill>
                  <a:schemeClr val="tx2"/>
                </a:solidFill>
              </a:rPr>
              <a:t>はじめに</a:t>
            </a:r>
            <a:endParaRPr kumimoji="1" lang="fr-CA" altLang="ja-JP" sz="1700" dirty="0">
              <a:solidFill>
                <a:schemeClr val="tx2"/>
              </a:solidFill>
            </a:endParaRPr>
          </a:p>
          <a:p>
            <a:pPr marL="457200" lvl="1" indent="0">
              <a:buNone/>
            </a:pPr>
            <a:r>
              <a:rPr lang="fr-CA" altLang="ja-JP" sz="1700" dirty="0">
                <a:solidFill>
                  <a:schemeClr val="tx2"/>
                </a:solidFill>
              </a:rPr>
              <a:t>Trois découvertes sur la construction </a:t>
            </a:r>
            <a:r>
              <a:rPr lang="en-GB" altLang="ja-JP" sz="1700" dirty="0">
                <a:solidFill>
                  <a:schemeClr val="tx2"/>
                </a:solidFill>
              </a:rPr>
              <a:t>[NNH </a:t>
            </a:r>
            <a:r>
              <a:rPr lang="en-US" altLang="ja-JP" sz="1700" dirty="0">
                <a:solidFill>
                  <a:schemeClr val="tx2"/>
                </a:solidFill>
              </a:rPr>
              <a:t>+ NH.P]</a:t>
            </a:r>
            <a:r>
              <a:rPr lang="fr-CA" altLang="ja-JP" sz="1700" dirty="0">
                <a:solidFill>
                  <a:schemeClr val="tx2"/>
                </a:solidFill>
              </a:rPr>
              <a:t> en français et en japonais (Fujimura</a:t>
            </a:r>
            <a:r>
              <a:rPr lang="en-US" altLang="ja-JP" sz="1700" dirty="0">
                <a:solidFill>
                  <a:schemeClr val="tx2"/>
                </a:solidFill>
              </a:rPr>
              <a:t>:</a:t>
            </a:r>
            <a:r>
              <a:rPr lang="fr-CA" altLang="ja-JP" sz="1700" dirty="0">
                <a:solidFill>
                  <a:schemeClr val="tx2"/>
                </a:solidFill>
              </a:rPr>
              <a:t>2020a, b) </a:t>
            </a:r>
          </a:p>
          <a:p>
            <a:pPr lvl="2"/>
            <a:r>
              <a:rPr kumimoji="1" lang="fr-CA" altLang="ja-JP" sz="1700" dirty="0">
                <a:solidFill>
                  <a:schemeClr val="tx2"/>
                </a:solidFill>
              </a:rPr>
              <a:t>NH.P et genre grammatical</a:t>
            </a:r>
          </a:p>
          <a:p>
            <a:pPr lvl="2"/>
            <a:r>
              <a:rPr kumimoji="1" lang="en-US" altLang="ja-JP" sz="1700" dirty="0">
                <a:solidFill>
                  <a:schemeClr val="tx2"/>
                </a:solidFill>
              </a:rPr>
              <a:t>NH.P utilis</a:t>
            </a:r>
            <a:r>
              <a:rPr kumimoji="1" lang="fr-CA" altLang="ja-JP" sz="1700" dirty="0" err="1">
                <a:solidFill>
                  <a:schemeClr val="tx2"/>
                </a:solidFill>
              </a:rPr>
              <a:t>és</a:t>
            </a:r>
            <a:r>
              <a:rPr kumimoji="1" lang="fr-CA" altLang="ja-JP" sz="1700" dirty="0">
                <a:solidFill>
                  <a:schemeClr val="tx2"/>
                </a:solidFill>
              </a:rPr>
              <a:t> dans cette construction</a:t>
            </a:r>
          </a:p>
          <a:p>
            <a:pPr marL="514350" indent="-514350">
              <a:buAutoNum type="arabicPeriod"/>
            </a:pPr>
            <a:r>
              <a:rPr kumimoji="1" lang="fr-CA" altLang="ja-JP" sz="1700" dirty="0">
                <a:solidFill>
                  <a:schemeClr val="tx2"/>
                </a:solidFill>
              </a:rPr>
              <a:t>Méthodologie</a:t>
            </a:r>
          </a:p>
          <a:p>
            <a:pPr marL="514350" indent="-514350">
              <a:buFont typeface="Arial" panose="020B0604020202020204" pitchFamily="34" charset="0"/>
              <a:buAutoNum type="arabicPeriod"/>
            </a:pPr>
            <a:r>
              <a:rPr lang="fr-CA" altLang="ja-JP" sz="1700" dirty="0">
                <a:solidFill>
                  <a:schemeClr val="tx2"/>
                </a:solidFill>
              </a:rPr>
              <a:t>Caractéristique des </a:t>
            </a:r>
            <a:r>
              <a:rPr lang="en-GB" altLang="ja-JP" sz="1700" dirty="0">
                <a:solidFill>
                  <a:schemeClr val="tx2"/>
                </a:solidFill>
              </a:rPr>
              <a:t>[NNH </a:t>
            </a:r>
            <a:r>
              <a:rPr lang="en-US" altLang="ja-JP" sz="1700" dirty="0">
                <a:solidFill>
                  <a:schemeClr val="tx2"/>
                </a:solidFill>
              </a:rPr>
              <a:t>+ NH.P] : Calques</a:t>
            </a:r>
          </a:p>
          <a:p>
            <a:pPr marL="514350" indent="-514350">
              <a:buFont typeface="Arial" panose="020B0604020202020204" pitchFamily="34" charset="0"/>
              <a:buAutoNum type="arabicPeriod"/>
            </a:pPr>
            <a:r>
              <a:rPr lang="fr-CA" altLang="ja-JP" sz="1700" dirty="0">
                <a:solidFill>
                  <a:schemeClr val="tx2"/>
                </a:solidFill>
              </a:rPr>
              <a:t>Caractéristiques des langues</a:t>
            </a:r>
          </a:p>
          <a:p>
            <a:pPr marL="514350" indent="-514350">
              <a:buAutoNum type="arabicPeriod"/>
            </a:pPr>
            <a:r>
              <a:rPr kumimoji="1" lang="fr-CA" altLang="ja-JP" sz="1700" dirty="0">
                <a:solidFill>
                  <a:schemeClr val="tx2"/>
                </a:solidFill>
              </a:rPr>
              <a:t>Français </a:t>
            </a:r>
            <a:r>
              <a:rPr kumimoji="1" lang="fr-CA" altLang="ja-JP" sz="1700" i="1" dirty="0">
                <a:solidFill>
                  <a:schemeClr val="tx2"/>
                </a:solidFill>
              </a:rPr>
              <a:t>vs</a:t>
            </a:r>
            <a:r>
              <a:rPr kumimoji="1" lang="fr-CA" altLang="ja-JP" sz="1700" dirty="0">
                <a:solidFill>
                  <a:schemeClr val="tx2"/>
                </a:solidFill>
              </a:rPr>
              <a:t> espagnol </a:t>
            </a:r>
          </a:p>
          <a:p>
            <a:pPr lvl="1"/>
            <a:r>
              <a:rPr lang="fr-CA" altLang="ja-JP" sz="1700" dirty="0">
                <a:solidFill>
                  <a:schemeClr val="tx2"/>
                </a:solidFill>
              </a:rPr>
              <a:t>Très proches (Intervention du genre grammatical</a:t>
            </a:r>
            <a:r>
              <a:rPr lang="en-GB" altLang="ja-JP" sz="1700" dirty="0">
                <a:solidFill>
                  <a:schemeClr val="tx2"/>
                </a:solidFill>
              </a:rPr>
              <a:t> et </a:t>
            </a:r>
            <a:r>
              <a:rPr lang="en-GB" altLang="ja-JP" sz="1700" i="1" dirty="0">
                <a:solidFill>
                  <a:schemeClr val="tx2"/>
                </a:solidFill>
              </a:rPr>
              <a:t>m</a:t>
            </a:r>
            <a:r>
              <a:rPr lang="en-US" altLang="ja-JP" sz="1700" i="1" dirty="0" err="1">
                <a:solidFill>
                  <a:schemeClr val="tx2"/>
                </a:solidFill>
              </a:rPr>
              <a:t>ère</a:t>
            </a:r>
            <a:r>
              <a:rPr lang="en-GB" altLang="ja-JP" sz="1700" i="1" dirty="0">
                <a:solidFill>
                  <a:schemeClr val="tx2"/>
                </a:solidFill>
              </a:rPr>
              <a:t>/madre</a:t>
            </a:r>
            <a:r>
              <a:rPr lang="en-US" altLang="ja-JP" sz="1700" i="1" dirty="0">
                <a:solidFill>
                  <a:schemeClr val="tx2"/>
                </a:solidFill>
              </a:rPr>
              <a:t> </a:t>
            </a:r>
            <a:r>
              <a:rPr lang="en-US" altLang="ja-JP" sz="1700" dirty="0" err="1">
                <a:solidFill>
                  <a:schemeClr val="tx2"/>
                </a:solidFill>
              </a:rPr>
              <a:t>en</a:t>
            </a:r>
            <a:r>
              <a:rPr lang="en-US" altLang="ja-JP" sz="1700" dirty="0">
                <a:solidFill>
                  <a:schemeClr val="tx2"/>
                </a:solidFill>
              </a:rPr>
              <a:t> tant </a:t>
            </a:r>
            <a:r>
              <a:rPr lang="en-US" altLang="ja-JP" sz="1700" dirty="0" err="1">
                <a:solidFill>
                  <a:schemeClr val="tx2"/>
                </a:solidFill>
              </a:rPr>
              <a:t>qu</a:t>
            </a:r>
            <a:r>
              <a:rPr lang="fr-CA" altLang="ja-JP" sz="1700" dirty="0">
                <a:solidFill>
                  <a:schemeClr val="tx2"/>
                </a:solidFill>
              </a:rPr>
              <a:t>’</a:t>
            </a:r>
            <a:r>
              <a:rPr lang="en-US" altLang="ja-JP" sz="1700" dirty="0">
                <a:solidFill>
                  <a:schemeClr val="tx2"/>
                </a:solidFill>
              </a:rPr>
              <a:t> </a:t>
            </a:r>
            <a:r>
              <a:rPr lang="en-US" altLang="ja-JP" sz="1700" dirty="0" err="1">
                <a:solidFill>
                  <a:schemeClr val="tx2"/>
                </a:solidFill>
              </a:rPr>
              <a:t>exemplaire</a:t>
            </a:r>
            <a:r>
              <a:rPr lang="en-US" altLang="ja-JP" sz="1700" dirty="0">
                <a:solidFill>
                  <a:schemeClr val="tx2"/>
                </a:solidFill>
              </a:rPr>
              <a:t>)</a:t>
            </a:r>
            <a:endParaRPr lang="fr-CA" altLang="ja-JP" sz="1700" dirty="0">
              <a:solidFill>
                <a:schemeClr val="tx2"/>
              </a:solidFill>
            </a:endParaRPr>
          </a:p>
          <a:p>
            <a:pPr lvl="1"/>
            <a:r>
              <a:rPr lang="fr-CA" altLang="ja-JP" sz="1700" i="1" dirty="0">
                <a:solidFill>
                  <a:schemeClr val="tx2"/>
                </a:solidFill>
              </a:rPr>
              <a:t>Madre</a:t>
            </a:r>
            <a:r>
              <a:rPr lang="en-GB" altLang="ja-JP" sz="1700" i="1" dirty="0">
                <a:solidFill>
                  <a:schemeClr val="tx2"/>
                </a:solidFill>
              </a:rPr>
              <a:t>/padre </a:t>
            </a:r>
            <a:r>
              <a:rPr lang="en-GB" altLang="ja-JP" sz="1700" dirty="0">
                <a:solidFill>
                  <a:schemeClr val="tx2"/>
                </a:solidFill>
              </a:rPr>
              <a:t>vs</a:t>
            </a:r>
            <a:r>
              <a:rPr lang="en-GB" altLang="ja-JP" sz="1700" i="1" dirty="0">
                <a:solidFill>
                  <a:schemeClr val="tx2"/>
                </a:solidFill>
              </a:rPr>
              <a:t> m</a:t>
            </a:r>
            <a:r>
              <a:rPr lang="fr-CA" altLang="ja-JP" sz="1700" i="1" dirty="0">
                <a:solidFill>
                  <a:schemeClr val="tx2"/>
                </a:solidFill>
              </a:rPr>
              <a:t>ère</a:t>
            </a:r>
            <a:r>
              <a:rPr lang="en-GB" altLang="ja-JP" sz="1700" i="1" dirty="0">
                <a:solidFill>
                  <a:schemeClr val="tx2"/>
                </a:solidFill>
              </a:rPr>
              <a:t>/p</a:t>
            </a:r>
            <a:r>
              <a:rPr lang="fr-CA" altLang="ja-JP" sz="1700" i="1" dirty="0">
                <a:solidFill>
                  <a:schemeClr val="tx2"/>
                </a:solidFill>
              </a:rPr>
              <a:t>ère </a:t>
            </a:r>
          </a:p>
          <a:p>
            <a:pPr marL="514350" indent="-514350">
              <a:buAutoNum type="arabicPeriod"/>
            </a:pPr>
            <a:r>
              <a:rPr lang="fr-CA" altLang="ja-JP" sz="1700" dirty="0">
                <a:solidFill>
                  <a:schemeClr val="tx2"/>
                </a:solidFill>
              </a:rPr>
              <a:t>Japonais </a:t>
            </a:r>
            <a:r>
              <a:rPr lang="fr-CA" altLang="ja-JP" sz="1700" i="1" dirty="0">
                <a:solidFill>
                  <a:schemeClr val="tx2"/>
                </a:solidFill>
              </a:rPr>
              <a:t>vs</a:t>
            </a:r>
            <a:r>
              <a:rPr lang="fr-CA" altLang="ja-JP" sz="1700" dirty="0">
                <a:solidFill>
                  <a:schemeClr val="tx2"/>
                </a:solidFill>
              </a:rPr>
              <a:t> coréen</a:t>
            </a:r>
          </a:p>
          <a:p>
            <a:pPr lvl="1"/>
            <a:r>
              <a:rPr lang="fr-CA" altLang="ja-JP" sz="1700" dirty="0">
                <a:solidFill>
                  <a:schemeClr val="tx2"/>
                </a:solidFill>
              </a:rPr>
              <a:t>Très loin </a:t>
            </a:r>
          </a:p>
          <a:p>
            <a:pPr lvl="2"/>
            <a:r>
              <a:rPr lang="fr-CA" altLang="ja-JP" sz="1700" dirty="0">
                <a:solidFill>
                  <a:schemeClr val="tx2"/>
                </a:solidFill>
              </a:rPr>
              <a:t>Cohérence forte en </a:t>
            </a:r>
            <a:r>
              <a:rPr lang="fr-CA" altLang="ja-JP" sz="1700" dirty="0" err="1">
                <a:solidFill>
                  <a:schemeClr val="tx2"/>
                </a:solidFill>
              </a:rPr>
              <a:t>jp</a:t>
            </a:r>
            <a:r>
              <a:rPr lang="fr-CA" altLang="ja-JP" sz="1700" dirty="0">
                <a:solidFill>
                  <a:schemeClr val="tx2"/>
                </a:solidFill>
              </a:rPr>
              <a:t>. </a:t>
            </a:r>
            <a:r>
              <a:rPr lang="fr-CA" altLang="ja-JP" sz="1700" i="1" dirty="0" err="1">
                <a:solidFill>
                  <a:schemeClr val="tx2"/>
                </a:solidFill>
              </a:rPr>
              <a:t>oya</a:t>
            </a:r>
            <a:r>
              <a:rPr lang="fr-CA" altLang="ja-JP" sz="1700" i="1" dirty="0">
                <a:solidFill>
                  <a:schemeClr val="tx2"/>
                </a:solidFill>
              </a:rPr>
              <a:t>-ko </a:t>
            </a:r>
            <a:r>
              <a:rPr lang="fr-CA" altLang="ja-JP" sz="1700" dirty="0">
                <a:solidFill>
                  <a:schemeClr val="tx2"/>
                </a:solidFill>
              </a:rPr>
              <a:t>(exemplaire puissant de l’analogie) </a:t>
            </a:r>
            <a:r>
              <a:rPr lang="fr-CA" altLang="ja-JP" sz="1700" i="1" dirty="0">
                <a:solidFill>
                  <a:schemeClr val="tx2"/>
                </a:solidFill>
              </a:rPr>
              <a:t>vs</a:t>
            </a:r>
            <a:r>
              <a:rPr lang="fr-CA" altLang="ja-JP" sz="1700" dirty="0">
                <a:solidFill>
                  <a:schemeClr val="tx2"/>
                </a:solidFill>
              </a:rPr>
              <a:t> NH.P disjoints en </a:t>
            </a:r>
            <a:r>
              <a:rPr lang="fr-CA" altLang="ja-JP" sz="1700" dirty="0" err="1">
                <a:solidFill>
                  <a:schemeClr val="tx2"/>
                </a:solidFill>
              </a:rPr>
              <a:t>cr</a:t>
            </a:r>
            <a:r>
              <a:rPr lang="fr-CA" altLang="ja-JP" sz="1700" dirty="0">
                <a:solidFill>
                  <a:schemeClr val="tx2"/>
                </a:solidFill>
              </a:rPr>
              <a:t>. </a:t>
            </a:r>
          </a:p>
          <a:p>
            <a:pPr lvl="2"/>
            <a:r>
              <a:rPr lang="fr-CA" altLang="ja-JP" sz="1700" dirty="0">
                <a:solidFill>
                  <a:schemeClr val="tx2"/>
                </a:solidFill>
              </a:rPr>
              <a:t>Construction </a:t>
            </a:r>
            <a:r>
              <a:rPr lang="en-GB" altLang="ja-JP" sz="1700" dirty="0">
                <a:solidFill>
                  <a:schemeClr val="tx2"/>
                </a:solidFill>
              </a:rPr>
              <a:t>[</a:t>
            </a:r>
            <a:r>
              <a:rPr lang="fr-CA" altLang="ja-JP" sz="1700" i="1" dirty="0" err="1">
                <a:solidFill>
                  <a:schemeClr val="tx2"/>
                </a:solidFill>
              </a:rPr>
              <a:t>oya</a:t>
            </a:r>
            <a:r>
              <a:rPr lang="en-GB" altLang="ja-JP" sz="1700" i="1" dirty="0">
                <a:solidFill>
                  <a:schemeClr val="tx2"/>
                </a:solidFill>
              </a:rPr>
              <a:t>/</a:t>
            </a:r>
            <a:r>
              <a:rPr lang="fr-CA" altLang="ja-JP" sz="1700" i="1" dirty="0">
                <a:solidFill>
                  <a:schemeClr val="tx2"/>
                </a:solidFill>
              </a:rPr>
              <a:t>ko </a:t>
            </a:r>
            <a:r>
              <a:rPr lang="ja-JP" altLang="en-US" sz="1700" dirty="0">
                <a:solidFill>
                  <a:schemeClr val="tx2"/>
                </a:solidFill>
              </a:rPr>
              <a:t>＋</a:t>
            </a:r>
            <a:r>
              <a:rPr lang="en-US" altLang="ja-JP" sz="1700" dirty="0">
                <a:solidFill>
                  <a:schemeClr val="tx2"/>
                </a:solidFill>
              </a:rPr>
              <a:t>NNH] </a:t>
            </a:r>
            <a:r>
              <a:rPr lang="en-US" altLang="ja-JP" sz="1700" dirty="0" err="1">
                <a:solidFill>
                  <a:schemeClr val="tx2"/>
                </a:solidFill>
              </a:rPr>
              <a:t>en</a:t>
            </a:r>
            <a:r>
              <a:rPr lang="en-US" altLang="ja-JP" sz="1700" dirty="0">
                <a:solidFill>
                  <a:schemeClr val="tx2"/>
                </a:solidFill>
              </a:rPr>
              <a:t> </a:t>
            </a:r>
            <a:r>
              <a:rPr lang="en-US" altLang="ja-JP" sz="1700" dirty="0" err="1">
                <a:solidFill>
                  <a:schemeClr val="tx2"/>
                </a:solidFill>
              </a:rPr>
              <a:t>jp</a:t>
            </a:r>
            <a:r>
              <a:rPr lang="en-US" altLang="ja-JP" sz="1700" dirty="0">
                <a:solidFill>
                  <a:schemeClr val="tx2"/>
                </a:solidFill>
              </a:rPr>
              <a:t> </a:t>
            </a:r>
            <a:r>
              <a:rPr lang="en-US" altLang="ja-JP" sz="1700" i="1" dirty="0">
                <a:solidFill>
                  <a:schemeClr val="tx2"/>
                </a:solidFill>
              </a:rPr>
              <a:t>vs</a:t>
            </a:r>
            <a:r>
              <a:rPr lang="en-US" altLang="ja-JP" sz="1700" dirty="0">
                <a:solidFill>
                  <a:schemeClr val="tx2"/>
                </a:solidFill>
              </a:rPr>
              <a:t> mots compos</a:t>
            </a:r>
            <a:r>
              <a:rPr lang="fr-CA" altLang="ja-JP" sz="1700" dirty="0" err="1">
                <a:solidFill>
                  <a:schemeClr val="tx2"/>
                </a:solidFill>
              </a:rPr>
              <a:t>és</a:t>
            </a:r>
            <a:r>
              <a:rPr lang="fr-CA" altLang="ja-JP" sz="1700" dirty="0">
                <a:solidFill>
                  <a:schemeClr val="tx2"/>
                </a:solidFill>
              </a:rPr>
              <a:t> sans cohérence en </a:t>
            </a:r>
            <a:r>
              <a:rPr lang="fr-CA" altLang="ja-JP" sz="1700" dirty="0" err="1">
                <a:solidFill>
                  <a:schemeClr val="tx2"/>
                </a:solidFill>
              </a:rPr>
              <a:t>cr</a:t>
            </a:r>
            <a:r>
              <a:rPr lang="fr-CA" altLang="ja-JP" sz="1700" dirty="0">
                <a:solidFill>
                  <a:schemeClr val="tx2"/>
                </a:solidFill>
              </a:rPr>
              <a:t>.</a:t>
            </a:r>
          </a:p>
          <a:p>
            <a:pPr lvl="2"/>
            <a:r>
              <a:rPr lang="fr-CA" altLang="ja-JP" sz="1700" i="1" dirty="0">
                <a:solidFill>
                  <a:schemeClr val="tx2"/>
                </a:solidFill>
              </a:rPr>
              <a:t>« </a:t>
            </a:r>
            <a:r>
              <a:rPr lang="fr-CA" altLang="ja-JP" sz="1700" dirty="0">
                <a:solidFill>
                  <a:schemeClr val="tx2"/>
                </a:solidFill>
              </a:rPr>
              <a:t>Mother</a:t>
            </a:r>
            <a:r>
              <a:rPr lang="fr-CA" altLang="ja-JP" sz="1700" i="1" dirty="0">
                <a:solidFill>
                  <a:schemeClr val="tx2"/>
                </a:solidFill>
              </a:rPr>
              <a:t> »</a:t>
            </a:r>
            <a:r>
              <a:rPr lang="fr-CA" altLang="ja-JP" sz="1700" dirty="0">
                <a:solidFill>
                  <a:schemeClr val="tx2"/>
                </a:solidFill>
              </a:rPr>
              <a:t> en </a:t>
            </a:r>
            <a:r>
              <a:rPr lang="fr-CA" altLang="ja-JP" sz="1700" dirty="0" err="1">
                <a:solidFill>
                  <a:schemeClr val="tx2"/>
                </a:solidFill>
              </a:rPr>
              <a:t>cr</a:t>
            </a:r>
            <a:r>
              <a:rPr lang="fr-CA" altLang="ja-JP" sz="1700" dirty="0">
                <a:solidFill>
                  <a:schemeClr val="tx2"/>
                </a:solidFill>
              </a:rPr>
              <a:t>.</a:t>
            </a:r>
          </a:p>
          <a:p>
            <a:pPr marL="514350" indent="-514350">
              <a:buFont typeface="+mj-lt"/>
              <a:buAutoNum type="arabicPeriod"/>
            </a:pPr>
            <a:r>
              <a:rPr lang="fr-CA" altLang="ja-JP" sz="1700" dirty="0">
                <a:solidFill>
                  <a:schemeClr val="tx2"/>
                </a:solidFill>
              </a:rPr>
              <a:t>Conclusion</a:t>
            </a:r>
          </a:p>
          <a:p>
            <a:pPr lvl="1"/>
            <a:r>
              <a:rPr lang="fr-CA" altLang="ja-JP" sz="1700" dirty="0" err="1">
                <a:solidFill>
                  <a:schemeClr val="tx2"/>
                </a:solidFill>
              </a:rPr>
              <a:t>Jp</a:t>
            </a:r>
            <a:r>
              <a:rPr lang="fr-CA" altLang="ja-JP" sz="1700" dirty="0">
                <a:solidFill>
                  <a:schemeClr val="tx2"/>
                </a:solidFill>
              </a:rPr>
              <a:t> </a:t>
            </a:r>
            <a:r>
              <a:rPr lang="fr-CA" altLang="ja-JP" sz="1700" i="1" dirty="0">
                <a:solidFill>
                  <a:schemeClr val="tx2"/>
                </a:solidFill>
              </a:rPr>
              <a:t>vs</a:t>
            </a:r>
            <a:r>
              <a:rPr lang="fr-CA" altLang="ja-JP" sz="1700" dirty="0">
                <a:solidFill>
                  <a:schemeClr val="tx2"/>
                </a:solidFill>
              </a:rPr>
              <a:t> Fr/Es/Cr  « </a:t>
            </a:r>
            <a:r>
              <a:rPr lang="en-US" altLang="ja-JP" sz="1700" dirty="0">
                <a:solidFill>
                  <a:schemeClr val="tx2"/>
                </a:solidFill>
              </a:rPr>
              <a:t>parent</a:t>
            </a:r>
            <a:r>
              <a:rPr lang="fr-CA" altLang="ja-JP" sz="1700" i="1" dirty="0">
                <a:solidFill>
                  <a:schemeClr val="tx2"/>
                </a:solidFill>
              </a:rPr>
              <a:t> »</a:t>
            </a:r>
            <a:r>
              <a:rPr lang="en-US" altLang="ja-JP" sz="1700" i="1" dirty="0">
                <a:solidFill>
                  <a:schemeClr val="tx2"/>
                </a:solidFill>
              </a:rPr>
              <a:t> </a:t>
            </a:r>
            <a:r>
              <a:rPr lang="fr-CA" altLang="ja-JP" sz="1700" i="1" dirty="0">
                <a:solidFill>
                  <a:schemeClr val="tx2"/>
                </a:solidFill>
              </a:rPr>
              <a:t>vs</a:t>
            </a:r>
            <a:r>
              <a:rPr lang="fr-CA" altLang="ja-JP" sz="1700" dirty="0">
                <a:solidFill>
                  <a:schemeClr val="tx2"/>
                </a:solidFill>
              </a:rPr>
              <a:t> « </a:t>
            </a:r>
            <a:r>
              <a:rPr lang="fr-CA" altLang="ja-JP" sz="1700" dirty="0" err="1">
                <a:solidFill>
                  <a:schemeClr val="tx2"/>
                </a:solidFill>
              </a:rPr>
              <a:t>mother</a:t>
            </a:r>
            <a:r>
              <a:rPr lang="fr-CA" altLang="ja-JP" sz="1700" dirty="0">
                <a:solidFill>
                  <a:schemeClr val="tx2"/>
                </a:solidFill>
              </a:rPr>
              <a:t> </a:t>
            </a:r>
            <a:r>
              <a:rPr lang="fr-CA" altLang="ja-JP" sz="1700" i="1" dirty="0">
                <a:solidFill>
                  <a:schemeClr val="tx2"/>
                </a:solidFill>
              </a:rPr>
              <a:t>»  </a:t>
            </a:r>
            <a:r>
              <a:rPr lang="en-US" altLang="ja-JP" sz="1700" i="1" dirty="0">
                <a:solidFill>
                  <a:schemeClr val="tx2"/>
                </a:solidFill>
              </a:rPr>
              <a:t>&lt; </a:t>
            </a:r>
            <a:r>
              <a:rPr lang="en-US" altLang="ja-JP" sz="1700" dirty="0">
                <a:solidFill>
                  <a:schemeClr val="tx2"/>
                </a:solidFill>
              </a:rPr>
              <a:t>Syst</a:t>
            </a:r>
            <a:r>
              <a:rPr lang="fr-CA" altLang="ja-JP" sz="1700" dirty="0" err="1">
                <a:solidFill>
                  <a:schemeClr val="tx2"/>
                </a:solidFill>
              </a:rPr>
              <a:t>ème</a:t>
            </a:r>
            <a:r>
              <a:rPr lang="fr-CA" altLang="ja-JP" sz="1700" dirty="0">
                <a:solidFill>
                  <a:schemeClr val="tx2"/>
                </a:solidFill>
              </a:rPr>
              <a:t> à maison </a:t>
            </a:r>
            <a:r>
              <a:rPr lang="fr-CA" altLang="ja-JP" sz="1700" i="1" dirty="0">
                <a:solidFill>
                  <a:schemeClr val="tx2"/>
                </a:solidFill>
              </a:rPr>
              <a:t>vs </a:t>
            </a:r>
            <a:r>
              <a:rPr lang="fr-CA" altLang="ja-JP" sz="1700" dirty="0">
                <a:solidFill>
                  <a:schemeClr val="tx2"/>
                </a:solidFill>
              </a:rPr>
              <a:t>Origine biologique&gt; ?</a:t>
            </a:r>
            <a:endParaRPr lang="fr-CA" altLang="ja-JP" sz="1700" i="1" dirty="0">
              <a:solidFill>
                <a:schemeClr val="tx2"/>
              </a:solidFill>
            </a:endParaRPr>
          </a:p>
          <a:p>
            <a:pPr lvl="1"/>
            <a:r>
              <a:rPr lang="fr-CA" altLang="ja-JP" sz="1700" dirty="0" err="1">
                <a:solidFill>
                  <a:schemeClr val="tx2"/>
                </a:solidFill>
              </a:rPr>
              <a:t>Jp</a:t>
            </a:r>
            <a:r>
              <a:rPr lang="fr-CA" altLang="ja-JP" sz="1700" dirty="0">
                <a:solidFill>
                  <a:schemeClr val="tx2"/>
                </a:solidFill>
              </a:rPr>
              <a:t> &gt; Fr &gt; Es&gt; Cr  </a:t>
            </a:r>
            <a:r>
              <a:rPr lang="en-GB" altLang="ja-JP" sz="1700" dirty="0" err="1">
                <a:solidFill>
                  <a:schemeClr val="tx2"/>
                </a:solidFill>
              </a:rPr>
              <a:t>Degr</a:t>
            </a:r>
            <a:r>
              <a:rPr lang="fr-CA" altLang="ja-JP" sz="1700" dirty="0">
                <a:solidFill>
                  <a:schemeClr val="tx2"/>
                </a:solidFill>
              </a:rPr>
              <a:t>é de cohérence</a:t>
            </a:r>
          </a:p>
          <a:p>
            <a:pPr lvl="1"/>
            <a:r>
              <a:rPr lang="fr-CA" altLang="ja-JP" sz="1700" dirty="0" err="1">
                <a:solidFill>
                  <a:schemeClr val="tx2"/>
                </a:solidFill>
              </a:rPr>
              <a:t>Jp</a:t>
            </a:r>
            <a:r>
              <a:rPr lang="fr-CA" altLang="ja-JP" sz="1700" dirty="0">
                <a:solidFill>
                  <a:schemeClr val="tx2"/>
                </a:solidFill>
              </a:rPr>
              <a:t>/Cr </a:t>
            </a:r>
            <a:r>
              <a:rPr lang="fr-CA" altLang="ja-JP" sz="1700" i="1" dirty="0">
                <a:solidFill>
                  <a:schemeClr val="tx2"/>
                </a:solidFill>
              </a:rPr>
              <a:t>vs </a:t>
            </a:r>
            <a:r>
              <a:rPr lang="fr-CA" altLang="ja-JP" sz="1700" dirty="0">
                <a:solidFill>
                  <a:schemeClr val="tx2"/>
                </a:solidFill>
              </a:rPr>
              <a:t>Fr/Es   Absence </a:t>
            </a:r>
            <a:r>
              <a:rPr lang="fr-CA" altLang="ja-JP" sz="1700" i="1" dirty="0">
                <a:solidFill>
                  <a:schemeClr val="tx2"/>
                </a:solidFill>
              </a:rPr>
              <a:t>vs</a:t>
            </a:r>
            <a:r>
              <a:rPr lang="fr-CA" altLang="ja-JP" sz="1700" dirty="0">
                <a:solidFill>
                  <a:schemeClr val="tx2"/>
                </a:solidFill>
              </a:rPr>
              <a:t> présence du système du sexe</a:t>
            </a:r>
            <a:r>
              <a:rPr lang="en-GB" altLang="ja-JP" sz="1700" dirty="0">
                <a:solidFill>
                  <a:schemeClr val="tx2"/>
                </a:solidFill>
              </a:rPr>
              <a:t>/genre dans la </a:t>
            </a:r>
            <a:r>
              <a:rPr lang="en-GB" altLang="ja-JP" sz="1700" dirty="0" err="1">
                <a:solidFill>
                  <a:schemeClr val="tx2"/>
                </a:solidFill>
              </a:rPr>
              <a:t>grammaire</a:t>
            </a:r>
            <a:endParaRPr lang="en-GB" altLang="ja-JP" sz="1700" dirty="0">
              <a:solidFill>
                <a:schemeClr val="tx2"/>
              </a:solidFill>
            </a:endParaRPr>
          </a:p>
          <a:p>
            <a:pPr lvl="1"/>
            <a:r>
              <a:rPr lang="en-GB" altLang="ja-JP" sz="1700" dirty="0" err="1">
                <a:solidFill>
                  <a:schemeClr val="tx2"/>
                </a:solidFill>
              </a:rPr>
              <a:t>dictionnaires</a:t>
            </a:r>
            <a:endParaRPr lang="en-GB" altLang="ja-JP" sz="1700" dirty="0">
              <a:solidFill>
                <a:schemeClr val="tx2"/>
              </a:solidFill>
            </a:endParaRPr>
          </a:p>
          <a:p>
            <a:pPr lvl="1"/>
            <a:r>
              <a:rPr lang="fr-CA" altLang="ja-JP" sz="1700" dirty="0">
                <a:solidFill>
                  <a:schemeClr val="tx2"/>
                </a:solidFill>
              </a:rPr>
              <a:t>Le rôle des kanji</a:t>
            </a:r>
          </a:p>
          <a:p>
            <a:pPr lvl="1"/>
            <a:r>
              <a:rPr lang="fr-FR" altLang="ja-JP" sz="1700" dirty="0">
                <a:solidFill>
                  <a:schemeClr val="tx2"/>
                </a:solidFill>
              </a:rPr>
              <a:t>Centrisme sur la langue maternelle</a:t>
            </a:r>
            <a:endParaRPr lang="fr-CA" altLang="ja-JP" sz="1700" dirty="0">
              <a:solidFill>
                <a:schemeClr val="tx2"/>
              </a:solidFill>
            </a:endParaRPr>
          </a:p>
        </p:txBody>
      </p:sp>
    </p:spTree>
    <p:extLst>
      <p:ext uri="{BB962C8B-B14F-4D97-AF65-F5344CB8AC3E}">
        <p14:creationId xmlns:p14="http://schemas.microsoft.com/office/powerpoint/2010/main" val="3184601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 name="タイトル 1"/>
          <p:cNvSpPr txBox="1">
            <a:spLocks noGrp="1"/>
          </p:cNvSpPr>
          <p:nvPr>
            <p:ph type="title"/>
          </p:nvPr>
        </p:nvSpPr>
        <p:spPr>
          <a:xfrm>
            <a:off x="1251677" y="382384"/>
            <a:ext cx="9989348" cy="1314441"/>
          </a:xfrm>
          <a:prstGeom prst="rect">
            <a:avLst/>
          </a:prstGeom>
        </p:spPr>
        <p:txBody>
          <a:bodyPr/>
          <a:lstStyle/>
          <a:p>
            <a:pPr defTabSz="832104">
              <a:defRPr sz="4095" spc="182"/>
            </a:pPr>
            <a:r>
              <a:rPr dirty="0" err="1">
                <a:latin typeface="+mn-lt"/>
                <a:ea typeface="+mn-ea"/>
                <a:cs typeface="+mn-cs"/>
                <a:sym typeface="Helvetica"/>
              </a:rPr>
              <a:t>フランス語</a:t>
            </a:r>
            <a:r>
              <a:rPr lang="ja-JP" altLang="en-US" dirty="0">
                <a:latin typeface="+mn-lt"/>
                <a:ea typeface="+mn-ea"/>
                <a:cs typeface="+mn-cs"/>
                <a:sym typeface="Helvetica"/>
              </a:rPr>
              <a:t>のまとめ</a:t>
            </a:r>
            <a:endParaRPr sz="3276" spc="182" dirty="0">
              <a:latin typeface="+mn-lt"/>
              <a:ea typeface="+mn-ea"/>
              <a:cs typeface="+mn-cs"/>
              <a:sym typeface="Helvetica"/>
            </a:endParaRPr>
          </a:p>
        </p:txBody>
      </p:sp>
      <p:sp>
        <p:nvSpPr>
          <p:cNvPr id="338" name="Rectangle 1"/>
          <p:cNvSpPr txBox="1"/>
          <p:nvPr/>
        </p:nvSpPr>
        <p:spPr>
          <a:xfrm>
            <a:off x="4598670" y="1985890"/>
            <a:ext cx="14922476" cy="6173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defTabSz="914400">
              <a:defRPr>
                <a:latin typeface="Arial"/>
                <a:ea typeface="Arial"/>
                <a:cs typeface="Arial"/>
                <a:sym typeface="Arial"/>
              </a:defRPr>
            </a:lvl1pPr>
          </a:lstStyle>
          <a:p>
            <a:br/>
            <a:endParaRPr/>
          </a:p>
        </p:txBody>
      </p:sp>
      <p:sp>
        <p:nvSpPr>
          <p:cNvPr id="340" name="コンテンツ プレースホルダー 2"/>
          <p:cNvSpPr txBox="1">
            <a:spLocks noGrp="1"/>
          </p:cNvSpPr>
          <p:nvPr>
            <p:ph type="body" idx="1"/>
          </p:nvPr>
        </p:nvSpPr>
        <p:spPr>
          <a:xfrm>
            <a:off x="1074403" y="1864426"/>
            <a:ext cx="10355598" cy="4611190"/>
          </a:xfrm>
          <a:prstGeom prst="rect">
            <a:avLst/>
          </a:prstGeom>
        </p:spPr>
        <p:txBody>
          <a:bodyPr>
            <a:normAutofit fontScale="70000" lnSpcReduction="20000"/>
          </a:bodyPr>
          <a:lstStyle/>
          <a:p>
            <a:pPr marL="0" indent="0">
              <a:lnSpc>
                <a:spcPct val="99000"/>
              </a:lnSpc>
              <a:buNone/>
              <a:defRPr sz="1700"/>
            </a:pPr>
            <a:r>
              <a:rPr lang="ja-JP" altLang="en-US" dirty="0"/>
              <a:t>フランス語の＜</a:t>
            </a:r>
            <a:r>
              <a:rPr lang="en-US" altLang="ja-JP" dirty="0"/>
              <a:t>N1</a:t>
            </a:r>
            <a:r>
              <a:rPr lang="ja-JP" altLang="en-US" dirty="0"/>
              <a:t>＋親族・王族名詞＞</a:t>
            </a:r>
            <a:endParaRPr lang="en-US" altLang="ja-JP" dirty="0"/>
          </a:p>
          <a:p>
            <a:pPr lvl="1">
              <a:lnSpc>
                <a:spcPct val="99000"/>
              </a:lnSpc>
              <a:defRPr sz="1700"/>
            </a:pPr>
            <a:r>
              <a:rPr lang="ja-JP" altLang="en-US" dirty="0"/>
              <a:t>比喩　</a:t>
            </a:r>
            <a:r>
              <a:rPr lang="en-US" altLang="ja-JP" dirty="0"/>
              <a:t>:</a:t>
            </a:r>
            <a:r>
              <a:rPr lang="ja-JP" altLang="en-US" dirty="0"/>
              <a:t>親族名詞は由来、近接性、王族名詞は、優越性（＋</a:t>
            </a:r>
            <a:r>
              <a:rPr lang="fr-CA" altLang="ja-JP" dirty="0"/>
              <a:t>roi</a:t>
            </a:r>
            <a:r>
              <a:rPr lang="ja-JP" altLang="en-US" dirty="0"/>
              <a:t>の暴君性）</a:t>
            </a:r>
            <a:endParaRPr lang="en-US" altLang="ja-JP" dirty="0"/>
          </a:p>
          <a:p>
            <a:pPr lvl="1">
              <a:lnSpc>
                <a:spcPct val="99000"/>
              </a:lnSpc>
              <a:defRPr sz="1700"/>
            </a:pPr>
            <a:r>
              <a:rPr lang="ja-JP" altLang="en-US" dirty="0"/>
              <a:t>男女の対立は比喩ではなく、文法的一致による。</a:t>
            </a:r>
            <a:endParaRPr lang="en-US" altLang="ja-JP" dirty="0"/>
          </a:p>
          <a:p>
            <a:pPr marL="457200" lvl="1" indent="0">
              <a:lnSpc>
                <a:spcPct val="99000"/>
              </a:lnSpc>
              <a:buNone/>
              <a:defRPr sz="1700"/>
            </a:pPr>
            <a:r>
              <a:rPr lang="ja-JP" altLang="en-US" dirty="0"/>
              <a:t>ー　親族名詞は男女の性別の違いはメタファーに反映されない。</a:t>
            </a:r>
            <a:r>
              <a:rPr lang="fr-CA" altLang="ja-JP" dirty="0"/>
              <a:t>N1</a:t>
            </a:r>
            <a:r>
              <a:rPr lang="ja-JP" altLang="en-US" dirty="0"/>
              <a:t>の文法上の性に応じて拡張する。</a:t>
            </a:r>
            <a:endParaRPr lang="en-US" altLang="ja-JP" dirty="0"/>
          </a:p>
          <a:p>
            <a:pPr lvl="1">
              <a:lnSpc>
                <a:spcPct val="99000"/>
              </a:lnSpc>
              <a:defRPr sz="1700"/>
            </a:pPr>
            <a:r>
              <a:rPr lang="en-GB" altLang="ja-JP" dirty="0" err="1"/>
              <a:t>roi</a:t>
            </a:r>
            <a:r>
              <a:rPr lang="ja-JP" altLang="en-US" dirty="0"/>
              <a:t>は、独立的に種々の名詞に接続する。</a:t>
            </a:r>
            <a:r>
              <a:rPr lang="fr-CA" altLang="ja-JP" dirty="0"/>
              <a:t>roi</a:t>
            </a:r>
            <a:r>
              <a:rPr lang="ja-JP" altLang="en-US" dirty="0"/>
              <a:t>につづいて、他の親族名詞が出現する傾向はない。</a:t>
            </a:r>
            <a:endParaRPr lang="en-US" altLang="ja-JP" dirty="0"/>
          </a:p>
          <a:p>
            <a:pPr lvl="1">
              <a:lnSpc>
                <a:spcPct val="99000"/>
              </a:lnSpc>
              <a:defRPr sz="1700"/>
            </a:pPr>
            <a:r>
              <a:rPr lang="fr-CA" altLang="ja-JP" dirty="0"/>
              <a:t>mère</a:t>
            </a:r>
            <a:r>
              <a:rPr lang="ja-JP" altLang="en-US" dirty="0"/>
              <a:t>が組織名詞と共起すると、家族パラダイムに従って、</a:t>
            </a:r>
            <a:r>
              <a:rPr lang="fr-CA" altLang="ja-JP" dirty="0"/>
              <a:t>sœur, fille</a:t>
            </a:r>
            <a:r>
              <a:rPr lang="ja-JP" altLang="en-US" dirty="0"/>
              <a:t>などが出現しやすい。</a:t>
            </a:r>
            <a:endParaRPr lang="en-US" altLang="ja-JP" dirty="0"/>
          </a:p>
          <a:p>
            <a:pPr lvl="1">
              <a:lnSpc>
                <a:spcPct val="99000"/>
              </a:lnSpc>
              <a:defRPr sz="1700"/>
            </a:pPr>
            <a:r>
              <a:rPr lang="fr-CA" altLang="ja-JP" sz="1600" dirty="0">
                <a:solidFill>
                  <a:srgbClr val="000000"/>
                </a:solidFill>
              </a:rPr>
              <a:t>N1</a:t>
            </a:r>
            <a:r>
              <a:rPr lang="ja-JP" altLang="en-US" sz="1600" dirty="0">
                <a:solidFill>
                  <a:srgbClr val="000000"/>
                </a:solidFill>
              </a:rPr>
              <a:t>のうちでは</a:t>
            </a:r>
            <a:r>
              <a:rPr lang="en-GB" altLang="ja-JP" sz="1600" dirty="0" err="1">
                <a:solidFill>
                  <a:srgbClr val="000000"/>
                </a:solidFill>
              </a:rPr>
              <a:t>maison</a:t>
            </a:r>
            <a:r>
              <a:rPr lang="ja-JP" altLang="en-US" sz="1600" dirty="0">
                <a:solidFill>
                  <a:srgbClr val="000000"/>
                </a:solidFill>
              </a:rPr>
              <a:t>が最も豊か</a:t>
            </a:r>
            <a:endParaRPr lang="en-US" altLang="ja-JP" sz="1600" dirty="0">
              <a:solidFill>
                <a:srgbClr val="000000"/>
              </a:solidFill>
            </a:endParaRPr>
          </a:p>
          <a:p>
            <a:pPr lvl="1">
              <a:lnSpc>
                <a:spcPct val="99000"/>
              </a:lnSpc>
              <a:defRPr sz="1700"/>
            </a:pPr>
            <a:r>
              <a:rPr lang="fr-CA" altLang="ja-JP" sz="1600" dirty="0">
                <a:solidFill>
                  <a:srgbClr val="000000"/>
                </a:solidFill>
              </a:rPr>
              <a:t>N2</a:t>
            </a:r>
            <a:r>
              <a:rPr lang="ja-JP" altLang="en-US" sz="1600" dirty="0">
                <a:solidFill>
                  <a:srgbClr val="000000"/>
                </a:solidFill>
              </a:rPr>
              <a:t>では</a:t>
            </a:r>
            <a:r>
              <a:rPr lang="fr-CA" altLang="ja-JP" sz="1600" dirty="0">
                <a:solidFill>
                  <a:srgbClr val="000000"/>
                </a:solidFill>
              </a:rPr>
              <a:t>mère</a:t>
            </a:r>
            <a:r>
              <a:rPr lang="ja-JP" altLang="en-US" sz="1600" dirty="0">
                <a:solidFill>
                  <a:srgbClr val="000000"/>
                </a:solidFill>
              </a:rPr>
              <a:t>が圧倒的→　したがって、</a:t>
            </a:r>
            <a:r>
              <a:rPr lang="fr-CA" altLang="ja-JP" sz="1600" dirty="0">
                <a:solidFill>
                  <a:srgbClr val="000000"/>
                </a:solidFill>
              </a:rPr>
              <a:t>N1</a:t>
            </a:r>
            <a:r>
              <a:rPr lang="ja-JP" altLang="en-US" sz="1600" dirty="0">
                <a:solidFill>
                  <a:srgbClr val="000000"/>
                </a:solidFill>
              </a:rPr>
              <a:t>として女性名詞が出現しやすい。</a:t>
            </a:r>
            <a:endParaRPr lang="en-US" altLang="ja-JP" sz="1600" dirty="0">
              <a:solidFill>
                <a:srgbClr val="000000"/>
              </a:solidFill>
            </a:endParaRPr>
          </a:p>
          <a:p>
            <a:pPr lvl="1">
              <a:lnSpc>
                <a:spcPct val="99000"/>
              </a:lnSpc>
              <a:defRPr sz="1700"/>
            </a:pPr>
            <a:endParaRPr lang="en-US" altLang="ja-JP" dirty="0"/>
          </a:p>
          <a:p>
            <a:pPr lvl="2">
              <a:lnSpc>
                <a:spcPct val="99000"/>
              </a:lnSpc>
              <a:defRPr sz="1700"/>
            </a:pPr>
            <a:r>
              <a:rPr lang="fr-CA" altLang="ja-JP" dirty="0"/>
              <a:t>maison mère, </a:t>
            </a:r>
            <a:r>
              <a:rPr lang="fr-CA" altLang="ja-JP" dirty="0" err="1"/>
              <a:t>soeur</a:t>
            </a:r>
            <a:r>
              <a:rPr lang="fr-CA" altLang="ja-JP" dirty="0"/>
              <a:t>, cousine, fille</a:t>
            </a:r>
          </a:p>
          <a:p>
            <a:pPr lvl="2">
              <a:lnSpc>
                <a:spcPct val="99000"/>
              </a:lnSpc>
              <a:defRPr sz="1700"/>
            </a:pPr>
            <a:r>
              <a:rPr lang="fr-CA" altLang="ja-JP" dirty="0"/>
              <a:t>société mère, </a:t>
            </a:r>
            <a:r>
              <a:rPr lang="fr-CA" altLang="ja-JP" dirty="0" err="1"/>
              <a:t>soeur</a:t>
            </a:r>
            <a:r>
              <a:rPr lang="fr-CA" altLang="ja-JP" dirty="0"/>
              <a:t>, fille,</a:t>
            </a:r>
          </a:p>
          <a:p>
            <a:pPr lvl="2">
              <a:lnSpc>
                <a:spcPct val="99000"/>
              </a:lnSpc>
              <a:defRPr sz="1700"/>
            </a:pPr>
            <a:r>
              <a:rPr lang="fr-CA" altLang="ja-JP" dirty="0">
                <a:highlight>
                  <a:srgbClr val="00FFFF"/>
                </a:highlight>
              </a:rPr>
              <a:t>pays frère, roi, cousin</a:t>
            </a:r>
          </a:p>
          <a:p>
            <a:pPr lvl="2">
              <a:lnSpc>
                <a:spcPct val="99000"/>
              </a:lnSpc>
              <a:defRPr sz="1700"/>
            </a:pPr>
            <a:r>
              <a:rPr lang="fr-CA" altLang="ja-JP" dirty="0"/>
              <a:t>âme </a:t>
            </a:r>
            <a:r>
              <a:rPr lang="fr-CA" altLang="ja-JP" dirty="0" err="1"/>
              <a:t>soeur</a:t>
            </a:r>
            <a:r>
              <a:rPr lang="fr-CA" altLang="ja-JP" dirty="0"/>
              <a:t>, </a:t>
            </a:r>
            <a:r>
              <a:rPr lang="fr-CA" altLang="ja-JP" dirty="0">
                <a:highlight>
                  <a:srgbClr val="FFFF00"/>
                </a:highlight>
              </a:rPr>
              <a:t>frère </a:t>
            </a:r>
          </a:p>
          <a:p>
            <a:pPr lvl="2">
              <a:lnSpc>
                <a:spcPct val="99000"/>
              </a:lnSpc>
              <a:defRPr sz="1700"/>
            </a:pPr>
            <a:r>
              <a:rPr lang="fr-CA" altLang="ja-JP" dirty="0">
                <a:highlight>
                  <a:srgbClr val="00FFFF"/>
                </a:highlight>
              </a:rPr>
              <a:t>parti frère, cousin</a:t>
            </a:r>
          </a:p>
          <a:p>
            <a:pPr lvl="2">
              <a:lnSpc>
                <a:spcPct val="99000"/>
              </a:lnSpc>
              <a:defRPr sz="1700"/>
            </a:pPr>
            <a:r>
              <a:rPr lang="fr-CA" altLang="ja-JP" dirty="0" err="1"/>
              <a:t>célule</a:t>
            </a:r>
            <a:r>
              <a:rPr lang="fr-CA" altLang="ja-JP" dirty="0"/>
              <a:t> mère, fille</a:t>
            </a:r>
          </a:p>
          <a:p>
            <a:pPr lvl="2">
              <a:lnSpc>
                <a:spcPct val="99000"/>
              </a:lnSpc>
              <a:defRPr sz="1700"/>
            </a:pPr>
            <a:r>
              <a:rPr lang="fr-CA" altLang="ja-JP" dirty="0">
                <a:highlight>
                  <a:srgbClr val="00FFFF"/>
                </a:highlight>
              </a:rPr>
              <a:t>peuple frère, cousin, roi</a:t>
            </a:r>
          </a:p>
          <a:p>
            <a:pPr lvl="2">
              <a:lnSpc>
                <a:spcPct val="99000"/>
              </a:lnSpc>
              <a:defRPr sz="1700"/>
            </a:pPr>
            <a:r>
              <a:rPr lang="fr-CA" altLang="ja-JP" dirty="0"/>
              <a:t>organisation mère, </a:t>
            </a:r>
            <a:r>
              <a:rPr lang="fr-CA" altLang="ja-JP" dirty="0" err="1"/>
              <a:t>soeur</a:t>
            </a:r>
            <a:r>
              <a:rPr lang="fr-CA" altLang="ja-JP" dirty="0"/>
              <a:t>, cousine</a:t>
            </a:r>
          </a:p>
          <a:p>
            <a:pPr lvl="2">
              <a:lnSpc>
                <a:spcPct val="99000"/>
              </a:lnSpc>
              <a:defRPr sz="1700"/>
            </a:pPr>
            <a:r>
              <a:rPr lang="fr-CA" altLang="ja-JP" dirty="0"/>
              <a:t>nation </a:t>
            </a:r>
            <a:r>
              <a:rPr lang="fr-CA" altLang="ja-JP" dirty="0" err="1"/>
              <a:t>soeur</a:t>
            </a:r>
            <a:r>
              <a:rPr lang="fr-CA" altLang="ja-JP" dirty="0"/>
              <a:t>, mère, reine</a:t>
            </a:r>
          </a:p>
          <a:p>
            <a:pPr lvl="2">
              <a:lnSpc>
                <a:spcPct val="99000"/>
              </a:lnSpc>
              <a:defRPr sz="1700"/>
            </a:pPr>
            <a:r>
              <a:rPr lang="fr-CA" altLang="ja-JP" dirty="0"/>
              <a:t>langue mère, cousine, fille</a:t>
            </a:r>
          </a:p>
          <a:p>
            <a:pPr lvl="2">
              <a:lnSpc>
                <a:spcPct val="99000"/>
              </a:lnSpc>
              <a:defRPr sz="1700"/>
            </a:pPr>
            <a:r>
              <a:rPr lang="fr-CA" altLang="ja-JP" dirty="0"/>
              <a:t>île mère, </a:t>
            </a:r>
            <a:r>
              <a:rPr lang="fr-CA" altLang="ja-JP" dirty="0" err="1"/>
              <a:t>soeur</a:t>
            </a:r>
            <a:r>
              <a:rPr lang="fr-CA" altLang="ja-JP" dirty="0"/>
              <a:t>, cousine</a:t>
            </a:r>
          </a:p>
          <a:p>
            <a:pPr lvl="1">
              <a:lnSpc>
                <a:spcPct val="99000"/>
              </a:lnSpc>
              <a:defRPr sz="1700"/>
            </a:pPr>
            <a:endParaRPr lang="fr-CA" altLang="ja-JP" dirty="0">
              <a:highlight>
                <a:srgbClr val="FFFF00"/>
              </a:highlight>
            </a:endParaRPr>
          </a:p>
          <a:p>
            <a:pPr marL="457200" lvl="1" indent="0">
              <a:lnSpc>
                <a:spcPct val="99000"/>
              </a:lnSpc>
              <a:buNone/>
              <a:defRPr sz="1700"/>
            </a:pPr>
            <a:endParaRPr lang="en-US" altLang="ja-JP" dirty="0">
              <a:highlight>
                <a:srgbClr val="FFFF00"/>
              </a:highlight>
            </a:endParaRPr>
          </a:p>
        </p:txBody>
      </p:sp>
      <p:sp>
        <p:nvSpPr>
          <p:cNvPr id="341" name="正方形/長方形 3"/>
          <p:cNvSpPr txBox="1"/>
          <p:nvPr/>
        </p:nvSpPr>
        <p:spPr>
          <a:xfrm>
            <a:off x="1375103" y="2276599"/>
            <a:ext cx="9742495" cy="4648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lnSpc>
                <a:spcPct val="150000"/>
              </a:lnSpc>
              <a:defRPr>
                <a:solidFill>
                  <a:srgbClr val="FF0000"/>
                </a:solidFill>
                <a:latin typeface="Times New Roman"/>
                <a:ea typeface="Times New Roman"/>
                <a:cs typeface="Times New Roman"/>
                <a:sym typeface="Times New Roman"/>
              </a:defRPr>
            </a:pPr>
            <a:endParaRPr dirty="0">
              <a:solidFill>
                <a:srgbClr val="000000"/>
              </a:solidFill>
            </a:endParaRPr>
          </a:p>
        </p:txBody>
      </p:sp>
      <p:sp>
        <p:nvSpPr>
          <p:cNvPr id="2" name="テキスト ボックス 1">
            <a:extLst>
              <a:ext uri="{FF2B5EF4-FFF2-40B4-BE49-F238E27FC236}">
                <a16:creationId xmlns:a16="http://schemas.microsoft.com/office/drawing/2014/main" id="{9208DF45-FD6D-40CE-B04F-C5E78B7F6D1C}"/>
              </a:ext>
            </a:extLst>
          </p:cNvPr>
          <p:cNvSpPr txBox="1"/>
          <p:nvPr/>
        </p:nvSpPr>
        <p:spPr>
          <a:xfrm>
            <a:off x="6408404" y="3339107"/>
            <a:ext cx="5021597"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marR="0" indent="-285750" algn="l" defTabSz="457200" rtl="0" fontAlgn="auto" latinLnBrk="0" hangingPunct="0">
              <a:lnSpc>
                <a:spcPct val="100000"/>
              </a:lnSpc>
              <a:spcBef>
                <a:spcPts val="0"/>
              </a:spcBef>
              <a:spcAft>
                <a:spcPts val="0"/>
              </a:spcAft>
              <a:buClrTx/>
              <a:buSzTx/>
              <a:buFont typeface="Arial" panose="020B0604020202020204" pitchFamily="34" charset="0"/>
              <a:buChar char="•"/>
              <a:tabLst/>
            </a:pPr>
            <a:r>
              <a:rPr kumimoji="0" lang="ja-JP" altLang="en-US" sz="1800" b="0" i="0" u="none" strike="noStrike" cap="none" spc="0" normalizeH="0" baseline="0" dirty="0">
                <a:ln>
                  <a:noFill/>
                </a:ln>
                <a:solidFill>
                  <a:srgbClr val="000000"/>
                </a:solidFill>
                <a:effectLst/>
                <a:uFillTx/>
                <a:latin typeface="Gill Sans MT"/>
                <a:ea typeface="Gill Sans MT"/>
                <a:cs typeface="Gill Sans MT"/>
                <a:sym typeface="Gill Sans MT"/>
              </a:rPr>
              <a:t>フランス語で </a:t>
            </a:r>
            <a:r>
              <a:rPr kumimoji="0" lang="en-GB" altLang="ja-JP" sz="1800" b="0" i="0" u="none" strike="noStrike" cap="none" spc="0" normalizeH="0" baseline="0" dirty="0" err="1">
                <a:ln>
                  <a:noFill/>
                </a:ln>
                <a:solidFill>
                  <a:srgbClr val="000000"/>
                </a:solidFill>
                <a:effectLst/>
                <a:uFillTx/>
                <a:latin typeface="Gill Sans MT"/>
                <a:ea typeface="Gill Sans MT"/>
                <a:cs typeface="Gill Sans MT"/>
                <a:sym typeface="Gill Sans MT"/>
              </a:rPr>
              <a:t>une</a:t>
            </a:r>
            <a:r>
              <a:rPr kumimoji="0" lang="en-GB" altLang="ja-JP" sz="1800" b="0" i="0" u="none" strike="noStrike" cap="none" spc="0" normalizeH="0" baseline="0" dirty="0">
                <a:ln>
                  <a:noFill/>
                </a:ln>
                <a:solidFill>
                  <a:srgbClr val="000000"/>
                </a:solidFill>
                <a:effectLst/>
                <a:uFillTx/>
                <a:latin typeface="Gill Sans MT"/>
                <a:ea typeface="Gill Sans MT"/>
                <a:cs typeface="Gill Sans MT"/>
                <a:sym typeface="Gill Sans MT"/>
              </a:rPr>
              <a:t> </a:t>
            </a:r>
            <a:r>
              <a:rPr kumimoji="0" lang="en-GB" altLang="ja-JP" sz="1800" b="0" i="0" u="none" strike="noStrike" cap="none" spc="0" normalizeH="0" baseline="0" dirty="0" err="1">
                <a:ln>
                  <a:noFill/>
                </a:ln>
                <a:solidFill>
                  <a:srgbClr val="000000"/>
                </a:solidFill>
                <a:effectLst/>
                <a:uFillTx/>
                <a:latin typeface="Gill Sans MT"/>
                <a:ea typeface="Gill Sans MT"/>
                <a:cs typeface="Gill Sans MT"/>
                <a:sym typeface="Gill Sans MT"/>
              </a:rPr>
              <a:t>ville</a:t>
            </a:r>
            <a:r>
              <a:rPr kumimoji="0" lang="en-GB" altLang="ja-JP" sz="1800" b="0" i="0" u="none" strike="noStrike" cap="none" spc="0" normalizeH="0" baseline="0" dirty="0">
                <a:ln>
                  <a:noFill/>
                </a:ln>
                <a:solidFill>
                  <a:srgbClr val="000000"/>
                </a:solidFill>
                <a:effectLst/>
                <a:uFillTx/>
                <a:latin typeface="Gill Sans MT"/>
                <a:ea typeface="Gill Sans MT"/>
                <a:cs typeface="Gill Sans MT"/>
                <a:sym typeface="Gill Sans MT"/>
              </a:rPr>
              <a:t> </a:t>
            </a:r>
            <a:r>
              <a:rPr lang="fr-CA" altLang="ja-JP" dirty="0"/>
              <a:t>sœur</a:t>
            </a:r>
            <a:r>
              <a:rPr lang="en-US" altLang="ja-JP" dirty="0"/>
              <a:t>,</a:t>
            </a:r>
            <a:r>
              <a:rPr lang="ja-JP" altLang="en-US" dirty="0"/>
              <a:t> </a:t>
            </a:r>
            <a:r>
              <a:rPr kumimoji="0" lang="en-GB" altLang="ja-JP" sz="1800" b="0" i="0" u="none" strike="noStrike" cap="none" spc="0" normalizeH="0" baseline="0" dirty="0">
                <a:ln>
                  <a:noFill/>
                </a:ln>
                <a:solidFill>
                  <a:srgbClr val="000000"/>
                </a:solidFill>
                <a:effectLst/>
                <a:uFillTx/>
                <a:latin typeface="Gill Sans MT"/>
                <a:ea typeface="Gill Sans MT"/>
                <a:cs typeface="Gill Sans MT"/>
                <a:sym typeface="Gill Sans MT"/>
              </a:rPr>
              <a:t> un pays </a:t>
            </a:r>
            <a:r>
              <a:rPr kumimoji="0" lang="en-GB" altLang="ja-JP" sz="1800" b="0" i="0" u="none" strike="noStrike" cap="none" spc="0" normalizeH="0" baseline="0" dirty="0" err="1">
                <a:ln>
                  <a:noFill/>
                </a:ln>
                <a:solidFill>
                  <a:srgbClr val="000000"/>
                </a:solidFill>
                <a:effectLst/>
                <a:uFillTx/>
                <a:latin typeface="Gill Sans MT"/>
                <a:ea typeface="Gill Sans MT"/>
                <a:cs typeface="Gill Sans MT"/>
                <a:sym typeface="Gill Sans MT"/>
              </a:rPr>
              <a:t>fr</a:t>
            </a:r>
            <a:r>
              <a:rPr lang="fr-CA" altLang="ja-JP" dirty="0"/>
              <a:t>ère</a:t>
            </a:r>
            <a:r>
              <a:rPr lang="ja-JP" altLang="en-US" dirty="0"/>
              <a:t>となる理由は単なる文法的一致　（意味とは無関係）</a:t>
            </a:r>
            <a:endParaRPr lang="en-US" altLang="ja-JP" dirty="0"/>
          </a:p>
          <a:p>
            <a:pPr marL="285750" marR="0" indent="-285750" algn="l" defTabSz="457200" rtl="0" fontAlgn="auto" latinLnBrk="0" hangingPunct="0">
              <a:lnSpc>
                <a:spcPct val="100000"/>
              </a:lnSpc>
              <a:spcBef>
                <a:spcPts val="0"/>
              </a:spcBef>
              <a:spcAft>
                <a:spcPts val="0"/>
              </a:spcAft>
              <a:buClrTx/>
              <a:buSzTx/>
              <a:buFont typeface="Arial" panose="020B0604020202020204" pitchFamily="34" charset="0"/>
              <a:buChar char="•"/>
              <a:tabLst/>
            </a:pPr>
            <a:r>
              <a:rPr kumimoji="0" lang="ja-JP" altLang="en-US" sz="1800" b="0" i="0" u="none" strike="noStrike" cap="none" spc="0" normalizeH="0" baseline="0" dirty="0">
                <a:ln>
                  <a:noFill/>
                </a:ln>
                <a:solidFill>
                  <a:srgbClr val="000000"/>
                </a:solidFill>
                <a:effectLst/>
                <a:uFillTx/>
                <a:latin typeface="Gill Sans MT"/>
                <a:ea typeface="Gill Sans MT"/>
                <a:cs typeface="Gill Sans MT"/>
                <a:sym typeface="Gill Sans MT"/>
              </a:rPr>
              <a:t>名詞の文法上の性が重要</a:t>
            </a:r>
            <a:endParaRPr kumimoji="0" lang="en-US" altLang="ja-JP" sz="1800" b="0" i="0" u="none" strike="noStrike" cap="none" spc="0" normalizeH="0" baseline="0" dirty="0">
              <a:ln>
                <a:noFill/>
              </a:ln>
              <a:solidFill>
                <a:srgbClr val="000000"/>
              </a:solidFill>
              <a:effectLst/>
              <a:uFillTx/>
              <a:latin typeface="Gill Sans MT"/>
              <a:ea typeface="Gill Sans MT"/>
              <a:cs typeface="Gill Sans MT"/>
              <a:sym typeface="Gill Sans MT"/>
            </a:endParaRPr>
          </a:p>
          <a:p>
            <a:pPr marL="285750" marR="0" indent="-285750" algn="l" defTabSz="457200" rtl="0" fontAlgn="auto" latinLnBrk="0" hangingPunct="0">
              <a:lnSpc>
                <a:spcPct val="100000"/>
              </a:lnSpc>
              <a:spcBef>
                <a:spcPts val="0"/>
              </a:spcBef>
              <a:spcAft>
                <a:spcPts val="0"/>
              </a:spcAft>
              <a:buClrTx/>
              <a:buSzTx/>
              <a:buFont typeface="Arial" panose="020B0604020202020204" pitchFamily="34" charset="0"/>
              <a:buChar char="•"/>
              <a:tabLst/>
            </a:pPr>
            <a:endParaRPr kumimoji="0" lang="en-US" altLang="ja-JP" sz="1800" b="0" i="0" u="none" strike="noStrike" cap="none" spc="0" normalizeH="0" baseline="0" dirty="0">
              <a:ln>
                <a:noFill/>
              </a:ln>
              <a:solidFill>
                <a:srgbClr val="000000"/>
              </a:solidFill>
              <a:effectLst/>
              <a:uFillTx/>
              <a:latin typeface="Gill Sans MT"/>
              <a:ea typeface="Gill Sans MT"/>
              <a:cs typeface="Gill Sans MT"/>
              <a:sym typeface="Gill Sans MT"/>
            </a:endParaRPr>
          </a:p>
        </p:txBody>
      </p:sp>
    </p:spTree>
    <p:extLst>
      <p:ext uri="{BB962C8B-B14F-4D97-AF65-F5344CB8AC3E}">
        <p14:creationId xmlns:p14="http://schemas.microsoft.com/office/powerpoint/2010/main" val="1861583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96B5128-B79E-6136-25AB-CA6D3867198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761DBB4-F536-7694-ADBD-C29C3C203EE6}"/>
              </a:ext>
            </a:extLst>
          </p:cNvPr>
          <p:cNvSpPr>
            <a:spLocks noGrp="1"/>
          </p:cNvSpPr>
          <p:nvPr>
            <p:ph type="title"/>
          </p:nvPr>
        </p:nvSpPr>
        <p:spPr/>
        <p:txBody>
          <a:bodyPr/>
          <a:lstStyle/>
          <a:p>
            <a:r>
              <a:rPr kumimoji="1" lang="ja-JP" altLang="en-US" dirty="0"/>
              <a:t>形態論</a:t>
            </a:r>
            <a:r>
              <a:rPr kumimoji="1" lang="ja-JP" altLang="en-US" dirty="0" err="1"/>
              <a:t>ー</a:t>
            </a:r>
            <a:r>
              <a:rPr kumimoji="1" lang="ja-JP" altLang="en-US" dirty="0"/>
              <a:t>性の一致</a:t>
            </a:r>
          </a:p>
        </p:txBody>
      </p:sp>
      <p:sp>
        <p:nvSpPr>
          <p:cNvPr id="3" name="コンテンツ プレースホルダー 2">
            <a:extLst>
              <a:ext uri="{FF2B5EF4-FFF2-40B4-BE49-F238E27FC236}">
                <a16:creationId xmlns:a16="http://schemas.microsoft.com/office/drawing/2014/main" id="{F1A57303-0265-40D6-7286-AEE55C4B9E28}"/>
              </a:ext>
            </a:extLst>
          </p:cNvPr>
          <p:cNvSpPr>
            <a:spLocks noGrp="1"/>
          </p:cNvSpPr>
          <p:nvPr>
            <p:ph idx="1"/>
          </p:nvPr>
        </p:nvSpPr>
        <p:spPr/>
        <p:txBody>
          <a:bodyPr/>
          <a:lstStyle/>
          <a:p>
            <a:r>
              <a:rPr kumimoji="1" lang="ja-JP" altLang="en-US" dirty="0"/>
              <a:t>日本や英語にはなく、フランス語にある文法上の性の形態的振る舞いは、機能的・実用的観点からは余剰的であるために、等閑視されがちであるが、語順や共起制限などを決定する重要なファクターになりうる。</a:t>
            </a:r>
            <a:endParaRPr kumimoji="1" lang="en-US" altLang="ja-JP" dirty="0"/>
          </a:p>
          <a:p>
            <a:r>
              <a:rPr lang="ja-JP" altLang="en-US" dirty="0"/>
              <a:t>人間の性別と文法上の性の類似性が、人間名詞と形容詞と間に近似した振る舞いを生じさせる。</a:t>
            </a:r>
            <a:endParaRPr lang="en-US" altLang="ja-JP" dirty="0"/>
          </a:p>
          <a:p>
            <a:endParaRPr lang="en-US" altLang="ja-JP" dirty="0"/>
          </a:p>
        </p:txBody>
      </p:sp>
    </p:spTree>
    <p:extLst>
      <p:ext uri="{BB962C8B-B14F-4D97-AF65-F5344CB8AC3E}">
        <p14:creationId xmlns:p14="http://schemas.microsoft.com/office/powerpoint/2010/main" val="410378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875E86-7791-8D46-6EAB-37C1F8F37F64}"/>
              </a:ext>
            </a:extLst>
          </p:cNvPr>
          <p:cNvSpPr>
            <a:spLocks noGrp="1"/>
          </p:cNvSpPr>
          <p:nvPr>
            <p:ph type="title"/>
          </p:nvPr>
        </p:nvSpPr>
        <p:spPr/>
        <p:txBody>
          <a:bodyPr/>
          <a:lstStyle/>
          <a:p>
            <a:r>
              <a:rPr kumimoji="1" lang="ja-JP" altLang="en-US" dirty="0"/>
              <a:t>日本語</a:t>
            </a:r>
          </a:p>
        </p:txBody>
      </p:sp>
    </p:spTree>
    <p:extLst>
      <p:ext uri="{BB962C8B-B14F-4D97-AF65-F5344CB8AC3E}">
        <p14:creationId xmlns:p14="http://schemas.microsoft.com/office/powerpoint/2010/main" val="3381289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タイトル 1"/>
          <p:cNvSpPr txBox="1">
            <a:spLocks noGrp="1"/>
          </p:cNvSpPr>
          <p:nvPr>
            <p:ph type="title"/>
          </p:nvPr>
        </p:nvSpPr>
        <p:spPr>
          <a:xfrm>
            <a:off x="1006838" y="-111707"/>
            <a:ext cx="10178324" cy="1492132"/>
          </a:xfrm>
          <a:prstGeom prst="rect">
            <a:avLst/>
          </a:prstGeom>
        </p:spPr>
        <p:txBody>
          <a:bodyPr>
            <a:normAutofit/>
          </a:bodyPr>
          <a:lstStyle/>
          <a:p>
            <a:pPr defTabSz="539495">
              <a:defRPr sz="2655" spc="117"/>
            </a:pPr>
            <a:r>
              <a:rPr dirty="0" err="1">
                <a:latin typeface="+mn-lt"/>
                <a:ea typeface="+mn-ea"/>
                <a:cs typeface="+mn-cs"/>
                <a:sym typeface="Helvetica"/>
              </a:rPr>
              <a:t>日本語</a:t>
            </a:r>
            <a:br>
              <a:rPr dirty="0">
                <a:latin typeface="+mn-lt"/>
                <a:ea typeface="+mn-ea"/>
                <a:cs typeface="+mn-cs"/>
                <a:sym typeface="Helvetica"/>
              </a:rPr>
            </a:br>
            <a:br>
              <a:rPr sz="1887" dirty="0">
                <a:latin typeface="+mn-lt"/>
                <a:ea typeface="+mn-ea"/>
                <a:cs typeface="+mn-cs"/>
                <a:sym typeface="Helvetica"/>
              </a:rPr>
            </a:br>
            <a:r>
              <a:rPr lang="ja-JP" altLang="en-US" sz="1887" dirty="0">
                <a:latin typeface="+mn-lt"/>
                <a:ea typeface="+mn-ea"/>
                <a:cs typeface="+mn-cs"/>
                <a:sym typeface="Helvetica"/>
              </a:rPr>
              <a:t>＜親族名詞＋非人間</a:t>
            </a:r>
            <a:r>
              <a:rPr lang="en-GB" altLang="ja-JP" sz="1887" dirty="0">
                <a:latin typeface="+mn-lt"/>
                <a:ea typeface="+mn-ea"/>
                <a:cs typeface="+mn-cs"/>
                <a:sym typeface="Helvetica"/>
              </a:rPr>
              <a:t>/</a:t>
            </a:r>
            <a:r>
              <a:rPr lang="ja-JP" altLang="en-US" sz="1887" dirty="0">
                <a:latin typeface="+mn-lt"/>
                <a:ea typeface="+mn-ea"/>
                <a:cs typeface="+mn-cs"/>
                <a:sym typeface="Helvetica"/>
              </a:rPr>
              <a:t>非動物名詞＞                     </a:t>
            </a:r>
            <a:r>
              <a:rPr lang="en-GB" altLang="ja-JP" sz="1887" dirty="0">
                <a:latin typeface="+mn-lt"/>
                <a:ea typeface="+mn-ea"/>
                <a:cs typeface="+mn-cs"/>
                <a:sym typeface="Helvetica"/>
              </a:rPr>
              <a:t>&lt;</a:t>
            </a:r>
            <a:r>
              <a:rPr lang="ja-JP" altLang="en-US" sz="1887" dirty="0">
                <a:latin typeface="+mn-lt"/>
                <a:ea typeface="+mn-ea"/>
                <a:cs typeface="+mn-cs"/>
                <a:sym typeface="Helvetica"/>
              </a:rPr>
              <a:t>鬼・姫＋妖怪以外名詞＞</a:t>
            </a:r>
            <a:endParaRPr sz="1887" dirty="0">
              <a:latin typeface="+mn-lt"/>
              <a:ea typeface="+mn-ea"/>
              <a:cs typeface="+mn-cs"/>
              <a:sym typeface="Helvetica"/>
            </a:endParaRPr>
          </a:p>
        </p:txBody>
      </p:sp>
      <p:graphicFrame>
        <p:nvGraphicFramePr>
          <p:cNvPr id="2" name="表 1">
            <a:extLst>
              <a:ext uri="{FF2B5EF4-FFF2-40B4-BE49-F238E27FC236}">
                <a16:creationId xmlns:a16="http://schemas.microsoft.com/office/drawing/2014/main" id="{F39D67E9-AC48-4D6D-B38A-8A788DAE7662}"/>
              </a:ext>
            </a:extLst>
          </p:cNvPr>
          <p:cNvGraphicFramePr>
            <a:graphicFrameLocks noGrp="1"/>
          </p:cNvGraphicFramePr>
          <p:nvPr>
            <p:extLst>
              <p:ext uri="{D42A27DB-BD31-4B8C-83A1-F6EECF244321}">
                <p14:modId xmlns:p14="http://schemas.microsoft.com/office/powerpoint/2010/main" val="1717186479"/>
              </p:ext>
            </p:extLst>
          </p:nvPr>
        </p:nvGraphicFramePr>
        <p:xfrm>
          <a:off x="1145310" y="1781258"/>
          <a:ext cx="2768599" cy="4329384"/>
        </p:xfrm>
        <a:graphic>
          <a:graphicData uri="http://schemas.openxmlformats.org/drawingml/2006/table">
            <a:tbl>
              <a:tblPr>
                <a:tableStyleId>{5940675A-B579-460E-94D1-54222C63F5DA}</a:tableStyleId>
              </a:tblPr>
              <a:tblGrid>
                <a:gridCol w="696536">
                  <a:extLst>
                    <a:ext uri="{9D8B030D-6E8A-4147-A177-3AD203B41FA5}">
                      <a16:colId xmlns:a16="http://schemas.microsoft.com/office/drawing/2014/main" val="1455169633"/>
                    </a:ext>
                  </a:extLst>
                </a:gridCol>
                <a:gridCol w="669041">
                  <a:extLst>
                    <a:ext uri="{9D8B030D-6E8A-4147-A177-3AD203B41FA5}">
                      <a16:colId xmlns:a16="http://schemas.microsoft.com/office/drawing/2014/main" val="3317920601"/>
                    </a:ext>
                  </a:extLst>
                </a:gridCol>
                <a:gridCol w="614052">
                  <a:extLst>
                    <a:ext uri="{9D8B030D-6E8A-4147-A177-3AD203B41FA5}">
                      <a16:colId xmlns:a16="http://schemas.microsoft.com/office/drawing/2014/main" val="430018355"/>
                    </a:ext>
                  </a:extLst>
                </a:gridCol>
                <a:gridCol w="788970">
                  <a:extLst>
                    <a:ext uri="{9D8B030D-6E8A-4147-A177-3AD203B41FA5}">
                      <a16:colId xmlns:a16="http://schemas.microsoft.com/office/drawing/2014/main" val="3118045311"/>
                    </a:ext>
                  </a:extLst>
                </a:gridCol>
              </a:tblGrid>
              <a:tr h="360782">
                <a:tc>
                  <a:txBody>
                    <a:bodyPr/>
                    <a:lstStyle/>
                    <a:p>
                      <a:pPr algn="l" fontAlgn="ctr"/>
                      <a:r>
                        <a:rPr lang="ja-JP" altLang="en-US" sz="1100" u="none" strike="noStrike" dirty="0">
                          <a:effectLst/>
                        </a:rPr>
                        <a:t>行ラベル</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100" u="none" strike="noStrike">
                          <a:effectLst/>
                        </a:rPr>
                        <a:t>拘束</a:t>
                      </a:r>
                      <a:endParaRPr lang="ja-JP" altLang="en-US"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100" u="none" strike="noStrike">
                          <a:effectLst/>
                        </a:rPr>
                        <a:t>自由</a:t>
                      </a:r>
                      <a:endParaRPr lang="ja-JP" altLang="en-US"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100" u="none" strike="noStrike" dirty="0">
                          <a:effectLst/>
                        </a:rPr>
                        <a:t>総計</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54904738"/>
                  </a:ext>
                </a:extLst>
              </a:tr>
              <a:tr h="360782">
                <a:tc>
                  <a:txBody>
                    <a:bodyPr/>
                    <a:lstStyle/>
                    <a:p>
                      <a:pPr algn="l" fontAlgn="ctr"/>
                      <a:r>
                        <a:rPr lang="ja-JP" altLang="en-US" sz="1100" u="none" strike="noStrike">
                          <a:effectLst/>
                        </a:rPr>
                        <a:t>親</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2273</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2273</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03314607"/>
                  </a:ext>
                </a:extLst>
              </a:tr>
              <a:tr h="360782">
                <a:tc>
                  <a:txBody>
                    <a:bodyPr/>
                    <a:lstStyle/>
                    <a:p>
                      <a:pPr algn="l" fontAlgn="ctr"/>
                      <a:r>
                        <a:rPr lang="ja-JP" altLang="en-US" sz="1100" u="none" strike="noStrike">
                          <a:effectLst/>
                        </a:rPr>
                        <a:t>子</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274</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1856</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2130</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9621051"/>
                  </a:ext>
                </a:extLst>
              </a:tr>
              <a:tr h="360782">
                <a:tc>
                  <a:txBody>
                    <a:bodyPr/>
                    <a:lstStyle/>
                    <a:p>
                      <a:pPr algn="l" fontAlgn="ctr"/>
                      <a:r>
                        <a:rPr lang="ja-JP" altLang="en-US" sz="1100" u="none" strike="noStrike">
                          <a:effectLst/>
                        </a:rPr>
                        <a:t>母</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1742</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5</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1747</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78858322"/>
                  </a:ext>
                </a:extLst>
              </a:tr>
              <a:tr h="360782">
                <a:tc>
                  <a:txBody>
                    <a:bodyPr/>
                    <a:lstStyle/>
                    <a:p>
                      <a:pPr algn="l" fontAlgn="ctr"/>
                      <a:r>
                        <a:rPr lang="ja-JP" altLang="en-US" sz="1100" u="none" strike="noStrike">
                          <a:effectLst/>
                        </a:rPr>
                        <a:t>姉妹</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216</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216</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03238456"/>
                  </a:ext>
                </a:extLst>
              </a:tr>
              <a:tr h="360782">
                <a:tc>
                  <a:txBody>
                    <a:bodyPr/>
                    <a:lstStyle/>
                    <a:p>
                      <a:pPr algn="l" fontAlgn="ctr"/>
                      <a:r>
                        <a:rPr lang="ja-JP" altLang="en-US" sz="1100" u="none" strike="noStrike">
                          <a:effectLst/>
                        </a:rPr>
                        <a:t>親子</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129</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129</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759665451"/>
                  </a:ext>
                </a:extLst>
              </a:tr>
              <a:tr h="360782">
                <a:tc>
                  <a:txBody>
                    <a:bodyPr/>
                    <a:lstStyle/>
                    <a:p>
                      <a:pPr algn="l" fontAlgn="ctr"/>
                      <a:r>
                        <a:rPr lang="ja-JP" altLang="en-US" sz="1100" u="none" strike="noStrike">
                          <a:effectLst/>
                        </a:rPr>
                        <a:t>兄弟</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dirty="0">
                          <a:effectLst/>
                        </a:rPr>
                        <a:t>73</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73</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44491654"/>
                  </a:ext>
                </a:extLst>
              </a:tr>
              <a:tr h="360782">
                <a:tc>
                  <a:txBody>
                    <a:bodyPr/>
                    <a:lstStyle/>
                    <a:p>
                      <a:pPr algn="l" fontAlgn="ctr"/>
                      <a:r>
                        <a:rPr lang="ja-JP" altLang="en-US" sz="1100" u="none" strike="noStrike">
                          <a:effectLst/>
                        </a:rPr>
                        <a:t>孫</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47</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47</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801446645"/>
                  </a:ext>
                </a:extLst>
              </a:tr>
              <a:tr h="360782">
                <a:tc>
                  <a:txBody>
                    <a:bodyPr/>
                    <a:lstStyle/>
                    <a:p>
                      <a:pPr algn="l" fontAlgn="ctr"/>
                      <a:r>
                        <a:rPr lang="ja-JP" altLang="en-US" sz="1100" u="none" strike="noStrike" dirty="0">
                          <a:effectLst/>
                        </a:rPr>
                        <a:t>娘</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26</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26</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303420170"/>
                  </a:ext>
                </a:extLst>
              </a:tr>
              <a:tr h="360782">
                <a:tc>
                  <a:txBody>
                    <a:bodyPr/>
                    <a:lstStyle/>
                    <a:p>
                      <a:pPr algn="l" fontAlgn="ctr"/>
                      <a:r>
                        <a:rPr lang="ja-JP" altLang="en-US" sz="1100" u="none" strike="noStrike" dirty="0">
                          <a:effectLst/>
                        </a:rPr>
                        <a:t>いとこ</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dirty="0">
                          <a:effectLst/>
                        </a:rPr>
                        <a:t>2</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420830182"/>
                  </a:ext>
                </a:extLst>
              </a:tr>
              <a:tr h="360782">
                <a:tc>
                  <a:txBody>
                    <a:bodyPr/>
                    <a:lstStyle/>
                    <a:p>
                      <a:pPr algn="l" fontAlgn="ctr"/>
                      <a:r>
                        <a:rPr lang="ja-JP" altLang="en-US" sz="1100" u="none" strike="noStrike">
                          <a:effectLst/>
                        </a:rPr>
                        <a:t>曾孫</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131786204"/>
                  </a:ext>
                </a:extLst>
              </a:tr>
              <a:tr h="360782">
                <a:tc>
                  <a:txBody>
                    <a:bodyPr/>
                    <a:lstStyle/>
                    <a:p>
                      <a:pPr algn="l" fontAlgn="ctr"/>
                      <a:r>
                        <a:rPr lang="ja-JP" altLang="en-US" sz="1100" u="none" strike="noStrike">
                          <a:effectLst/>
                        </a:rPr>
                        <a:t>総計</a:t>
                      </a:r>
                      <a:endParaRPr lang="ja-JP" altLang="en-US"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2042</a:t>
                      </a:r>
                      <a:endParaRPr lang="en-US" altLang="ja-JP"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4603</a:t>
                      </a:r>
                      <a:endParaRPr lang="en-US" altLang="ja-JP"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dirty="0">
                          <a:effectLst/>
                        </a:rPr>
                        <a:t>6645</a:t>
                      </a: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281172155"/>
                  </a:ext>
                </a:extLst>
              </a:tr>
            </a:tbl>
          </a:graphicData>
        </a:graphic>
      </p:graphicFrame>
      <p:sp>
        <p:nvSpPr>
          <p:cNvPr id="3" name="テキスト ボックス 2">
            <a:extLst>
              <a:ext uri="{FF2B5EF4-FFF2-40B4-BE49-F238E27FC236}">
                <a16:creationId xmlns:a16="http://schemas.microsoft.com/office/drawing/2014/main" id="{37308F61-5490-47EF-AD3D-52FBB72943C0}"/>
              </a:ext>
            </a:extLst>
          </p:cNvPr>
          <p:cNvSpPr txBox="1"/>
          <p:nvPr/>
        </p:nvSpPr>
        <p:spPr>
          <a:xfrm>
            <a:off x="4247289" y="5629848"/>
            <a:ext cx="4708979"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ja-JP" altLang="en-US" sz="1800" b="0" i="0" u="none" strike="noStrike" cap="none" spc="0" normalizeH="0" baseline="0" dirty="0">
                <a:ln>
                  <a:noFill/>
                </a:ln>
                <a:solidFill>
                  <a:srgbClr val="000000"/>
                </a:solidFill>
                <a:effectLst/>
                <a:uFillTx/>
                <a:latin typeface="Gill Sans MT"/>
                <a:ea typeface="Gill Sans MT"/>
                <a:cs typeface="Gill Sans MT"/>
                <a:sym typeface="Gill Sans MT"/>
              </a:rPr>
              <a:t>拘束形式は、ほとんどが、母（ボ）子（シ）</a:t>
            </a:r>
          </a:p>
        </p:txBody>
      </p:sp>
      <p:graphicFrame>
        <p:nvGraphicFramePr>
          <p:cNvPr id="4" name="表 3">
            <a:extLst>
              <a:ext uri="{FF2B5EF4-FFF2-40B4-BE49-F238E27FC236}">
                <a16:creationId xmlns:a16="http://schemas.microsoft.com/office/drawing/2014/main" id="{2B281E12-E4C6-42C4-89E0-CB927CDC09B8}"/>
              </a:ext>
            </a:extLst>
          </p:cNvPr>
          <p:cNvGraphicFramePr>
            <a:graphicFrameLocks noGrp="1"/>
          </p:cNvGraphicFramePr>
          <p:nvPr>
            <p:extLst>
              <p:ext uri="{D42A27DB-BD31-4B8C-83A1-F6EECF244321}">
                <p14:modId xmlns:p14="http://schemas.microsoft.com/office/powerpoint/2010/main" val="2877616497"/>
              </p:ext>
            </p:extLst>
          </p:nvPr>
        </p:nvGraphicFramePr>
        <p:xfrm>
          <a:off x="6601779" y="1987976"/>
          <a:ext cx="3695700" cy="1344884"/>
        </p:xfrm>
        <a:graphic>
          <a:graphicData uri="http://schemas.openxmlformats.org/drawingml/2006/table">
            <a:tbl>
              <a:tblPr>
                <a:tableStyleId>{5940675A-B579-460E-94D1-54222C63F5DA}</a:tableStyleId>
              </a:tblPr>
              <a:tblGrid>
                <a:gridCol w="997252">
                  <a:extLst>
                    <a:ext uri="{9D8B030D-6E8A-4147-A177-3AD203B41FA5}">
                      <a16:colId xmlns:a16="http://schemas.microsoft.com/office/drawing/2014/main" val="1230684962"/>
                    </a:ext>
                  </a:extLst>
                </a:gridCol>
                <a:gridCol w="1149553">
                  <a:extLst>
                    <a:ext uri="{9D8B030D-6E8A-4147-A177-3AD203B41FA5}">
                      <a16:colId xmlns:a16="http://schemas.microsoft.com/office/drawing/2014/main" val="4172052273"/>
                    </a:ext>
                  </a:extLst>
                </a:gridCol>
                <a:gridCol w="991607">
                  <a:extLst>
                    <a:ext uri="{9D8B030D-6E8A-4147-A177-3AD203B41FA5}">
                      <a16:colId xmlns:a16="http://schemas.microsoft.com/office/drawing/2014/main" val="3745171920"/>
                    </a:ext>
                  </a:extLst>
                </a:gridCol>
                <a:gridCol w="557288">
                  <a:extLst>
                    <a:ext uri="{9D8B030D-6E8A-4147-A177-3AD203B41FA5}">
                      <a16:colId xmlns:a16="http://schemas.microsoft.com/office/drawing/2014/main" val="1472730900"/>
                    </a:ext>
                  </a:extLst>
                </a:gridCol>
              </a:tblGrid>
              <a:tr h="336221">
                <a:tc>
                  <a:txBody>
                    <a:bodyPr/>
                    <a:lstStyle/>
                    <a:p>
                      <a:pPr algn="l" fontAlgn="ctr"/>
                      <a:r>
                        <a:rPr lang="ja-JP" altLang="en-US" sz="1100" u="none" strike="noStrike">
                          <a:effectLst/>
                        </a:rPr>
                        <a:t>行ラベル</a:t>
                      </a:r>
                      <a:endParaRPr lang="ja-JP" altLang="en-US"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100" u="none" strike="noStrike">
                          <a:effectLst/>
                        </a:rPr>
                        <a:t>拘束</a:t>
                      </a:r>
                      <a:endParaRPr lang="ja-JP" altLang="en-US"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100" u="none" strike="noStrike" dirty="0">
                          <a:effectLst/>
                        </a:rPr>
                        <a:t>自由</a:t>
                      </a:r>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r>
                        <a:rPr lang="ja-JP" altLang="en-US" sz="1100" u="none" strike="noStrike">
                          <a:effectLst/>
                        </a:rPr>
                        <a:t>総計</a:t>
                      </a:r>
                      <a:endParaRPr lang="ja-JP" altLang="en-US"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616236729"/>
                  </a:ext>
                </a:extLst>
              </a:tr>
              <a:tr h="336221">
                <a:tc>
                  <a:txBody>
                    <a:bodyPr/>
                    <a:lstStyle/>
                    <a:p>
                      <a:pPr algn="l" fontAlgn="ctr"/>
                      <a:r>
                        <a:rPr lang="ja-JP" altLang="en-US" sz="1100" u="none" strike="noStrike">
                          <a:effectLst/>
                        </a:rPr>
                        <a:t>オニ</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194</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610</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804</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98987447"/>
                  </a:ext>
                </a:extLst>
              </a:tr>
              <a:tr h="336221">
                <a:tc>
                  <a:txBody>
                    <a:bodyPr/>
                    <a:lstStyle/>
                    <a:p>
                      <a:pPr algn="l" fontAlgn="ctr"/>
                      <a:r>
                        <a:rPr lang="ja-JP" altLang="en-US" sz="1100" u="none" strike="noStrike">
                          <a:effectLst/>
                        </a:rPr>
                        <a:t>ヒメ</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322</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322</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937778257"/>
                  </a:ext>
                </a:extLst>
              </a:tr>
              <a:tr h="336221">
                <a:tc>
                  <a:txBody>
                    <a:bodyPr/>
                    <a:lstStyle/>
                    <a:p>
                      <a:pPr algn="l" fontAlgn="ctr"/>
                      <a:r>
                        <a:rPr lang="ja-JP" altLang="en-US" sz="1100" u="none" strike="noStrike">
                          <a:effectLst/>
                        </a:rPr>
                        <a:t>総計</a:t>
                      </a:r>
                      <a:endParaRPr lang="ja-JP" altLang="en-US"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194</a:t>
                      </a:r>
                      <a:endParaRPr lang="en-US" altLang="ja-JP"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a:effectLst/>
                        </a:rPr>
                        <a:t>932</a:t>
                      </a:r>
                      <a:endParaRPr lang="en-US" altLang="ja-JP" sz="1100" b="1"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algn="r" fontAlgn="ctr"/>
                      <a:r>
                        <a:rPr lang="en-US" altLang="ja-JP" sz="1100" u="none" strike="noStrike" dirty="0">
                          <a:effectLst/>
                        </a:rPr>
                        <a:t>1126</a:t>
                      </a: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4243463671"/>
                  </a:ext>
                </a:extLst>
              </a:tr>
            </a:tbl>
          </a:graphicData>
        </a:graphic>
      </p:graphicFrame>
      <p:sp>
        <p:nvSpPr>
          <p:cNvPr id="5" name="正方形/長方形 4">
            <a:extLst>
              <a:ext uri="{FF2B5EF4-FFF2-40B4-BE49-F238E27FC236}">
                <a16:creationId xmlns:a16="http://schemas.microsoft.com/office/drawing/2014/main" id="{5D06A913-DFA3-4009-B09C-B580DF349464}"/>
              </a:ext>
            </a:extLst>
          </p:cNvPr>
          <p:cNvSpPr/>
          <p:nvPr/>
        </p:nvSpPr>
        <p:spPr>
          <a:xfrm>
            <a:off x="6972302" y="3332860"/>
            <a:ext cx="2954655" cy="369332"/>
          </a:xfrm>
          <a:prstGeom prst="rect">
            <a:avLst/>
          </a:prstGeom>
        </p:spPr>
        <p:txBody>
          <a:bodyPr wrap="none">
            <a:spAutoFit/>
          </a:bodyPr>
          <a:lstStyle/>
          <a:p>
            <a:r>
              <a:rPr lang="ja-JP" altLang="en-US" dirty="0"/>
              <a:t>拘束形式は、鬼のみ（キ）</a:t>
            </a:r>
          </a:p>
        </p:txBody>
      </p:sp>
      <p:sp>
        <p:nvSpPr>
          <p:cNvPr id="6" name="テキスト ボックス 5">
            <a:extLst>
              <a:ext uri="{FF2B5EF4-FFF2-40B4-BE49-F238E27FC236}">
                <a16:creationId xmlns:a16="http://schemas.microsoft.com/office/drawing/2014/main" id="{8FA6B62A-AEEA-44ED-A3AF-6C47E6317B94}"/>
              </a:ext>
            </a:extLst>
          </p:cNvPr>
          <p:cNvSpPr txBox="1"/>
          <p:nvPr/>
        </p:nvSpPr>
        <p:spPr>
          <a:xfrm>
            <a:off x="7107810" y="4204355"/>
            <a:ext cx="2862320" cy="923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fr-CA" altLang="ja-JP" sz="1800" b="0" i="0" u="none" strike="noStrike" cap="none" spc="0" normalizeH="0" baseline="0" dirty="0">
                <a:ln>
                  <a:noFill/>
                </a:ln>
                <a:solidFill>
                  <a:srgbClr val="000000"/>
                </a:solidFill>
                <a:effectLst/>
                <a:uFillTx/>
                <a:latin typeface="Gill Sans MT"/>
                <a:ea typeface="Gill Sans MT"/>
                <a:cs typeface="Gill Sans MT"/>
                <a:sym typeface="Gill Sans MT"/>
              </a:rPr>
              <a:t>qualificatif-analogique</a:t>
            </a:r>
          </a:p>
          <a:p>
            <a:pPr marL="0" marR="0" indent="0" algn="l" defTabSz="457200" rtl="0" fontAlgn="auto" latinLnBrk="0" hangingPunct="0">
              <a:lnSpc>
                <a:spcPct val="100000"/>
              </a:lnSpc>
              <a:spcBef>
                <a:spcPts val="0"/>
              </a:spcBef>
              <a:spcAft>
                <a:spcPts val="0"/>
              </a:spcAft>
              <a:buClrTx/>
              <a:buSzTx/>
              <a:buFontTx/>
              <a:buNone/>
              <a:tabLst/>
            </a:pPr>
            <a:r>
              <a:rPr lang="ja-JP" altLang="en-US" dirty="0"/>
              <a:t>非人間、非動物名詞の場合</a:t>
            </a:r>
            <a:endParaRPr lang="en-US" altLang="ja-JP" dirty="0"/>
          </a:p>
          <a:p>
            <a:r>
              <a:rPr lang="ja-JP" altLang="en-US" dirty="0"/>
              <a:t>比喩的意味</a:t>
            </a:r>
            <a:endParaRPr lang="en-US" altLang="ja-JP"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タイトル 1"/>
          <p:cNvSpPr txBox="1">
            <a:spLocks noGrp="1"/>
          </p:cNvSpPr>
          <p:nvPr>
            <p:ph type="title"/>
          </p:nvPr>
        </p:nvSpPr>
        <p:spPr>
          <a:xfrm>
            <a:off x="2324194" y="0"/>
            <a:ext cx="10178324" cy="1492132"/>
          </a:xfrm>
          <a:prstGeom prst="rect">
            <a:avLst/>
          </a:prstGeom>
        </p:spPr>
        <p:txBody>
          <a:bodyPr/>
          <a:lstStyle/>
          <a:p>
            <a:pPr defTabSz="539495">
              <a:defRPr sz="2655" spc="117"/>
            </a:pPr>
            <a:br>
              <a:rPr dirty="0"/>
            </a:br>
            <a:endParaRPr sz="1887" dirty="0">
              <a:latin typeface="+mn-lt"/>
              <a:ea typeface="+mn-ea"/>
              <a:cs typeface="+mn-cs"/>
              <a:sym typeface="Helvetica"/>
            </a:endParaRPr>
          </a:p>
        </p:txBody>
      </p:sp>
      <p:graphicFrame>
        <p:nvGraphicFramePr>
          <p:cNvPr id="5" name="表 4">
            <a:extLst>
              <a:ext uri="{FF2B5EF4-FFF2-40B4-BE49-F238E27FC236}">
                <a16:creationId xmlns:a16="http://schemas.microsoft.com/office/drawing/2014/main" id="{30826129-6E1D-4B34-B75C-0AD7C85543FA}"/>
              </a:ext>
            </a:extLst>
          </p:cNvPr>
          <p:cNvGraphicFramePr>
            <a:graphicFrameLocks noGrp="1"/>
          </p:cNvGraphicFramePr>
          <p:nvPr>
            <p:extLst>
              <p:ext uri="{D42A27DB-BD31-4B8C-83A1-F6EECF244321}">
                <p14:modId xmlns:p14="http://schemas.microsoft.com/office/powerpoint/2010/main" val="1451023698"/>
              </p:ext>
            </p:extLst>
          </p:nvPr>
        </p:nvGraphicFramePr>
        <p:xfrm>
          <a:off x="1371822" y="1891796"/>
          <a:ext cx="4967436" cy="5861480"/>
        </p:xfrm>
        <a:graphic>
          <a:graphicData uri="http://schemas.openxmlformats.org/drawingml/2006/table">
            <a:tbl>
              <a:tblPr>
                <a:tableStyleId>{5940675A-B579-460E-94D1-54222C63F5DA}</a:tableStyleId>
              </a:tblPr>
              <a:tblGrid>
                <a:gridCol w="743787">
                  <a:extLst>
                    <a:ext uri="{9D8B030D-6E8A-4147-A177-3AD203B41FA5}">
                      <a16:colId xmlns:a16="http://schemas.microsoft.com/office/drawing/2014/main" val="25506810"/>
                    </a:ext>
                  </a:extLst>
                </a:gridCol>
                <a:gridCol w="928656">
                  <a:extLst>
                    <a:ext uri="{9D8B030D-6E8A-4147-A177-3AD203B41FA5}">
                      <a16:colId xmlns:a16="http://schemas.microsoft.com/office/drawing/2014/main" val="547320568"/>
                    </a:ext>
                  </a:extLst>
                </a:gridCol>
                <a:gridCol w="928656">
                  <a:extLst>
                    <a:ext uri="{9D8B030D-6E8A-4147-A177-3AD203B41FA5}">
                      <a16:colId xmlns:a16="http://schemas.microsoft.com/office/drawing/2014/main" val="2213266155"/>
                    </a:ext>
                  </a:extLst>
                </a:gridCol>
                <a:gridCol w="492509">
                  <a:extLst>
                    <a:ext uri="{9D8B030D-6E8A-4147-A177-3AD203B41FA5}">
                      <a16:colId xmlns:a16="http://schemas.microsoft.com/office/drawing/2014/main" val="4005602683"/>
                    </a:ext>
                  </a:extLst>
                </a:gridCol>
                <a:gridCol w="492509">
                  <a:extLst>
                    <a:ext uri="{9D8B030D-6E8A-4147-A177-3AD203B41FA5}">
                      <a16:colId xmlns:a16="http://schemas.microsoft.com/office/drawing/2014/main" val="1625066345"/>
                    </a:ext>
                  </a:extLst>
                </a:gridCol>
                <a:gridCol w="585428">
                  <a:extLst>
                    <a:ext uri="{9D8B030D-6E8A-4147-A177-3AD203B41FA5}">
                      <a16:colId xmlns:a16="http://schemas.microsoft.com/office/drawing/2014/main" val="210306922"/>
                    </a:ext>
                  </a:extLst>
                </a:gridCol>
                <a:gridCol w="795891">
                  <a:extLst>
                    <a:ext uri="{9D8B030D-6E8A-4147-A177-3AD203B41FA5}">
                      <a16:colId xmlns:a16="http://schemas.microsoft.com/office/drawing/2014/main" val="1650291576"/>
                    </a:ext>
                  </a:extLst>
                </a:gridCol>
              </a:tblGrid>
              <a:tr h="61993">
                <a:tc>
                  <a:txBody>
                    <a:bodyPr/>
                    <a:lstStyle/>
                    <a:p>
                      <a:pPr algn="ctr" fontAlgn="ctr"/>
                      <a:r>
                        <a:rPr lang="ja-JP" altLang="en-US" sz="100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　</a:t>
                      </a: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拘束</a:t>
                      </a:r>
                    </a:p>
                  </a:txBody>
                  <a:tcPr marL="8621" marR="8621" marT="8621" marB="0" anchor="ctr"/>
                </a:tc>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自由</a:t>
                      </a:r>
                    </a:p>
                  </a:txBody>
                  <a:tcPr marL="8621" marR="8621" marT="8621" marB="0" anchor="ctr"/>
                </a:tc>
                <a:tc>
                  <a:txBody>
                    <a:bodyPr/>
                    <a:lstStyle/>
                    <a:p>
                      <a:pPr algn="l" fontAlgn="ctr"/>
                      <a:r>
                        <a:rPr lang="ja-JP" altLang="en-US" sz="1000" u="none" strike="noStrike">
                          <a:effectLst/>
                        </a:rPr>
                        <a:t>総計</a:t>
                      </a:r>
                      <a:endParaRPr lang="ja-JP" altLang="en-US"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extLst>
                  <a:ext uri="{0D108BD9-81ED-4DB2-BD59-A6C34878D82A}">
                    <a16:rowId xmlns:a16="http://schemas.microsoft.com/office/drawing/2014/main" val="2527920794"/>
                  </a:ext>
                </a:extLst>
              </a:tr>
              <a:tr h="307410">
                <a:tc>
                  <a:txBody>
                    <a:bodyPr/>
                    <a:lstStyle/>
                    <a:p>
                      <a:pPr algn="ctr" fontAlgn="ctr"/>
                      <a:r>
                        <a:rPr lang="en-US" altLang="ja-JP" sz="1000" u="none" strike="noStrike" dirty="0">
                          <a:effectLst/>
                          <a:latin typeface="+mn-lt"/>
                        </a:rPr>
                        <a:t>1</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a:solidFill>
                            <a:srgbClr val="000000"/>
                          </a:solidFill>
                          <a:effectLst/>
                          <a:latin typeface="+mn-lt"/>
                          <a:ea typeface="游ゴシック" panose="020B0400000000000000" pitchFamily="50" charset="-128"/>
                        </a:rPr>
                        <a:t>ko-</a:t>
                      </a:r>
                      <a:r>
                        <a:rPr lang="fr-CA" altLang="ja-JP" sz="1000" b="0" i="0" u="none" strike="noStrike" dirty="0" err="1">
                          <a:solidFill>
                            <a:srgbClr val="000000"/>
                          </a:solidFill>
                          <a:effectLst/>
                          <a:latin typeface="+mn-lt"/>
                          <a:ea typeface="游ゴシック" panose="020B0400000000000000" pitchFamily="50" charset="-128"/>
                        </a:rPr>
                        <a:t>gaisha</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子会社</a:t>
                      </a:r>
                    </a:p>
                  </a:txBody>
                  <a:tcPr marL="8621" marR="8621" marT="8621" marB="0" anchor="ctr"/>
                </a:tc>
                <a:tc>
                  <a:txBody>
                    <a:bodyPr/>
                    <a:lstStyle/>
                    <a:p>
                      <a:pPr algn="l" fontAlgn="ct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　</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1617</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latin typeface="+mn-lt"/>
                        </a:rPr>
                        <a:t>1617</a:t>
                      </a:r>
                      <a:endParaRPr lang="en-US" altLang="ja-JP" sz="1000" b="0" i="0" u="none" strike="noStrike">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2608454602"/>
                  </a:ext>
                </a:extLst>
              </a:tr>
              <a:tr h="307410">
                <a:tc>
                  <a:txBody>
                    <a:bodyPr/>
                    <a:lstStyle/>
                    <a:p>
                      <a:pPr algn="ctr" fontAlgn="ctr"/>
                      <a:r>
                        <a:rPr lang="en-US" altLang="ja-JP" sz="1000" u="none" strike="noStrike" dirty="0">
                          <a:effectLst/>
                          <a:latin typeface="+mn-lt"/>
                        </a:rPr>
                        <a:t>2</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err="1">
                          <a:solidFill>
                            <a:srgbClr val="000000"/>
                          </a:solidFill>
                          <a:effectLst/>
                          <a:latin typeface="+mn-lt"/>
                          <a:ea typeface="游ゴシック" panose="020B0400000000000000" pitchFamily="50" charset="-128"/>
                        </a:rPr>
                        <a:t>oya-yubi</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親指</a:t>
                      </a:r>
                    </a:p>
                  </a:txBody>
                  <a:tcPr marL="8621" marR="8621" marT="8621" marB="0" anchor="ctr"/>
                </a:tc>
                <a:tc>
                  <a:txBody>
                    <a:bodyPr/>
                    <a:lstStyle/>
                    <a:p>
                      <a:pPr algn="l" fontAlgn="ct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　</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1108</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1108</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1977566820"/>
                  </a:ext>
                </a:extLst>
              </a:tr>
              <a:tr h="347835">
                <a:tc>
                  <a:txBody>
                    <a:bodyPr/>
                    <a:lstStyle/>
                    <a:p>
                      <a:pPr algn="ctr" fontAlgn="ctr"/>
                      <a:r>
                        <a:rPr lang="en-US" altLang="ja-JP" sz="1000" u="none" strike="noStrike" dirty="0">
                          <a:effectLst/>
                          <a:latin typeface="+mn-lt"/>
                        </a:rPr>
                        <a:t>3</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err="1">
                          <a:solidFill>
                            <a:srgbClr val="000000"/>
                          </a:solidFill>
                          <a:effectLst/>
                          <a:latin typeface="+mn-lt"/>
                          <a:ea typeface="游ゴシック" panose="020B0400000000000000" pitchFamily="50" charset="-128"/>
                        </a:rPr>
                        <a:t>oya-gaisha</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親会社</a:t>
                      </a:r>
                    </a:p>
                  </a:txBody>
                  <a:tcPr marL="8621" marR="8621" marT="8621" marB="0" anchor="ctr"/>
                </a:tc>
                <a:tc>
                  <a:txBody>
                    <a:bodyPr/>
                    <a:lstStyle/>
                    <a:p>
                      <a:pPr algn="l" fontAlgn="ct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　</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latin typeface="+mn-lt"/>
                        </a:rPr>
                        <a:t>594</a:t>
                      </a:r>
                      <a:endParaRPr lang="en-US" altLang="ja-JP"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594</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2128388699"/>
                  </a:ext>
                </a:extLst>
              </a:tr>
              <a:tr h="307410">
                <a:tc>
                  <a:txBody>
                    <a:bodyPr/>
                    <a:lstStyle/>
                    <a:p>
                      <a:pPr algn="ctr" fontAlgn="ctr"/>
                      <a:r>
                        <a:rPr lang="en-US" altLang="ja-JP" sz="1000" u="none" strike="noStrike" dirty="0">
                          <a:effectLst/>
                          <a:latin typeface="+mn-lt"/>
                        </a:rPr>
                        <a:t>4</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err="1">
                          <a:solidFill>
                            <a:srgbClr val="000000"/>
                          </a:solidFill>
                          <a:effectLst/>
                          <a:latin typeface="+mn-lt"/>
                          <a:ea typeface="游ゴシック" panose="020B0400000000000000" pitchFamily="50" charset="-128"/>
                        </a:rPr>
                        <a:t>bo</a:t>
                      </a:r>
                      <a:r>
                        <a:rPr lang="fr-CA" altLang="ja-JP" sz="1000" b="0" i="0" u="none" strike="noStrike" dirty="0">
                          <a:solidFill>
                            <a:srgbClr val="000000"/>
                          </a:solidFill>
                          <a:effectLst/>
                          <a:latin typeface="+mn-lt"/>
                          <a:ea typeface="游ゴシック" panose="020B0400000000000000" pitchFamily="50" charset="-128"/>
                        </a:rPr>
                        <a:t>-in</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母音</a:t>
                      </a:r>
                    </a:p>
                  </a:txBody>
                  <a:tcPr marL="8621" marR="8621" marT="8621" marB="0" anchor="ctr"/>
                </a:tc>
                <a:tc>
                  <a:txBody>
                    <a:bodyPr/>
                    <a:lstStyle/>
                    <a:p>
                      <a:pPr algn="r" fontAlgn="ct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433</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a:effectLst/>
                          <a:latin typeface="+mn-lt"/>
                        </a:rPr>
                        <a:t>　</a:t>
                      </a:r>
                      <a:endParaRPr lang="ja-JP" altLang="en-US"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433</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4111907550"/>
                  </a:ext>
                </a:extLst>
              </a:tr>
              <a:tr h="347835">
                <a:tc>
                  <a:txBody>
                    <a:bodyPr/>
                    <a:lstStyle/>
                    <a:p>
                      <a:pPr algn="ctr" fontAlgn="ctr"/>
                      <a:r>
                        <a:rPr lang="en-US" altLang="ja-JP" sz="1000" u="none" strike="noStrike" dirty="0">
                          <a:effectLst/>
                          <a:latin typeface="+mn-lt"/>
                        </a:rPr>
                        <a:t>5</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err="1">
                          <a:solidFill>
                            <a:srgbClr val="000000"/>
                          </a:solidFill>
                          <a:effectLst/>
                          <a:latin typeface="+mn-lt"/>
                          <a:ea typeface="游ゴシック" panose="020B0400000000000000" pitchFamily="50" charset="-128"/>
                        </a:rPr>
                        <a:t>bo</a:t>
                      </a:r>
                      <a:r>
                        <a:rPr lang="fr-CA" altLang="ja-JP" sz="1000" b="0" i="0" u="none" strike="noStrike" dirty="0">
                          <a:solidFill>
                            <a:srgbClr val="000000"/>
                          </a:solidFill>
                          <a:effectLst/>
                          <a:latin typeface="+mn-lt"/>
                          <a:ea typeface="游ゴシック" panose="020B0400000000000000" pitchFamily="50" charset="-128"/>
                        </a:rPr>
                        <a:t>-koku</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母国</a:t>
                      </a:r>
                    </a:p>
                  </a:txBody>
                  <a:tcPr marL="8621" marR="8621" marT="8621" marB="0" anchor="ctr"/>
                </a:tc>
                <a:tc>
                  <a:txBody>
                    <a:bodyPr/>
                    <a:lstStyle/>
                    <a:p>
                      <a:pPr algn="r" fontAlgn="ct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371</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　</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371</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3643132757"/>
                  </a:ext>
                </a:extLst>
              </a:tr>
              <a:tr h="347835">
                <a:tc>
                  <a:txBody>
                    <a:bodyPr/>
                    <a:lstStyle/>
                    <a:p>
                      <a:pPr algn="ctr" fontAlgn="ctr"/>
                      <a:r>
                        <a:rPr lang="en-US" altLang="ja-JP" sz="1000" u="none" strike="noStrike" dirty="0">
                          <a:effectLst/>
                          <a:latin typeface="+mn-lt"/>
                        </a:rPr>
                        <a:t>6</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err="1">
                          <a:solidFill>
                            <a:srgbClr val="000000"/>
                          </a:solidFill>
                          <a:effectLst/>
                          <a:latin typeface="+mn-lt"/>
                          <a:ea typeface="游ゴシック" panose="020B0400000000000000" pitchFamily="50" charset="-128"/>
                        </a:rPr>
                        <a:t>bo-koo</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母校</a:t>
                      </a:r>
                    </a:p>
                  </a:txBody>
                  <a:tcPr marL="8621" marR="8621" marT="8621" marB="0" anchor="ctr"/>
                </a:tc>
                <a:tc>
                  <a:txBody>
                    <a:bodyPr/>
                    <a:lstStyle/>
                    <a:p>
                      <a:pPr algn="r" fontAlgn="ct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224</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　</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224</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1053255189"/>
                  </a:ext>
                </a:extLst>
              </a:tr>
              <a:tr h="456888">
                <a:tc>
                  <a:txBody>
                    <a:bodyPr/>
                    <a:lstStyle/>
                    <a:p>
                      <a:pPr algn="ctr" fontAlgn="ctr"/>
                      <a:r>
                        <a:rPr lang="en-US" altLang="ja-JP" sz="1000" u="none" strike="noStrike" dirty="0">
                          <a:effectLst/>
                          <a:latin typeface="+mn-lt"/>
                        </a:rPr>
                        <a:t>7</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a:solidFill>
                            <a:srgbClr val="000000"/>
                          </a:solidFill>
                          <a:effectLst/>
                          <a:latin typeface="+mn-lt"/>
                          <a:ea typeface="游ゴシック" panose="020B0400000000000000" pitchFamily="50" charset="-128"/>
                        </a:rPr>
                        <a:t>Oya-</a:t>
                      </a:r>
                      <a:r>
                        <a:rPr lang="fr-CA" altLang="ja-JP" sz="1000" b="0" i="0" u="none" strike="noStrike" dirty="0" err="1">
                          <a:solidFill>
                            <a:srgbClr val="000000"/>
                          </a:solidFill>
                          <a:effectLst/>
                          <a:latin typeface="+mn-lt"/>
                          <a:ea typeface="游ゴシック" panose="020B0400000000000000" pitchFamily="50" charset="-128"/>
                        </a:rPr>
                        <a:t>kigyoo</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親企業</a:t>
                      </a:r>
                    </a:p>
                  </a:txBody>
                  <a:tcPr marL="8621" marR="8621" marT="8621" marB="0" anchor="ctr"/>
                </a:tc>
                <a:tc>
                  <a:txBody>
                    <a:bodyPr/>
                    <a:lstStyle/>
                    <a:p>
                      <a:pPr algn="l" fontAlgn="ctr"/>
                      <a:endParaRPr lang="ja-JP" altLang="en-US"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a:effectLst/>
                          <a:latin typeface="+mn-lt"/>
                        </a:rPr>
                        <a:t>　</a:t>
                      </a:r>
                      <a:endParaRPr lang="ja-JP" altLang="en-US"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221</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221</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1470327391"/>
                  </a:ext>
                </a:extLst>
              </a:tr>
              <a:tr h="347835">
                <a:tc>
                  <a:txBody>
                    <a:bodyPr/>
                    <a:lstStyle/>
                    <a:p>
                      <a:pPr algn="ctr" fontAlgn="ctr"/>
                      <a:r>
                        <a:rPr lang="en-US" altLang="ja-JP" sz="1000" u="none" strike="noStrike" dirty="0">
                          <a:effectLst/>
                          <a:latin typeface="+mn-lt"/>
                        </a:rPr>
                        <a:t>8</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a:solidFill>
                            <a:srgbClr val="000000"/>
                          </a:solidFill>
                          <a:effectLst/>
                          <a:latin typeface="+mn-lt"/>
                          <a:ea typeface="游ゴシック" panose="020B0400000000000000" pitchFamily="50" charset="-128"/>
                        </a:rPr>
                        <a:t>Shi-in</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子音</a:t>
                      </a:r>
                    </a:p>
                  </a:txBody>
                  <a:tcPr marL="8621" marR="8621" marT="8621" marB="0" anchor="ctr"/>
                </a:tc>
                <a:tc>
                  <a:txBody>
                    <a:bodyPr/>
                    <a:lstStyle/>
                    <a:p>
                      <a:pPr algn="r" fontAlgn="ct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217</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　</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217</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3704956226"/>
                  </a:ext>
                </a:extLst>
              </a:tr>
              <a:tr h="347835">
                <a:tc>
                  <a:txBody>
                    <a:bodyPr/>
                    <a:lstStyle/>
                    <a:p>
                      <a:pPr algn="ctr" fontAlgn="ctr"/>
                      <a:r>
                        <a:rPr lang="en-US" altLang="ja-JP" sz="1000" u="none" strike="noStrike" dirty="0">
                          <a:effectLst/>
                          <a:latin typeface="+mn-lt"/>
                        </a:rPr>
                        <a:t>9</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a:solidFill>
                            <a:srgbClr val="000000"/>
                          </a:solidFill>
                          <a:effectLst/>
                          <a:latin typeface="+mn-lt"/>
                          <a:ea typeface="游ゴシック" panose="020B0400000000000000" pitchFamily="50" charset="-128"/>
                        </a:rPr>
                        <a:t>Bo-go</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母語</a:t>
                      </a:r>
                    </a:p>
                  </a:txBody>
                  <a:tcPr marL="8621" marR="8621" marT="8621" marB="0" anchor="ctr"/>
                </a:tc>
                <a:tc>
                  <a:txBody>
                    <a:bodyPr/>
                    <a:lstStyle/>
                    <a:p>
                      <a:pPr algn="r" fontAlgn="ctr"/>
                      <a:endParaRPr lang="en-US" altLang="ja-JP"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latin typeface="+mn-lt"/>
                        </a:rPr>
                        <a:t>161</a:t>
                      </a:r>
                      <a:endParaRPr lang="en-US" altLang="ja-JP"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　</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161</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1799896818"/>
                  </a:ext>
                </a:extLst>
              </a:tr>
              <a:tr h="456888">
                <a:tc>
                  <a:txBody>
                    <a:bodyPr/>
                    <a:lstStyle/>
                    <a:p>
                      <a:pPr algn="ctr" fontAlgn="ctr"/>
                      <a:r>
                        <a:rPr lang="en-US" altLang="ja-JP" sz="1000" u="none" strike="noStrike" dirty="0">
                          <a:effectLst/>
                          <a:latin typeface="+mn-lt"/>
                        </a:rPr>
                        <a:t>10</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a:solidFill>
                            <a:srgbClr val="000000"/>
                          </a:solidFill>
                          <a:effectLst/>
                          <a:latin typeface="+mn-lt"/>
                          <a:ea typeface="游ゴシック" panose="020B0400000000000000" pitchFamily="50" charset="-128"/>
                        </a:rPr>
                        <a:t>Bo-kan</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母艦</a:t>
                      </a:r>
                    </a:p>
                  </a:txBody>
                  <a:tcPr marL="8621" marR="8621" marT="8621" marB="0" anchor="ctr"/>
                </a:tc>
                <a:tc>
                  <a:txBody>
                    <a:bodyPr/>
                    <a:lstStyle/>
                    <a:p>
                      <a:pPr algn="r" fontAlgn="ct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latin typeface="+mn-lt"/>
                        </a:rPr>
                        <a:t>142</a:t>
                      </a:r>
                      <a:endParaRPr lang="en-US" altLang="ja-JP"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　</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142</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3969636186"/>
                  </a:ext>
                </a:extLst>
              </a:tr>
              <a:tr h="347835">
                <a:tc>
                  <a:txBody>
                    <a:bodyPr/>
                    <a:lstStyle/>
                    <a:p>
                      <a:pPr algn="ctr" fontAlgn="ctr"/>
                      <a:r>
                        <a:rPr lang="en-US" altLang="ja-JP" sz="1000" u="none" strike="noStrike" dirty="0">
                          <a:effectLst/>
                          <a:latin typeface="+mn-lt"/>
                        </a:rPr>
                        <a:t>11</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fr-CA" altLang="ja-JP" sz="1000" b="0" i="0" u="none" strike="noStrike" dirty="0" err="1">
                          <a:solidFill>
                            <a:srgbClr val="000000"/>
                          </a:solidFill>
                          <a:effectLst/>
                          <a:latin typeface="+mn-lt"/>
                          <a:ea typeface="游ゴシック" panose="020B0400000000000000" pitchFamily="50" charset="-128"/>
                        </a:rPr>
                        <a:t>Shimai-toshi</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b="0" i="0" u="none" strike="noStrike" dirty="0">
                          <a:solidFill>
                            <a:srgbClr val="000000"/>
                          </a:solidFill>
                          <a:effectLst/>
                          <a:latin typeface="+mn-lt"/>
                          <a:ea typeface="游ゴシック" panose="020B0400000000000000" pitchFamily="50" charset="-128"/>
                        </a:rPr>
                        <a:t>姉妹都市</a:t>
                      </a:r>
                    </a:p>
                  </a:txBody>
                  <a:tcPr marL="8621" marR="8621" marT="8621" marB="0" anchor="ctr"/>
                </a:tc>
                <a:tc>
                  <a:txBody>
                    <a:bodyPr/>
                    <a:lstStyle/>
                    <a:p>
                      <a:pPr algn="l" fontAlgn="ct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a:effectLst/>
                          <a:latin typeface="+mn-lt"/>
                        </a:rPr>
                        <a:t>　</a:t>
                      </a:r>
                      <a:endParaRPr lang="ja-JP" altLang="en-US"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115</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115</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1044075086"/>
                  </a:ext>
                </a:extLst>
              </a:tr>
              <a:tr h="178701">
                <a:tc>
                  <a:txBody>
                    <a:bodyPr/>
                    <a:lstStyle/>
                    <a:p>
                      <a:pPr algn="ctr" fontAlgn="ctr"/>
                      <a:r>
                        <a:rPr lang="en-US" altLang="ja-JP" sz="1000" u="none" strike="noStrike" dirty="0">
                          <a:effectLst/>
                          <a:latin typeface="+mn-lt"/>
                        </a:rPr>
                        <a:t>12</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母集団</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latin typeface="+mn-lt"/>
                        </a:rPr>
                        <a:t>112</a:t>
                      </a:r>
                      <a:endParaRPr lang="en-US" altLang="ja-JP"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　</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112</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243687427"/>
                  </a:ext>
                </a:extLst>
              </a:tr>
              <a:tr h="347835">
                <a:tc>
                  <a:txBody>
                    <a:bodyPr/>
                    <a:lstStyle/>
                    <a:p>
                      <a:pPr algn="ctr" fontAlgn="ctr"/>
                      <a:r>
                        <a:rPr lang="en-US" altLang="ja-JP" sz="1000" u="none" strike="noStrike" dirty="0">
                          <a:effectLst/>
                          <a:latin typeface="+mn-lt"/>
                        </a:rPr>
                        <a:t>13</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latin typeface="+mn-lt"/>
                        </a:rPr>
                        <a:t>親子どんぶり</a:t>
                      </a: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l" fontAlgn="ctr"/>
                      <a:r>
                        <a:rPr lang="ja-JP" altLang="en-US" sz="1000" u="none" strike="noStrike">
                          <a:effectLst/>
                          <a:latin typeface="+mn-lt"/>
                        </a:rPr>
                        <a:t>　</a:t>
                      </a:r>
                      <a:endParaRPr lang="ja-JP" altLang="en-US" sz="1000" b="0" i="0" u="none" strike="noStrike">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92</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latin typeface="+mn-lt"/>
                        </a:rPr>
                        <a:t>92</a:t>
                      </a:r>
                      <a:endParaRPr lang="en-US" altLang="ja-JP" sz="1000" b="0" i="0" u="none" strike="noStrike" dirty="0">
                        <a:solidFill>
                          <a:srgbClr val="000000"/>
                        </a:solidFill>
                        <a:effectLst/>
                        <a:latin typeface="+mn-lt"/>
                        <a:ea typeface="游ゴシック" panose="020B0400000000000000" pitchFamily="50" charset="-128"/>
                      </a:endParaRPr>
                    </a:p>
                  </a:txBody>
                  <a:tcPr marL="8621" marR="8621" marT="8621" marB="0" anchor="ctr"/>
                </a:tc>
                <a:extLst>
                  <a:ext uri="{0D108BD9-81ED-4DB2-BD59-A6C34878D82A}">
                    <a16:rowId xmlns:a16="http://schemas.microsoft.com/office/drawing/2014/main" val="1509130259"/>
                  </a:ext>
                </a:extLst>
              </a:tr>
              <a:tr h="178701">
                <a:tc>
                  <a:txBody>
                    <a:bodyPr/>
                    <a:lstStyle/>
                    <a:p>
                      <a:pPr algn="ctr" fontAlgn="ctr"/>
                      <a:r>
                        <a:rPr lang="en-US" altLang="ja-JP" sz="1000" u="none" strike="noStrike" dirty="0">
                          <a:effectLst/>
                        </a:rPr>
                        <a:t>14</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子機</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a:effectLst/>
                        </a:rPr>
                        <a:t>　</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rPr>
                        <a:t>72</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rPr>
                        <a:t>72</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extLst>
                  <a:ext uri="{0D108BD9-81ED-4DB2-BD59-A6C34878D82A}">
                    <a16:rowId xmlns:a16="http://schemas.microsoft.com/office/drawing/2014/main" val="3731132228"/>
                  </a:ext>
                </a:extLst>
              </a:tr>
              <a:tr h="178701">
                <a:tc>
                  <a:txBody>
                    <a:bodyPr/>
                    <a:lstStyle/>
                    <a:p>
                      <a:pPr algn="ctr" fontAlgn="ctr"/>
                      <a:r>
                        <a:rPr lang="en-US" altLang="ja-JP" sz="1000" u="none" strike="noStrike" dirty="0">
                          <a:effectLst/>
                        </a:rPr>
                        <a:t>15</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親法人</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rPr>
                        <a:t>58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rPr>
                        <a:t>58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extLst>
                  <a:ext uri="{0D108BD9-81ED-4DB2-BD59-A6C34878D82A}">
                    <a16:rowId xmlns:a16="http://schemas.microsoft.com/office/drawing/2014/main" val="1552096711"/>
                  </a:ext>
                </a:extLst>
              </a:tr>
              <a:tr h="178701">
                <a:tc>
                  <a:txBody>
                    <a:bodyPr/>
                    <a:lstStyle/>
                    <a:p>
                      <a:pPr algn="ctr" fontAlgn="ctr"/>
                      <a:r>
                        <a:rPr lang="en-US" altLang="ja-JP" sz="1000" u="none" strike="noStrike" dirty="0">
                          <a:effectLst/>
                        </a:rPr>
                        <a:t>16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親玉</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a:effectLst/>
                        </a:rPr>
                        <a:t>　</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rPr>
                        <a:t>53</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rPr>
                        <a:t>53</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extLst>
                  <a:ext uri="{0D108BD9-81ED-4DB2-BD59-A6C34878D82A}">
                    <a16:rowId xmlns:a16="http://schemas.microsoft.com/office/drawing/2014/main" val="3892732183"/>
                  </a:ext>
                </a:extLst>
              </a:tr>
              <a:tr h="178701">
                <a:tc>
                  <a:txBody>
                    <a:bodyPr/>
                    <a:lstStyle/>
                    <a:p>
                      <a:pPr algn="ctr" fontAlgn="ctr"/>
                      <a:r>
                        <a:rPr lang="en-US" altLang="ja-JP" sz="1000" u="none" strike="noStrike" dirty="0">
                          <a:effectLst/>
                        </a:rPr>
                        <a:t>17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子株</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a:effectLst/>
                        </a:rPr>
                        <a:t>　</a:t>
                      </a:r>
                      <a:endParaRPr lang="ja-JP" altLang="en-US"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rPr>
                        <a:t>39</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rPr>
                        <a:t>39</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extLst>
                  <a:ext uri="{0D108BD9-81ED-4DB2-BD59-A6C34878D82A}">
                    <a16:rowId xmlns:a16="http://schemas.microsoft.com/office/drawing/2014/main" val="4133011927"/>
                  </a:ext>
                </a:extLst>
              </a:tr>
              <a:tr h="178701">
                <a:tc>
                  <a:txBody>
                    <a:bodyPr/>
                    <a:lstStyle/>
                    <a:p>
                      <a:pPr algn="ctr" fontAlgn="ctr"/>
                      <a:r>
                        <a:rPr lang="en-US" altLang="ja-JP" sz="1000" u="none" strike="noStrike" dirty="0">
                          <a:effectLst/>
                        </a:rPr>
                        <a:t>18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孫会社</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rPr>
                        <a:t>38</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rPr>
                        <a:t>38</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extLst>
                  <a:ext uri="{0D108BD9-81ED-4DB2-BD59-A6C34878D82A}">
                    <a16:rowId xmlns:a16="http://schemas.microsoft.com/office/drawing/2014/main" val="371028040"/>
                  </a:ext>
                </a:extLst>
              </a:tr>
              <a:tr h="178701">
                <a:tc>
                  <a:txBody>
                    <a:bodyPr/>
                    <a:lstStyle/>
                    <a:p>
                      <a:pPr algn="ctr" fontAlgn="ctr"/>
                      <a:r>
                        <a:rPr lang="en-US" altLang="ja-JP" sz="1000" u="none" strike="noStrike" dirty="0">
                          <a:effectLst/>
                        </a:rPr>
                        <a:t>19</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子葉</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rPr>
                        <a:t>37</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a:effectLst/>
                        </a:rPr>
                        <a:t>37</a:t>
                      </a:r>
                      <a:endParaRPr lang="en-US" altLang="ja-JP" sz="1000" b="0" i="0" u="none" strike="noStrike">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extLst>
                  <a:ext uri="{0D108BD9-81ED-4DB2-BD59-A6C34878D82A}">
                    <a16:rowId xmlns:a16="http://schemas.microsoft.com/office/drawing/2014/main" val="4121437565"/>
                  </a:ext>
                </a:extLst>
              </a:tr>
              <a:tr h="178701">
                <a:tc>
                  <a:txBody>
                    <a:bodyPr/>
                    <a:lstStyle/>
                    <a:p>
                      <a:pPr algn="ctr" fontAlgn="ctr"/>
                      <a:r>
                        <a:rPr lang="en-US" altLang="ja-JP" sz="1000" u="none" strike="noStrike" dirty="0">
                          <a:effectLst/>
                        </a:rPr>
                        <a:t>20</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親株</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l" fontAlgn="ctr"/>
                      <a:r>
                        <a:rPr lang="ja-JP" altLang="en-US" sz="1000" u="none" strike="noStrike" dirty="0">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rPr>
                        <a:t>36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tc>
                  <a:txBody>
                    <a:bodyPr/>
                    <a:lstStyle/>
                    <a:p>
                      <a:pPr algn="r" fontAlgn="ctr"/>
                      <a:r>
                        <a:rPr lang="en-US" altLang="ja-JP" sz="1000" u="none" strike="noStrike" dirty="0">
                          <a:effectLst/>
                        </a:rPr>
                        <a:t>36</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621" marR="8621" marT="8621" marB="0" anchor="ctr"/>
                </a:tc>
                <a:extLst>
                  <a:ext uri="{0D108BD9-81ED-4DB2-BD59-A6C34878D82A}">
                    <a16:rowId xmlns:a16="http://schemas.microsoft.com/office/drawing/2014/main" val="3521889871"/>
                  </a:ext>
                </a:extLst>
              </a:tr>
            </a:tbl>
          </a:graphicData>
        </a:graphic>
      </p:graphicFrame>
      <p:graphicFrame>
        <p:nvGraphicFramePr>
          <p:cNvPr id="8" name="表 7">
            <a:extLst>
              <a:ext uri="{FF2B5EF4-FFF2-40B4-BE49-F238E27FC236}">
                <a16:creationId xmlns:a16="http://schemas.microsoft.com/office/drawing/2014/main" id="{A783C3FF-DF2D-4203-8A96-32FE9C5628EE}"/>
              </a:ext>
            </a:extLst>
          </p:cNvPr>
          <p:cNvGraphicFramePr>
            <a:graphicFrameLocks noGrp="1"/>
          </p:cNvGraphicFramePr>
          <p:nvPr>
            <p:extLst>
              <p:ext uri="{D42A27DB-BD31-4B8C-83A1-F6EECF244321}">
                <p14:modId xmlns:p14="http://schemas.microsoft.com/office/powerpoint/2010/main" val="1707694348"/>
              </p:ext>
            </p:extLst>
          </p:nvPr>
        </p:nvGraphicFramePr>
        <p:xfrm>
          <a:off x="7139172" y="1910792"/>
          <a:ext cx="3681006" cy="4863223"/>
        </p:xfrm>
        <a:graphic>
          <a:graphicData uri="http://schemas.openxmlformats.org/drawingml/2006/table">
            <a:tbl>
              <a:tblPr>
                <a:tableStyleId>{5940675A-B579-460E-94D1-54222C63F5DA}</a:tableStyleId>
              </a:tblPr>
              <a:tblGrid>
                <a:gridCol w="613501">
                  <a:extLst>
                    <a:ext uri="{9D8B030D-6E8A-4147-A177-3AD203B41FA5}">
                      <a16:colId xmlns:a16="http://schemas.microsoft.com/office/drawing/2014/main" val="4140052517"/>
                    </a:ext>
                  </a:extLst>
                </a:gridCol>
                <a:gridCol w="613501">
                  <a:extLst>
                    <a:ext uri="{9D8B030D-6E8A-4147-A177-3AD203B41FA5}">
                      <a16:colId xmlns:a16="http://schemas.microsoft.com/office/drawing/2014/main" val="4108803299"/>
                    </a:ext>
                  </a:extLst>
                </a:gridCol>
                <a:gridCol w="613501">
                  <a:extLst>
                    <a:ext uri="{9D8B030D-6E8A-4147-A177-3AD203B41FA5}">
                      <a16:colId xmlns:a16="http://schemas.microsoft.com/office/drawing/2014/main" val="2730736665"/>
                    </a:ext>
                  </a:extLst>
                </a:gridCol>
                <a:gridCol w="613501">
                  <a:extLst>
                    <a:ext uri="{9D8B030D-6E8A-4147-A177-3AD203B41FA5}">
                      <a16:colId xmlns:a16="http://schemas.microsoft.com/office/drawing/2014/main" val="3894117305"/>
                    </a:ext>
                  </a:extLst>
                </a:gridCol>
                <a:gridCol w="613501">
                  <a:extLst>
                    <a:ext uri="{9D8B030D-6E8A-4147-A177-3AD203B41FA5}">
                      <a16:colId xmlns:a16="http://schemas.microsoft.com/office/drawing/2014/main" val="2455925158"/>
                    </a:ext>
                  </a:extLst>
                </a:gridCol>
                <a:gridCol w="613501">
                  <a:extLst>
                    <a:ext uri="{9D8B030D-6E8A-4147-A177-3AD203B41FA5}">
                      <a16:colId xmlns:a16="http://schemas.microsoft.com/office/drawing/2014/main" val="2938422881"/>
                    </a:ext>
                  </a:extLst>
                </a:gridCol>
              </a:tblGrid>
              <a:tr h="184063">
                <a:tc>
                  <a:txBody>
                    <a:bodyPr/>
                    <a:lstStyle/>
                    <a:p>
                      <a:pPr algn="l" fontAlgn="ctr"/>
                      <a:r>
                        <a:rPr lang="ja-JP" altLang="en-US" sz="800" u="none" strike="noStrike" dirty="0">
                          <a:effectLst/>
                          <a:latin typeface="+mn-lt"/>
                        </a:rPr>
                        <a:t>　</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fr-FR" sz="800" u="none" strike="noStrike">
                          <a:effectLst/>
                          <a:latin typeface="+mn-lt"/>
                        </a:rPr>
                        <a:t>bigram</a:t>
                      </a:r>
                      <a:endParaRPr lang="fr-FR"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表記</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拘束</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自由</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総計</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1413613972"/>
                  </a:ext>
                </a:extLst>
              </a:tr>
              <a:tr h="184063">
                <a:tc>
                  <a:txBody>
                    <a:bodyPr/>
                    <a:lstStyle/>
                    <a:p>
                      <a:pPr algn="r" fontAlgn="ctr"/>
                      <a:r>
                        <a:rPr lang="en-US" altLang="ja-JP" sz="800" u="none" strike="noStrike">
                          <a:effectLst/>
                          <a:latin typeface="+mn-lt"/>
                        </a:rPr>
                        <a:t>1</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キモン</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鬼門</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103</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103</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4285257788"/>
                  </a:ext>
                </a:extLst>
              </a:tr>
              <a:tr h="266522">
                <a:tc>
                  <a:txBody>
                    <a:bodyPr/>
                    <a:lstStyle/>
                    <a:p>
                      <a:pPr algn="r" fontAlgn="ctr"/>
                      <a:r>
                        <a:rPr lang="en-US" altLang="ja-JP" sz="800" u="none" strike="noStrike">
                          <a:effectLst/>
                          <a:latin typeface="+mn-lt"/>
                        </a:rPr>
                        <a:t>2</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オニゴッコ</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鬼ごっこ</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89</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89</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4233068059"/>
                  </a:ext>
                </a:extLst>
              </a:tr>
              <a:tr h="184063">
                <a:tc>
                  <a:txBody>
                    <a:bodyPr/>
                    <a:lstStyle/>
                    <a:p>
                      <a:pPr algn="r" fontAlgn="ctr"/>
                      <a:r>
                        <a:rPr lang="en-US" altLang="ja-JP" sz="800" u="none" strike="noStrike">
                          <a:effectLst/>
                          <a:latin typeface="+mn-lt"/>
                        </a:rPr>
                        <a:t>3</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キキ</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鬼気</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52</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52</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2388708555"/>
                  </a:ext>
                </a:extLst>
              </a:tr>
              <a:tr h="184063">
                <a:tc>
                  <a:txBody>
                    <a:bodyPr/>
                    <a:lstStyle/>
                    <a:p>
                      <a:pPr algn="r" fontAlgn="ctr"/>
                      <a:r>
                        <a:rPr lang="en-US" altLang="ja-JP" sz="800" u="none" strike="noStrike">
                          <a:effectLst/>
                          <a:latin typeface="+mn-lt"/>
                        </a:rPr>
                        <a:t>4</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キサイ</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鬼才</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40</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40</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2486156842"/>
                  </a:ext>
                </a:extLst>
              </a:tr>
              <a:tr h="184063">
                <a:tc>
                  <a:txBody>
                    <a:bodyPr/>
                    <a:lstStyle/>
                    <a:p>
                      <a:pPr algn="r" fontAlgn="ctr"/>
                      <a:r>
                        <a:rPr lang="en-US" altLang="ja-JP" sz="800" u="none" strike="noStrike">
                          <a:effectLst/>
                          <a:latin typeface="+mn-lt"/>
                        </a:rPr>
                        <a:t>5</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オニビ</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鬼火</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　</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36</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36</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2147706060"/>
                  </a:ext>
                </a:extLst>
              </a:tr>
              <a:tr h="220590">
                <a:tc>
                  <a:txBody>
                    <a:bodyPr/>
                    <a:lstStyle/>
                    <a:p>
                      <a:pPr algn="r" fontAlgn="ctr"/>
                      <a:r>
                        <a:rPr lang="en-US" altLang="ja-JP" sz="800" u="none" strike="noStrike">
                          <a:effectLst/>
                          <a:latin typeface="+mn-lt"/>
                        </a:rPr>
                        <a:t>6</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ヒメユリ</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姫百合</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　</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35</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35</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3452428097"/>
                  </a:ext>
                </a:extLst>
              </a:tr>
              <a:tr h="184063">
                <a:tc>
                  <a:txBody>
                    <a:bodyPr/>
                    <a:lstStyle/>
                    <a:p>
                      <a:pPr algn="r" fontAlgn="ctr"/>
                      <a:r>
                        <a:rPr lang="en-US" altLang="ja-JP" sz="800" u="none" strike="noStrike">
                          <a:effectLst/>
                          <a:latin typeface="+mn-lt"/>
                        </a:rPr>
                        <a:t>7</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ヒメマツ</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姫松</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　</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30</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30</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1325975961"/>
                  </a:ext>
                </a:extLst>
              </a:tr>
              <a:tr h="266522">
                <a:tc>
                  <a:txBody>
                    <a:bodyPr/>
                    <a:lstStyle/>
                    <a:p>
                      <a:pPr algn="r" fontAlgn="ctr"/>
                      <a:r>
                        <a:rPr lang="en-US" altLang="ja-JP" sz="800" u="none" strike="noStrike">
                          <a:effectLst/>
                          <a:latin typeface="+mn-lt"/>
                        </a:rPr>
                        <a:t>8</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オニタイジ</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鬼退治</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29</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29</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3782582987"/>
                  </a:ext>
                </a:extLst>
              </a:tr>
              <a:tr h="184063">
                <a:tc>
                  <a:txBody>
                    <a:bodyPr/>
                    <a:lstStyle/>
                    <a:p>
                      <a:pPr algn="r" fontAlgn="ctr"/>
                      <a:r>
                        <a:rPr lang="en-US" altLang="ja-JP" sz="800" u="none" strike="noStrike">
                          <a:effectLst/>
                          <a:latin typeface="+mn-lt"/>
                        </a:rPr>
                        <a:t>9</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キメン</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鬼面</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29</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29</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1796550306"/>
                  </a:ext>
                </a:extLst>
              </a:tr>
              <a:tr h="266522">
                <a:tc>
                  <a:txBody>
                    <a:bodyPr/>
                    <a:lstStyle/>
                    <a:p>
                      <a:pPr algn="r" fontAlgn="ctr"/>
                      <a:r>
                        <a:rPr lang="en-US" altLang="ja-JP" sz="800" u="none" strike="noStrike">
                          <a:effectLst/>
                          <a:latin typeface="+mn-lt"/>
                        </a:rPr>
                        <a:t>10</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オニコロシ</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鬼殺し</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25</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25</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1490002530"/>
                  </a:ext>
                </a:extLst>
              </a:tr>
              <a:tr h="184063">
                <a:tc>
                  <a:txBody>
                    <a:bodyPr/>
                    <a:lstStyle/>
                    <a:p>
                      <a:pPr algn="r" fontAlgn="ctr"/>
                      <a:r>
                        <a:rPr lang="en-US" altLang="ja-JP" sz="800" u="none" strike="noStrike" dirty="0">
                          <a:effectLst/>
                          <a:latin typeface="+mn-lt"/>
                        </a:rPr>
                        <a:t>11</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キセキ</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鬼籍</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23</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　</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23</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41466710"/>
                  </a:ext>
                </a:extLst>
              </a:tr>
              <a:tr h="299767">
                <a:tc>
                  <a:txBody>
                    <a:bodyPr/>
                    <a:lstStyle/>
                    <a:p>
                      <a:pPr algn="r" fontAlgn="ctr"/>
                      <a:r>
                        <a:rPr lang="en-US" altLang="ja-JP" sz="800" u="none" strike="noStrike">
                          <a:effectLst/>
                          <a:latin typeface="+mn-lt"/>
                        </a:rPr>
                        <a:t>12</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オニヒトデ</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オニヒトデ</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22</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22</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1042245686"/>
                  </a:ext>
                </a:extLst>
              </a:tr>
              <a:tr h="266522">
                <a:tc>
                  <a:txBody>
                    <a:bodyPr/>
                    <a:lstStyle/>
                    <a:p>
                      <a:pPr algn="r" fontAlgn="ctr"/>
                      <a:r>
                        <a:rPr lang="en-US" altLang="ja-JP" sz="800" u="none" strike="noStrike">
                          <a:effectLst/>
                          <a:latin typeface="+mn-lt"/>
                        </a:rPr>
                        <a:t>13</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オニガワラ</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鬼瓦</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21</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21</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801826347"/>
                  </a:ext>
                </a:extLst>
              </a:tr>
              <a:tr h="184063">
                <a:tc>
                  <a:txBody>
                    <a:bodyPr/>
                    <a:lstStyle/>
                    <a:p>
                      <a:pPr algn="r" fontAlgn="ctr"/>
                      <a:r>
                        <a:rPr lang="en-US" altLang="ja-JP" sz="800" u="none" strike="noStrike">
                          <a:effectLst/>
                          <a:latin typeface="+mn-lt"/>
                        </a:rPr>
                        <a:t>14</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オニユリ</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鬼百合</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dirty="0">
                          <a:effectLst/>
                          <a:latin typeface="+mn-lt"/>
                        </a:rPr>
                        <a:t>　</a:t>
                      </a:r>
                      <a:endParaRPr lang="ja-JP" altLang="en-US" sz="800" b="0" i="0" u="none" strike="noStrike" dirty="0">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19</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19</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192249181"/>
                  </a:ext>
                </a:extLst>
              </a:tr>
              <a:tr h="370060">
                <a:tc>
                  <a:txBody>
                    <a:bodyPr/>
                    <a:lstStyle/>
                    <a:p>
                      <a:pPr algn="r" fontAlgn="ctr"/>
                      <a:r>
                        <a:rPr lang="en-US" altLang="ja-JP" sz="800" u="none" strike="noStrike">
                          <a:effectLst/>
                          <a:latin typeface="+mn-lt"/>
                        </a:rPr>
                        <a:t>15</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ヒメコマツ</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ヒメ小松</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16</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16</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458659045"/>
                  </a:ext>
                </a:extLst>
              </a:tr>
              <a:tr h="266522">
                <a:tc>
                  <a:txBody>
                    <a:bodyPr/>
                    <a:lstStyle/>
                    <a:p>
                      <a:pPr algn="r" fontAlgn="ctr"/>
                      <a:r>
                        <a:rPr lang="en-US" altLang="ja-JP" sz="800" u="none" strike="noStrike">
                          <a:effectLst/>
                          <a:latin typeface="+mn-lt"/>
                        </a:rPr>
                        <a:t>16</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オニグルミ</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オニグルミ</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16</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16</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3928815604"/>
                  </a:ext>
                </a:extLst>
              </a:tr>
              <a:tr h="266522">
                <a:tc>
                  <a:txBody>
                    <a:bodyPr/>
                    <a:lstStyle/>
                    <a:p>
                      <a:pPr algn="r" fontAlgn="ctr"/>
                      <a:r>
                        <a:rPr lang="en-US" altLang="ja-JP" sz="800" u="none" strike="noStrike">
                          <a:effectLst/>
                          <a:latin typeface="+mn-lt"/>
                        </a:rPr>
                        <a:t>17</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ヒメシャラ</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ヒメシャラ</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15</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15</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2885542406"/>
                  </a:ext>
                </a:extLst>
              </a:tr>
              <a:tr h="184063">
                <a:tc>
                  <a:txBody>
                    <a:bodyPr/>
                    <a:lstStyle/>
                    <a:p>
                      <a:pPr algn="r" fontAlgn="ctr"/>
                      <a:r>
                        <a:rPr lang="en-US" altLang="ja-JP" sz="800" u="none" strike="noStrike">
                          <a:effectLst/>
                          <a:latin typeface="+mn-lt"/>
                        </a:rPr>
                        <a:t>18</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ヒメバチ</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ひめばち</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14</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14</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3367552783"/>
                  </a:ext>
                </a:extLst>
              </a:tr>
              <a:tr h="266522">
                <a:tc>
                  <a:txBody>
                    <a:bodyPr/>
                    <a:lstStyle/>
                    <a:p>
                      <a:pPr algn="r" fontAlgn="ctr"/>
                      <a:r>
                        <a:rPr lang="en-US" altLang="ja-JP" sz="800" u="none" strike="noStrike">
                          <a:effectLst/>
                          <a:latin typeface="+mn-lt"/>
                        </a:rPr>
                        <a:t>19</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オニヤンマ</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オニヤンマ</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13</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13</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3060957264"/>
                  </a:ext>
                </a:extLst>
              </a:tr>
              <a:tr h="266522">
                <a:tc>
                  <a:txBody>
                    <a:bodyPr/>
                    <a:lstStyle/>
                    <a:p>
                      <a:pPr algn="r" fontAlgn="ctr"/>
                      <a:r>
                        <a:rPr lang="en-US" altLang="ja-JP" sz="800" u="none" strike="noStrike">
                          <a:effectLst/>
                          <a:latin typeface="+mn-lt"/>
                        </a:rPr>
                        <a:t>20</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ヒメイヌビエ</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姫イヌビエ</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l" fontAlgn="ctr"/>
                      <a:r>
                        <a:rPr lang="ja-JP" altLang="en-US" sz="800" u="none" strike="noStrike">
                          <a:effectLst/>
                          <a:latin typeface="+mn-lt"/>
                        </a:rPr>
                        <a:t>　</a:t>
                      </a:r>
                      <a:endParaRPr lang="ja-JP" altLang="en-US"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a:effectLst/>
                          <a:latin typeface="+mn-lt"/>
                        </a:rPr>
                        <a:t>13</a:t>
                      </a:r>
                      <a:endParaRPr lang="en-US" altLang="ja-JP" sz="800" b="0" i="0" u="none" strike="noStrike">
                        <a:solidFill>
                          <a:srgbClr val="000000"/>
                        </a:solidFill>
                        <a:effectLst/>
                        <a:latin typeface="+mn-lt"/>
                        <a:ea typeface="游ゴシック" panose="020B0400000000000000" pitchFamily="50" charset="-128"/>
                      </a:endParaRPr>
                    </a:p>
                  </a:txBody>
                  <a:tcPr marL="7105" marR="7105" marT="7105" marB="0" anchor="ctr"/>
                </a:tc>
                <a:tc>
                  <a:txBody>
                    <a:bodyPr/>
                    <a:lstStyle/>
                    <a:p>
                      <a:pPr algn="r" fontAlgn="ctr"/>
                      <a:r>
                        <a:rPr lang="en-US" altLang="ja-JP" sz="800" u="none" strike="noStrike" dirty="0">
                          <a:effectLst/>
                          <a:latin typeface="+mn-lt"/>
                        </a:rPr>
                        <a:t>13</a:t>
                      </a:r>
                      <a:endParaRPr lang="en-US" altLang="ja-JP" sz="800" b="0" i="0" u="none" strike="noStrike" dirty="0">
                        <a:solidFill>
                          <a:srgbClr val="000000"/>
                        </a:solidFill>
                        <a:effectLst/>
                        <a:latin typeface="+mn-lt"/>
                        <a:ea typeface="游ゴシック" panose="020B0400000000000000" pitchFamily="50" charset="-128"/>
                      </a:endParaRPr>
                    </a:p>
                  </a:txBody>
                  <a:tcPr marL="7105" marR="7105" marT="7105" marB="0" anchor="ctr"/>
                </a:tc>
                <a:extLst>
                  <a:ext uri="{0D108BD9-81ED-4DB2-BD59-A6C34878D82A}">
                    <a16:rowId xmlns:a16="http://schemas.microsoft.com/office/drawing/2014/main" val="3717751974"/>
                  </a:ext>
                </a:extLst>
              </a:tr>
            </a:tbl>
          </a:graphicData>
        </a:graphic>
      </p:graphicFrame>
      <p:sp>
        <p:nvSpPr>
          <p:cNvPr id="9" name="テキスト ボックス 8">
            <a:extLst>
              <a:ext uri="{FF2B5EF4-FFF2-40B4-BE49-F238E27FC236}">
                <a16:creationId xmlns:a16="http://schemas.microsoft.com/office/drawing/2014/main" id="{0352B4E6-FF5F-4782-8A95-B50C6E106264}"/>
              </a:ext>
            </a:extLst>
          </p:cNvPr>
          <p:cNvSpPr txBox="1"/>
          <p:nvPr/>
        </p:nvSpPr>
        <p:spPr>
          <a:xfrm>
            <a:off x="2959100" y="6540500"/>
            <a:ext cx="4571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altLang="ja-JP" sz="1800" b="0" i="0" u="none" strike="noStrike" cap="none" spc="0" normalizeH="0" baseline="0" dirty="0">
              <a:ln>
                <a:noFill/>
              </a:ln>
              <a:solidFill>
                <a:srgbClr val="000000"/>
              </a:solidFill>
              <a:effectLst/>
              <a:uFillTx/>
              <a:latin typeface="Gill Sans MT"/>
              <a:ea typeface="Gill Sans MT"/>
              <a:cs typeface="Gill Sans MT"/>
              <a:sym typeface="Gill Sans MT"/>
            </a:endParaRPr>
          </a:p>
          <a:p>
            <a:pPr marL="0" marR="0" indent="0" algn="l" defTabSz="4572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dirty="0">
              <a:ln>
                <a:noFill/>
              </a:ln>
              <a:solidFill>
                <a:srgbClr val="000000"/>
              </a:solidFill>
              <a:effectLst/>
              <a:uFillTx/>
              <a:latin typeface="Gill Sans MT"/>
              <a:ea typeface="Gill Sans MT"/>
              <a:cs typeface="Gill Sans MT"/>
              <a:sym typeface="Gill Sans MT"/>
            </a:endParaRPr>
          </a:p>
        </p:txBody>
      </p:sp>
      <p:sp>
        <p:nvSpPr>
          <p:cNvPr id="11" name="テキスト ボックス 10">
            <a:extLst>
              <a:ext uri="{FF2B5EF4-FFF2-40B4-BE49-F238E27FC236}">
                <a16:creationId xmlns:a16="http://schemas.microsoft.com/office/drawing/2014/main" id="{CE30B880-4B5C-42F1-87C7-8AA7A0313C42}"/>
              </a:ext>
            </a:extLst>
          </p:cNvPr>
          <p:cNvSpPr txBox="1"/>
          <p:nvPr/>
        </p:nvSpPr>
        <p:spPr>
          <a:xfrm>
            <a:off x="712923" y="565028"/>
            <a:ext cx="10794548"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ja-JP" altLang="en-US" sz="2400" b="0" i="0" u="none" strike="noStrike" cap="none" spc="0" normalizeH="0" baseline="0" dirty="0">
                <a:ln>
                  <a:noFill/>
                </a:ln>
                <a:solidFill>
                  <a:srgbClr val="000000"/>
                </a:solidFill>
                <a:effectLst/>
                <a:uFillTx/>
                <a:latin typeface="+mj-ea"/>
                <a:ea typeface="+mj-ea"/>
                <a:cs typeface="Gill Sans MT"/>
                <a:sym typeface="Gill Sans MT"/>
              </a:rPr>
              <a:t>親族名詞＋</a:t>
            </a:r>
            <a:r>
              <a:rPr lang="en-US" altLang="ja-JP" sz="2400" dirty="0">
                <a:latin typeface="+mj-ea"/>
                <a:ea typeface="+mj-ea"/>
              </a:rPr>
              <a:t>N</a:t>
            </a:r>
            <a:r>
              <a:rPr lang="ja-JP" altLang="en-US" sz="2400" dirty="0">
                <a:latin typeface="+mj-ea"/>
                <a:ea typeface="+mj-ea"/>
              </a:rPr>
              <a:t>　（人間・動物を除く）　　日本語</a:t>
            </a:r>
            <a:endParaRPr kumimoji="0" lang="ja-JP" altLang="en-US" sz="2400" b="0" i="0" u="none" strike="noStrike" cap="none" spc="0" normalizeH="0" baseline="0" dirty="0">
              <a:ln>
                <a:noFill/>
              </a:ln>
              <a:solidFill>
                <a:srgbClr val="000000"/>
              </a:solidFill>
              <a:effectLst/>
              <a:uFillTx/>
              <a:latin typeface="+mj-ea"/>
              <a:ea typeface="+mj-ea"/>
              <a:cs typeface="Gill Sans MT"/>
              <a:sym typeface="Gill Sans MT"/>
            </a:endParaRPr>
          </a:p>
        </p:txBody>
      </p:sp>
      <p:sp>
        <p:nvSpPr>
          <p:cNvPr id="12" name="テキスト ボックス 11">
            <a:extLst>
              <a:ext uri="{FF2B5EF4-FFF2-40B4-BE49-F238E27FC236}">
                <a16:creationId xmlns:a16="http://schemas.microsoft.com/office/drawing/2014/main" id="{48D0029F-D6B1-4C29-9EB8-128D9DF902DD}"/>
              </a:ext>
            </a:extLst>
          </p:cNvPr>
          <p:cNvSpPr txBox="1"/>
          <p:nvPr/>
        </p:nvSpPr>
        <p:spPr>
          <a:xfrm flipH="1">
            <a:off x="684529" y="1032917"/>
            <a:ext cx="4640579"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ja-JP" altLang="en-US" sz="2400" b="0" i="0" u="none" strike="noStrike" cap="none" spc="0" normalizeH="0" baseline="0" dirty="0">
                <a:ln>
                  <a:noFill/>
                </a:ln>
                <a:solidFill>
                  <a:srgbClr val="000000"/>
                </a:solidFill>
                <a:effectLst/>
                <a:uFillTx/>
                <a:latin typeface="+mj-ea"/>
                <a:ea typeface="+mj-ea"/>
                <a:cs typeface="Gill Sans MT"/>
                <a:sym typeface="Gill Sans MT"/>
              </a:rPr>
              <a:t>鬼、姫＋</a:t>
            </a:r>
            <a:r>
              <a:rPr lang="en-US" altLang="ja-JP" sz="2400" dirty="0">
                <a:latin typeface="+mj-ea"/>
                <a:ea typeface="+mj-ea"/>
              </a:rPr>
              <a:t>N</a:t>
            </a:r>
            <a:r>
              <a:rPr lang="ja-JP" altLang="en-US" sz="2400" dirty="0">
                <a:latin typeface="+mj-ea"/>
                <a:ea typeface="+mj-ea"/>
              </a:rPr>
              <a:t>　（人間・妖怪・神を除く）</a:t>
            </a:r>
            <a:endParaRPr kumimoji="0" lang="ja-JP" altLang="en-US" sz="2400" b="0" i="0" u="none" strike="noStrike" cap="none" spc="0" normalizeH="0" baseline="0" dirty="0">
              <a:ln>
                <a:noFill/>
              </a:ln>
              <a:solidFill>
                <a:srgbClr val="000000"/>
              </a:solidFill>
              <a:effectLst/>
              <a:uFillTx/>
              <a:latin typeface="+mj-ea"/>
              <a:ea typeface="+mj-ea"/>
              <a:cs typeface="Gill Sans MT"/>
              <a:sym typeface="Gill Sans MT"/>
            </a:endParaRPr>
          </a:p>
        </p:txBody>
      </p:sp>
    </p:spTree>
    <p:extLst>
      <p:ext uri="{BB962C8B-B14F-4D97-AF65-F5344CB8AC3E}">
        <p14:creationId xmlns:p14="http://schemas.microsoft.com/office/powerpoint/2010/main" val="42178049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 name="タイトル 1"/>
          <p:cNvSpPr txBox="1">
            <a:spLocks noGrp="1"/>
          </p:cNvSpPr>
          <p:nvPr>
            <p:ph type="title"/>
          </p:nvPr>
        </p:nvSpPr>
        <p:spPr>
          <a:xfrm>
            <a:off x="1006838" y="83985"/>
            <a:ext cx="10178324" cy="1492132"/>
          </a:xfrm>
          <a:prstGeom prst="rect">
            <a:avLst/>
          </a:prstGeom>
        </p:spPr>
        <p:txBody>
          <a:bodyPr/>
          <a:lstStyle/>
          <a:p>
            <a:pPr defTabSz="667512">
              <a:defRPr sz="3285" spc="146"/>
            </a:pPr>
            <a:br>
              <a:rPr dirty="0"/>
            </a:br>
            <a:r>
              <a:rPr lang="ja-JP" altLang="en-US" dirty="0"/>
              <a:t>親族名称＋</a:t>
            </a:r>
            <a:r>
              <a:rPr lang="en-US" altLang="ja-JP" dirty="0" err="1"/>
              <a:t>N</a:t>
            </a:r>
            <a:r>
              <a:rPr dirty="0" err="1">
                <a:latin typeface="+mn-lt"/>
                <a:ea typeface="+mn-ea"/>
                <a:cs typeface="+mn-cs"/>
                <a:sym typeface="Helvetica"/>
              </a:rPr>
              <a:t>（日本語</a:t>
            </a:r>
            <a:r>
              <a:rPr dirty="0">
                <a:latin typeface="+mn-lt"/>
                <a:ea typeface="+mn-ea"/>
                <a:cs typeface="+mn-cs"/>
                <a:sym typeface="Helvetica"/>
              </a:rPr>
              <a:t>）</a:t>
            </a:r>
            <a:br>
              <a:rPr dirty="0">
                <a:latin typeface="+mn-lt"/>
                <a:ea typeface="+mn-ea"/>
                <a:cs typeface="+mn-cs"/>
                <a:sym typeface="Helvetica"/>
              </a:rPr>
            </a:br>
            <a:r>
              <a:rPr sz="2336" spc="146" dirty="0" err="1">
                <a:latin typeface="+mn-lt"/>
                <a:ea typeface="+mn-ea"/>
                <a:cs typeface="+mn-cs"/>
                <a:sym typeface="Helvetica"/>
              </a:rPr>
              <a:t>BCCWJでの頻度</a:t>
            </a:r>
            <a:endParaRPr sz="2336" spc="146" dirty="0">
              <a:latin typeface="+mn-lt"/>
              <a:ea typeface="+mn-ea"/>
              <a:cs typeface="+mn-cs"/>
              <a:sym typeface="Helvetica"/>
            </a:endParaRPr>
          </a:p>
        </p:txBody>
      </p:sp>
      <p:graphicFrame>
        <p:nvGraphicFramePr>
          <p:cNvPr id="350" name="コンテンツ プレースホルダー 2"/>
          <p:cNvGraphicFramePr/>
          <p:nvPr>
            <p:extLst>
              <p:ext uri="{D42A27DB-BD31-4B8C-83A1-F6EECF244321}">
                <p14:modId xmlns:p14="http://schemas.microsoft.com/office/powerpoint/2010/main" val="1461604395"/>
              </p:ext>
            </p:extLst>
          </p:nvPr>
        </p:nvGraphicFramePr>
        <p:xfrm>
          <a:off x="2880985" y="1817985"/>
          <a:ext cx="5286621" cy="3180340"/>
        </p:xfrm>
        <a:graphic>
          <a:graphicData uri="http://schemas.openxmlformats.org/drawingml/2006/table">
            <a:tbl>
              <a:tblPr firstRow="1"/>
              <a:tblGrid>
                <a:gridCol w="1176391">
                  <a:extLst>
                    <a:ext uri="{9D8B030D-6E8A-4147-A177-3AD203B41FA5}">
                      <a16:colId xmlns:a16="http://schemas.microsoft.com/office/drawing/2014/main" val="20000"/>
                    </a:ext>
                  </a:extLst>
                </a:gridCol>
                <a:gridCol w="1176391">
                  <a:extLst>
                    <a:ext uri="{9D8B030D-6E8A-4147-A177-3AD203B41FA5}">
                      <a16:colId xmlns:a16="http://schemas.microsoft.com/office/drawing/2014/main" val="20001"/>
                    </a:ext>
                  </a:extLst>
                </a:gridCol>
                <a:gridCol w="2158499">
                  <a:extLst>
                    <a:ext uri="{9D8B030D-6E8A-4147-A177-3AD203B41FA5}">
                      <a16:colId xmlns:a16="http://schemas.microsoft.com/office/drawing/2014/main" val="20002"/>
                    </a:ext>
                  </a:extLst>
                </a:gridCol>
                <a:gridCol w="775340">
                  <a:extLst>
                    <a:ext uri="{9D8B030D-6E8A-4147-A177-3AD203B41FA5}">
                      <a16:colId xmlns:a16="http://schemas.microsoft.com/office/drawing/2014/main" val="20003"/>
                    </a:ext>
                  </a:extLst>
                </a:gridCol>
              </a:tblGrid>
              <a:tr h="349964">
                <a:tc gridSpan="3">
                  <a:txBody>
                    <a:bodyPr/>
                    <a:lstStyle/>
                    <a:p>
                      <a:pPr algn="ctr" defTabSz="914400">
                        <a:lnSpc>
                          <a:spcPct val="107000"/>
                        </a:lnSpc>
                        <a:defRPr sz="1800" b="0">
                          <a:solidFill>
                            <a:srgbClr val="000000"/>
                          </a:solidFill>
                        </a:defRPr>
                      </a:pPr>
                      <a:r>
                        <a:rPr sz="1600" b="1" dirty="0">
                          <a:solidFill>
                            <a:srgbClr val="FFFFFF"/>
                          </a:solidFill>
                        </a:rPr>
                        <a:t>Nom de </a:t>
                      </a:r>
                      <a:r>
                        <a:rPr sz="1600" b="1" dirty="0" err="1">
                          <a:solidFill>
                            <a:srgbClr val="FFFFFF"/>
                          </a:solidFill>
                        </a:rPr>
                        <a:t>parenté</a:t>
                      </a:r>
                      <a:endParaRPr sz="1600" b="1" dirty="0">
                        <a:solidFill>
                          <a:srgbClr val="FFFFFF"/>
                        </a:solidFill>
                      </a:endParaRPr>
                    </a:p>
                  </a:txBody>
                  <a:tcPr marL="6350" marR="6350" marT="6350" marB="6350" anchor="ctr" horzOverflow="overflow"/>
                </a:tc>
                <a:tc hMerge="1">
                  <a:txBody>
                    <a:bodyPr/>
                    <a:lstStyle/>
                    <a:p>
                      <a:endParaRPr lang="ja-JP"/>
                    </a:p>
                  </a:txBody>
                  <a:tcPr/>
                </a:tc>
                <a:tc hMerge="1">
                  <a:txBody>
                    <a:bodyPr/>
                    <a:lstStyle/>
                    <a:p>
                      <a:endParaRPr lang="ja-JP"/>
                    </a:p>
                  </a:txBody>
                  <a:tcPr/>
                </a:tc>
                <a:tc>
                  <a:txBody>
                    <a:bodyPr/>
                    <a:lstStyle/>
                    <a:p>
                      <a:pPr algn="ctr" defTabSz="914400">
                        <a:lnSpc>
                          <a:spcPct val="107000"/>
                        </a:lnSpc>
                        <a:defRPr sz="1800" b="0">
                          <a:solidFill>
                            <a:srgbClr val="000000"/>
                          </a:solidFill>
                        </a:defRPr>
                      </a:pPr>
                      <a:r>
                        <a:rPr sz="1600" b="1" dirty="0">
                          <a:solidFill>
                            <a:srgbClr val="FFFFFF"/>
                          </a:solidFill>
                        </a:rPr>
                        <a:t>occ.</a:t>
                      </a:r>
                    </a:p>
                  </a:txBody>
                  <a:tcPr marL="6350" marR="6350" marT="6350" marB="6350" anchor="ctr" horzOverflow="overflow"/>
                </a:tc>
                <a:extLst>
                  <a:ext uri="{0D108BD9-81ED-4DB2-BD59-A6C34878D82A}">
                    <a16:rowId xmlns:a16="http://schemas.microsoft.com/office/drawing/2014/main" val="10000"/>
                  </a:ext>
                </a:extLst>
              </a:tr>
              <a:tr h="349964">
                <a:tc>
                  <a:txBody>
                    <a:bodyPr/>
                    <a:lstStyle/>
                    <a:p>
                      <a:pPr algn="ctr" defTabSz="914400">
                        <a:lnSpc>
                          <a:spcPct val="107000"/>
                        </a:lnSpc>
                        <a:defRPr sz="1800"/>
                      </a:pPr>
                      <a:r>
                        <a:rPr lang="ja-JP" altLang="fr-FR" sz="1600" dirty="0"/>
                        <a:t>親</a:t>
                      </a:r>
                      <a:endParaRPr sz="1600" dirty="0"/>
                    </a:p>
                  </a:txBody>
                  <a:tcPr marL="6350" marR="6350" marT="6350" marB="6350" anchor="ctr" horzOverflow="overflow">
                    <a:solidFill>
                      <a:srgbClr val="FEF2E7"/>
                    </a:solidFill>
                  </a:tcPr>
                </a:tc>
                <a:tc>
                  <a:txBody>
                    <a:bodyPr/>
                    <a:lstStyle/>
                    <a:p>
                      <a:pPr algn="ctr" defTabSz="914400">
                        <a:lnSpc>
                          <a:spcPct val="107000"/>
                        </a:lnSpc>
                        <a:defRPr sz="1800"/>
                      </a:pPr>
                      <a:r>
                        <a:rPr sz="1600" dirty="0" err="1"/>
                        <a:t>Oya</a:t>
                      </a:r>
                      <a:endParaRPr sz="1600" dirty="0"/>
                    </a:p>
                  </a:txBody>
                  <a:tcPr marL="6350" marR="6350" marT="6350" marB="6350" anchor="ctr" horzOverflow="overflow">
                    <a:solidFill>
                      <a:srgbClr val="FEF2E7"/>
                    </a:solidFill>
                  </a:tcPr>
                </a:tc>
                <a:tc>
                  <a:txBody>
                    <a:bodyPr/>
                    <a:lstStyle/>
                    <a:p>
                      <a:pPr algn="ctr" defTabSz="914400">
                        <a:lnSpc>
                          <a:spcPct val="107000"/>
                        </a:lnSpc>
                        <a:defRPr sz="1800"/>
                      </a:pPr>
                      <a:r>
                        <a:rPr sz="1600"/>
                        <a:t>parent(s)</a:t>
                      </a:r>
                    </a:p>
                  </a:txBody>
                  <a:tcPr marL="6350" marR="6350" marT="6350" marB="6350" anchor="ctr" horzOverflow="overflow">
                    <a:solidFill>
                      <a:srgbClr val="FEF2E7"/>
                    </a:solidFill>
                  </a:tcPr>
                </a:tc>
                <a:tc>
                  <a:txBody>
                    <a:bodyPr/>
                    <a:lstStyle/>
                    <a:p>
                      <a:pPr algn="r" defTabSz="914400">
                        <a:lnSpc>
                          <a:spcPct val="107000"/>
                        </a:lnSpc>
                        <a:defRPr sz="1800"/>
                      </a:pPr>
                      <a:r>
                        <a:rPr lang="en-US" altLang="ja-JP" sz="1600" dirty="0"/>
                        <a:t>2273</a:t>
                      </a:r>
                      <a:endParaRPr sz="1600" dirty="0"/>
                    </a:p>
                  </a:txBody>
                  <a:tcPr marL="6350" marR="6350" marT="6350" marB="6350" anchor="ctr" horzOverflow="overflow">
                    <a:solidFill>
                      <a:srgbClr val="FEF2E7"/>
                    </a:solidFill>
                  </a:tcPr>
                </a:tc>
                <a:extLst>
                  <a:ext uri="{0D108BD9-81ED-4DB2-BD59-A6C34878D82A}">
                    <a16:rowId xmlns:a16="http://schemas.microsoft.com/office/drawing/2014/main" val="10001"/>
                  </a:ext>
                </a:extLst>
              </a:tr>
              <a:tr h="349964">
                <a:tc>
                  <a:txBody>
                    <a:bodyPr/>
                    <a:lstStyle/>
                    <a:p>
                      <a:pPr algn="ctr" defTabSz="914400">
                        <a:lnSpc>
                          <a:spcPct val="107000"/>
                        </a:lnSpc>
                        <a:defRPr sz="1800"/>
                      </a:pPr>
                      <a:r>
                        <a:rPr sz="1600" dirty="0"/>
                        <a:t>子</a:t>
                      </a:r>
                    </a:p>
                  </a:txBody>
                  <a:tcPr marL="6350" marR="6350" marT="6350" marB="6350" anchor="ctr" horzOverflow="overflow">
                    <a:solidFill>
                      <a:srgbClr val="FEF2E7"/>
                    </a:solidFill>
                  </a:tcPr>
                </a:tc>
                <a:tc>
                  <a:txBody>
                    <a:bodyPr/>
                    <a:lstStyle/>
                    <a:p>
                      <a:pPr algn="ctr" defTabSz="914400">
                        <a:lnSpc>
                          <a:spcPct val="107000"/>
                        </a:lnSpc>
                        <a:defRPr sz="1800"/>
                      </a:pPr>
                      <a:r>
                        <a:rPr sz="1600" dirty="0"/>
                        <a:t>Ko/Shi</a:t>
                      </a:r>
                    </a:p>
                  </a:txBody>
                  <a:tcPr marL="6350" marR="6350" marT="6350" marB="6350" anchor="ctr" horzOverflow="overflow">
                    <a:solidFill>
                      <a:srgbClr val="FEF2E7"/>
                    </a:solidFill>
                  </a:tcPr>
                </a:tc>
                <a:tc>
                  <a:txBody>
                    <a:bodyPr/>
                    <a:lstStyle/>
                    <a:p>
                      <a:pPr algn="ctr" defTabSz="914400">
                        <a:lnSpc>
                          <a:spcPct val="107000"/>
                        </a:lnSpc>
                        <a:defRPr sz="1800"/>
                      </a:pPr>
                      <a:r>
                        <a:rPr sz="1600" dirty="0"/>
                        <a:t>enfant(s)</a:t>
                      </a:r>
                    </a:p>
                  </a:txBody>
                  <a:tcPr marL="6350" marR="6350" marT="6350" marB="6350" anchor="ctr" horzOverflow="overflow">
                    <a:solidFill>
                      <a:srgbClr val="FEF2E7"/>
                    </a:solidFill>
                  </a:tcPr>
                </a:tc>
                <a:tc>
                  <a:txBody>
                    <a:bodyPr/>
                    <a:lstStyle/>
                    <a:p>
                      <a:pPr algn="r" defTabSz="914400">
                        <a:lnSpc>
                          <a:spcPct val="107000"/>
                        </a:lnSpc>
                        <a:defRPr sz="1800"/>
                      </a:pPr>
                      <a:r>
                        <a:rPr lang="en-US" altLang="ja-JP" sz="1600" dirty="0"/>
                        <a:t>2130</a:t>
                      </a:r>
                      <a:endParaRPr sz="1600" dirty="0"/>
                    </a:p>
                  </a:txBody>
                  <a:tcPr marL="6350" marR="6350" marT="6350" marB="6350" anchor="ctr" horzOverflow="overflow">
                    <a:solidFill>
                      <a:srgbClr val="FEF2E7"/>
                    </a:solidFill>
                  </a:tcPr>
                </a:tc>
                <a:extLst>
                  <a:ext uri="{0D108BD9-81ED-4DB2-BD59-A6C34878D82A}">
                    <a16:rowId xmlns:a16="http://schemas.microsoft.com/office/drawing/2014/main" val="10002"/>
                  </a:ext>
                </a:extLst>
              </a:tr>
              <a:tr h="349964">
                <a:tc>
                  <a:txBody>
                    <a:bodyPr/>
                    <a:lstStyle/>
                    <a:p>
                      <a:pPr algn="ctr" defTabSz="914400">
                        <a:lnSpc>
                          <a:spcPct val="107000"/>
                        </a:lnSpc>
                        <a:defRPr sz="1800"/>
                      </a:pPr>
                      <a:r>
                        <a:rPr sz="1600"/>
                        <a:t>母</a:t>
                      </a:r>
                    </a:p>
                  </a:txBody>
                  <a:tcPr marL="6350" marR="6350" marT="6350" marB="6350" anchor="ctr" horzOverflow="overflow">
                    <a:solidFill>
                      <a:srgbClr val="FEF2E7"/>
                    </a:solidFill>
                  </a:tcPr>
                </a:tc>
                <a:tc>
                  <a:txBody>
                    <a:bodyPr/>
                    <a:lstStyle/>
                    <a:p>
                      <a:pPr algn="ctr" defTabSz="914400">
                        <a:lnSpc>
                          <a:spcPct val="107000"/>
                        </a:lnSpc>
                        <a:defRPr sz="1800"/>
                      </a:pPr>
                      <a:r>
                        <a:rPr sz="1600" dirty="0"/>
                        <a:t>Bo</a:t>
                      </a:r>
                    </a:p>
                  </a:txBody>
                  <a:tcPr marL="6350" marR="6350" marT="6350" marB="6350" anchor="ctr" horzOverflow="overflow">
                    <a:solidFill>
                      <a:srgbClr val="FEF2E7"/>
                    </a:solidFill>
                  </a:tcPr>
                </a:tc>
                <a:tc>
                  <a:txBody>
                    <a:bodyPr/>
                    <a:lstStyle/>
                    <a:p>
                      <a:pPr algn="ctr" defTabSz="914400">
                        <a:lnSpc>
                          <a:spcPct val="107000"/>
                        </a:lnSpc>
                        <a:defRPr sz="1800"/>
                      </a:pPr>
                      <a:r>
                        <a:rPr sz="1600" dirty="0" err="1"/>
                        <a:t>mère</a:t>
                      </a:r>
                      <a:endParaRPr sz="1600" dirty="0"/>
                    </a:p>
                  </a:txBody>
                  <a:tcPr marL="6350" marR="6350" marT="6350" marB="6350" anchor="ctr" horzOverflow="overflow">
                    <a:solidFill>
                      <a:srgbClr val="FEF2E7"/>
                    </a:solidFill>
                  </a:tcPr>
                </a:tc>
                <a:tc>
                  <a:txBody>
                    <a:bodyPr/>
                    <a:lstStyle/>
                    <a:p>
                      <a:pPr algn="r" defTabSz="914400">
                        <a:lnSpc>
                          <a:spcPct val="107000"/>
                        </a:lnSpc>
                        <a:defRPr sz="1800"/>
                      </a:pPr>
                      <a:r>
                        <a:rPr lang="en-US" altLang="ja-JP" sz="1600" dirty="0"/>
                        <a:t>1747</a:t>
                      </a:r>
                      <a:endParaRPr sz="1600" dirty="0"/>
                    </a:p>
                  </a:txBody>
                  <a:tcPr marL="6350" marR="6350" marT="6350" marB="6350" anchor="ctr" horzOverflow="overflow">
                    <a:solidFill>
                      <a:srgbClr val="FEF2E7"/>
                    </a:solidFill>
                  </a:tcPr>
                </a:tc>
                <a:extLst>
                  <a:ext uri="{0D108BD9-81ED-4DB2-BD59-A6C34878D82A}">
                    <a16:rowId xmlns:a16="http://schemas.microsoft.com/office/drawing/2014/main" val="10003"/>
                  </a:ext>
                </a:extLst>
              </a:tr>
              <a:tr h="349964">
                <a:tc>
                  <a:txBody>
                    <a:bodyPr/>
                    <a:lstStyle/>
                    <a:p>
                      <a:pPr algn="ctr" defTabSz="914400">
                        <a:lnSpc>
                          <a:spcPct val="107000"/>
                        </a:lnSpc>
                        <a:defRPr sz="1800"/>
                      </a:pPr>
                      <a:r>
                        <a:rPr sz="1600"/>
                        <a:t>姉妹</a:t>
                      </a:r>
                    </a:p>
                  </a:txBody>
                  <a:tcPr marL="6350" marR="6350" marT="6350" marB="6350" anchor="ctr" horzOverflow="overflow">
                    <a:solidFill>
                      <a:srgbClr val="FEF2E7"/>
                    </a:solidFill>
                  </a:tcPr>
                </a:tc>
                <a:tc>
                  <a:txBody>
                    <a:bodyPr/>
                    <a:lstStyle/>
                    <a:p>
                      <a:pPr algn="ctr" defTabSz="914400">
                        <a:lnSpc>
                          <a:spcPct val="107000"/>
                        </a:lnSpc>
                        <a:defRPr sz="1800"/>
                      </a:pPr>
                      <a:r>
                        <a:rPr sz="1600" dirty="0" err="1"/>
                        <a:t>Shimai</a:t>
                      </a:r>
                      <a:endParaRPr sz="1600" dirty="0"/>
                    </a:p>
                  </a:txBody>
                  <a:tcPr marL="6350" marR="6350" marT="6350" marB="6350" anchor="ctr" horzOverflow="overflow">
                    <a:solidFill>
                      <a:srgbClr val="FEF2E7"/>
                    </a:solidFill>
                  </a:tcPr>
                </a:tc>
                <a:tc>
                  <a:txBody>
                    <a:bodyPr/>
                    <a:lstStyle/>
                    <a:p>
                      <a:pPr algn="ctr" defTabSz="914400">
                        <a:lnSpc>
                          <a:spcPct val="107000"/>
                        </a:lnSpc>
                        <a:defRPr sz="1800"/>
                      </a:pPr>
                      <a:r>
                        <a:rPr sz="1600" dirty="0" err="1"/>
                        <a:t>soeurs</a:t>
                      </a:r>
                      <a:endParaRPr sz="1600" dirty="0"/>
                    </a:p>
                  </a:txBody>
                  <a:tcPr marL="6350" marR="6350" marT="6350" marB="6350" anchor="ctr" horzOverflow="overflow">
                    <a:solidFill>
                      <a:srgbClr val="FEF2E7"/>
                    </a:solidFill>
                  </a:tcPr>
                </a:tc>
                <a:tc>
                  <a:txBody>
                    <a:bodyPr/>
                    <a:lstStyle/>
                    <a:p>
                      <a:pPr algn="r" defTabSz="914400">
                        <a:lnSpc>
                          <a:spcPct val="107000"/>
                        </a:lnSpc>
                        <a:defRPr sz="1800"/>
                      </a:pPr>
                      <a:r>
                        <a:rPr lang="en-US" altLang="ja-JP" sz="1600" dirty="0"/>
                        <a:t>216</a:t>
                      </a:r>
                      <a:endParaRPr sz="1600" dirty="0"/>
                    </a:p>
                  </a:txBody>
                  <a:tcPr marL="6350" marR="6350" marT="6350" marB="6350" anchor="ctr" horzOverflow="overflow">
                    <a:solidFill>
                      <a:srgbClr val="FEF2E7"/>
                    </a:solidFill>
                  </a:tcPr>
                </a:tc>
                <a:extLst>
                  <a:ext uri="{0D108BD9-81ED-4DB2-BD59-A6C34878D82A}">
                    <a16:rowId xmlns:a16="http://schemas.microsoft.com/office/drawing/2014/main" val="10004"/>
                  </a:ext>
                </a:extLst>
              </a:tr>
              <a:tr h="349964">
                <a:tc>
                  <a:txBody>
                    <a:bodyPr/>
                    <a:lstStyle/>
                    <a:p>
                      <a:pPr algn="ctr" defTabSz="914400">
                        <a:lnSpc>
                          <a:spcPct val="107000"/>
                        </a:lnSpc>
                        <a:defRPr sz="1800"/>
                      </a:pPr>
                      <a:r>
                        <a:rPr sz="1600" dirty="0" err="1"/>
                        <a:t>兄弟</a:t>
                      </a:r>
                      <a:endParaRPr sz="1600" dirty="0"/>
                    </a:p>
                  </a:txBody>
                  <a:tcPr marL="6350" marR="6350" marT="6350" marB="6350" anchor="ctr" horzOverflow="overflow">
                    <a:solidFill>
                      <a:srgbClr val="FEF2E7"/>
                    </a:solidFill>
                  </a:tcPr>
                </a:tc>
                <a:tc>
                  <a:txBody>
                    <a:bodyPr/>
                    <a:lstStyle/>
                    <a:p>
                      <a:pPr algn="ctr" defTabSz="914400">
                        <a:lnSpc>
                          <a:spcPct val="107000"/>
                        </a:lnSpc>
                        <a:defRPr sz="1800"/>
                      </a:pPr>
                      <a:r>
                        <a:rPr sz="1600" dirty="0"/>
                        <a:t>Kyodai</a:t>
                      </a:r>
                    </a:p>
                  </a:txBody>
                  <a:tcPr marL="6350" marR="6350" marT="6350" marB="6350" anchor="ctr" horzOverflow="overflow">
                    <a:solidFill>
                      <a:srgbClr val="FEF2E7"/>
                    </a:solidFill>
                  </a:tcPr>
                </a:tc>
                <a:tc>
                  <a:txBody>
                    <a:bodyPr/>
                    <a:lstStyle/>
                    <a:p>
                      <a:pPr algn="ctr" defTabSz="914400">
                        <a:lnSpc>
                          <a:spcPct val="107000"/>
                        </a:lnSpc>
                        <a:defRPr sz="1800"/>
                      </a:pPr>
                      <a:r>
                        <a:rPr sz="1600" dirty="0"/>
                        <a:t>frères</a:t>
                      </a:r>
                    </a:p>
                  </a:txBody>
                  <a:tcPr marL="6350" marR="6350" marT="6350" marB="6350" anchor="ctr" horzOverflow="overflow">
                    <a:solidFill>
                      <a:srgbClr val="FEF2E7"/>
                    </a:solidFill>
                  </a:tcPr>
                </a:tc>
                <a:tc>
                  <a:txBody>
                    <a:bodyPr/>
                    <a:lstStyle/>
                    <a:p>
                      <a:pPr algn="r" defTabSz="914400">
                        <a:lnSpc>
                          <a:spcPct val="107000"/>
                        </a:lnSpc>
                        <a:defRPr sz="1800"/>
                      </a:pPr>
                      <a:r>
                        <a:rPr lang="en-US" altLang="ja-JP" sz="1600" dirty="0"/>
                        <a:t>73</a:t>
                      </a:r>
                      <a:endParaRPr sz="1600" dirty="0"/>
                    </a:p>
                  </a:txBody>
                  <a:tcPr marL="6350" marR="6350" marT="6350" marB="6350" anchor="ctr" horzOverflow="overflow">
                    <a:solidFill>
                      <a:srgbClr val="FEF2E7"/>
                    </a:solidFill>
                  </a:tcPr>
                </a:tc>
                <a:extLst>
                  <a:ext uri="{0D108BD9-81ED-4DB2-BD59-A6C34878D82A}">
                    <a16:rowId xmlns:a16="http://schemas.microsoft.com/office/drawing/2014/main" val="151741377"/>
                  </a:ext>
                </a:extLst>
              </a:tr>
              <a:tr h="380628">
                <a:tc>
                  <a:txBody>
                    <a:bodyPr/>
                    <a:lstStyle/>
                    <a:p>
                      <a:pPr algn="ctr" defTabSz="914400">
                        <a:lnSpc>
                          <a:spcPct val="107000"/>
                        </a:lnSpc>
                        <a:defRPr sz="1800"/>
                      </a:pPr>
                      <a:r>
                        <a:rPr sz="1600" dirty="0"/>
                        <a:t>孫</a:t>
                      </a:r>
                    </a:p>
                  </a:txBody>
                  <a:tcPr marL="6350" marR="6350" marT="6350" marB="6350" anchor="ctr" horzOverflow="overflow">
                    <a:solidFill>
                      <a:srgbClr val="FEF2E7"/>
                    </a:solidFill>
                  </a:tcPr>
                </a:tc>
                <a:tc>
                  <a:txBody>
                    <a:bodyPr/>
                    <a:lstStyle/>
                    <a:p>
                      <a:pPr algn="ctr" defTabSz="914400">
                        <a:lnSpc>
                          <a:spcPct val="107000"/>
                        </a:lnSpc>
                        <a:defRPr sz="1800"/>
                      </a:pPr>
                      <a:r>
                        <a:rPr sz="1600" dirty="0"/>
                        <a:t>Mago</a:t>
                      </a:r>
                    </a:p>
                  </a:txBody>
                  <a:tcPr marL="6350" marR="6350" marT="6350" marB="6350" anchor="ctr" horzOverflow="overflow">
                    <a:solidFill>
                      <a:srgbClr val="FEF2E7"/>
                    </a:solidFill>
                  </a:tcPr>
                </a:tc>
                <a:tc>
                  <a:txBody>
                    <a:bodyPr/>
                    <a:lstStyle/>
                    <a:p>
                      <a:pPr algn="ctr" defTabSz="914400">
                        <a:lnSpc>
                          <a:spcPct val="107000"/>
                        </a:lnSpc>
                        <a:defRPr sz="1800"/>
                      </a:pPr>
                      <a:r>
                        <a:rPr sz="1600" dirty="0"/>
                        <a:t>petit(s)-enfant(s)</a:t>
                      </a:r>
                    </a:p>
                  </a:txBody>
                  <a:tcPr marL="6350" marR="6350" marT="6350" marB="6350" anchor="ctr" horzOverflow="overflow">
                    <a:solidFill>
                      <a:srgbClr val="FEF2E7"/>
                    </a:solidFill>
                  </a:tcPr>
                </a:tc>
                <a:tc>
                  <a:txBody>
                    <a:bodyPr/>
                    <a:lstStyle/>
                    <a:p>
                      <a:pPr algn="r" defTabSz="914400">
                        <a:lnSpc>
                          <a:spcPct val="107000"/>
                        </a:lnSpc>
                        <a:defRPr sz="1800"/>
                      </a:pPr>
                      <a:r>
                        <a:rPr lang="en-US" altLang="ja-JP" sz="1600" dirty="0"/>
                        <a:t>47</a:t>
                      </a:r>
                      <a:endParaRPr sz="1600" dirty="0"/>
                    </a:p>
                  </a:txBody>
                  <a:tcPr marL="6350" marR="6350" marT="6350" marB="6350" anchor="ctr" horzOverflow="overflow">
                    <a:solidFill>
                      <a:srgbClr val="FEF2E7"/>
                    </a:solidFill>
                  </a:tcPr>
                </a:tc>
                <a:extLst>
                  <a:ext uri="{0D108BD9-81ED-4DB2-BD59-A6C34878D82A}">
                    <a16:rowId xmlns:a16="http://schemas.microsoft.com/office/drawing/2014/main" val="10005"/>
                  </a:ext>
                </a:extLst>
              </a:tr>
              <a:tr h="349964">
                <a:tc>
                  <a:txBody>
                    <a:bodyPr/>
                    <a:lstStyle/>
                    <a:p>
                      <a:pPr algn="ctr" defTabSz="914400">
                        <a:lnSpc>
                          <a:spcPct val="107000"/>
                        </a:lnSpc>
                        <a:defRPr sz="1800"/>
                      </a:pPr>
                      <a:r>
                        <a:rPr lang="ja-JP" altLang="en-US" sz="1600" dirty="0"/>
                        <a:t>娘</a:t>
                      </a:r>
                      <a:endParaRPr sz="1600" dirty="0"/>
                    </a:p>
                  </a:txBody>
                  <a:tcPr marL="6350" marR="6350" marT="6350" marB="6350" anchor="ctr" horzOverflow="overflow">
                    <a:solidFill>
                      <a:srgbClr val="FEF2E7"/>
                    </a:solidFill>
                  </a:tcPr>
                </a:tc>
                <a:tc>
                  <a:txBody>
                    <a:bodyPr/>
                    <a:lstStyle/>
                    <a:p>
                      <a:pPr algn="ctr" defTabSz="914400">
                        <a:lnSpc>
                          <a:spcPct val="107000"/>
                        </a:lnSpc>
                        <a:defRPr sz="1800"/>
                      </a:pPr>
                      <a:r>
                        <a:rPr lang="fr-CA" sz="1600" dirty="0" err="1"/>
                        <a:t>jyoo</a:t>
                      </a:r>
                      <a:endParaRPr sz="1600" dirty="0"/>
                    </a:p>
                  </a:txBody>
                  <a:tcPr marL="6350" marR="6350" marT="6350" marB="6350" anchor="ctr" horzOverflow="overflow">
                    <a:solidFill>
                      <a:srgbClr val="FEF2E7"/>
                    </a:solidFill>
                  </a:tcPr>
                </a:tc>
                <a:tc>
                  <a:txBody>
                    <a:bodyPr/>
                    <a:lstStyle/>
                    <a:p>
                      <a:pPr algn="ctr" defTabSz="914400">
                        <a:lnSpc>
                          <a:spcPct val="107000"/>
                        </a:lnSpc>
                        <a:defRPr sz="1800"/>
                      </a:pPr>
                      <a:r>
                        <a:rPr lang="fr-CA" sz="1600" dirty="0"/>
                        <a:t>fille</a:t>
                      </a:r>
                      <a:endParaRPr sz="1600" dirty="0"/>
                    </a:p>
                  </a:txBody>
                  <a:tcPr marL="6350" marR="6350" marT="6350" marB="6350" anchor="ctr" horzOverflow="overflow">
                    <a:solidFill>
                      <a:srgbClr val="FEF2E7"/>
                    </a:solidFill>
                  </a:tcPr>
                </a:tc>
                <a:tc>
                  <a:txBody>
                    <a:bodyPr/>
                    <a:lstStyle/>
                    <a:p>
                      <a:pPr algn="r" defTabSz="914400">
                        <a:lnSpc>
                          <a:spcPct val="107000"/>
                        </a:lnSpc>
                        <a:defRPr sz="1800"/>
                      </a:pPr>
                      <a:r>
                        <a:rPr lang="fr-CA" altLang="ja-JP" sz="1600" dirty="0"/>
                        <a:t>26</a:t>
                      </a:r>
                      <a:endParaRPr sz="1600" dirty="0"/>
                    </a:p>
                  </a:txBody>
                  <a:tcPr marL="6350" marR="6350" marT="6350" marB="6350" anchor="ctr" horzOverflow="overflow">
                    <a:solidFill>
                      <a:srgbClr val="FEF2E7"/>
                    </a:solidFill>
                  </a:tcPr>
                </a:tc>
                <a:extLst>
                  <a:ext uri="{0D108BD9-81ED-4DB2-BD59-A6C34878D82A}">
                    <a16:rowId xmlns:a16="http://schemas.microsoft.com/office/drawing/2014/main" val="1041655415"/>
                  </a:ext>
                </a:extLst>
              </a:tr>
              <a:tr h="349964">
                <a:tc>
                  <a:txBody>
                    <a:bodyPr/>
                    <a:lstStyle/>
                    <a:p>
                      <a:pPr algn="ctr" defTabSz="914400">
                        <a:lnSpc>
                          <a:spcPct val="107000"/>
                        </a:lnSpc>
                        <a:defRPr sz="1800"/>
                      </a:pPr>
                      <a:r>
                        <a:rPr lang="ja-JP" altLang="en-US" sz="1600" dirty="0"/>
                        <a:t>曾孫</a:t>
                      </a:r>
                      <a:endParaRPr sz="1600" dirty="0"/>
                    </a:p>
                  </a:txBody>
                  <a:tcPr marL="6350" marR="6350" marT="6350" marB="6350" anchor="ctr" horzOverflow="overflow">
                    <a:solidFill>
                      <a:srgbClr val="FEF2E7"/>
                    </a:solidFill>
                  </a:tcPr>
                </a:tc>
                <a:tc>
                  <a:txBody>
                    <a:bodyPr/>
                    <a:lstStyle/>
                    <a:p>
                      <a:pPr algn="ctr" defTabSz="914400">
                        <a:lnSpc>
                          <a:spcPct val="107000"/>
                        </a:lnSpc>
                        <a:defRPr sz="1800"/>
                      </a:pPr>
                      <a:r>
                        <a:rPr lang="fr-CA" sz="1600" dirty="0" err="1"/>
                        <a:t>himago</a:t>
                      </a:r>
                      <a:endParaRPr sz="1600" dirty="0"/>
                    </a:p>
                  </a:txBody>
                  <a:tcPr marL="6350" marR="6350" marT="6350" marB="6350" anchor="ctr" horzOverflow="overflow">
                    <a:solidFill>
                      <a:srgbClr val="FEF2E7"/>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sz="1800"/>
                      </a:pPr>
                      <a:r>
                        <a:rPr lang="fr-FR" altLang="ja-JP" sz="1600" dirty="0"/>
                        <a:t>arrière petit(s)-enfant(s)</a:t>
                      </a:r>
                    </a:p>
                  </a:txBody>
                  <a:tcPr marL="6350" marR="6350" marT="6350" marB="6350" anchor="ctr" horzOverflow="overflow">
                    <a:solidFill>
                      <a:srgbClr val="FEF2E7"/>
                    </a:solidFill>
                  </a:tcPr>
                </a:tc>
                <a:tc>
                  <a:txBody>
                    <a:bodyPr/>
                    <a:lstStyle/>
                    <a:p>
                      <a:pPr algn="r" defTabSz="914400">
                        <a:lnSpc>
                          <a:spcPct val="107000"/>
                        </a:lnSpc>
                        <a:defRPr sz="1800"/>
                      </a:pPr>
                      <a:r>
                        <a:rPr lang="fr-CA" altLang="ja-JP" sz="1600" dirty="0"/>
                        <a:t>2</a:t>
                      </a:r>
                      <a:endParaRPr sz="1600" dirty="0"/>
                    </a:p>
                  </a:txBody>
                  <a:tcPr marL="6350" marR="6350" marT="6350" marB="6350" anchor="ctr" horzOverflow="overflow">
                    <a:solidFill>
                      <a:srgbClr val="FEF2E7"/>
                    </a:solidFill>
                  </a:tcPr>
                </a:tc>
                <a:extLst>
                  <a:ext uri="{0D108BD9-81ED-4DB2-BD59-A6C34878D82A}">
                    <a16:rowId xmlns:a16="http://schemas.microsoft.com/office/drawing/2014/main" val="2329529340"/>
                  </a:ext>
                </a:extLst>
              </a:tr>
            </a:tbl>
          </a:graphicData>
        </a:graphic>
      </p:graphicFrame>
      <p:sp>
        <p:nvSpPr>
          <p:cNvPr id="351" name="Rectangle 1"/>
          <p:cNvSpPr txBox="1"/>
          <p:nvPr/>
        </p:nvSpPr>
        <p:spPr>
          <a:xfrm>
            <a:off x="-4920352" y="-157883"/>
            <a:ext cx="17066632" cy="354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defTabSz="914400">
              <a:defRPr sz="900">
                <a:latin typeface="Unistra D"/>
                <a:ea typeface="Unistra D"/>
                <a:cs typeface="Unistra D"/>
                <a:sym typeface="Unistra D"/>
              </a:defRPr>
            </a:lvl1pPr>
          </a:lstStyle>
          <a:p>
            <a:r>
              <a:t>Table 5 : Exemples recueillis dans BCCWJ</a:t>
            </a:r>
          </a:p>
        </p:txBody>
      </p:sp>
      <p:sp>
        <p:nvSpPr>
          <p:cNvPr id="352" name="テキスト ボックス 6"/>
          <p:cNvSpPr txBox="1"/>
          <p:nvPr/>
        </p:nvSpPr>
        <p:spPr>
          <a:xfrm>
            <a:off x="2156352" y="5160722"/>
            <a:ext cx="8244635"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dirty="0"/>
              <a:t>兄、姉、妹、弟、娘、息子をN１にした、比喩的なN1N2は見当たらない。</a:t>
            </a:r>
          </a:p>
          <a:p>
            <a:r>
              <a:rPr dirty="0"/>
              <a:t>（</a:t>
            </a:r>
            <a:r>
              <a:rPr lang="ja-JP" altLang="en-US" dirty="0"/>
              <a:t>他に、</a:t>
            </a:r>
            <a:r>
              <a:rPr dirty="0" err="1"/>
              <a:t>姫（姫百合</a:t>
            </a:r>
            <a:r>
              <a:rPr dirty="0"/>
              <a:t>）、</a:t>
            </a:r>
            <a:r>
              <a:rPr dirty="0" err="1"/>
              <a:t>鬼（鬼瓦</a:t>
            </a:r>
            <a:r>
              <a:rPr dirty="0"/>
              <a:t>）</a:t>
            </a:r>
            <a:r>
              <a:rPr lang="ja-JP" altLang="en-US" dirty="0"/>
              <a:t>は比喩的</a:t>
            </a:r>
            <a:r>
              <a:rPr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タイトル 1"/>
          <p:cNvSpPr txBox="1">
            <a:spLocks noGrp="1"/>
          </p:cNvSpPr>
          <p:nvPr>
            <p:ph type="title"/>
          </p:nvPr>
        </p:nvSpPr>
        <p:spPr>
          <a:xfrm>
            <a:off x="1006838" y="83985"/>
            <a:ext cx="10178324" cy="1492132"/>
          </a:xfrm>
          <a:prstGeom prst="rect">
            <a:avLst/>
          </a:prstGeom>
        </p:spPr>
        <p:txBody>
          <a:bodyPr/>
          <a:lstStyle/>
          <a:p>
            <a:pPr defTabSz="896111">
              <a:defRPr sz="4410" spc="196"/>
            </a:pPr>
            <a:r>
              <a:rPr lang="ja-JP" altLang="en-US" dirty="0">
                <a:latin typeface="+mn-lt"/>
                <a:ea typeface="+mn-ea"/>
                <a:cs typeface="+mn-cs"/>
                <a:sym typeface="Helvetica"/>
              </a:rPr>
              <a:t>親族名称＋</a:t>
            </a:r>
            <a:r>
              <a:rPr lang="en-US" altLang="ja-JP" dirty="0">
                <a:latin typeface="+mn-lt"/>
                <a:ea typeface="+mn-ea"/>
                <a:cs typeface="+mn-cs"/>
                <a:sym typeface="Helvetica"/>
              </a:rPr>
              <a:t>N</a:t>
            </a:r>
            <a:r>
              <a:rPr lang="ja-JP" altLang="en-US" dirty="0">
                <a:latin typeface="+mn-lt"/>
                <a:ea typeface="+mn-ea"/>
                <a:cs typeface="+mn-cs"/>
                <a:sym typeface="Helvetica"/>
              </a:rPr>
              <a:t>　　（</a:t>
            </a:r>
            <a:r>
              <a:rPr dirty="0" err="1">
                <a:latin typeface="+mn-lt"/>
                <a:ea typeface="+mn-ea"/>
                <a:cs typeface="+mn-cs"/>
                <a:sym typeface="Helvetica"/>
              </a:rPr>
              <a:t>日本語</a:t>
            </a:r>
            <a:r>
              <a:rPr lang="ja-JP" altLang="en-US" dirty="0">
                <a:latin typeface="+mn-lt"/>
                <a:ea typeface="+mn-ea"/>
                <a:cs typeface="+mn-cs"/>
                <a:sym typeface="Helvetica"/>
              </a:rPr>
              <a:t>）</a:t>
            </a:r>
            <a:endParaRPr dirty="0">
              <a:latin typeface="+mn-lt"/>
              <a:ea typeface="+mn-ea"/>
              <a:cs typeface="+mn-cs"/>
              <a:sym typeface="Helvetica"/>
            </a:endParaRPr>
          </a:p>
        </p:txBody>
      </p:sp>
      <p:sp>
        <p:nvSpPr>
          <p:cNvPr id="356" name="コンテンツ プレースホルダー 5"/>
          <p:cNvSpPr txBox="1">
            <a:spLocks noGrp="1"/>
          </p:cNvSpPr>
          <p:nvPr>
            <p:ph type="body" idx="1"/>
          </p:nvPr>
        </p:nvSpPr>
        <p:spPr>
          <a:xfrm>
            <a:off x="1168925" y="1734532"/>
            <a:ext cx="10261076" cy="4145061"/>
          </a:xfrm>
          <a:prstGeom prst="rect">
            <a:avLst/>
          </a:prstGeom>
        </p:spPr>
        <p:txBody>
          <a:bodyPr>
            <a:normAutofit/>
          </a:bodyPr>
          <a:lstStyle/>
          <a:p>
            <a:pPr marL="0" indent="0" defTabSz="832104">
              <a:lnSpc>
                <a:spcPct val="88000"/>
              </a:lnSpc>
              <a:spcBef>
                <a:spcPts val="600"/>
              </a:spcBef>
              <a:buNone/>
              <a:defRPr sz="1547"/>
            </a:pPr>
            <a:r>
              <a:rPr dirty="0"/>
              <a:t>親-子 –</a:t>
            </a:r>
            <a:r>
              <a:rPr dirty="0" err="1"/>
              <a:t>孫（やまとことば</a:t>
            </a:r>
            <a:r>
              <a:rPr dirty="0"/>
              <a:t>）　</a:t>
            </a:r>
          </a:p>
          <a:p>
            <a:pPr marL="0" indent="0" defTabSz="832104">
              <a:lnSpc>
                <a:spcPct val="88000"/>
              </a:lnSpc>
              <a:spcBef>
                <a:spcPts val="600"/>
              </a:spcBef>
              <a:buNone/>
              <a:defRPr sz="1547"/>
            </a:pPr>
            <a:r>
              <a:rPr dirty="0"/>
              <a:t>母-子　（</a:t>
            </a:r>
            <a:r>
              <a:rPr dirty="0" err="1"/>
              <a:t>漢語</a:t>
            </a:r>
            <a:r>
              <a:rPr dirty="0"/>
              <a:t>）</a:t>
            </a:r>
            <a:endParaRPr lang="ja-JP" altLang="fr-FR" dirty="0"/>
          </a:p>
          <a:p>
            <a:pPr marL="208026" indent="-208026" defTabSz="832104">
              <a:lnSpc>
                <a:spcPct val="88000"/>
              </a:lnSpc>
              <a:spcBef>
                <a:spcPts val="600"/>
              </a:spcBef>
              <a:defRPr sz="1547"/>
            </a:pPr>
            <a:r>
              <a:rPr lang="ja-JP" altLang="fr-FR" dirty="0"/>
              <a:t>親会社ー子会社ー孫会社ー曾孫会社ー親子会社ー兄弟会社</a:t>
            </a:r>
          </a:p>
          <a:p>
            <a:pPr marL="208026" indent="-208026" defTabSz="832104">
              <a:lnSpc>
                <a:spcPct val="88000"/>
              </a:lnSpc>
              <a:spcBef>
                <a:spcPts val="600"/>
              </a:spcBef>
              <a:defRPr sz="1547"/>
            </a:pPr>
            <a:r>
              <a:rPr lang="ja-JP" altLang="fr-FR" dirty="0"/>
              <a:t>親企業ー子企業ー孫企業</a:t>
            </a:r>
            <a:r>
              <a:rPr lang="ja-JP" altLang="en-US" dirty="0"/>
              <a:t>ー</a:t>
            </a:r>
            <a:r>
              <a:rPr lang="ja-JP" altLang="fr-FR" dirty="0"/>
              <a:t>兄弟企業</a:t>
            </a:r>
          </a:p>
          <a:p>
            <a:pPr defTabSz="832104">
              <a:lnSpc>
                <a:spcPct val="88000"/>
              </a:lnSpc>
              <a:spcBef>
                <a:spcPts val="600"/>
              </a:spcBef>
              <a:defRPr sz="1547"/>
            </a:pPr>
            <a:r>
              <a:rPr lang="ja-JP" altLang="en-US" dirty="0"/>
              <a:t>　</a:t>
            </a:r>
            <a:r>
              <a:rPr lang="ja-JP" altLang="fr-FR" dirty="0"/>
              <a:t>親指ー子（小）指                                                                      </a:t>
            </a:r>
          </a:p>
          <a:p>
            <a:pPr marL="208026" indent="-208026" defTabSz="832104">
              <a:lnSpc>
                <a:spcPct val="88000"/>
              </a:lnSpc>
              <a:spcBef>
                <a:spcPts val="600"/>
              </a:spcBef>
              <a:defRPr sz="1547"/>
            </a:pPr>
            <a:r>
              <a:rPr lang="ja-JP" altLang="fr-FR" dirty="0"/>
              <a:t>親機ー子機</a:t>
            </a:r>
            <a:r>
              <a:rPr lang="ja-JP" altLang="en-US" dirty="0"/>
              <a:t>　</a:t>
            </a:r>
            <a:r>
              <a:rPr lang="ja-JP" altLang="fr-FR" dirty="0"/>
              <a:t> 姉妹機ー兄弟機</a:t>
            </a:r>
          </a:p>
          <a:p>
            <a:pPr marL="208026" indent="-208026" defTabSz="832104">
              <a:lnSpc>
                <a:spcPct val="88000"/>
              </a:lnSpc>
              <a:spcBef>
                <a:spcPts val="600"/>
              </a:spcBef>
              <a:defRPr sz="1547"/>
            </a:pPr>
            <a:r>
              <a:rPr lang="ja-JP" altLang="fr-FR" dirty="0"/>
              <a:t>親株ー子株</a:t>
            </a:r>
            <a:r>
              <a:rPr lang="ja-JP" altLang="en-US" dirty="0"/>
              <a:t>ー</a:t>
            </a:r>
            <a:r>
              <a:rPr lang="ja-JP" altLang="fr-FR" dirty="0"/>
              <a:t>兄弟株</a:t>
            </a:r>
          </a:p>
          <a:p>
            <a:pPr defTabSz="832104">
              <a:lnSpc>
                <a:spcPct val="88000"/>
              </a:lnSpc>
              <a:spcBef>
                <a:spcPts val="600"/>
              </a:spcBef>
              <a:defRPr sz="1547"/>
            </a:pPr>
            <a:r>
              <a:rPr lang="ja-JP" altLang="en-US" dirty="0"/>
              <a:t>　</a:t>
            </a:r>
            <a:r>
              <a:rPr lang="ja-JP" altLang="fr-FR" dirty="0"/>
              <a:t>親法人ー子法人</a:t>
            </a:r>
          </a:p>
          <a:p>
            <a:pPr defTabSz="832104">
              <a:lnSpc>
                <a:spcPct val="88000"/>
              </a:lnSpc>
              <a:spcBef>
                <a:spcPts val="600"/>
              </a:spcBef>
              <a:defRPr sz="1547"/>
            </a:pPr>
            <a:r>
              <a:rPr lang="ja-JP" altLang="en-US" dirty="0"/>
              <a:t>　</a:t>
            </a:r>
            <a:r>
              <a:rPr lang="ja-JP" altLang="fr-FR" dirty="0"/>
              <a:t>親局ー子局</a:t>
            </a:r>
          </a:p>
          <a:p>
            <a:pPr defTabSz="832104">
              <a:lnSpc>
                <a:spcPct val="88000"/>
              </a:lnSpc>
              <a:spcBef>
                <a:spcPts val="600"/>
              </a:spcBef>
              <a:defRPr sz="1547"/>
            </a:pPr>
            <a:r>
              <a:rPr lang="ja-JP" altLang="en-US" dirty="0"/>
              <a:t>　</a:t>
            </a:r>
            <a:r>
              <a:rPr lang="ja-JP" altLang="fr-FR" dirty="0"/>
              <a:t>親ウィンドゥー子ウィンドゥ</a:t>
            </a:r>
          </a:p>
          <a:p>
            <a:pPr defTabSz="832104">
              <a:lnSpc>
                <a:spcPct val="88000"/>
              </a:lnSpc>
              <a:spcBef>
                <a:spcPts val="600"/>
              </a:spcBef>
              <a:defRPr sz="1547"/>
            </a:pPr>
            <a:r>
              <a:rPr lang="ja-JP" altLang="en-US" dirty="0"/>
              <a:t>　</a:t>
            </a:r>
            <a:r>
              <a:rPr lang="ja-JP" altLang="fr-FR" dirty="0"/>
              <a:t>親クレーンー子クレーンー孫クレーン</a:t>
            </a:r>
          </a:p>
          <a:p>
            <a:pPr marL="208026" indent="-208026" defTabSz="832104">
              <a:lnSpc>
                <a:spcPct val="88000"/>
              </a:lnSpc>
              <a:spcBef>
                <a:spcPts val="600"/>
              </a:spcBef>
              <a:defRPr sz="1547"/>
            </a:pPr>
            <a:r>
              <a:rPr lang="ja-JP" altLang="fr-FR" dirty="0"/>
              <a:t>母音ー子音</a:t>
            </a:r>
            <a:endParaRPr lang="en-US" altLang="ja-JP" dirty="0"/>
          </a:p>
          <a:p>
            <a:pPr marL="208026" indent="-208026" defTabSz="832104">
              <a:lnSpc>
                <a:spcPct val="88000"/>
              </a:lnSpc>
              <a:spcBef>
                <a:spcPts val="600"/>
              </a:spcBef>
              <a:defRPr sz="1547"/>
            </a:pPr>
            <a:r>
              <a:rPr lang="ja-JP" altLang="fr-FR" dirty="0"/>
              <a:t>姉妹校</a:t>
            </a:r>
            <a:r>
              <a:rPr lang="fr-FR" altLang="ja-JP" dirty="0"/>
              <a:t>- </a:t>
            </a:r>
            <a:r>
              <a:rPr lang="ja-JP" altLang="fr-FR" dirty="0"/>
              <a:t>兄弟校</a:t>
            </a:r>
          </a:p>
          <a:p>
            <a:pPr marL="208026" indent="-208026" defTabSz="832104">
              <a:lnSpc>
                <a:spcPct val="88000"/>
              </a:lnSpc>
              <a:spcBef>
                <a:spcPts val="600"/>
              </a:spcBef>
              <a:defRPr sz="1547"/>
            </a:pPr>
            <a:endParaRPr lang="ja-JP" altLang="fr-FR" dirty="0"/>
          </a:p>
          <a:p>
            <a:pPr marL="0" indent="0" defTabSz="832104">
              <a:lnSpc>
                <a:spcPct val="88000"/>
              </a:lnSpc>
              <a:spcBef>
                <a:spcPts val="600"/>
              </a:spcBef>
              <a:buNone/>
              <a:defRPr sz="1547"/>
            </a:pPr>
            <a:endParaRPr dirty="0"/>
          </a:p>
        </p:txBody>
      </p:sp>
      <p:sp>
        <p:nvSpPr>
          <p:cNvPr id="357" name="テキスト ボックス 6"/>
          <p:cNvSpPr txBox="1"/>
          <p:nvPr/>
        </p:nvSpPr>
        <p:spPr>
          <a:xfrm>
            <a:off x="5546204" y="2599144"/>
            <a:ext cx="5815452" cy="2031325"/>
          </a:xfrm>
          <a:prstGeom prst="rect">
            <a:avLst/>
          </a:prstGeom>
          <a:ln>
            <a:solidFill>
              <a:srgbClr val="FF505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r>
              <a:rPr dirty="0" err="1"/>
              <a:t>大きさ、権力、由来などが</a:t>
            </a:r>
            <a:r>
              <a:rPr dirty="0"/>
              <a:t>、</a:t>
            </a:r>
            <a:r>
              <a:rPr lang="ja-JP" altLang="en-US" dirty="0"/>
              <a:t>家族構造のメタファーにより表される。</a:t>
            </a:r>
            <a:endParaRPr lang="en-US" altLang="ja-JP" dirty="0"/>
          </a:p>
          <a:p>
            <a:endParaRPr lang="en-US" altLang="ja-JP" dirty="0"/>
          </a:p>
          <a:p>
            <a:r>
              <a:rPr lang="ja-JP" altLang="en-US" dirty="0"/>
              <a:t>「会社」が最も豊か：</a:t>
            </a:r>
            <a:endParaRPr lang="en-US" altLang="ja-JP" dirty="0"/>
          </a:p>
          <a:p>
            <a:r>
              <a:rPr lang="ja-JP" altLang="en-US" dirty="0"/>
              <a:t>｛｛親、子、孫、曾孫、親子、兄弟｝＋会社｝</a:t>
            </a:r>
            <a:endParaRPr lang="en-US" altLang="ja-JP" dirty="0"/>
          </a:p>
          <a:p>
            <a:r>
              <a:rPr lang="ja-JP" altLang="en-US" dirty="0"/>
              <a:t>「企業、法人、局、ウィンドゥ、クレーン」など、これをモデルにしてさらに拡張可能。</a:t>
            </a:r>
            <a:endParaRPr dirty="0"/>
          </a:p>
        </p:txBody>
      </p:sp>
      <p:sp>
        <p:nvSpPr>
          <p:cNvPr id="3" name="テキスト ボックス 2">
            <a:extLst>
              <a:ext uri="{FF2B5EF4-FFF2-40B4-BE49-F238E27FC236}">
                <a16:creationId xmlns:a16="http://schemas.microsoft.com/office/drawing/2014/main" id="{70C11C52-08AF-4EFA-A832-F2A3D91821FB}"/>
              </a:ext>
            </a:extLst>
          </p:cNvPr>
          <p:cNvSpPr txBox="1"/>
          <p:nvPr/>
        </p:nvSpPr>
        <p:spPr>
          <a:xfrm>
            <a:off x="5477859" y="5043340"/>
            <a:ext cx="595214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ja-JP" altLang="en-US" sz="1800" b="0" i="0" u="none" strike="noStrike" cap="none" spc="0" normalizeH="0" baseline="0" dirty="0">
                <a:ln>
                  <a:noFill/>
                </a:ln>
                <a:solidFill>
                  <a:srgbClr val="000000"/>
                </a:solidFill>
                <a:effectLst/>
                <a:uFillTx/>
                <a:latin typeface="Gill Sans MT"/>
                <a:ea typeface="Gill Sans MT"/>
                <a:cs typeface="Gill Sans MT"/>
                <a:sym typeface="Gill Sans MT"/>
              </a:rPr>
              <a:t>「姉妹都市」は孤立、「兄弟都市」</a:t>
            </a:r>
            <a:r>
              <a:rPr lang="ja-JP" altLang="en-US" dirty="0"/>
              <a:t>という表現はない</a:t>
            </a:r>
            <a:r>
              <a:rPr kumimoji="0" lang="ja-JP" altLang="en-US" sz="1800" b="0" i="0" u="none" strike="noStrike" cap="none" spc="0" normalizeH="0" baseline="0" dirty="0">
                <a:ln>
                  <a:noFill/>
                </a:ln>
                <a:solidFill>
                  <a:srgbClr val="000000"/>
                </a:solidFill>
                <a:effectLst/>
                <a:uFillTx/>
                <a:latin typeface="Gill Sans MT"/>
                <a:ea typeface="Gill Sans MT"/>
                <a:cs typeface="Gill Sans MT"/>
                <a:sym typeface="Gill Sans MT"/>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タイトル 1"/>
          <p:cNvSpPr txBox="1">
            <a:spLocks noGrp="1"/>
          </p:cNvSpPr>
          <p:nvPr>
            <p:ph type="title"/>
          </p:nvPr>
        </p:nvSpPr>
        <p:spPr>
          <a:xfrm>
            <a:off x="1126912" y="-67752"/>
            <a:ext cx="10178324" cy="1492132"/>
          </a:xfrm>
          <a:prstGeom prst="rect">
            <a:avLst/>
          </a:prstGeom>
        </p:spPr>
        <p:txBody>
          <a:bodyPr/>
          <a:lstStyle/>
          <a:p>
            <a:pPr defTabSz="667512">
              <a:defRPr sz="3285" spc="146"/>
            </a:pPr>
            <a:br>
              <a:rPr dirty="0"/>
            </a:br>
            <a:r>
              <a:rPr dirty="0" err="1">
                <a:latin typeface="+mn-lt"/>
                <a:ea typeface="+mn-ea"/>
                <a:cs typeface="+mn-cs"/>
                <a:sym typeface="Helvetica"/>
              </a:rPr>
              <a:t>姉妹</a:t>
            </a:r>
            <a:r>
              <a:rPr lang="ja-JP" altLang="en-US" dirty="0">
                <a:latin typeface="+mn-lt"/>
                <a:ea typeface="+mn-ea"/>
                <a:cs typeface="+mn-cs"/>
                <a:sym typeface="Helvetica"/>
              </a:rPr>
              <a:t>校</a:t>
            </a:r>
            <a:r>
              <a:rPr dirty="0" err="1">
                <a:latin typeface="+mn-lt"/>
                <a:ea typeface="+mn-ea"/>
                <a:cs typeface="+mn-cs"/>
                <a:sym typeface="Helvetica"/>
              </a:rPr>
              <a:t>と兄弟</a:t>
            </a:r>
            <a:r>
              <a:rPr lang="ja-JP" altLang="en-US" dirty="0">
                <a:latin typeface="+mn-lt"/>
                <a:ea typeface="+mn-ea"/>
                <a:cs typeface="+mn-cs"/>
                <a:sym typeface="Helvetica"/>
              </a:rPr>
              <a:t>校</a:t>
            </a:r>
            <a:r>
              <a:rPr dirty="0">
                <a:latin typeface="+mn-lt"/>
                <a:ea typeface="+mn-ea"/>
                <a:cs typeface="+mn-cs"/>
                <a:sym typeface="Helvetica"/>
              </a:rPr>
              <a:t>？（</a:t>
            </a:r>
            <a:r>
              <a:rPr dirty="0" err="1">
                <a:latin typeface="+mn-lt"/>
                <a:ea typeface="+mn-ea"/>
                <a:cs typeface="+mn-cs"/>
                <a:sym typeface="Helvetica"/>
              </a:rPr>
              <a:t>日本語</a:t>
            </a:r>
            <a:r>
              <a:rPr dirty="0">
                <a:latin typeface="+mn-lt"/>
                <a:ea typeface="+mn-ea"/>
                <a:cs typeface="+mn-cs"/>
                <a:sym typeface="Helvetica"/>
              </a:rPr>
              <a:t>）</a:t>
            </a:r>
            <a:br>
              <a:rPr dirty="0">
                <a:latin typeface="+mn-lt"/>
                <a:ea typeface="+mn-ea"/>
                <a:cs typeface="+mn-cs"/>
                <a:sym typeface="Helvetica"/>
              </a:rPr>
            </a:br>
            <a:r>
              <a:rPr sz="2336" spc="146" dirty="0" err="1">
                <a:latin typeface="+mn-lt"/>
                <a:ea typeface="+mn-ea"/>
                <a:cs typeface="+mn-cs"/>
                <a:sym typeface="Helvetica"/>
              </a:rPr>
              <a:t>意味の違い</a:t>
            </a:r>
            <a:endParaRPr sz="2336" spc="146" dirty="0">
              <a:latin typeface="+mn-lt"/>
              <a:ea typeface="+mn-ea"/>
              <a:cs typeface="+mn-cs"/>
              <a:sym typeface="Helvetica"/>
            </a:endParaRPr>
          </a:p>
        </p:txBody>
      </p:sp>
      <p:sp>
        <p:nvSpPr>
          <p:cNvPr id="361" name="コンテンツ プレースホルダー 5"/>
          <p:cNvSpPr txBox="1">
            <a:spLocks noGrp="1"/>
          </p:cNvSpPr>
          <p:nvPr>
            <p:ph type="body" idx="1"/>
          </p:nvPr>
        </p:nvSpPr>
        <p:spPr>
          <a:xfrm>
            <a:off x="1006838" y="1758597"/>
            <a:ext cx="10178323" cy="3593593"/>
          </a:xfrm>
          <a:prstGeom prst="rect">
            <a:avLst/>
          </a:prstGeom>
        </p:spPr>
        <p:txBody>
          <a:bodyPr>
            <a:normAutofit/>
          </a:bodyPr>
          <a:lstStyle/>
          <a:p>
            <a:pPr>
              <a:buSzTx/>
              <a:buFont typeface="Wingdings" panose="05000000000000000000" pitchFamily="2" charset="2"/>
              <a:buChar char="l"/>
            </a:pPr>
            <a:r>
              <a:rPr dirty="0" err="1"/>
              <a:t>日本語では</a:t>
            </a:r>
            <a:r>
              <a:rPr dirty="0"/>
              <a:t>、「</a:t>
            </a:r>
            <a:r>
              <a:rPr dirty="0" err="1"/>
              <a:t>姉妹」と「兄弟」間で意味の差異をみつけようとする</a:t>
            </a:r>
            <a:r>
              <a:rPr dirty="0"/>
              <a:t>。</a:t>
            </a:r>
            <a:endParaRPr lang="en-US" altLang="ja-JP" dirty="0"/>
          </a:p>
          <a:p>
            <a:pPr marL="482600" lvl="1" indent="0">
              <a:buSzTx/>
              <a:buNone/>
            </a:pPr>
            <a:endParaRPr dirty="0"/>
          </a:p>
          <a:p>
            <a:pPr lvl="1">
              <a:buSzTx/>
            </a:pPr>
            <a:r>
              <a:rPr dirty="0"/>
              <a:t>「</a:t>
            </a:r>
            <a:r>
              <a:rPr dirty="0" err="1"/>
              <a:t>ソ連とハンガリーは友好国か、</a:t>
            </a:r>
            <a:r>
              <a:rPr dirty="0" err="1">
                <a:highlight>
                  <a:srgbClr val="00FFFF"/>
                </a:highlight>
              </a:rPr>
              <a:t>兄弟国</a:t>
            </a:r>
            <a:r>
              <a:rPr dirty="0" err="1"/>
              <a:t>か</a:t>
            </a:r>
            <a:r>
              <a:rPr dirty="0"/>
              <a:t>」#　「</a:t>
            </a:r>
            <a:r>
              <a:rPr dirty="0" err="1"/>
              <a:t>無論、</a:t>
            </a:r>
            <a:r>
              <a:rPr dirty="0" err="1">
                <a:highlight>
                  <a:srgbClr val="00FFFF"/>
                </a:highlight>
              </a:rPr>
              <a:t>兄弟国</a:t>
            </a:r>
            <a:r>
              <a:rPr dirty="0" err="1"/>
              <a:t>である</a:t>
            </a:r>
            <a:r>
              <a:rPr dirty="0"/>
              <a:t>。#</a:t>
            </a:r>
            <a:r>
              <a:rPr dirty="0" err="1"/>
              <a:t>だって、友達は選べるけど、兄弟は選べないもの</a:t>
            </a:r>
            <a:r>
              <a:rPr dirty="0"/>
              <a:t>」  </a:t>
            </a:r>
            <a:r>
              <a:rPr dirty="0" err="1"/>
              <a:t>BCCWJ</a:t>
            </a:r>
            <a:r>
              <a:rPr dirty="0"/>
              <a:t>, 『</a:t>
            </a:r>
            <a:r>
              <a:rPr dirty="0" err="1"/>
              <a:t>二つのドイツ</a:t>
            </a:r>
            <a:r>
              <a:rPr dirty="0"/>
              <a:t>』　1986</a:t>
            </a:r>
          </a:p>
          <a:p>
            <a:pPr lvl="1">
              <a:buSzTx/>
            </a:pPr>
            <a:r>
              <a:rPr dirty="0" err="1"/>
              <a:t>和歌山市では、次の各都市と</a:t>
            </a:r>
            <a:r>
              <a:rPr dirty="0" err="1">
                <a:highlight>
                  <a:srgbClr val="FF0000"/>
                </a:highlight>
              </a:rPr>
              <a:t>姉妹</a:t>
            </a:r>
            <a:r>
              <a:rPr dirty="0" err="1"/>
              <a:t>・友好都市提携</a:t>
            </a:r>
            <a:endParaRPr lang="en-US" altLang="ja-JP" dirty="0"/>
          </a:p>
          <a:p>
            <a:pPr marL="482600" lvl="1" indent="0">
              <a:buSzTx/>
              <a:buNone/>
            </a:pPr>
            <a:endParaRPr lang="en-US" altLang="ja-JP" dirty="0"/>
          </a:p>
          <a:p>
            <a:pPr lvl="1">
              <a:buSzTx/>
            </a:pPr>
            <a:r>
              <a:rPr lang="ja-JP" altLang="en-US" dirty="0"/>
              <a:t>もともと一中と二中はひとつの学校で</a:t>
            </a:r>
            <a:r>
              <a:rPr lang="ja-JP" altLang="en-US" dirty="0">
                <a:highlight>
                  <a:srgbClr val="00FFFF"/>
                </a:highlight>
              </a:rPr>
              <a:t>兄弟校</a:t>
            </a:r>
            <a:r>
              <a:rPr lang="ja-JP" altLang="en-US" dirty="0"/>
              <a:t>みたいなもの。</a:t>
            </a:r>
            <a:r>
              <a:rPr lang="en-US" altLang="ja-JP" dirty="0"/>
              <a:t>#</a:t>
            </a:r>
            <a:r>
              <a:rPr lang="ja-JP" altLang="en-US" dirty="0"/>
              <a:t>明治期に分かれて、年１回の定期戦を行って　</a:t>
            </a:r>
            <a:r>
              <a:rPr lang="en-US" altLang="ja-JP" dirty="0"/>
              <a:t>『</a:t>
            </a:r>
            <a:r>
              <a:rPr lang="zh-CN" altLang="en-US" dirty="0"/>
              <a:t>経済界</a:t>
            </a:r>
            <a:r>
              <a:rPr lang="en-US" altLang="ja-JP" dirty="0"/>
              <a:t>』</a:t>
            </a:r>
            <a:r>
              <a:rPr lang="ja-JP" altLang="en-US" dirty="0"/>
              <a:t>　</a:t>
            </a:r>
            <a:r>
              <a:rPr lang="en-US" altLang="ja-JP" dirty="0"/>
              <a:t>2003</a:t>
            </a:r>
            <a:endParaRPr lang="en-US" altLang="zh-CN" dirty="0"/>
          </a:p>
          <a:p>
            <a:pPr lvl="1">
              <a:buSzTx/>
            </a:pPr>
            <a:r>
              <a:rPr lang="ja-JP" altLang="en-US" dirty="0"/>
              <a:t>私は、素晴らしい場面を作りました。</a:t>
            </a:r>
            <a:r>
              <a:rPr lang="en-US" altLang="ja-JP" dirty="0"/>
              <a:t>#</a:t>
            </a:r>
            <a:r>
              <a:rPr lang="ja-JP" altLang="en-US" dirty="0"/>
              <a:t>　なんと慶應大学と、ソルボンヌ大学を</a:t>
            </a:r>
            <a:r>
              <a:rPr lang="ja-JP" altLang="en-US" dirty="0">
                <a:highlight>
                  <a:srgbClr val="FF0000"/>
                </a:highlight>
              </a:rPr>
              <a:t>姉妹校</a:t>
            </a:r>
            <a:r>
              <a:rPr lang="ja-JP" altLang="en-US" dirty="0"/>
              <a:t>にしてしまったのです。</a:t>
            </a:r>
            <a:r>
              <a:rPr lang="en-US" altLang="ja-JP" dirty="0"/>
              <a:t>『</a:t>
            </a:r>
            <a:r>
              <a:rPr lang="ja-JP" altLang="en-US" dirty="0"/>
              <a:t>石の扉</a:t>
            </a:r>
            <a:r>
              <a:rPr lang="en-US" altLang="ja-JP" dirty="0"/>
              <a:t>』</a:t>
            </a:r>
            <a:r>
              <a:rPr lang="ja-JP" altLang="en-US" dirty="0"/>
              <a:t>	</a:t>
            </a:r>
            <a:r>
              <a:rPr lang="en-US" altLang="ja-JP" dirty="0"/>
              <a:t>2004</a:t>
            </a:r>
          </a:p>
          <a:p>
            <a:pPr marL="0" indent="0">
              <a:buSzTx/>
              <a:buNone/>
            </a:pPr>
            <a:endParaRPr lang="fr-CA" altLang="ja-JP" dirty="0"/>
          </a:p>
        </p:txBody>
      </p:sp>
      <p:sp>
        <p:nvSpPr>
          <p:cNvPr id="2" name="正方形/長方形 1">
            <a:extLst>
              <a:ext uri="{FF2B5EF4-FFF2-40B4-BE49-F238E27FC236}">
                <a16:creationId xmlns:a16="http://schemas.microsoft.com/office/drawing/2014/main" id="{6B30E305-B697-4B6B-92BF-3E2F52F07401}"/>
              </a:ext>
            </a:extLst>
          </p:cNvPr>
          <p:cNvSpPr/>
          <p:nvPr/>
        </p:nvSpPr>
        <p:spPr>
          <a:xfrm>
            <a:off x="1006839" y="5473184"/>
            <a:ext cx="9231176" cy="646331"/>
          </a:xfrm>
          <a:prstGeom prst="rect">
            <a:avLst/>
          </a:prstGeom>
        </p:spPr>
        <p:txBody>
          <a:bodyPr wrap="square">
            <a:spAutoFit/>
          </a:bodyPr>
          <a:lstStyle/>
          <a:p>
            <a:pPr marL="285750" indent="-285750">
              <a:buFont typeface="Wingdings" panose="05000000000000000000" pitchFamily="2" charset="2"/>
              <a:buChar char="l"/>
            </a:pPr>
            <a:r>
              <a:rPr lang="ja-JP" altLang="en-US" dirty="0"/>
              <a:t>意味以外には、翻訳が影響していると思われる。翻訳借用多数。母細胞、娘細胞、</a:t>
            </a:r>
            <a:r>
              <a:rPr lang="en-GB" altLang="ja-JP" dirty="0"/>
              <a:t>mother cell, daughter cell</a:t>
            </a:r>
            <a:r>
              <a:rPr lang="fr-CA" altLang="ja-JP" dirty="0"/>
              <a:t>, cellule mère, cellule fille</a:t>
            </a:r>
            <a:r>
              <a:rPr lang="en-US" altLang="ja-JP" dirty="0"/>
              <a:t>,</a:t>
            </a:r>
            <a:r>
              <a:rPr lang="ja-JP" altLang="en-US" dirty="0"/>
              <a:t> </a:t>
            </a:r>
            <a:r>
              <a:rPr lang="fr-CA" altLang="ja-JP" dirty="0"/>
              <a:t>ville sœur, </a:t>
            </a:r>
            <a:r>
              <a:rPr lang="fr-CA" altLang="ja-JP" dirty="0" err="1"/>
              <a:t>sister</a:t>
            </a:r>
            <a:r>
              <a:rPr lang="fr-CA" altLang="ja-JP" dirty="0"/>
              <a:t> city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D89C3B-4835-457E-B116-7DF174607A3C}"/>
              </a:ext>
            </a:extLst>
          </p:cNvPr>
          <p:cNvSpPr>
            <a:spLocks noGrp="1"/>
          </p:cNvSpPr>
          <p:nvPr>
            <p:ph type="title"/>
          </p:nvPr>
        </p:nvSpPr>
        <p:spPr/>
        <p:txBody>
          <a:bodyPr/>
          <a:lstStyle/>
          <a:p>
            <a:r>
              <a:rPr kumimoji="1" lang="ja-JP" altLang="en-US" dirty="0"/>
              <a:t>対照研究</a:t>
            </a:r>
          </a:p>
        </p:txBody>
      </p:sp>
      <p:sp>
        <p:nvSpPr>
          <p:cNvPr id="3" name="テキスト プレースホルダー 2">
            <a:extLst>
              <a:ext uri="{FF2B5EF4-FFF2-40B4-BE49-F238E27FC236}">
                <a16:creationId xmlns:a16="http://schemas.microsoft.com/office/drawing/2014/main" id="{C2BD98BF-2C9A-41AD-B5A6-9201A31F0A05}"/>
              </a:ext>
            </a:extLst>
          </p:cNvPr>
          <p:cNvSpPr>
            <a:spLocks noGrp="1"/>
          </p:cNvSpPr>
          <p:nvPr>
            <p:ph type="body" idx="1"/>
          </p:nvPr>
        </p:nvSpPr>
        <p:spPr/>
        <p:txBody>
          <a:bodyPr>
            <a:normAutofit/>
          </a:bodyPr>
          <a:lstStyle/>
          <a:p>
            <a:pPr lvl="1"/>
            <a:r>
              <a:rPr kumimoji="1" lang="ja-JP" altLang="en-US" dirty="0"/>
              <a:t>差異の大きい言語間の対照研究において、人間名詞や</a:t>
            </a:r>
            <a:r>
              <a:rPr kumimoji="1" lang="fr-CA" altLang="ja-JP" dirty="0" err="1"/>
              <a:t>NN</a:t>
            </a:r>
            <a:r>
              <a:rPr kumimoji="1" lang="ja-JP" altLang="en-US" dirty="0"/>
              <a:t>構文は扱いやすい対象である。</a:t>
            </a:r>
            <a:endParaRPr kumimoji="1" lang="en-US" altLang="ja-JP" dirty="0"/>
          </a:p>
          <a:p>
            <a:pPr lvl="1"/>
            <a:r>
              <a:rPr kumimoji="1" lang="ja-JP" altLang="en-US" dirty="0"/>
              <a:t>両言語で同一の定義を与えやすいため、研究対象をコンパクトなままに</a:t>
            </a:r>
            <a:r>
              <a:rPr lang="ja-JP" altLang="en-US" dirty="0"/>
              <a:t>保つ</a:t>
            </a:r>
            <a:r>
              <a:rPr kumimoji="1" lang="ja-JP" altLang="en-US" dirty="0"/>
              <a:t>ことが可能である。</a:t>
            </a:r>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3454949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0316BE-AD39-DD71-B4CC-A6090A68AC7F}"/>
              </a:ext>
            </a:extLst>
          </p:cNvPr>
          <p:cNvSpPr>
            <a:spLocks noGrp="1"/>
          </p:cNvSpPr>
          <p:nvPr>
            <p:ph type="title"/>
          </p:nvPr>
        </p:nvSpPr>
        <p:spPr>
          <a:xfrm>
            <a:off x="1186724" y="815448"/>
            <a:ext cx="10058400" cy="818545"/>
          </a:xfrm>
        </p:spPr>
        <p:txBody>
          <a:bodyPr/>
          <a:lstStyle/>
          <a:p>
            <a:r>
              <a:rPr kumimoji="1" lang="ja-JP" altLang="en-US" dirty="0"/>
              <a:t>仏語と日本語のまとめ</a:t>
            </a:r>
          </a:p>
        </p:txBody>
      </p:sp>
      <p:sp>
        <p:nvSpPr>
          <p:cNvPr id="3" name="テキスト プレースホルダー 2">
            <a:extLst>
              <a:ext uri="{FF2B5EF4-FFF2-40B4-BE49-F238E27FC236}">
                <a16:creationId xmlns:a16="http://schemas.microsoft.com/office/drawing/2014/main" id="{9A14962A-CE9B-93B2-8FF7-208C602EEB20}"/>
              </a:ext>
            </a:extLst>
          </p:cNvPr>
          <p:cNvSpPr>
            <a:spLocks noGrp="1"/>
          </p:cNvSpPr>
          <p:nvPr>
            <p:ph type="body" idx="1"/>
          </p:nvPr>
        </p:nvSpPr>
        <p:spPr>
          <a:xfrm>
            <a:off x="1186724" y="1904518"/>
            <a:ext cx="10178324" cy="3593593"/>
          </a:xfrm>
        </p:spPr>
        <p:txBody>
          <a:bodyPr>
            <a:normAutofit fontScale="92500" lnSpcReduction="10000"/>
          </a:bodyPr>
          <a:lstStyle/>
          <a:p>
            <a:r>
              <a:rPr kumimoji="1" lang="ja-JP" altLang="en-US" dirty="0"/>
              <a:t>日本語とフランス語の間には大きな差異がある。</a:t>
            </a:r>
            <a:endParaRPr kumimoji="1" lang="en-US" altLang="ja-JP" dirty="0"/>
          </a:p>
          <a:p>
            <a:pPr lvl="1"/>
            <a:r>
              <a:rPr kumimoji="1" lang="ja-JP" altLang="en-US" sz="2000" dirty="0"/>
              <a:t>フランス語：</a:t>
            </a:r>
            <a:endParaRPr kumimoji="1" lang="en-US" altLang="ja-JP" sz="2000" dirty="0"/>
          </a:p>
          <a:p>
            <a:pPr marL="1428750" lvl="2" indent="-457200">
              <a:buFont typeface="+mj-lt"/>
              <a:buAutoNum type="arabicPeriod"/>
            </a:pPr>
            <a:r>
              <a:rPr kumimoji="1" lang="fr-CA" altLang="ja-JP" sz="2000" dirty="0"/>
              <a:t>mère</a:t>
            </a:r>
            <a:r>
              <a:rPr kumimoji="1" lang="ja-JP" altLang="en-US" sz="2000" dirty="0"/>
              <a:t>が中心</a:t>
            </a:r>
            <a:endParaRPr kumimoji="1" lang="en-US" altLang="ja-JP" sz="2000" dirty="0"/>
          </a:p>
          <a:p>
            <a:pPr marL="1428750" lvl="2" indent="-457200">
              <a:buFont typeface="+mj-lt"/>
              <a:buAutoNum type="arabicPeriod"/>
            </a:pPr>
            <a:r>
              <a:rPr kumimoji="1" lang="ja-JP" altLang="en-US" sz="2000" dirty="0"/>
              <a:t>文法上の一致を引き起こす</a:t>
            </a:r>
            <a:endParaRPr kumimoji="1" lang="en-US" altLang="ja-JP" sz="2000" dirty="0"/>
          </a:p>
          <a:p>
            <a:pPr marL="1428750" lvl="2" indent="-457200">
              <a:buFont typeface="+mj-lt"/>
              <a:buAutoNum type="arabicPeriod"/>
            </a:pPr>
            <a:r>
              <a:rPr kumimoji="1" lang="ja-JP" altLang="en-US" sz="2000" dirty="0"/>
              <a:t>意味的な不透明性が高い。←　文法上の性の一致があるため（</a:t>
            </a:r>
            <a:r>
              <a:rPr kumimoji="1" lang="fr-CA" altLang="ja-JP" sz="2000" dirty="0"/>
              <a:t>nation sœur, pays frère)</a:t>
            </a:r>
            <a:endParaRPr kumimoji="1" lang="en-US" altLang="ja-JP" sz="2000" dirty="0"/>
          </a:p>
          <a:p>
            <a:pPr marL="1428750" lvl="2" indent="-457200">
              <a:buFont typeface="+mj-lt"/>
              <a:buAutoNum type="arabicPeriod"/>
            </a:pPr>
            <a:r>
              <a:rPr lang="ja-JP" altLang="en-US" sz="2000" dirty="0"/>
              <a:t>形容詞として機能的に問題がある←</a:t>
            </a:r>
            <a:r>
              <a:rPr lang="fr-CA" altLang="ja-JP" sz="2000" dirty="0"/>
              <a:t>Mère/père</a:t>
            </a:r>
            <a:r>
              <a:rPr lang="ja-JP" altLang="en-US" sz="2000" dirty="0"/>
              <a:t>が非対称性であるため</a:t>
            </a:r>
            <a:r>
              <a:rPr lang="fr-CA" altLang="ja-JP" sz="2000" dirty="0"/>
              <a:t> </a:t>
            </a:r>
          </a:p>
          <a:p>
            <a:pPr marL="971550" lvl="2" indent="0">
              <a:buNone/>
            </a:pPr>
            <a:r>
              <a:rPr lang="ja-JP" altLang="en-US" sz="2000" dirty="0"/>
              <a:t>　　　</a:t>
            </a:r>
            <a:r>
              <a:rPr lang="fr-CA" altLang="ja-JP" sz="2000" dirty="0"/>
              <a:t>Église mère/*couvent père</a:t>
            </a:r>
            <a:endParaRPr kumimoji="1" lang="en-US" altLang="ja-JP" sz="2000" dirty="0"/>
          </a:p>
          <a:p>
            <a:pPr lvl="1"/>
            <a:r>
              <a:rPr kumimoji="1" lang="ja-JP" altLang="en-US" sz="2000" dirty="0"/>
              <a:t>日本語：</a:t>
            </a:r>
            <a:endParaRPr kumimoji="1" lang="en-US" altLang="ja-JP" sz="2000" dirty="0"/>
          </a:p>
          <a:p>
            <a:pPr marL="1403350" lvl="2" indent="-457200">
              <a:buFont typeface="+mj-lt"/>
              <a:buAutoNum type="arabicPeriod"/>
            </a:pPr>
            <a:r>
              <a:rPr kumimoji="1" lang="ja-JP" altLang="en-US" sz="2000" dirty="0"/>
              <a:t>親ー子が中心</a:t>
            </a:r>
            <a:endParaRPr kumimoji="1" lang="en-US" altLang="ja-JP" sz="2000" dirty="0"/>
          </a:p>
          <a:p>
            <a:pPr marL="1403350" lvl="2" indent="-457200">
              <a:buFont typeface="+mj-lt"/>
              <a:buAutoNum type="arabicPeriod"/>
            </a:pPr>
            <a:r>
              <a:rPr kumimoji="1" lang="ja-JP" altLang="en-US" sz="2000" dirty="0"/>
              <a:t>母は漢語</a:t>
            </a:r>
            <a:r>
              <a:rPr lang="ja-JP" altLang="en-US" sz="2000" dirty="0"/>
              <a:t>由来以外は存在しない</a:t>
            </a:r>
            <a:endParaRPr kumimoji="1" lang="en-US" altLang="ja-JP" sz="2000" dirty="0"/>
          </a:p>
          <a:p>
            <a:pPr marL="1403350" lvl="2" indent="-457200">
              <a:buFont typeface="+mj-lt"/>
              <a:buAutoNum type="arabicPeriod"/>
            </a:pPr>
            <a:r>
              <a:rPr kumimoji="1" lang="ja-JP" altLang="en-US" sz="2000" dirty="0"/>
              <a:t>意味的な透明性が高い</a:t>
            </a:r>
          </a:p>
        </p:txBody>
      </p:sp>
      <p:sp>
        <p:nvSpPr>
          <p:cNvPr id="4" name="テキスト ボックス 3">
            <a:extLst>
              <a:ext uri="{FF2B5EF4-FFF2-40B4-BE49-F238E27FC236}">
                <a16:creationId xmlns:a16="http://schemas.microsoft.com/office/drawing/2014/main" id="{64689530-30B7-738D-3E2C-69AA7547E6D1}"/>
              </a:ext>
            </a:extLst>
          </p:cNvPr>
          <p:cNvSpPr txBox="1"/>
          <p:nvPr/>
        </p:nvSpPr>
        <p:spPr>
          <a:xfrm>
            <a:off x="1929355" y="5768637"/>
            <a:ext cx="3554817" cy="369330"/>
          </a:xfrm>
          <a:prstGeom prst="rect">
            <a:avLst/>
          </a:prstGeom>
          <a:noFill/>
          <a:ln w="1270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ja-JP" altLang="en-US" sz="1800" b="0" i="0" u="none" strike="noStrike" cap="none" spc="0" normalizeH="0" baseline="0" dirty="0">
                <a:ln>
                  <a:noFill/>
                </a:ln>
                <a:solidFill>
                  <a:srgbClr val="000000"/>
                </a:solidFill>
                <a:effectLst/>
                <a:uFillTx/>
                <a:latin typeface="Gill Sans MT"/>
                <a:ea typeface="Gill Sans MT"/>
                <a:cs typeface="Gill Sans MT"/>
                <a:sym typeface="Gill Sans MT"/>
              </a:rPr>
              <a:t>スペイン語と韓国語ではどうか？</a:t>
            </a:r>
          </a:p>
        </p:txBody>
      </p:sp>
    </p:spTree>
    <p:extLst>
      <p:ext uri="{BB962C8B-B14F-4D97-AF65-F5344CB8AC3E}">
        <p14:creationId xmlns:p14="http://schemas.microsoft.com/office/powerpoint/2010/main" val="2056252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D3B4CF-DAEE-D12C-3DE6-E92B020CC9ED}"/>
              </a:ext>
            </a:extLst>
          </p:cNvPr>
          <p:cNvSpPr>
            <a:spLocks noGrp="1"/>
          </p:cNvSpPr>
          <p:nvPr>
            <p:ph type="title"/>
          </p:nvPr>
        </p:nvSpPr>
        <p:spPr/>
        <p:txBody>
          <a:bodyPr/>
          <a:lstStyle/>
          <a:p>
            <a:r>
              <a:rPr kumimoji="1" lang="ja-JP" altLang="en-US" dirty="0"/>
              <a:t>イントロダクション</a:t>
            </a:r>
          </a:p>
        </p:txBody>
      </p:sp>
      <p:sp>
        <p:nvSpPr>
          <p:cNvPr id="3" name="コンテンツ プレースホルダー 2">
            <a:extLst>
              <a:ext uri="{FF2B5EF4-FFF2-40B4-BE49-F238E27FC236}">
                <a16:creationId xmlns:a16="http://schemas.microsoft.com/office/drawing/2014/main" id="{E63A41FA-1522-548C-6E7F-B4D31171B523}"/>
              </a:ext>
            </a:extLst>
          </p:cNvPr>
          <p:cNvSpPr>
            <a:spLocks noGrp="1"/>
          </p:cNvSpPr>
          <p:nvPr>
            <p:ph idx="1"/>
          </p:nvPr>
        </p:nvSpPr>
        <p:spPr/>
        <p:txBody>
          <a:bodyPr>
            <a:normAutofit/>
          </a:bodyPr>
          <a:lstStyle/>
          <a:p>
            <a:pPr>
              <a:buFont typeface="Wingdings" panose="05000000000000000000" pitchFamily="2" charset="2"/>
              <a:buChar char="l"/>
            </a:pPr>
            <a:r>
              <a:rPr kumimoji="1" lang="ja-JP" altLang="en-US" dirty="0"/>
              <a:t>研究の目的と背景</a:t>
            </a:r>
            <a:endParaRPr kumimoji="1" lang="en-US" altLang="ja-JP" dirty="0"/>
          </a:p>
          <a:p>
            <a:pPr marL="578358" lvl="1" indent="-285750">
              <a:buFont typeface="Wingdings" panose="05000000000000000000" pitchFamily="2" charset="2"/>
              <a:buChar char="u"/>
            </a:pPr>
            <a:r>
              <a:rPr kumimoji="1" lang="en-US" altLang="ja-JP" dirty="0"/>
              <a:t>【</a:t>
            </a:r>
            <a:r>
              <a:rPr kumimoji="1" lang="ja-JP" altLang="en-US" dirty="0"/>
              <a:t>人間名詞＋無生物名詞</a:t>
            </a:r>
            <a:r>
              <a:rPr kumimoji="1" lang="en-US" altLang="ja-JP" dirty="0"/>
              <a:t>】</a:t>
            </a:r>
            <a:r>
              <a:rPr lang="ja-JP" altLang="en-US" dirty="0"/>
              <a:t>コンストラクションの対照言語学的研究</a:t>
            </a:r>
            <a:endParaRPr lang="en-US" altLang="ja-JP" dirty="0"/>
          </a:p>
          <a:p>
            <a:pPr marL="578358" lvl="1" indent="-285750">
              <a:buFont typeface="Wingdings" panose="05000000000000000000" pitchFamily="2" charset="2"/>
              <a:buChar char="u"/>
            </a:pPr>
            <a:r>
              <a:rPr lang="ja-JP" altLang="en-US" dirty="0"/>
              <a:t>姉妹都市、母細胞、娘細胞、親機、子機など </a:t>
            </a:r>
            <a:endParaRPr lang="en-US" altLang="ja-JP" dirty="0"/>
          </a:p>
          <a:p>
            <a:pPr marL="578358" lvl="1" indent="-285750">
              <a:buFont typeface="Wingdings" panose="05000000000000000000" pitchFamily="2" charset="2"/>
              <a:buChar char="u"/>
            </a:pPr>
            <a:r>
              <a:rPr kumimoji="1" lang="ja-JP" altLang="en-US" dirty="0"/>
              <a:t>仏語の</a:t>
            </a:r>
            <a:r>
              <a:rPr kumimoji="1" lang="en-US" altLang="ja-JP" dirty="0"/>
              <a:t>NN</a:t>
            </a:r>
            <a:r>
              <a:rPr kumimoji="1" lang="ja-JP" altLang="en-US" dirty="0"/>
              <a:t>に面白い特徴があることを発見→他の言語はどうか？</a:t>
            </a:r>
            <a:endParaRPr kumimoji="1" lang="en-US" altLang="ja-JP" dirty="0"/>
          </a:p>
          <a:p>
            <a:pPr>
              <a:buFont typeface="Wingdings" panose="05000000000000000000" pitchFamily="2" charset="2"/>
              <a:buChar char="l"/>
            </a:pPr>
            <a:r>
              <a:rPr kumimoji="1" lang="ja-JP" altLang="en-US" dirty="0"/>
              <a:t>比較する４つの言語、仏、日、西、韓語</a:t>
            </a:r>
            <a:endParaRPr kumimoji="1" lang="en-US" altLang="ja-JP" dirty="0"/>
          </a:p>
          <a:p>
            <a:pPr>
              <a:buFont typeface="Wingdings" panose="05000000000000000000" pitchFamily="2" charset="2"/>
              <a:buChar char="l"/>
            </a:pPr>
            <a:r>
              <a:rPr lang="en-US" altLang="ja-JP" dirty="0"/>
              <a:t>NN</a:t>
            </a:r>
            <a:r>
              <a:rPr lang="ja-JP" altLang="en-US" dirty="0"/>
              <a:t>コンストラクション：修飾タイプ</a:t>
            </a:r>
            <a:r>
              <a:rPr lang="fr-CA" altLang="ja-JP" dirty="0"/>
              <a:t>(N</a:t>
            </a:r>
            <a:r>
              <a:rPr lang="ja-JP" altLang="en-US" dirty="0"/>
              <a:t>のような</a:t>
            </a:r>
            <a:r>
              <a:rPr lang="en-US" altLang="ja-JP" dirty="0"/>
              <a:t>N</a:t>
            </a:r>
            <a:r>
              <a:rPr lang="ja-JP" altLang="en-US" dirty="0"/>
              <a:t>、ロマンス語に多い）と補足タイプ（</a:t>
            </a:r>
            <a:r>
              <a:rPr lang="en-US" altLang="ja-JP" dirty="0"/>
              <a:t>N</a:t>
            </a:r>
            <a:r>
              <a:rPr lang="ja-JP" altLang="en-US" dirty="0"/>
              <a:t>の</a:t>
            </a:r>
            <a:r>
              <a:rPr lang="en-US" altLang="ja-JP" dirty="0"/>
              <a:t>N</a:t>
            </a:r>
            <a:r>
              <a:rPr lang="ja-JP" altLang="en-US" dirty="0"/>
              <a:t>、日本語や英語に多い）</a:t>
            </a:r>
            <a:endParaRPr lang="en-US" altLang="ja-JP" dirty="0"/>
          </a:p>
          <a:p>
            <a:pPr>
              <a:buFont typeface="Wingdings" panose="05000000000000000000" pitchFamily="2" charset="2"/>
              <a:buChar char="l"/>
            </a:pPr>
            <a:r>
              <a:rPr lang="ja-JP" altLang="en-US" dirty="0"/>
              <a:t>対象とするコンストラクション　</a:t>
            </a:r>
            <a:r>
              <a:rPr lang="en-US" altLang="ja-JP" dirty="0"/>
              <a:t>【</a:t>
            </a:r>
            <a:r>
              <a:rPr lang="ja-JP" altLang="en-US" dirty="0"/>
              <a:t>親族名詞</a:t>
            </a:r>
            <a:r>
              <a:rPr lang="en-US" altLang="ja-JP" dirty="0"/>
              <a:t>+</a:t>
            </a:r>
            <a:r>
              <a:rPr lang="ja-JP" altLang="en-US" dirty="0"/>
              <a:t>無生物名詞</a:t>
            </a:r>
            <a:r>
              <a:rPr lang="en-US" altLang="ja-JP" dirty="0"/>
              <a:t>】</a:t>
            </a:r>
            <a:r>
              <a:rPr lang="ja-JP" altLang="en-US" dirty="0"/>
              <a:t>　</a:t>
            </a:r>
            <a:endParaRPr lang="en-US" altLang="ja-JP" dirty="0"/>
          </a:p>
          <a:p>
            <a:pPr lvl="1">
              <a:buFont typeface="Wingdings" panose="05000000000000000000" pitchFamily="2" charset="2"/>
              <a:buChar char="u"/>
            </a:pPr>
            <a:r>
              <a:rPr lang="ja-JP" altLang="en-US" dirty="0"/>
              <a:t>無生物名詞を親族名詞が比喩的に修飾する</a:t>
            </a:r>
            <a:r>
              <a:rPr lang="en-US" altLang="ja-JP" dirty="0"/>
              <a:t>NN</a:t>
            </a:r>
            <a:r>
              <a:rPr lang="ja-JP" altLang="en-US" dirty="0"/>
              <a:t>　　仏西語では、文法上の性に基づく共起</a:t>
            </a:r>
            <a:endParaRPr lang="en-US" altLang="ja-JP" dirty="0"/>
          </a:p>
          <a:p>
            <a:pPr lvl="1">
              <a:buFont typeface="Wingdings" panose="05000000000000000000" pitchFamily="2" charset="2"/>
              <a:buChar char="u"/>
            </a:pPr>
            <a:r>
              <a:rPr lang="ja-JP" altLang="en-US" dirty="0"/>
              <a:t>　</a:t>
            </a:r>
            <a:r>
              <a:rPr lang="fr-CA" altLang="ja-JP" dirty="0"/>
              <a:t>ex. </a:t>
            </a:r>
            <a:r>
              <a:rPr lang="fr-CA" altLang="ja-JP" dirty="0" err="1"/>
              <a:t>maison</a:t>
            </a:r>
            <a:r>
              <a:rPr lang="fr-CA" altLang="ja-JP" baseline="-25000" dirty="0" err="1"/>
              <a:t>m</a:t>
            </a:r>
            <a:r>
              <a:rPr lang="fr-CA" altLang="ja-JP" dirty="0"/>
              <a:t> mère </a:t>
            </a:r>
            <a:r>
              <a:rPr lang="fr-CA" altLang="ja-JP" sz="1800" kern="1200" dirty="0">
                <a:effectLst/>
                <a:ea typeface="Times New Roman" panose="02020603050405020304" pitchFamily="18" charset="0"/>
              </a:rPr>
              <a:t>(</a:t>
            </a:r>
            <a:r>
              <a:rPr lang="ja-JP" altLang="en-US" dirty="0">
                <a:ea typeface="Times New Roman" panose="02020603050405020304" pitchFamily="18" charset="0"/>
              </a:rPr>
              <a:t>家＋</a:t>
            </a:r>
            <a:r>
              <a:rPr lang="fr-CA" altLang="ja-JP" sz="1800" kern="1200" dirty="0">
                <a:effectLst/>
                <a:latin typeface="Times New Roman" panose="02020603050405020304" pitchFamily="18" charset="0"/>
                <a:ea typeface="游明朝" panose="02020400000000000000" pitchFamily="18" charset="-128"/>
              </a:rPr>
              <a:t>M) </a:t>
            </a:r>
            <a:r>
              <a:rPr lang="fr-CA" altLang="ja-JP" dirty="0"/>
              <a:t>, </a:t>
            </a:r>
            <a:r>
              <a:rPr lang="fr-CA" altLang="ja-JP" dirty="0" err="1"/>
              <a:t>casa</a:t>
            </a:r>
            <a:r>
              <a:rPr lang="fr-CA" altLang="ja-JP" baseline="-25000" dirty="0" err="1"/>
              <a:t>m</a:t>
            </a:r>
            <a:r>
              <a:rPr lang="fr-CA" altLang="ja-JP" dirty="0"/>
              <a:t>  madre</a:t>
            </a:r>
            <a:r>
              <a:rPr lang="ja-JP" altLang="en-US" dirty="0"/>
              <a:t>　</a:t>
            </a:r>
            <a:r>
              <a:rPr lang="fr-CA" altLang="ja-JP" sz="1800" kern="1200" dirty="0">
                <a:effectLst/>
                <a:ea typeface="Times New Roman" panose="02020603050405020304" pitchFamily="18" charset="0"/>
              </a:rPr>
              <a:t> (</a:t>
            </a:r>
            <a:r>
              <a:rPr lang="ja-JP" altLang="en-US" dirty="0">
                <a:ea typeface="Times New Roman" panose="02020603050405020304" pitchFamily="18" charset="0"/>
              </a:rPr>
              <a:t>家＋</a:t>
            </a:r>
            <a:r>
              <a:rPr lang="fr-CA" altLang="ja-JP" sz="1800" kern="1200" dirty="0">
                <a:effectLst/>
                <a:latin typeface="Times New Roman" panose="02020603050405020304" pitchFamily="18" charset="0"/>
                <a:ea typeface="游明朝" panose="02020400000000000000" pitchFamily="18" charset="-128"/>
              </a:rPr>
              <a:t>M) </a:t>
            </a:r>
            <a:r>
              <a:rPr lang="fr-CA" altLang="ja-JP" dirty="0"/>
              <a:t>,</a:t>
            </a:r>
            <a:r>
              <a:rPr lang="ja-JP" altLang="en-US" dirty="0"/>
              <a:t>　親会社、</a:t>
            </a:r>
            <a:r>
              <a:rPr lang="ja-JP" altLang="ja-JP" sz="1800" kern="1200" dirty="0">
                <a:effectLst/>
                <a:latin typeface="Times New Roman" panose="02020603050405020304" pitchFamily="18" charset="0"/>
                <a:ea typeface="Malgun Gothic" panose="020B0503020000020004" pitchFamily="34" charset="-127"/>
                <a:cs typeface="Times New Roman" panose="02020603050405020304" pitchFamily="18" charset="0"/>
              </a:rPr>
              <a:t>모</a:t>
            </a:r>
            <a:r>
              <a:rPr lang="ko-KR" altLang="ja-JP" sz="1800" kern="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회사</a:t>
            </a:r>
            <a:r>
              <a:rPr lang="ja-JP" altLang="ja-JP" sz="1800" kern="1200" dirty="0">
                <a:effectLst/>
                <a:ea typeface="Times New Roman" panose="02020603050405020304" pitchFamily="18" charset="0"/>
              </a:rPr>
              <a:t> </a:t>
            </a:r>
            <a:r>
              <a:rPr lang="fr-CA" altLang="ja-JP" sz="1800" kern="1200" dirty="0">
                <a:effectLst/>
                <a:ea typeface="Times New Roman" panose="02020603050405020304" pitchFamily="18" charset="0"/>
              </a:rPr>
              <a:t>(</a:t>
            </a:r>
            <a:r>
              <a:rPr lang="fr-CA" altLang="ja-JP" sz="1800" i="1" kern="1200" dirty="0">
                <a:effectLst/>
                <a:ea typeface="Times New Roman" panose="02020603050405020304" pitchFamily="18" charset="0"/>
              </a:rPr>
              <a:t>mo</a:t>
            </a:r>
            <a:r>
              <a:rPr lang="fr-CA" altLang="ja-JP" sz="1800" kern="1200" dirty="0">
                <a:effectLst/>
                <a:ea typeface="Times New Roman" panose="02020603050405020304" pitchFamily="18" charset="0"/>
              </a:rPr>
              <a:t>-</a:t>
            </a:r>
            <a:r>
              <a:rPr lang="fr-CA" altLang="ja-JP" sz="1800" spc="-15" dirty="0">
                <a:solidFill>
                  <a:srgbClr val="222222"/>
                </a:solidFill>
                <a:effectLst/>
                <a:latin typeface="Times New Roman" panose="02020603050405020304" pitchFamily="18" charset="0"/>
                <a:ea typeface="Malgun Gothic" panose="020B0503020000020004" pitchFamily="34" charset="-127"/>
              </a:rPr>
              <a:t> </a:t>
            </a:r>
            <a:r>
              <a:rPr lang="en-US" altLang="ja-JP" spc="-15" dirty="0">
                <a:solidFill>
                  <a:srgbClr val="222222"/>
                </a:solidFill>
                <a:latin typeface="Times New Roman" panose="02020603050405020304" pitchFamily="18" charset="0"/>
                <a:ea typeface="ＭＳ 明朝" panose="02020609040205080304" pitchFamily="17" charset="-128"/>
                <a:cs typeface="Times New Roman" panose="02020603050405020304" pitchFamily="18" charset="0"/>
              </a:rPr>
              <a:t>M</a:t>
            </a:r>
            <a:r>
              <a:rPr lang="fr-FR" altLang="ja-JP" sz="1800" spc="-15" dirty="0">
                <a:solidFill>
                  <a:srgbClr val="222222"/>
                </a:solidFill>
                <a:effectLst/>
                <a:latin typeface="Times New Roman" panose="02020603050405020304" pitchFamily="18" charset="0"/>
                <a:ea typeface="游明朝" panose="02020400000000000000" pitchFamily="18" charset="-128"/>
              </a:rPr>
              <a:t>-</a:t>
            </a:r>
            <a:r>
              <a:rPr lang="fr-FR" altLang="ja-JP" sz="1800" kern="1200" dirty="0">
                <a:effectLst/>
                <a:latin typeface="Times New Roman" panose="02020603050405020304" pitchFamily="18" charset="0"/>
                <a:ea typeface="游明朝" panose="02020400000000000000" pitchFamily="18" charset="-128"/>
              </a:rPr>
              <a:t> </a:t>
            </a:r>
            <a:r>
              <a:rPr lang="fr-CA" altLang="ja-JP" sz="1800" i="1" kern="1200" dirty="0" err="1">
                <a:effectLst/>
                <a:latin typeface="Times New Roman" panose="02020603050405020304" pitchFamily="18" charset="0"/>
                <a:ea typeface="游明朝" panose="02020400000000000000" pitchFamily="18" charset="-128"/>
              </a:rPr>
              <a:t>hoes</a:t>
            </a:r>
            <a:r>
              <a:rPr lang="fr-FR" altLang="ja-JP" sz="1800" i="1" spc="-15" dirty="0">
                <a:solidFill>
                  <a:srgbClr val="222222"/>
                </a:solidFill>
                <a:effectLst/>
                <a:latin typeface="Times New Roman" panose="02020603050405020304" pitchFamily="18" charset="0"/>
                <a:ea typeface="Malgun Gothic" panose="020B0503020000020004" pitchFamily="34" charset="-127"/>
              </a:rPr>
              <a:t>a </a:t>
            </a:r>
            <a:r>
              <a:rPr lang="ja-JP" altLang="ja-JP" sz="1800" spc="-15" dirty="0">
                <a:solidFill>
                  <a:srgbClr val="222222"/>
                </a:solidFill>
                <a:effectLst/>
                <a:ea typeface="ＭＳ 明朝" panose="02020609040205080304" pitchFamily="17" charset="-128"/>
                <a:cs typeface="Times New Roman" panose="02020603050405020304" pitchFamily="18" charset="0"/>
              </a:rPr>
              <a:t>會社 </a:t>
            </a:r>
            <a:r>
              <a:rPr lang="fr-CA" altLang="ja-JP" sz="1800" kern="1200" dirty="0">
                <a:effectLst/>
                <a:latin typeface="Times New Roman" panose="02020603050405020304" pitchFamily="18" charset="0"/>
                <a:ea typeface="游明朝" panose="02020400000000000000" pitchFamily="18" charset="-128"/>
              </a:rPr>
              <a:t>) </a:t>
            </a:r>
          </a:p>
          <a:p>
            <a:pPr marL="201168" lvl="1" indent="0">
              <a:buNone/>
            </a:pPr>
            <a:r>
              <a:rPr lang="ja-JP" altLang="en-US" dirty="0">
                <a:latin typeface="Times New Roman" panose="02020603050405020304" pitchFamily="18" charset="0"/>
                <a:ea typeface="游明朝" panose="02020400000000000000" pitchFamily="18" charset="-128"/>
              </a:rPr>
              <a:t>　　　</a:t>
            </a:r>
            <a:endParaRPr kumimoji="1" lang="ja-JP" altLang="en-US" dirty="0"/>
          </a:p>
        </p:txBody>
      </p:sp>
      <p:sp>
        <p:nvSpPr>
          <p:cNvPr id="7" name="テキスト ボックス 6">
            <a:extLst>
              <a:ext uri="{FF2B5EF4-FFF2-40B4-BE49-F238E27FC236}">
                <a16:creationId xmlns:a16="http://schemas.microsoft.com/office/drawing/2014/main" id="{AABA7D96-D1C4-AF9D-7FA6-2D05D0497843}"/>
              </a:ext>
            </a:extLst>
          </p:cNvPr>
          <p:cNvSpPr txBox="1"/>
          <p:nvPr/>
        </p:nvSpPr>
        <p:spPr>
          <a:xfrm>
            <a:off x="1217352" y="5608136"/>
            <a:ext cx="2837411" cy="369332"/>
          </a:xfrm>
          <a:prstGeom prst="rect">
            <a:avLst/>
          </a:prstGeom>
          <a:noFill/>
          <a:ln>
            <a:solidFill>
              <a:srgbClr val="FF0000"/>
            </a:solidFill>
          </a:ln>
        </p:spPr>
        <p:txBody>
          <a:bodyPr wrap="square">
            <a:spAutoFit/>
          </a:bodyPr>
          <a:lstStyle/>
          <a:p>
            <a:pPr marL="0" indent="0">
              <a:buNone/>
            </a:pPr>
            <a:r>
              <a:rPr kumimoji="1" lang="fr-CA" altLang="ja-JP" dirty="0"/>
              <a:t>M=</a:t>
            </a:r>
            <a:r>
              <a:rPr kumimoji="1" lang="ja-JP" altLang="en-US" dirty="0"/>
              <a:t>母、</a:t>
            </a:r>
            <a:r>
              <a:rPr kumimoji="1" lang="fr-CA" altLang="ja-JP" dirty="0"/>
              <a:t>F=</a:t>
            </a:r>
            <a:r>
              <a:rPr kumimoji="1" lang="ja-JP" altLang="en-US" dirty="0"/>
              <a:t>父、</a:t>
            </a:r>
            <a:r>
              <a:rPr kumimoji="1" lang="en-US" altLang="ja-JP" dirty="0"/>
              <a:t>P=</a:t>
            </a:r>
            <a:r>
              <a:rPr kumimoji="1" lang="ja-JP" altLang="en-US" dirty="0"/>
              <a:t>親、</a:t>
            </a:r>
            <a:r>
              <a:rPr kumimoji="1" lang="en-US" altLang="ja-JP" dirty="0"/>
              <a:t>E</a:t>
            </a:r>
            <a:r>
              <a:rPr kumimoji="1" lang="fr-CA" altLang="ja-JP" dirty="0"/>
              <a:t>=</a:t>
            </a:r>
            <a:r>
              <a:rPr kumimoji="1" lang="ja-JP" altLang="en-US" dirty="0"/>
              <a:t>子</a:t>
            </a:r>
            <a:endParaRPr kumimoji="1" lang="en-US" altLang="ja-JP" dirty="0"/>
          </a:p>
        </p:txBody>
      </p:sp>
      <p:sp>
        <p:nvSpPr>
          <p:cNvPr id="8" name="テキスト ボックス 7">
            <a:extLst>
              <a:ext uri="{FF2B5EF4-FFF2-40B4-BE49-F238E27FC236}">
                <a16:creationId xmlns:a16="http://schemas.microsoft.com/office/drawing/2014/main" id="{DCFD44B6-2CEC-1273-6EEA-003CF1A0E960}"/>
              </a:ext>
            </a:extLst>
          </p:cNvPr>
          <p:cNvSpPr txBox="1"/>
          <p:nvPr/>
        </p:nvSpPr>
        <p:spPr>
          <a:xfrm>
            <a:off x="4453533" y="5608136"/>
            <a:ext cx="3957828" cy="369332"/>
          </a:xfrm>
          <a:prstGeom prst="rect">
            <a:avLst/>
          </a:prstGeom>
          <a:noFill/>
          <a:ln>
            <a:solidFill>
              <a:srgbClr val="FF0000"/>
            </a:solidFill>
          </a:ln>
        </p:spPr>
        <p:txBody>
          <a:bodyPr wrap="square">
            <a:spAutoFit/>
          </a:bodyPr>
          <a:lstStyle/>
          <a:p>
            <a:r>
              <a:rPr lang="ja-JP" altLang="en-US" b="1" dirty="0">
                <a:latin typeface="Times New Roman" panose="02020603050405020304" pitchFamily="18" charset="0"/>
                <a:ea typeface="游明朝" panose="02020400000000000000" pitchFamily="18" charset="-128"/>
              </a:rPr>
              <a:t>語順は、仏西語と日韓語では逆</a:t>
            </a:r>
            <a:endParaRPr lang="en-US" altLang="ja-JP" b="1" dirty="0"/>
          </a:p>
        </p:txBody>
      </p:sp>
    </p:spTree>
    <p:extLst>
      <p:ext uri="{BB962C8B-B14F-4D97-AF65-F5344CB8AC3E}">
        <p14:creationId xmlns:p14="http://schemas.microsoft.com/office/powerpoint/2010/main" val="1762269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D89C3B-4835-457E-B116-7DF174607A3C}"/>
              </a:ext>
            </a:extLst>
          </p:cNvPr>
          <p:cNvSpPr>
            <a:spLocks noGrp="1"/>
          </p:cNvSpPr>
          <p:nvPr>
            <p:ph type="title"/>
          </p:nvPr>
        </p:nvSpPr>
        <p:spPr/>
        <p:txBody>
          <a:bodyPr/>
          <a:lstStyle/>
          <a:p>
            <a:r>
              <a:rPr kumimoji="1" lang="fr-CA" altLang="ja-JP" dirty="0"/>
              <a:t>Conclusion</a:t>
            </a:r>
            <a:r>
              <a:rPr kumimoji="1" lang="ja-JP" altLang="en-US" dirty="0"/>
              <a:t>２</a:t>
            </a:r>
          </a:p>
        </p:txBody>
      </p:sp>
      <p:sp>
        <p:nvSpPr>
          <p:cNvPr id="3" name="テキスト プレースホルダー 2">
            <a:extLst>
              <a:ext uri="{FF2B5EF4-FFF2-40B4-BE49-F238E27FC236}">
                <a16:creationId xmlns:a16="http://schemas.microsoft.com/office/drawing/2014/main" id="{C2BD98BF-2C9A-41AD-B5A6-9201A31F0A05}"/>
              </a:ext>
            </a:extLst>
          </p:cNvPr>
          <p:cNvSpPr>
            <a:spLocks noGrp="1"/>
          </p:cNvSpPr>
          <p:nvPr>
            <p:ph type="body" idx="1"/>
          </p:nvPr>
        </p:nvSpPr>
        <p:spPr>
          <a:xfrm>
            <a:off x="921789" y="1836498"/>
            <a:ext cx="10058400" cy="4023360"/>
          </a:xfrm>
        </p:spPr>
        <p:txBody>
          <a:bodyPr>
            <a:normAutofit/>
          </a:bodyPr>
          <a:lstStyle/>
          <a:p>
            <a:r>
              <a:rPr kumimoji="1" lang="fr-CA" altLang="ja-JP" dirty="0"/>
              <a:t>N</a:t>
            </a:r>
            <a:r>
              <a:rPr kumimoji="1" lang="ja-JP" altLang="en-US" dirty="0"/>
              <a:t>と親族名詞など　共起制限</a:t>
            </a:r>
            <a:endParaRPr kumimoji="1" lang="en-US" altLang="ja-JP" dirty="0"/>
          </a:p>
          <a:p>
            <a:pPr marL="0" indent="0">
              <a:buNone/>
            </a:pPr>
            <a:r>
              <a:rPr kumimoji="1" lang="ja-JP" altLang="en-US" dirty="0"/>
              <a:t>日本語</a:t>
            </a:r>
            <a:endParaRPr kumimoji="1" lang="en-US" altLang="ja-JP" dirty="0"/>
          </a:p>
          <a:p>
            <a:pPr marL="0" indent="0">
              <a:buNone/>
            </a:pPr>
            <a:r>
              <a:rPr kumimoji="1" lang="ja-JP" altLang="en-US" dirty="0"/>
              <a:t>親子関係を中心とする家族の</a:t>
            </a:r>
            <a:r>
              <a:rPr lang="ja-JP" altLang="en-US" dirty="0"/>
              <a:t>比喩</a:t>
            </a:r>
            <a:r>
              <a:rPr kumimoji="1" lang="ja-JP" altLang="en-US" dirty="0"/>
              <a:t>が透明な形で実現している。特に組織を表す名詞の場合には、わかりやすい（</a:t>
            </a:r>
            <a:r>
              <a:rPr kumimoji="1" lang="en-US" altLang="ja-JP" dirty="0"/>
              <a:t>ex. </a:t>
            </a:r>
            <a:r>
              <a:rPr kumimoji="1" lang="ja-JP" altLang="en-US" dirty="0"/>
              <a:t>親会社、子会社、孫会社、など）。「姉妹・兄弟」などの</a:t>
            </a:r>
            <a:r>
              <a:rPr lang="ja-JP" altLang="en-US" dirty="0"/>
              <a:t>比喩</a:t>
            </a:r>
            <a:r>
              <a:rPr kumimoji="1" lang="ja-JP" altLang="en-US" dirty="0"/>
              <a:t>も意味的に解釈されがち。</a:t>
            </a:r>
            <a:endParaRPr kumimoji="1" lang="en-US" altLang="ja-JP" dirty="0"/>
          </a:p>
          <a:p>
            <a:pPr marL="0" indent="0">
              <a:buNone/>
            </a:pPr>
            <a:r>
              <a:rPr kumimoji="1" lang="ja-JP" altLang="en-US" dirty="0"/>
              <a:t>フランス語</a:t>
            </a:r>
            <a:endParaRPr kumimoji="1" lang="en-US" altLang="ja-JP" dirty="0"/>
          </a:p>
          <a:p>
            <a:pPr marL="0" indent="0">
              <a:buNone/>
            </a:pPr>
            <a:r>
              <a:rPr kumimoji="1" lang="ja-JP" altLang="en-US" dirty="0"/>
              <a:t>人間名詞は、前置の</a:t>
            </a:r>
            <a:r>
              <a:rPr kumimoji="1" lang="en-US" altLang="ja-JP" dirty="0"/>
              <a:t>N</a:t>
            </a:r>
            <a:r>
              <a:rPr kumimoji="1" lang="ja-JP" altLang="en-US" dirty="0"/>
              <a:t>との間で人間名詞の自然の性（⇒文法上の性）に応じた共起制約がある。無生物名詞には共起制約はない。</a:t>
            </a:r>
            <a:r>
              <a:rPr lang="ja-JP" altLang="en-US" dirty="0"/>
              <a:t>比喩の拡張は</a:t>
            </a:r>
            <a:r>
              <a:rPr lang="fr-CA" altLang="ja-JP" dirty="0"/>
              <a:t>mère</a:t>
            </a:r>
            <a:r>
              <a:rPr lang="ja-JP" altLang="en-US" dirty="0"/>
              <a:t>から始まる</a:t>
            </a:r>
            <a:r>
              <a:rPr kumimoji="1" lang="ja-JP" altLang="en-US" dirty="0"/>
              <a:t>（</a:t>
            </a:r>
            <a:r>
              <a:rPr kumimoji="1" lang="fr-CA" altLang="ja-JP" dirty="0"/>
              <a:t>maison mère, maison fille, maison sœur</a:t>
            </a:r>
            <a:r>
              <a:rPr kumimoji="1" lang="ja-JP" altLang="en-US" dirty="0"/>
              <a:t>など</a:t>
            </a:r>
            <a:r>
              <a:rPr kumimoji="1" lang="fr-CA" altLang="ja-JP" dirty="0"/>
              <a:t>) </a:t>
            </a:r>
            <a:r>
              <a:rPr kumimoji="1" lang="ja-JP" altLang="en-US" dirty="0"/>
              <a:t>。</a:t>
            </a:r>
            <a:r>
              <a:rPr lang="ja-JP" altLang="en-US" dirty="0"/>
              <a:t>比喩の不透明性は高い。</a:t>
            </a:r>
            <a:r>
              <a:rPr lang="en-US" altLang="ja-JP" dirty="0"/>
              <a:t>1. </a:t>
            </a:r>
            <a:r>
              <a:rPr lang="ja-JP" altLang="en-US" dirty="0"/>
              <a:t>＜</a:t>
            </a:r>
            <a:r>
              <a:rPr kumimoji="1" lang="ja-JP" altLang="en-US" dirty="0"/>
              <a:t>母のような</a:t>
            </a:r>
            <a:r>
              <a:rPr kumimoji="1" lang="fr-CA" altLang="ja-JP" dirty="0"/>
              <a:t>maison</a:t>
            </a:r>
            <a:r>
              <a:rPr kumimoji="1" lang="ja-JP" altLang="en-US" dirty="0"/>
              <a:t>＞とは言えても、</a:t>
            </a:r>
            <a:r>
              <a:rPr lang="ja-JP" altLang="en-US" dirty="0"/>
              <a:t> </a:t>
            </a:r>
            <a:r>
              <a:rPr lang="en-US" altLang="ja-JP" dirty="0"/>
              <a:t>*</a:t>
            </a:r>
            <a:r>
              <a:rPr lang="ja-JP" altLang="en-US" dirty="0"/>
              <a:t>＜父</a:t>
            </a:r>
            <a:r>
              <a:rPr kumimoji="1" lang="ja-JP" altLang="en-US" dirty="0"/>
              <a:t>のような</a:t>
            </a:r>
            <a:r>
              <a:rPr kumimoji="1" lang="fr-CA" altLang="ja-JP" dirty="0"/>
              <a:t>maison</a:t>
            </a:r>
            <a:r>
              <a:rPr kumimoji="1" lang="ja-JP" altLang="en-US" dirty="0"/>
              <a:t>＞とは</a:t>
            </a:r>
            <a:r>
              <a:rPr lang="ja-JP" altLang="en-US" dirty="0"/>
              <a:t>言えない。</a:t>
            </a:r>
            <a:r>
              <a:rPr lang="en-US" altLang="ja-JP" dirty="0"/>
              <a:t>2. </a:t>
            </a:r>
            <a:r>
              <a:rPr lang="ja-JP" altLang="en-US" dirty="0"/>
              <a:t>前置名詞が男性名詞の場合、</a:t>
            </a:r>
            <a:r>
              <a:rPr lang="fr-CA" altLang="ja-JP" dirty="0"/>
              <a:t>N</a:t>
            </a:r>
            <a:r>
              <a:rPr lang="ja-JP" altLang="en-US" dirty="0"/>
              <a:t>＋</a:t>
            </a:r>
            <a:r>
              <a:rPr lang="fr-CA" altLang="ja-JP" dirty="0"/>
              <a:t>mère</a:t>
            </a:r>
            <a:r>
              <a:rPr lang="ja-JP" altLang="en-US" dirty="0"/>
              <a:t>と同等の表現が作れない。</a:t>
            </a:r>
            <a:r>
              <a:rPr lang="fr-CA" altLang="ja-JP" dirty="0"/>
              <a:t>Mère</a:t>
            </a:r>
            <a:r>
              <a:rPr lang="ja-JP" altLang="en-US" dirty="0"/>
              <a:t>から</a:t>
            </a:r>
            <a:r>
              <a:rPr lang="fr-CA" altLang="ja-JP" dirty="0"/>
              <a:t>père</a:t>
            </a:r>
            <a:r>
              <a:rPr lang="ja-JP" altLang="en-US" dirty="0"/>
              <a:t>への拡張がない。</a:t>
            </a:r>
            <a:endParaRPr kumimoji="1" lang="ja-JP" altLang="en-US" dirty="0"/>
          </a:p>
        </p:txBody>
      </p:sp>
    </p:spTree>
    <p:extLst>
      <p:ext uri="{BB962C8B-B14F-4D97-AF65-F5344CB8AC3E}">
        <p14:creationId xmlns:p14="http://schemas.microsoft.com/office/powerpoint/2010/main" val="1568566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F8AE00-4CB0-DC21-781C-013190CFB0B5}"/>
              </a:ext>
            </a:extLst>
          </p:cNvPr>
          <p:cNvSpPr>
            <a:spLocks noGrp="1"/>
          </p:cNvSpPr>
          <p:nvPr>
            <p:ph type="title"/>
          </p:nvPr>
        </p:nvSpPr>
        <p:spPr/>
        <p:txBody>
          <a:bodyPr/>
          <a:lstStyle/>
          <a:p>
            <a:r>
              <a:rPr lang="ja-JP" altLang="en-US" dirty="0"/>
              <a:t>日仏西韓語を対象にするための</a:t>
            </a:r>
            <a:r>
              <a:rPr kumimoji="1" lang="ja-JP" altLang="en-US" dirty="0"/>
              <a:t>方法・コーパス</a:t>
            </a:r>
          </a:p>
        </p:txBody>
      </p:sp>
      <p:sp>
        <p:nvSpPr>
          <p:cNvPr id="3" name="コンテンツ プレースホルダー 2">
            <a:extLst>
              <a:ext uri="{FF2B5EF4-FFF2-40B4-BE49-F238E27FC236}">
                <a16:creationId xmlns:a16="http://schemas.microsoft.com/office/drawing/2014/main" id="{5B2A2048-88A5-1CAD-3351-2B575E232631}"/>
              </a:ext>
            </a:extLst>
          </p:cNvPr>
          <p:cNvSpPr>
            <a:spLocks noGrp="1"/>
          </p:cNvSpPr>
          <p:nvPr>
            <p:ph idx="1"/>
          </p:nvPr>
        </p:nvSpPr>
        <p:spPr/>
        <p:txBody>
          <a:bodyPr/>
          <a:lstStyle/>
          <a:p>
            <a:pPr>
              <a:buFont typeface="Wingdings" panose="05000000000000000000" pitchFamily="2" charset="2"/>
              <a:buChar char="l"/>
            </a:pPr>
            <a:r>
              <a:rPr lang="ja-JP" altLang="en-US" strike="sngStrike" dirty="0"/>
              <a:t>仏語と日本語の比較</a:t>
            </a:r>
            <a:endParaRPr lang="en-US" altLang="ja-JP" strike="sngStrike" dirty="0"/>
          </a:p>
          <a:p>
            <a:r>
              <a:rPr kumimoji="1" lang="fr-CA" altLang="ja-JP" strike="sngStrike" dirty="0"/>
              <a:t>-</a:t>
            </a:r>
            <a:r>
              <a:rPr kumimoji="1" lang="ja-JP" altLang="en-US" strike="sngStrike" dirty="0"/>
              <a:t>仏語：新聞</a:t>
            </a:r>
            <a:r>
              <a:rPr kumimoji="1" lang="fr-CA" altLang="ja-JP" strike="sngStrike" dirty="0"/>
              <a:t>Le Monde</a:t>
            </a:r>
            <a:r>
              <a:rPr lang="ja-JP" altLang="en-US" strike="sngStrike" dirty="0"/>
              <a:t>のテキストデータ７年分とオンラインデータベースの</a:t>
            </a:r>
            <a:r>
              <a:rPr lang="fr-CA" altLang="ja-JP" strike="sngStrike" dirty="0"/>
              <a:t>Frantext</a:t>
            </a:r>
            <a:r>
              <a:rPr lang="ja-JP" altLang="en-US" strike="sngStrike" dirty="0"/>
              <a:t>（学術・文学テキスト）  </a:t>
            </a:r>
            <a:r>
              <a:rPr lang="en-US" altLang="ja-JP" strike="sngStrike" dirty="0"/>
              <a:t>6500</a:t>
            </a:r>
            <a:r>
              <a:rPr lang="ja-JP" altLang="en-US" strike="sngStrike" dirty="0"/>
              <a:t>例</a:t>
            </a:r>
            <a:endParaRPr lang="fr-CA" altLang="ja-JP" strike="sngStrike" dirty="0"/>
          </a:p>
          <a:p>
            <a:r>
              <a:rPr kumimoji="1" lang="fr-CA" altLang="ja-JP" strike="sngStrike" dirty="0"/>
              <a:t>-</a:t>
            </a:r>
            <a:r>
              <a:rPr kumimoji="1" lang="ja-JP" altLang="en-US" strike="sngStrike" dirty="0"/>
              <a:t>日本語：</a:t>
            </a:r>
            <a:r>
              <a:rPr kumimoji="1" lang="en-US" altLang="ja-JP" strike="sngStrike" dirty="0"/>
              <a:t>BCCWJ</a:t>
            </a:r>
            <a:r>
              <a:rPr kumimoji="1" lang="ja-JP" altLang="en-US" strike="sngStrike" dirty="0"/>
              <a:t>　（書き言葉均衡コーパス）　</a:t>
            </a:r>
            <a:r>
              <a:rPr kumimoji="1" lang="en-US" altLang="ja-JP" strike="sngStrike" dirty="0"/>
              <a:t>11400</a:t>
            </a:r>
            <a:r>
              <a:rPr kumimoji="1" lang="ja-JP" altLang="en-US" strike="sngStrike" dirty="0"/>
              <a:t>例</a:t>
            </a:r>
            <a:endParaRPr kumimoji="1" lang="en-US" altLang="ja-JP" strike="sngStrike" dirty="0"/>
          </a:p>
          <a:p>
            <a:pPr>
              <a:buFont typeface="Wingdings" panose="05000000000000000000" pitchFamily="2" charset="2"/>
              <a:buChar char="l"/>
            </a:pPr>
            <a:r>
              <a:rPr lang="ja-JP" altLang="en-US" dirty="0"/>
              <a:t>スペイン語と韓国語も対象とする目的のために４言語のバランスのとれたコーパス</a:t>
            </a:r>
            <a:endParaRPr lang="en-US" altLang="ja-JP" dirty="0"/>
          </a:p>
          <a:p>
            <a:pPr>
              <a:buFontTx/>
              <a:buChar char="-"/>
            </a:pPr>
            <a:r>
              <a:rPr lang="ja-JP" altLang="en-US" dirty="0"/>
              <a:t>スケッチエンジン収録</a:t>
            </a:r>
            <a:endParaRPr lang="en-US" altLang="ja-JP" dirty="0"/>
          </a:p>
          <a:p>
            <a:pPr lvl="1">
              <a:buFontTx/>
              <a:buChar char="-"/>
            </a:pPr>
            <a:r>
              <a:rPr lang="ja-JP" altLang="en-US" dirty="0"/>
              <a:t>仏、西、韓語</a:t>
            </a:r>
            <a:r>
              <a:rPr lang="fr-CA" altLang="ja-JP" dirty="0" err="1"/>
              <a:t>wikipedia</a:t>
            </a:r>
            <a:r>
              <a:rPr lang="ja-JP" altLang="en-US" dirty="0"/>
              <a:t>コーパス</a:t>
            </a:r>
            <a:endParaRPr lang="en-US" altLang="ja-JP" dirty="0"/>
          </a:p>
          <a:p>
            <a:pPr lvl="1">
              <a:buFontTx/>
              <a:buChar char="-"/>
            </a:pPr>
            <a:r>
              <a:rPr lang="ja-JP" altLang="en-US" dirty="0"/>
              <a:t>日本語：</a:t>
            </a:r>
            <a:r>
              <a:rPr lang="fr-CA" altLang="ja-JP" dirty="0"/>
              <a:t>ac.jp</a:t>
            </a:r>
            <a:r>
              <a:rPr lang="ja-JP" altLang="en-US" dirty="0"/>
              <a:t>コーパス　　</a:t>
            </a:r>
            <a:r>
              <a:rPr lang="fr-CA" altLang="ja-JP" dirty="0"/>
              <a:t>  </a:t>
            </a:r>
            <a:r>
              <a:rPr lang="fr-CA" altLang="ja-JP" dirty="0" err="1"/>
              <a:t>wikipedia</a:t>
            </a:r>
            <a:r>
              <a:rPr lang="ja-JP" altLang="en-US" dirty="0"/>
              <a:t>コーパスが使えなかったのが理由</a:t>
            </a:r>
            <a:endParaRPr lang="en-US" altLang="ja-JP" dirty="0"/>
          </a:p>
          <a:p>
            <a:pPr>
              <a:buFont typeface="Wingdings" panose="05000000000000000000" pitchFamily="2" charset="2"/>
              <a:buChar char="l"/>
            </a:pPr>
            <a:endParaRPr kumimoji="1" lang="ja-JP" altLang="en-US" dirty="0"/>
          </a:p>
        </p:txBody>
      </p:sp>
      <p:sp>
        <p:nvSpPr>
          <p:cNvPr id="4" name="正方形/長方形 3">
            <a:extLst>
              <a:ext uri="{FF2B5EF4-FFF2-40B4-BE49-F238E27FC236}">
                <a16:creationId xmlns:a16="http://schemas.microsoft.com/office/drawing/2014/main" id="{0B1B03A0-506C-0FA8-4F7B-8D6E5839C16C}"/>
              </a:ext>
            </a:extLst>
          </p:cNvPr>
          <p:cNvSpPr/>
          <p:nvPr/>
        </p:nvSpPr>
        <p:spPr>
          <a:xfrm>
            <a:off x="914801" y="3857414"/>
            <a:ext cx="9931179" cy="1860606"/>
          </a:xfrm>
          <a:prstGeom prst="rect">
            <a:avLst/>
          </a:prstGeom>
          <a:noFill/>
          <a:ln w="127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latin typeface="Gill Sans MT"/>
              <a:ea typeface="Gill Sans MT"/>
              <a:cs typeface="Gill Sans MT"/>
              <a:sym typeface="Gill Sans MT"/>
            </a:endParaRPr>
          </a:p>
        </p:txBody>
      </p:sp>
    </p:spTree>
    <p:extLst>
      <p:ext uri="{BB962C8B-B14F-4D97-AF65-F5344CB8AC3E}">
        <p14:creationId xmlns:p14="http://schemas.microsoft.com/office/powerpoint/2010/main" val="32302392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3CEAF4-530E-2111-9A96-2B69E00B1929}"/>
              </a:ext>
            </a:extLst>
          </p:cNvPr>
          <p:cNvSpPr>
            <a:spLocks noGrp="1"/>
          </p:cNvSpPr>
          <p:nvPr>
            <p:ph type="title"/>
          </p:nvPr>
        </p:nvSpPr>
        <p:spPr>
          <a:xfrm>
            <a:off x="1096963" y="314035"/>
            <a:ext cx="10058400" cy="1450757"/>
          </a:xfrm>
        </p:spPr>
        <p:txBody>
          <a:bodyPr>
            <a:normAutofit fontScale="90000"/>
          </a:bodyPr>
          <a:lstStyle/>
          <a:p>
            <a:br>
              <a:rPr lang="ja-JP" altLang="ja-JP" dirty="0">
                <a:effectLst/>
              </a:rPr>
            </a:br>
            <a:br>
              <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rPr>
            </a:br>
            <a:br>
              <a:rPr lang="en-US" altLang="ja-JP" dirty="0"/>
            </a:br>
            <a:br>
              <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rPr>
            </a:br>
            <a:r>
              <a:rPr lang="ja-JP" altLang="en-US" dirty="0">
                <a:effectLst/>
              </a:rPr>
              <a:t>日仏西韓国語の比較のためのコーパスと検索対象</a:t>
            </a:r>
            <a:endParaRPr kumimoji="1" lang="ja-JP" altLang="en-US" dirty="0"/>
          </a:p>
        </p:txBody>
      </p:sp>
      <p:graphicFrame>
        <p:nvGraphicFramePr>
          <p:cNvPr id="4" name="コンテンツ プレースホルダー 3">
            <a:extLst>
              <a:ext uri="{FF2B5EF4-FFF2-40B4-BE49-F238E27FC236}">
                <a16:creationId xmlns:a16="http://schemas.microsoft.com/office/drawing/2014/main" id="{030E7697-27CF-FFD5-02B7-4997109E85A5}"/>
              </a:ext>
            </a:extLst>
          </p:cNvPr>
          <p:cNvGraphicFramePr>
            <a:graphicFrameLocks noGrp="1"/>
          </p:cNvGraphicFramePr>
          <p:nvPr>
            <p:ph idx="1"/>
            <p:extLst>
              <p:ext uri="{D42A27DB-BD31-4B8C-83A1-F6EECF244321}">
                <p14:modId xmlns:p14="http://schemas.microsoft.com/office/powerpoint/2010/main" val="6456987"/>
              </p:ext>
            </p:extLst>
          </p:nvPr>
        </p:nvGraphicFramePr>
        <p:xfrm>
          <a:off x="1430338" y="1973755"/>
          <a:ext cx="10058400" cy="1496759"/>
        </p:xfrm>
        <a:graphic>
          <a:graphicData uri="http://schemas.openxmlformats.org/drawingml/2006/table">
            <a:tbl>
              <a:tblPr firstRow="1" bandRow="1">
                <a:tableStyleId>{5C22544A-7EE6-4342-B048-85BDC9FD1C3A}</a:tableStyleId>
              </a:tblPr>
              <a:tblGrid>
                <a:gridCol w="1651589">
                  <a:extLst>
                    <a:ext uri="{9D8B030D-6E8A-4147-A177-3AD203B41FA5}">
                      <a16:colId xmlns:a16="http://schemas.microsoft.com/office/drawing/2014/main" val="164394923"/>
                    </a:ext>
                  </a:extLst>
                </a:gridCol>
                <a:gridCol w="2031797">
                  <a:extLst>
                    <a:ext uri="{9D8B030D-6E8A-4147-A177-3AD203B41FA5}">
                      <a16:colId xmlns:a16="http://schemas.microsoft.com/office/drawing/2014/main" val="3244391148"/>
                    </a:ext>
                  </a:extLst>
                </a:gridCol>
                <a:gridCol w="2367747">
                  <a:extLst>
                    <a:ext uri="{9D8B030D-6E8A-4147-A177-3AD203B41FA5}">
                      <a16:colId xmlns:a16="http://schemas.microsoft.com/office/drawing/2014/main" val="3063996546"/>
                    </a:ext>
                  </a:extLst>
                </a:gridCol>
                <a:gridCol w="2049902">
                  <a:extLst>
                    <a:ext uri="{9D8B030D-6E8A-4147-A177-3AD203B41FA5}">
                      <a16:colId xmlns:a16="http://schemas.microsoft.com/office/drawing/2014/main" val="3055183472"/>
                    </a:ext>
                  </a:extLst>
                </a:gridCol>
                <a:gridCol w="1957365">
                  <a:extLst>
                    <a:ext uri="{9D8B030D-6E8A-4147-A177-3AD203B41FA5}">
                      <a16:colId xmlns:a16="http://schemas.microsoft.com/office/drawing/2014/main" val="1292528885"/>
                    </a:ext>
                  </a:extLst>
                </a:gridCol>
              </a:tblGrid>
              <a:tr h="118745">
                <a:tc>
                  <a:txBody>
                    <a:bodyPr/>
                    <a:lstStyle/>
                    <a:p>
                      <a:endParaRPr lang="ja-JP" sz="1100">
                        <a:effectLst/>
                        <a:latin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fr</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es</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jp</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cr</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468221249"/>
                  </a:ext>
                </a:extLst>
              </a:tr>
              <a:tr h="601980">
                <a:tc>
                  <a:txBody>
                    <a:bodyPr/>
                    <a:lstStyle/>
                    <a:p>
                      <a:pPr algn="just">
                        <a:lnSpc>
                          <a:spcPct val="107000"/>
                        </a:lnSpc>
                        <a:spcAft>
                          <a:spcPts val="800"/>
                        </a:spcAft>
                      </a:pPr>
                      <a:r>
                        <a:rPr lang="fr-CA" sz="1200">
                          <a:effectLst/>
                        </a:rPr>
                        <a:t>Corpus</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French Web 2017 (frTenTen17) </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dirty="0" err="1">
                          <a:effectLst/>
                        </a:rPr>
                        <a:t>Spanish</a:t>
                      </a:r>
                      <a:r>
                        <a:rPr lang="fr-CA" sz="1200" dirty="0">
                          <a:effectLst/>
                        </a:rPr>
                        <a:t> Web 2018 (esTenTen18)</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Japanese Web 2011 (jaTenTen11)</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Korean Web 2018 (koTenTen18)</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370364074"/>
                  </a:ext>
                </a:extLst>
              </a:tr>
              <a:tr h="438785">
                <a:tc>
                  <a:txBody>
                    <a:bodyPr/>
                    <a:lstStyle/>
                    <a:p>
                      <a:pPr algn="just">
                        <a:lnSpc>
                          <a:spcPct val="107000"/>
                        </a:lnSpc>
                        <a:spcAft>
                          <a:spcPts val="800"/>
                        </a:spcAft>
                      </a:pPr>
                      <a:r>
                        <a:rPr lang="ja-JP" altLang="en-US" sz="1200" dirty="0">
                          <a:effectLst/>
                          <a:latin typeface="Times New Roman" panose="02020603050405020304" pitchFamily="18" charset="0"/>
                          <a:ea typeface="游明朝" panose="02020400000000000000" pitchFamily="18" charset="-128"/>
                          <a:cs typeface="Arial" panose="020B0604020202020204" pitchFamily="34" charset="0"/>
                        </a:rPr>
                        <a:t>コーパスの名称</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French Wikipédia</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Spanish Wikipédia</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ac.jp</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Korean Wikipédia</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992193876"/>
                  </a:ext>
                </a:extLst>
              </a:tr>
              <a:tr h="269875">
                <a:tc>
                  <a:txBody>
                    <a:bodyPr/>
                    <a:lstStyle/>
                    <a:p>
                      <a:pPr algn="just">
                        <a:lnSpc>
                          <a:spcPct val="107000"/>
                        </a:lnSpc>
                        <a:spcAft>
                          <a:spcPts val="800"/>
                        </a:spcAft>
                      </a:pPr>
                      <a:r>
                        <a:rPr lang="ja-JP" altLang="en-US" sz="1200" dirty="0">
                          <a:effectLst/>
                          <a:latin typeface="Times New Roman" panose="02020603050405020304" pitchFamily="18" charset="0"/>
                          <a:ea typeface="游明朝" panose="02020400000000000000" pitchFamily="18" charset="-128"/>
                          <a:cs typeface="Arial" panose="020B0604020202020204" pitchFamily="34" charset="0"/>
                        </a:rPr>
                        <a:t>語数</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1 375 millions</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855 millions</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46 millions</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dirty="0">
                          <a:effectLst/>
                        </a:rPr>
                        <a:t>30 millions</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2251590511"/>
                  </a:ext>
                </a:extLst>
              </a:tr>
            </a:tbl>
          </a:graphicData>
        </a:graphic>
      </p:graphicFrame>
      <p:graphicFrame>
        <p:nvGraphicFramePr>
          <p:cNvPr id="9" name="表 8">
            <a:extLst>
              <a:ext uri="{FF2B5EF4-FFF2-40B4-BE49-F238E27FC236}">
                <a16:creationId xmlns:a16="http://schemas.microsoft.com/office/drawing/2014/main" id="{767AAE49-CBDE-E3BA-AFC5-C4CBCCC321CC}"/>
              </a:ext>
            </a:extLst>
          </p:cNvPr>
          <p:cNvGraphicFramePr>
            <a:graphicFrameLocks noGrp="1"/>
          </p:cNvGraphicFramePr>
          <p:nvPr>
            <p:extLst>
              <p:ext uri="{D42A27DB-BD31-4B8C-83A1-F6EECF244321}">
                <p14:modId xmlns:p14="http://schemas.microsoft.com/office/powerpoint/2010/main" val="1587979900"/>
              </p:ext>
            </p:extLst>
          </p:nvPr>
        </p:nvGraphicFramePr>
        <p:xfrm>
          <a:off x="1430339" y="3679476"/>
          <a:ext cx="7448486" cy="2488596"/>
        </p:xfrm>
        <a:graphic>
          <a:graphicData uri="http://schemas.openxmlformats.org/drawingml/2006/table">
            <a:tbl>
              <a:tblPr firstRow="1" bandRow="1">
                <a:tableStyleId>{5C22544A-7EE6-4342-B048-85BDC9FD1C3A}</a:tableStyleId>
              </a:tblPr>
              <a:tblGrid>
                <a:gridCol w="1364433">
                  <a:extLst>
                    <a:ext uri="{9D8B030D-6E8A-4147-A177-3AD203B41FA5}">
                      <a16:colId xmlns:a16="http://schemas.microsoft.com/office/drawing/2014/main" val="3536963654"/>
                    </a:ext>
                  </a:extLst>
                </a:gridCol>
                <a:gridCol w="961679">
                  <a:extLst>
                    <a:ext uri="{9D8B030D-6E8A-4147-A177-3AD203B41FA5}">
                      <a16:colId xmlns:a16="http://schemas.microsoft.com/office/drawing/2014/main" val="536751279"/>
                    </a:ext>
                  </a:extLst>
                </a:gridCol>
                <a:gridCol w="1282238">
                  <a:extLst>
                    <a:ext uri="{9D8B030D-6E8A-4147-A177-3AD203B41FA5}">
                      <a16:colId xmlns:a16="http://schemas.microsoft.com/office/drawing/2014/main" val="1319108328"/>
                    </a:ext>
                  </a:extLst>
                </a:gridCol>
                <a:gridCol w="1514026">
                  <a:extLst>
                    <a:ext uri="{9D8B030D-6E8A-4147-A177-3AD203B41FA5}">
                      <a16:colId xmlns:a16="http://schemas.microsoft.com/office/drawing/2014/main" val="1144996769"/>
                    </a:ext>
                  </a:extLst>
                </a:gridCol>
                <a:gridCol w="2326110">
                  <a:extLst>
                    <a:ext uri="{9D8B030D-6E8A-4147-A177-3AD203B41FA5}">
                      <a16:colId xmlns:a16="http://schemas.microsoft.com/office/drawing/2014/main" val="3251015594"/>
                    </a:ext>
                  </a:extLst>
                </a:gridCol>
              </a:tblGrid>
              <a:tr h="284881">
                <a:tc>
                  <a:txBody>
                    <a:bodyPr/>
                    <a:lstStyle/>
                    <a:p>
                      <a:pPr algn="l">
                        <a:lnSpc>
                          <a:spcPct val="107000"/>
                        </a:lnSpc>
                        <a:spcAft>
                          <a:spcPts val="800"/>
                        </a:spcAft>
                      </a:pPr>
                      <a:r>
                        <a:rPr lang="fr-CA" sz="1000">
                          <a:effectLst/>
                        </a:rPr>
                        <a:t>Type de morphème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US" sz="1000">
                          <a:effectLst/>
                        </a:rPr>
                        <a:t>fr</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US" sz="1000">
                          <a:effectLst/>
                        </a:rPr>
                        <a:t>es</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US" sz="1000">
                          <a:effectLst/>
                        </a:rPr>
                        <a:t>jp</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US" sz="1000">
                          <a:effectLst/>
                        </a:rPr>
                        <a:t>cr</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2872738817"/>
                  </a:ext>
                </a:extLst>
              </a:tr>
              <a:tr h="738455">
                <a:tc>
                  <a:txBody>
                    <a:bodyPr/>
                    <a:lstStyle/>
                    <a:p>
                      <a:pPr algn="just">
                        <a:lnSpc>
                          <a:spcPct val="107000"/>
                        </a:lnSpc>
                        <a:spcAft>
                          <a:spcPts val="800"/>
                        </a:spcAft>
                      </a:pPr>
                      <a:r>
                        <a:rPr lang="ja-JP" altLang="en-US" sz="1000" dirty="0">
                          <a:effectLst/>
                          <a:latin typeface="Times New Roman" panose="02020603050405020304" pitchFamily="18" charset="0"/>
                          <a:ea typeface="游明朝" panose="02020400000000000000" pitchFamily="18" charset="-128"/>
                          <a:cs typeface="Arial" panose="020B0604020202020204" pitchFamily="34" charset="0"/>
                        </a:rPr>
                        <a:t>自由形態素</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000">
                          <a:effectLst/>
                        </a:rPr>
                        <a:t>m</a:t>
                      </a:r>
                      <a:r>
                        <a:rPr lang="fr-CA" sz="1000">
                          <a:effectLst/>
                        </a:rPr>
                        <a:t>ère </a:t>
                      </a:r>
                      <a:endParaRPr lang="ja-JP" sz="1200">
                        <a:effectLst/>
                      </a:endParaRPr>
                    </a:p>
                    <a:p>
                      <a:pPr algn="just">
                        <a:lnSpc>
                          <a:spcPct val="107000"/>
                        </a:lnSpc>
                        <a:spcAft>
                          <a:spcPts val="800"/>
                        </a:spcAft>
                      </a:pPr>
                      <a:r>
                        <a:rPr lang="fr-CA" sz="1000">
                          <a:effectLst/>
                        </a:rPr>
                        <a:t>père</a:t>
                      </a:r>
                      <a:endParaRPr lang="ja-JP" sz="1200">
                        <a:effectLst/>
                      </a:endParaRPr>
                    </a:p>
                    <a:p>
                      <a:pPr algn="just">
                        <a:lnSpc>
                          <a:spcPct val="107000"/>
                        </a:lnSpc>
                        <a:spcAft>
                          <a:spcPts val="800"/>
                        </a:spcAft>
                      </a:pPr>
                      <a:r>
                        <a:rPr lang="fr-CA" sz="1000">
                          <a:effectLst/>
                        </a:rPr>
                        <a:t>parent(e)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000">
                          <a:effectLst/>
                        </a:rPr>
                        <a:t>madre [M],</a:t>
                      </a:r>
                      <a:endParaRPr lang="ja-JP" sz="1200">
                        <a:effectLst/>
                      </a:endParaRPr>
                    </a:p>
                    <a:p>
                      <a:pPr algn="just">
                        <a:lnSpc>
                          <a:spcPct val="107000"/>
                        </a:lnSpc>
                        <a:spcAft>
                          <a:spcPts val="800"/>
                        </a:spcAft>
                      </a:pPr>
                      <a:r>
                        <a:rPr lang="fr-CA" sz="1000">
                          <a:effectLst/>
                        </a:rPr>
                        <a:t>padre [F]</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ja-JP" sz="1000" dirty="0">
                          <a:effectLst/>
                        </a:rPr>
                        <a:t>親</a:t>
                      </a:r>
                      <a:r>
                        <a:rPr lang="en-GB" sz="1000" dirty="0">
                          <a:effectLst/>
                        </a:rPr>
                        <a:t> (</a:t>
                      </a:r>
                      <a:r>
                        <a:rPr lang="en-GB" sz="1000" dirty="0" err="1">
                          <a:effectLst/>
                        </a:rPr>
                        <a:t>oya</a:t>
                      </a:r>
                      <a:r>
                        <a:rPr lang="en-GB" sz="1000" dirty="0">
                          <a:effectLst/>
                        </a:rPr>
                        <a:t> [P])</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ko-KR" sz="1000">
                          <a:effectLst/>
                        </a:rPr>
                        <a:t>어머니 </a:t>
                      </a:r>
                      <a:r>
                        <a:rPr lang="en-US" sz="1000">
                          <a:effectLst/>
                        </a:rPr>
                        <a:t>(ɔmɔni [M</a:t>
                      </a:r>
                      <a:r>
                        <a:rPr lang="en-GB" sz="1000">
                          <a:effectLst/>
                        </a:rPr>
                        <a:t>])</a:t>
                      </a:r>
                      <a:r>
                        <a:rPr lang="en-US" sz="1000">
                          <a:effectLst/>
                        </a:rPr>
                        <a:t>, </a:t>
                      </a:r>
                      <a:r>
                        <a:rPr lang="ko-KR" sz="1000">
                          <a:effectLst/>
                        </a:rPr>
                        <a:t>어미 </a:t>
                      </a:r>
                      <a:r>
                        <a:rPr lang="en-US" sz="1000">
                          <a:effectLst/>
                        </a:rPr>
                        <a:t>(ɔmi</a:t>
                      </a:r>
                      <a:r>
                        <a:rPr lang="en-GB" sz="1000">
                          <a:effectLst/>
                        </a:rPr>
                        <a:t> [M]), </a:t>
                      </a:r>
                      <a:r>
                        <a:rPr lang="ko-KR" sz="1000">
                          <a:effectLst/>
                        </a:rPr>
                        <a:t>부모 </a:t>
                      </a:r>
                      <a:r>
                        <a:rPr lang="en-US" sz="1000">
                          <a:effectLst/>
                        </a:rPr>
                        <a:t>(pumo </a:t>
                      </a:r>
                      <a:r>
                        <a:rPr lang="ko-KR" sz="1000">
                          <a:effectLst/>
                        </a:rPr>
                        <a:t>父母</a:t>
                      </a:r>
                      <a:r>
                        <a:rPr lang="en-GB" sz="1000">
                          <a:effectLst/>
                        </a:rPr>
                        <a:t> [</a:t>
                      </a:r>
                      <a:r>
                        <a:rPr lang="en-US" sz="1000">
                          <a:effectLst/>
                        </a:rPr>
                        <a:t>P])</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890241430"/>
                  </a:ext>
                </a:extLst>
              </a:tr>
              <a:tr h="519186">
                <a:tc>
                  <a:txBody>
                    <a:bodyPr/>
                    <a:lstStyle/>
                    <a:p>
                      <a:pPr algn="just">
                        <a:lnSpc>
                          <a:spcPct val="107000"/>
                        </a:lnSpc>
                        <a:spcAft>
                          <a:spcPts val="800"/>
                        </a:spcAft>
                      </a:pPr>
                      <a:r>
                        <a:rPr lang="ja-JP" altLang="en-US" sz="1000" dirty="0">
                          <a:effectLst/>
                          <a:latin typeface="Times New Roman" panose="02020603050405020304" pitchFamily="18" charset="0"/>
                          <a:ea typeface="游明朝" panose="02020400000000000000" pitchFamily="18" charset="-128"/>
                          <a:cs typeface="Arial" panose="020B0604020202020204" pitchFamily="34" charset="0"/>
                        </a:rPr>
                        <a:t>自由形態素</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000">
                          <a:effectLst/>
                        </a:rPr>
                        <a:t>fils </a:t>
                      </a:r>
                      <a:endParaRPr lang="ja-JP" sz="1200">
                        <a:effectLst/>
                      </a:endParaRPr>
                    </a:p>
                    <a:p>
                      <a:pPr algn="just">
                        <a:lnSpc>
                          <a:spcPct val="107000"/>
                        </a:lnSpc>
                        <a:spcAft>
                          <a:spcPts val="800"/>
                        </a:spcAft>
                      </a:pPr>
                      <a:r>
                        <a:rPr lang="fr-CA" sz="1000">
                          <a:effectLst/>
                        </a:rPr>
                        <a:t>fille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000" dirty="0" err="1">
                          <a:effectLst/>
                        </a:rPr>
                        <a:t>hijo</a:t>
                      </a:r>
                      <a:r>
                        <a:rPr lang="fr-CA" sz="1000" dirty="0">
                          <a:effectLst/>
                        </a:rPr>
                        <a:t> </a:t>
                      </a:r>
                      <a:r>
                        <a:rPr lang="fr-FR" sz="1200" dirty="0">
                          <a:effectLst/>
                        </a:rPr>
                        <a:t>[</a:t>
                      </a:r>
                      <a:r>
                        <a:rPr lang="ja-JP" altLang="en-US" sz="1000" dirty="0">
                          <a:effectLst/>
                        </a:rPr>
                        <a:t>息子</a:t>
                      </a:r>
                      <a:r>
                        <a:rPr lang="fr-CA" sz="1000" dirty="0">
                          <a:effectLst/>
                        </a:rPr>
                        <a:t>],</a:t>
                      </a:r>
                      <a:endParaRPr lang="ja-JP" sz="1200" dirty="0">
                        <a:effectLst/>
                      </a:endParaRPr>
                    </a:p>
                    <a:p>
                      <a:pPr algn="just">
                        <a:lnSpc>
                          <a:spcPct val="107000"/>
                        </a:lnSpc>
                        <a:spcAft>
                          <a:spcPts val="800"/>
                        </a:spcAft>
                      </a:pPr>
                      <a:r>
                        <a:rPr lang="fr-CA" sz="1000" dirty="0" err="1">
                          <a:effectLst/>
                        </a:rPr>
                        <a:t>hija</a:t>
                      </a:r>
                      <a:r>
                        <a:rPr lang="fr-CA" sz="1000" dirty="0">
                          <a:effectLst/>
                        </a:rPr>
                        <a:t> [f</a:t>
                      </a:r>
                      <a:r>
                        <a:rPr lang="ja-JP" altLang="en-US" sz="1000" dirty="0">
                          <a:effectLst/>
                        </a:rPr>
                        <a:t>娘</a:t>
                      </a:r>
                      <a:r>
                        <a:rPr lang="fr-CA" sz="1000" dirty="0">
                          <a:effectLst/>
                        </a:rPr>
                        <a:t>]</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ja-JP" sz="1000">
                          <a:effectLst/>
                        </a:rPr>
                        <a:t>子</a:t>
                      </a:r>
                      <a:r>
                        <a:rPr lang="fr-CA" sz="1000">
                          <a:effectLst/>
                        </a:rPr>
                        <a:t> (ko [E])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ja-JP" sz="1000" dirty="0">
                          <a:effectLst/>
                        </a:rPr>
                        <a:t>자식 </a:t>
                      </a:r>
                      <a:r>
                        <a:rPr lang="en-US" sz="1000" dirty="0">
                          <a:effectLst/>
                        </a:rPr>
                        <a:t>(</a:t>
                      </a:r>
                      <a:r>
                        <a:rPr lang="en-US" sz="1000" dirty="0" err="1">
                          <a:effectLst/>
                        </a:rPr>
                        <a:t>jasik</a:t>
                      </a:r>
                      <a:r>
                        <a:rPr lang="en-US" sz="1000" spc="-15" dirty="0">
                          <a:effectLst/>
                        </a:rPr>
                        <a:t> </a:t>
                      </a:r>
                      <a:r>
                        <a:rPr lang="ja-JP" sz="1000" spc="-15" dirty="0">
                          <a:effectLst/>
                        </a:rPr>
                        <a:t>子息 </a:t>
                      </a:r>
                      <a:r>
                        <a:rPr lang="en-GB" sz="1000" dirty="0">
                          <a:effectLst/>
                        </a:rPr>
                        <a:t>[E]</a:t>
                      </a:r>
                      <a:r>
                        <a:rPr lang="en-US" sz="1000" spc="-15" dirty="0">
                          <a:effectLst/>
                        </a:rPr>
                        <a:t>)</a:t>
                      </a:r>
                      <a:r>
                        <a:rPr lang="en-GB" sz="1000" dirty="0">
                          <a:effectLst/>
                        </a:rPr>
                        <a:t>, </a:t>
                      </a:r>
                      <a:r>
                        <a:rPr lang="ja-JP" sz="1000" dirty="0">
                          <a:effectLst/>
                        </a:rPr>
                        <a:t>새끼 </a:t>
                      </a:r>
                      <a:r>
                        <a:rPr lang="en-US" sz="1000" dirty="0">
                          <a:effectLst/>
                        </a:rPr>
                        <a:t>(</a:t>
                      </a:r>
                      <a:r>
                        <a:rPr lang="en-US" sz="1000" dirty="0" err="1">
                          <a:effectLst/>
                        </a:rPr>
                        <a:t>sɛkki</a:t>
                      </a:r>
                      <a:r>
                        <a:rPr lang="en-GB" sz="1000" dirty="0">
                          <a:effectLst/>
                        </a:rPr>
                        <a:t> [E/B]</a:t>
                      </a:r>
                      <a:r>
                        <a:rPr lang="en-US" sz="1000" spc="-15" dirty="0">
                          <a:effectLst/>
                        </a:rPr>
                        <a:t>)</a:t>
                      </a:r>
                      <a:r>
                        <a:rPr lang="en-GB" sz="1000" dirty="0">
                          <a:effectLst/>
                        </a:rPr>
                        <a:t>, </a:t>
                      </a:r>
                      <a:r>
                        <a:rPr lang="ja-JP" sz="1000" dirty="0">
                          <a:effectLst/>
                        </a:rPr>
                        <a:t>딸 </a:t>
                      </a:r>
                      <a:r>
                        <a:rPr lang="en-US" sz="1000" dirty="0">
                          <a:effectLst/>
                        </a:rPr>
                        <a:t>(</a:t>
                      </a:r>
                      <a:r>
                        <a:rPr lang="en-US" sz="1000" dirty="0" err="1">
                          <a:effectLst/>
                        </a:rPr>
                        <a:t>ttal</a:t>
                      </a:r>
                      <a:r>
                        <a:rPr lang="en-US" sz="1000" dirty="0">
                          <a:effectLst/>
                        </a:rPr>
                        <a:t> [f</a:t>
                      </a:r>
                      <a:r>
                        <a:rPr lang="ja-JP" altLang="en-US" sz="1000" dirty="0">
                          <a:effectLst/>
                        </a:rPr>
                        <a:t>娘</a:t>
                      </a:r>
                      <a:r>
                        <a:rPr lang="en-US" sz="1000" dirty="0">
                          <a:effectLst/>
                        </a:rPr>
                        <a:t>]</a:t>
                      </a:r>
                      <a:r>
                        <a:rPr lang="en-US" sz="1000" spc="-15" dirty="0">
                          <a:effectLst/>
                        </a:rPr>
                        <a:t>)</a:t>
                      </a:r>
                      <a:r>
                        <a:rPr lang="en-US" sz="1000" dirty="0">
                          <a:effectLst/>
                        </a:rPr>
                        <a:t>, </a:t>
                      </a:r>
                      <a:r>
                        <a:rPr lang="ja-JP" sz="1000" spc="-15" dirty="0">
                          <a:effectLst/>
                        </a:rPr>
                        <a:t>아들 </a:t>
                      </a:r>
                      <a:r>
                        <a:rPr lang="en-US" sz="1000" dirty="0">
                          <a:effectLst/>
                        </a:rPr>
                        <a:t>(</a:t>
                      </a:r>
                      <a:r>
                        <a:rPr lang="en-GB" sz="1000" spc="-15" dirty="0" err="1">
                          <a:effectLst/>
                        </a:rPr>
                        <a:t>adl</a:t>
                      </a:r>
                      <a:r>
                        <a:rPr lang="en-GB" sz="1000" dirty="0" err="1">
                          <a:effectLst/>
                        </a:rPr>
                        <a:t>ɨl</a:t>
                      </a:r>
                      <a:r>
                        <a:rPr lang="en-GB" sz="1000" dirty="0">
                          <a:effectLst/>
                        </a:rPr>
                        <a:t> [</a:t>
                      </a:r>
                      <a:r>
                        <a:rPr lang="ja-JP" altLang="en-US" sz="1000" dirty="0">
                          <a:effectLst/>
                        </a:rPr>
                        <a:t>息子</a:t>
                      </a:r>
                      <a:r>
                        <a:rPr lang="en-GB" sz="1000" dirty="0">
                          <a:effectLst/>
                        </a:rPr>
                        <a:t>]</a:t>
                      </a:r>
                      <a:r>
                        <a:rPr lang="en-US" sz="1000" spc="-15" dirty="0">
                          <a:effectLst/>
                        </a:rPr>
                        <a:t>)</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1380384511"/>
                  </a:ext>
                </a:extLst>
              </a:tr>
              <a:tr h="519186">
                <a:tc>
                  <a:txBody>
                    <a:bodyPr/>
                    <a:lstStyle/>
                    <a:p>
                      <a:pPr algn="just">
                        <a:lnSpc>
                          <a:spcPct val="107000"/>
                        </a:lnSpc>
                        <a:spcAft>
                          <a:spcPts val="800"/>
                        </a:spcAft>
                      </a:pPr>
                      <a:r>
                        <a:rPr lang="ja-JP" altLang="en-US" sz="1000" dirty="0">
                          <a:effectLst/>
                          <a:latin typeface="Times New Roman" panose="02020603050405020304" pitchFamily="18" charset="0"/>
                          <a:ea typeface="游明朝" panose="02020400000000000000" pitchFamily="18" charset="-128"/>
                          <a:cs typeface="Arial" panose="020B0604020202020204" pitchFamily="34" charset="0"/>
                        </a:rPr>
                        <a:t>自由形態素</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000" dirty="0">
                          <a:effectLst/>
                        </a:rPr>
                        <a:t>frère </a:t>
                      </a:r>
                      <a:endParaRPr lang="ja-JP" sz="1200" dirty="0">
                        <a:effectLst/>
                      </a:endParaRPr>
                    </a:p>
                    <a:p>
                      <a:pPr algn="just">
                        <a:lnSpc>
                          <a:spcPct val="107000"/>
                        </a:lnSpc>
                        <a:spcAft>
                          <a:spcPts val="800"/>
                        </a:spcAft>
                      </a:pPr>
                      <a:r>
                        <a:rPr lang="fr-CA" sz="1000" dirty="0">
                          <a:effectLst/>
                        </a:rPr>
                        <a:t>sœur</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000" dirty="0" err="1">
                          <a:effectLst/>
                        </a:rPr>
                        <a:t>hermano</a:t>
                      </a:r>
                      <a:r>
                        <a:rPr lang="fr-CA" sz="1000" dirty="0">
                          <a:effectLst/>
                        </a:rPr>
                        <a:t> </a:t>
                      </a:r>
                      <a:r>
                        <a:rPr lang="en-GB" sz="1000" dirty="0">
                          <a:effectLst/>
                        </a:rPr>
                        <a:t>[</a:t>
                      </a:r>
                      <a:r>
                        <a:rPr lang="ja-JP" altLang="en-US" sz="1000" dirty="0">
                          <a:effectLst/>
                        </a:rPr>
                        <a:t>兄弟</a:t>
                      </a:r>
                      <a:r>
                        <a:rPr lang="en-GB" sz="1000" dirty="0">
                          <a:effectLst/>
                        </a:rPr>
                        <a:t>], </a:t>
                      </a:r>
                      <a:r>
                        <a:rPr lang="fr-CA" sz="1000" dirty="0" err="1">
                          <a:effectLst/>
                        </a:rPr>
                        <a:t>hermana</a:t>
                      </a:r>
                      <a:r>
                        <a:rPr lang="fr-CA" sz="1000" dirty="0">
                          <a:effectLst/>
                        </a:rPr>
                        <a:t> </a:t>
                      </a:r>
                      <a:r>
                        <a:rPr lang="en-GB" sz="1000" dirty="0">
                          <a:effectLst/>
                        </a:rPr>
                        <a:t>[</a:t>
                      </a:r>
                      <a:r>
                        <a:rPr lang="ja-JP" altLang="en-US" sz="1000" dirty="0">
                          <a:effectLst/>
                        </a:rPr>
                        <a:t>姉妹</a:t>
                      </a:r>
                      <a:r>
                        <a:rPr lang="en-GB" sz="1000" dirty="0">
                          <a:effectLst/>
                        </a:rPr>
                        <a:t>]</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l">
                        <a:lnSpc>
                          <a:spcPct val="107000"/>
                        </a:lnSpc>
                        <a:spcAft>
                          <a:spcPts val="800"/>
                        </a:spcAft>
                      </a:pPr>
                      <a:r>
                        <a:rPr lang="ja-JP" sz="1000">
                          <a:effectLst/>
                        </a:rPr>
                        <a:t>兄弟 </a:t>
                      </a:r>
                      <a:r>
                        <a:rPr lang="en-GB" sz="1000">
                          <a:effectLst/>
                        </a:rPr>
                        <a:t>(kyōdai [fr</a:t>
                      </a:r>
                      <a:r>
                        <a:rPr lang="en-US" sz="1000">
                          <a:effectLst/>
                        </a:rPr>
                        <a:t>ère</a:t>
                      </a:r>
                      <a:r>
                        <a:rPr lang="en-GB" sz="1000">
                          <a:effectLst/>
                        </a:rPr>
                        <a:t>]), </a:t>
                      </a:r>
                      <a:r>
                        <a:rPr lang="ja-JP" sz="1000">
                          <a:effectLst/>
                        </a:rPr>
                        <a:t>姉妹 </a:t>
                      </a:r>
                      <a:r>
                        <a:rPr lang="en-GB" sz="1000">
                          <a:effectLst/>
                        </a:rPr>
                        <a:t>(shimai [</a:t>
                      </a:r>
                      <a:r>
                        <a:rPr lang="en-US" sz="1000">
                          <a:effectLst/>
                        </a:rPr>
                        <a:t>sœur</a:t>
                      </a:r>
                      <a:r>
                        <a:rPr lang="en-GB" sz="1000">
                          <a:effectLst/>
                        </a:rPr>
                        <a:t>])</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ja-JP" sz="1000" dirty="0">
                          <a:effectLst/>
                        </a:rPr>
                        <a:t>형제 </a:t>
                      </a:r>
                      <a:r>
                        <a:rPr lang="en-US" sz="1000" dirty="0">
                          <a:effectLst/>
                        </a:rPr>
                        <a:t>(</a:t>
                      </a:r>
                      <a:r>
                        <a:rPr lang="en-GB" sz="1000" dirty="0" err="1">
                          <a:effectLst/>
                        </a:rPr>
                        <a:t>hyɔŋje</a:t>
                      </a:r>
                      <a:r>
                        <a:rPr lang="en-GB" sz="1000" dirty="0">
                          <a:effectLst/>
                        </a:rPr>
                        <a:t> </a:t>
                      </a:r>
                      <a:r>
                        <a:rPr lang="ja-JP" sz="1000" spc="-15" dirty="0">
                          <a:effectLst/>
                        </a:rPr>
                        <a:t>兄弟 </a:t>
                      </a:r>
                      <a:r>
                        <a:rPr lang="en-GB" sz="1000" dirty="0">
                          <a:effectLst/>
                        </a:rPr>
                        <a:t>[frère]</a:t>
                      </a:r>
                      <a:r>
                        <a:rPr lang="en-GB" sz="1000" spc="-15" dirty="0">
                          <a:effectLst/>
                        </a:rPr>
                        <a:t>)</a:t>
                      </a:r>
                      <a:r>
                        <a:rPr lang="en-GB" sz="1000" dirty="0">
                          <a:effectLst/>
                        </a:rPr>
                        <a:t>, </a:t>
                      </a:r>
                      <a:r>
                        <a:rPr lang="ja-JP" sz="1000" dirty="0">
                          <a:effectLst/>
                        </a:rPr>
                        <a:t>자매 </a:t>
                      </a:r>
                      <a:r>
                        <a:rPr lang="en-US" sz="1000" dirty="0">
                          <a:effectLst/>
                        </a:rPr>
                        <a:t>(</a:t>
                      </a:r>
                      <a:r>
                        <a:rPr lang="en-US" sz="1000" dirty="0" err="1">
                          <a:effectLst/>
                        </a:rPr>
                        <a:t>jamɛ</a:t>
                      </a:r>
                      <a:r>
                        <a:rPr lang="en-US" sz="1000" dirty="0">
                          <a:effectLst/>
                        </a:rPr>
                        <a:t> </a:t>
                      </a:r>
                      <a:r>
                        <a:rPr lang="ja-JP" sz="1000" spc="-15" dirty="0">
                          <a:effectLst/>
                        </a:rPr>
                        <a:t>姊妹 </a:t>
                      </a:r>
                      <a:r>
                        <a:rPr lang="en-GB" sz="1000" dirty="0">
                          <a:effectLst/>
                        </a:rPr>
                        <a:t>[</a:t>
                      </a:r>
                      <a:r>
                        <a:rPr lang="en-GB" sz="1000" dirty="0" err="1">
                          <a:effectLst/>
                        </a:rPr>
                        <a:t>sœur</a:t>
                      </a:r>
                      <a:r>
                        <a:rPr lang="en-GB" sz="1000" dirty="0">
                          <a:effectLst/>
                        </a:rPr>
                        <a:t>]</a:t>
                      </a:r>
                      <a:r>
                        <a:rPr lang="en-GB" sz="1000" spc="-15" dirty="0">
                          <a:effectLst/>
                        </a:rPr>
                        <a:t>)</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66996283"/>
                  </a:ext>
                </a:extLst>
              </a:tr>
              <a:tr h="245992">
                <a:tc>
                  <a:txBody>
                    <a:bodyPr/>
                    <a:lstStyle/>
                    <a:p>
                      <a:pPr algn="just">
                        <a:lnSpc>
                          <a:spcPct val="107000"/>
                        </a:lnSpc>
                        <a:spcAft>
                          <a:spcPts val="800"/>
                        </a:spcAft>
                      </a:pPr>
                      <a:r>
                        <a:rPr lang="ja-JP" altLang="en-US" sz="1000" dirty="0">
                          <a:effectLst/>
                          <a:latin typeface="Times New Roman" panose="02020603050405020304" pitchFamily="18" charset="0"/>
                          <a:ea typeface="游明朝" panose="02020400000000000000" pitchFamily="18" charset="-128"/>
                          <a:cs typeface="Arial" panose="020B0604020202020204" pitchFamily="34" charset="0"/>
                        </a:rPr>
                        <a:t>拘束形態素</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endParaRPr lang="ja-JP" sz="1100">
                        <a:effectLst/>
                        <a:latin typeface="Calibri" panose="020F0502020204030204" pitchFamily="34" charset="0"/>
                        <a:cs typeface="Arial" panose="020B0604020202020204" pitchFamily="34" charset="0"/>
                      </a:endParaRPr>
                    </a:p>
                  </a:txBody>
                  <a:tcPr marL="68580" marR="68580" marT="0" marB="0"/>
                </a:tc>
                <a:tc>
                  <a:txBody>
                    <a:bodyPr/>
                    <a:lstStyle/>
                    <a:p>
                      <a:endParaRPr lang="ja-JP" sz="1100" dirty="0">
                        <a:effectLst/>
                        <a:latin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ja-JP" sz="1000">
                          <a:effectLst/>
                        </a:rPr>
                        <a:t>母 </a:t>
                      </a:r>
                      <a:r>
                        <a:rPr lang="en-GB" sz="1000">
                          <a:effectLst/>
                        </a:rPr>
                        <a:t>(bo -[M])</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ja-JP" sz="1000">
                          <a:effectLst/>
                        </a:rPr>
                        <a:t>모 </a:t>
                      </a:r>
                      <a:r>
                        <a:rPr lang="en-US" sz="1000">
                          <a:effectLst/>
                        </a:rPr>
                        <a:t>(</a:t>
                      </a:r>
                      <a:r>
                        <a:rPr lang="fr-FR" sz="1000" kern="1200">
                          <a:effectLst/>
                        </a:rPr>
                        <a:t>mo - </a:t>
                      </a:r>
                      <a:r>
                        <a:rPr lang="ja-JP" sz="1000">
                          <a:effectLst/>
                        </a:rPr>
                        <a:t>母 </a:t>
                      </a:r>
                      <a:r>
                        <a:rPr lang="fr-CA" sz="1000">
                          <a:effectLst/>
                        </a:rPr>
                        <a:t>[M]</a:t>
                      </a:r>
                      <a:r>
                        <a:rPr lang="en-US" sz="1000">
                          <a:effectLst/>
                        </a:rPr>
                        <a:t>)</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3439960278"/>
                  </a:ext>
                </a:extLst>
              </a:tr>
              <a:tr h="180896">
                <a:tc>
                  <a:txBody>
                    <a:bodyPr/>
                    <a:lstStyle/>
                    <a:p>
                      <a:pPr algn="just">
                        <a:lnSpc>
                          <a:spcPct val="107000"/>
                        </a:lnSpc>
                        <a:spcAft>
                          <a:spcPts val="800"/>
                        </a:spcAft>
                      </a:pPr>
                      <a:r>
                        <a:rPr lang="ja-JP" altLang="en-US" sz="1000" dirty="0">
                          <a:effectLst/>
                          <a:latin typeface="Times New Roman" panose="02020603050405020304" pitchFamily="18" charset="0"/>
                          <a:ea typeface="游明朝" panose="02020400000000000000" pitchFamily="18" charset="-128"/>
                          <a:cs typeface="Arial" panose="020B0604020202020204" pitchFamily="34" charset="0"/>
                        </a:rPr>
                        <a:t>拘束形態素</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endParaRPr lang="ja-JP" sz="1100" dirty="0">
                        <a:effectLst/>
                        <a:latin typeface="Calibri" panose="020F0502020204030204" pitchFamily="34" charset="0"/>
                        <a:cs typeface="Arial" panose="020B0604020202020204" pitchFamily="34" charset="0"/>
                      </a:endParaRPr>
                    </a:p>
                  </a:txBody>
                  <a:tcPr marL="68580" marR="68580" marT="0" marB="0"/>
                </a:tc>
                <a:tc>
                  <a:txBody>
                    <a:bodyPr/>
                    <a:lstStyle/>
                    <a:p>
                      <a:endParaRPr lang="ja-JP" sz="1100">
                        <a:effectLst/>
                        <a:latin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ja-JP" sz="1000">
                          <a:effectLst/>
                        </a:rPr>
                        <a:t>子 </a:t>
                      </a:r>
                      <a:r>
                        <a:rPr lang="fr-CA" sz="1000">
                          <a:effectLst/>
                        </a:rPr>
                        <a:t>(shi- [E])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ja-JP" sz="1000" dirty="0">
                          <a:effectLst/>
                        </a:rPr>
                        <a:t>자</a:t>
                      </a:r>
                      <a:r>
                        <a:rPr lang="en-US" sz="1000" dirty="0">
                          <a:effectLst/>
                        </a:rPr>
                        <a:t> (ja- </a:t>
                      </a:r>
                      <a:r>
                        <a:rPr lang="ja-JP" sz="1000" spc="-15" dirty="0">
                          <a:effectLst/>
                        </a:rPr>
                        <a:t>子 </a:t>
                      </a:r>
                      <a:r>
                        <a:rPr lang="fr-CA" sz="1000" dirty="0">
                          <a:effectLst/>
                        </a:rPr>
                        <a:t>[E])</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2932091495"/>
                  </a:ext>
                </a:extLst>
              </a:tr>
            </a:tbl>
          </a:graphicData>
        </a:graphic>
      </p:graphicFrame>
      <p:sp>
        <p:nvSpPr>
          <p:cNvPr id="3" name="テキスト ボックス 2">
            <a:extLst>
              <a:ext uri="{FF2B5EF4-FFF2-40B4-BE49-F238E27FC236}">
                <a16:creationId xmlns:a16="http://schemas.microsoft.com/office/drawing/2014/main" id="{5A06E736-8E0A-9DD5-DA1D-8A5C97074B11}"/>
              </a:ext>
            </a:extLst>
          </p:cNvPr>
          <p:cNvSpPr txBox="1"/>
          <p:nvPr/>
        </p:nvSpPr>
        <p:spPr>
          <a:xfrm>
            <a:off x="9049789" y="5019843"/>
            <a:ext cx="2837411" cy="646331"/>
          </a:xfrm>
          <a:prstGeom prst="rect">
            <a:avLst/>
          </a:prstGeom>
          <a:noFill/>
          <a:ln>
            <a:solidFill>
              <a:srgbClr val="FF0000"/>
            </a:solidFill>
          </a:ln>
        </p:spPr>
        <p:txBody>
          <a:bodyPr wrap="square">
            <a:spAutoFit/>
          </a:bodyPr>
          <a:lstStyle/>
          <a:p>
            <a:pPr marL="0" indent="0">
              <a:buNone/>
            </a:pPr>
            <a:r>
              <a:rPr kumimoji="1" lang="fr-CA" altLang="ja-JP" dirty="0"/>
              <a:t>M=</a:t>
            </a:r>
            <a:r>
              <a:rPr kumimoji="1" lang="ja-JP" altLang="en-US" dirty="0"/>
              <a:t>母、</a:t>
            </a:r>
            <a:r>
              <a:rPr kumimoji="1" lang="fr-CA" altLang="ja-JP" dirty="0"/>
              <a:t>F=</a:t>
            </a:r>
            <a:r>
              <a:rPr kumimoji="1" lang="ja-JP" altLang="en-US" dirty="0"/>
              <a:t>父、</a:t>
            </a:r>
            <a:r>
              <a:rPr kumimoji="1" lang="en-US" altLang="ja-JP" dirty="0"/>
              <a:t>P=</a:t>
            </a:r>
            <a:r>
              <a:rPr kumimoji="1" lang="ja-JP" altLang="en-US" dirty="0"/>
              <a:t>親、</a:t>
            </a:r>
            <a:r>
              <a:rPr kumimoji="1" lang="en-US" altLang="ja-JP" dirty="0"/>
              <a:t>E</a:t>
            </a:r>
            <a:r>
              <a:rPr kumimoji="1" lang="fr-CA" altLang="ja-JP" dirty="0"/>
              <a:t>=</a:t>
            </a:r>
            <a:r>
              <a:rPr kumimoji="1" lang="ja-JP" altLang="en-US" dirty="0"/>
              <a:t>子、</a:t>
            </a:r>
            <a:r>
              <a:rPr kumimoji="1" lang="en-US" altLang="ja-JP" dirty="0"/>
              <a:t>B=baby</a:t>
            </a:r>
          </a:p>
        </p:txBody>
      </p:sp>
    </p:spTree>
    <p:extLst>
      <p:ext uri="{BB962C8B-B14F-4D97-AF65-F5344CB8AC3E}">
        <p14:creationId xmlns:p14="http://schemas.microsoft.com/office/powerpoint/2010/main" val="10292559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80602B-D99E-0DFF-A2D1-E0481D35BABD}"/>
              </a:ext>
            </a:extLst>
          </p:cNvPr>
          <p:cNvSpPr>
            <a:spLocks noGrp="1"/>
          </p:cNvSpPr>
          <p:nvPr>
            <p:ph type="title"/>
          </p:nvPr>
        </p:nvSpPr>
        <p:spPr/>
        <p:txBody>
          <a:bodyPr/>
          <a:lstStyle/>
          <a:p>
            <a:r>
              <a:rPr kumimoji="1" lang="ja-JP" altLang="en-US" dirty="0"/>
              <a:t>仏西語の例</a:t>
            </a:r>
          </a:p>
        </p:txBody>
      </p:sp>
      <p:graphicFrame>
        <p:nvGraphicFramePr>
          <p:cNvPr id="4" name="コンテンツ プレースホルダー 3">
            <a:extLst>
              <a:ext uri="{FF2B5EF4-FFF2-40B4-BE49-F238E27FC236}">
                <a16:creationId xmlns:a16="http://schemas.microsoft.com/office/drawing/2014/main" id="{9FBF8C0A-AC94-35BA-782E-1969B9263486}"/>
              </a:ext>
            </a:extLst>
          </p:cNvPr>
          <p:cNvGraphicFramePr>
            <a:graphicFrameLocks noGrp="1"/>
          </p:cNvGraphicFramePr>
          <p:nvPr>
            <p:ph idx="1"/>
            <p:extLst>
              <p:ext uri="{D42A27DB-BD31-4B8C-83A1-F6EECF244321}">
                <p14:modId xmlns:p14="http://schemas.microsoft.com/office/powerpoint/2010/main" val="2040169510"/>
              </p:ext>
            </p:extLst>
          </p:nvPr>
        </p:nvGraphicFramePr>
        <p:xfrm>
          <a:off x="3400425" y="2091517"/>
          <a:ext cx="5391150" cy="2811780"/>
        </p:xfrm>
        <a:graphic>
          <a:graphicData uri="http://schemas.openxmlformats.org/drawingml/2006/table">
            <a:tbl>
              <a:tblPr bandRow="1">
                <a:tableStyleId>{5C22544A-7EE6-4342-B048-85BDC9FD1C3A}</a:tableStyleId>
              </a:tblPr>
              <a:tblGrid>
                <a:gridCol w="330679">
                  <a:extLst>
                    <a:ext uri="{9D8B030D-6E8A-4147-A177-3AD203B41FA5}">
                      <a16:colId xmlns:a16="http://schemas.microsoft.com/office/drawing/2014/main" val="1219215836"/>
                    </a:ext>
                  </a:extLst>
                </a:gridCol>
                <a:gridCol w="1269402">
                  <a:extLst>
                    <a:ext uri="{9D8B030D-6E8A-4147-A177-3AD203B41FA5}">
                      <a16:colId xmlns:a16="http://schemas.microsoft.com/office/drawing/2014/main" val="1453115238"/>
                    </a:ext>
                  </a:extLst>
                </a:gridCol>
                <a:gridCol w="509030">
                  <a:extLst>
                    <a:ext uri="{9D8B030D-6E8A-4147-A177-3AD203B41FA5}">
                      <a16:colId xmlns:a16="http://schemas.microsoft.com/office/drawing/2014/main" val="3600983826"/>
                    </a:ext>
                  </a:extLst>
                </a:gridCol>
                <a:gridCol w="1091686">
                  <a:extLst>
                    <a:ext uri="{9D8B030D-6E8A-4147-A177-3AD203B41FA5}">
                      <a16:colId xmlns:a16="http://schemas.microsoft.com/office/drawing/2014/main" val="2789587607"/>
                    </a:ext>
                  </a:extLst>
                </a:gridCol>
                <a:gridCol w="509030">
                  <a:extLst>
                    <a:ext uri="{9D8B030D-6E8A-4147-A177-3AD203B41FA5}">
                      <a16:colId xmlns:a16="http://schemas.microsoft.com/office/drawing/2014/main" val="953002007"/>
                    </a:ext>
                  </a:extLst>
                </a:gridCol>
                <a:gridCol w="1176101">
                  <a:extLst>
                    <a:ext uri="{9D8B030D-6E8A-4147-A177-3AD203B41FA5}">
                      <a16:colId xmlns:a16="http://schemas.microsoft.com/office/drawing/2014/main" val="491743455"/>
                    </a:ext>
                  </a:extLst>
                </a:gridCol>
                <a:gridCol w="505222">
                  <a:extLst>
                    <a:ext uri="{9D8B030D-6E8A-4147-A177-3AD203B41FA5}">
                      <a16:colId xmlns:a16="http://schemas.microsoft.com/office/drawing/2014/main" val="1756425126"/>
                    </a:ext>
                  </a:extLst>
                </a:gridCol>
              </a:tblGrid>
              <a:tr h="234315">
                <a:tc>
                  <a:txBody>
                    <a:bodyPr/>
                    <a:lstStyle/>
                    <a:p>
                      <a:pPr algn="just">
                        <a:lnSpc>
                          <a:spcPct val="107000"/>
                        </a:lnSpc>
                        <a:spcAft>
                          <a:spcPts val="800"/>
                        </a:spcAft>
                      </a:pPr>
                      <a:r>
                        <a:rPr lang="fr-CA" sz="1200">
                          <a:effectLst/>
                          <a:highlight>
                            <a:srgbClr val="FFFFFF"/>
                          </a:highlight>
                        </a:rPr>
                        <a:t> </a:t>
                      </a:r>
                      <a:endParaRPr lang="ja-JP" sz="1200">
                        <a:effectLst/>
                        <a:latin typeface="Times New Roman" panose="02020603050405020304" pitchFamily="18" charset="0"/>
                        <a:ea typeface="ＭＳ 明朝" panose="02020609040205080304" pitchFamily="17" charset="-128"/>
                      </a:endParaRPr>
                    </a:p>
                  </a:txBody>
                  <a:tcPr marL="68580" marR="68580" marT="0" marB="0"/>
                </a:tc>
                <a:tc gridSpan="2">
                  <a:txBody>
                    <a:bodyPr/>
                    <a:lstStyle/>
                    <a:p>
                      <a:pPr algn="ctr">
                        <a:lnSpc>
                          <a:spcPct val="107000"/>
                        </a:lnSpc>
                        <a:spcAft>
                          <a:spcPts val="800"/>
                        </a:spcAft>
                      </a:pPr>
                      <a:r>
                        <a:rPr lang="fr-CA" sz="1200">
                          <a:effectLst/>
                          <a:highlight>
                            <a:srgbClr val="FFFFFF"/>
                          </a:highlight>
                        </a:rPr>
                        <a:t>Classique.fr</a:t>
                      </a:r>
                      <a:endParaRPr lang="ja-JP" sz="1200">
                        <a:effectLst/>
                        <a:latin typeface="Times New Roman" panose="02020603050405020304" pitchFamily="18" charset="0"/>
                        <a:ea typeface="ＭＳ 明朝" panose="02020609040205080304" pitchFamily="17" charset="-128"/>
                      </a:endParaRPr>
                    </a:p>
                  </a:txBody>
                  <a:tcPr marL="68580" marR="68580" marT="0" marB="0"/>
                </a:tc>
                <a:tc hMerge="1">
                  <a:txBody>
                    <a:bodyPr/>
                    <a:lstStyle/>
                    <a:p>
                      <a:endParaRPr kumimoji="1" lang="ja-JP" altLang="en-US"/>
                    </a:p>
                  </a:txBody>
                  <a:tcPr/>
                </a:tc>
                <a:tc gridSpan="2">
                  <a:txBody>
                    <a:bodyPr/>
                    <a:lstStyle/>
                    <a:p>
                      <a:pPr algn="ctr">
                        <a:lnSpc>
                          <a:spcPct val="107000"/>
                        </a:lnSpc>
                        <a:spcAft>
                          <a:spcPts val="800"/>
                        </a:spcAft>
                      </a:pPr>
                      <a:r>
                        <a:rPr lang="fr-CA" sz="1200">
                          <a:effectLst/>
                          <a:highlight>
                            <a:srgbClr val="FFFFFF"/>
                          </a:highlight>
                        </a:rPr>
                        <a:t>Wikip.fr</a:t>
                      </a:r>
                      <a:endParaRPr lang="ja-JP" sz="1200">
                        <a:effectLst/>
                        <a:latin typeface="Times New Roman" panose="02020603050405020304" pitchFamily="18" charset="0"/>
                        <a:ea typeface="ＭＳ 明朝" panose="02020609040205080304" pitchFamily="17" charset="-128"/>
                      </a:endParaRPr>
                    </a:p>
                  </a:txBody>
                  <a:tcPr marL="68580" marR="68580" marT="0" marB="0"/>
                </a:tc>
                <a:tc hMerge="1">
                  <a:txBody>
                    <a:bodyPr/>
                    <a:lstStyle/>
                    <a:p>
                      <a:endParaRPr kumimoji="1" lang="ja-JP" altLang="en-US"/>
                    </a:p>
                  </a:txBody>
                  <a:tcPr/>
                </a:tc>
                <a:tc gridSpan="2">
                  <a:txBody>
                    <a:bodyPr/>
                    <a:lstStyle/>
                    <a:p>
                      <a:pPr algn="ctr">
                        <a:lnSpc>
                          <a:spcPct val="107000"/>
                        </a:lnSpc>
                        <a:spcAft>
                          <a:spcPts val="800"/>
                        </a:spcAft>
                      </a:pPr>
                      <a:r>
                        <a:rPr lang="fr-CA" sz="1200">
                          <a:effectLst/>
                          <a:highlight>
                            <a:srgbClr val="FFFFFF"/>
                          </a:highlight>
                        </a:rPr>
                        <a:t>Wikip.es</a:t>
                      </a:r>
                      <a:endParaRPr lang="ja-JP" sz="1200">
                        <a:effectLst/>
                        <a:latin typeface="Times New Roman" panose="02020603050405020304" pitchFamily="18" charset="0"/>
                        <a:ea typeface="ＭＳ 明朝" panose="02020609040205080304" pitchFamily="17" charset="-128"/>
                      </a:endParaRPr>
                    </a:p>
                  </a:txBody>
                  <a:tcPr marL="68580" marR="68580" marT="0" marB="0"/>
                </a:tc>
                <a:tc hMerge="1">
                  <a:txBody>
                    <a:bodyPr/>
                    <a:lstStyle/>
                    <a:p>
                      <a:endParaRPr kumimoji="1" lang="ja-JP" altLang="en-US"/>
                    </a:p>
                  </a:txBody>
                  <a:tcPr/>
                </a:tc>
                <a:extLst>
                  <a:ext uri="{0D108BD9-81ED-4DB2-BD59-A6C34878D82A}">
                    <a16:rowId xmlns:a16="http://schemas.microsoft.com/office/drawing/2014/main" val="409404968"/>
                  </a:ext>
                </a:extLst>
              </a:tr>
              <a:tr h="234315">
                <a:tc>
                  <a:txBody>
                    <a:bodyPr/>
                    <a:lstStyle/>
                    <a:p>
                      <a:pPr algn="just">
                        <a:lnSpc>
                          <a:spcPct val="107000"/>
                        </a:lnSpc>
                        <a:spcAft>
                          <a:spcPts val="800"/>
                        </a:spcAft>
                      </a:pPr>
                      <a:r>
                        <a:rPr lang="fr-CA" sz="1200">
                          <a:effectLst/>
                          <a:highlight>
                            <a:srgbClr val="FFFFFF"/>
                          </a:highlight>
                        </a:rPr>
                        <a:t> </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a:effectLst/>
                          <a:highlight>
                            <a:srgbClr val="FFFFFF"/>
                          </a:highlight>
                        </a:rPr>
                        <a:t>NNH + NH.P</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occ</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a:effectLst/>
                          <a:highlight>
                            <a:srgbClr val="FFFFFF"/>
                          </a:highlight>
                        </a:rPr>
                        <a:t>NNH + NH.P</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occ</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a:effectLst/>
                          <a:highlight>
                            <a:srgbClr val="FFFFFF"/>
                          </a:highlight>
                        </a:rPr>
                        <a:t>NNH + NH.P</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occ</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3500267320"/>
                  </a:ext>
                </a:extLst>
              </a:tr>
              <a:tr h="234315">
                <a:tc>
                  <a:txBody>
                    <a:bodyPr/>
                    <a:lstStyle/>
                    <a:p>
                      <a:pPr algn="just">
                        <a:lnSpc>
                          <a:spcPct val="107000"/>
                        </a:lnSpc>
                        <a:spcAft>
                          <a:spcPts val="800"/>
                        </a:spcAft>
                      </a:pPr>
                      <a:r>
                        <a:rPr lang="fr-CA" sz="1200">
                          <a:effectLst/>
                          <a:highlight>
                            <a:srgbClr val="FFFFFF"/>
                          </a:highlight>
                        </a:rPr>
                        <a:t>1</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maison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1 432</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maison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1 201</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err="1">
                          <a:effectLst/>
                          <a:highlight>
                            <a:srgbClr val="D3D3D3"/>
                          </a:highlight>
                        </a:rPr>
                        <a:t>célula</a:t>
                      </a:r>
                      <a:r>
                        <a:rPr lang="fr-CA" sz="1200" i="1" dirty="0">
                          <a:effectLst/>
                          <a:highlight>
                            <a:srgbClr val="D3D3D3"/>
                          </a:highlight>
                        </a:rPr>
                        <a:t> madre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1 166</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1262089601"/>
                  </a:ext>
                </a:extLst>
              </a:tr>
              <a:tr h="234315">
                <a:tc>
                  <a:txBody>
                    <a:bodyPr/>
                    <a:lstStyle/>
                    <a:p>
                      <a:pPr algn="just">
                        <a:lnSpc>
                          <a:spcPct val="107000"/>
                        </a:lnSpc>
                        <a:spcAft>
                          <a:spcPts val="800"/>
                        </a:spcAft>
                      </a:pPr>
                      <a:r>
                        <a:rPr lang="fr-CA" sz="1200">
                          <a:effectLst/>
                          <a:highlight>
                            <a:srgbClr val="FFFFFF"/>
                          </a:highlight>
                        </a:rPr>
                        <a:t>2</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société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164</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carte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960</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err="1">
                          <a:effectLst/>
                          <a:highlight>
                            <a:srgbClr val="FFFFFF"/>
                          </a:highlight>
                        </a:rPr>
                        <a:t>grupo</a:t>
                      </a:r>
                      <a:r>
                        <a:rPr lang="fr-CA" sz="1200" i="1" dirty="0">
                          <a:effectLst/>
                          <a:highlight>
                            <a:srgbClr val="FFFFFF"/>
                          </a:highlight>
                        </a:rPr>
                        <a:t> </a:t>
                      </a:r>
                      <a:r>
                        <a:rPr lang="fr-CA" sz="1200" i="1" dirty="0" err="1">
                          <a:effectLst/>
                          <a:highlight>
                            <a:srgbClr val="FFFFFF"/>
                          </a:highlight>
                        </a:rPr>
                        <a:t>hermano</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326</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3792856161"/>
                  </a:ext>
                </a:extLst>
              </a:tr>
              <a:tr h="234315">
                <a:tc>
                  <a:txBody>
                    <a:bodyPr/>
                    <a:lstStyle/>
                    <a:p>
                      <a:pPr algn="just">
                        <a:lnSpc>
                          <a:spcPct val="107000"/>
                        </a:lnSpc>
                        <a:spcAft>
                          <a:spcPts val="800"/>
                        </a:spcAft>
                      </a:pPr>
                      <a:r>
                        <a:rPr lang="fr-CA" sz="1200">
                          <a:effectLst/>
                          <a:highlight>
                            <a:srgbClr val="FFFFFF"/>
                          </a:highlight>
                        </a:rPr>
                        <a:t>3</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pays frère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111</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société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703</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err="1">
                          <a:effectLst/>
                          <a:highlight>
                            <a:srgbClr val="FFFFFF"/>
                          </a:highlight>
                        </a:rPr>
                        <a:t>taxón</a:t>
                      </a:r>
                      <a:r>
                        <a:rPr lang="fr-CA" sz="1200" i="1" dirty="0">
                          <a:effectLst/>
                          <a:highlight>
                            <a:srgbClr val="FFFFFF"/>
                          </a:highlight>
                        </a:rPr>
                        <a:t> </a:t>
                      </a:r>
                      <a:r>
                        <a:rPr lang="fr-CA" sz="1200" i="1" dirty="0" err="1">
                          <a:effectLst/>
                          <a:highlight>
                            <a:srgbClr val="FFFFFF"/>
                          </a:highlight>
                        </a:rPr>
                        <a:t>hermano</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274</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2259664109"/>
                  </a:ext>
                </a:extLst>
              </a:tr>
              <a:tr h="234315">
                <a:tc>
                  <a:txBody>
                    <a:bodyPr/>
                    <a:lstStyle/>
                    <a:p>
                      <a:pPr algn="just">
                        <a:lnSpc>
                          <a:spcPct val="107000"/>
                        </a:lnSpc>
                        <a:spcAft>
                          <a:spcPts val="800"/>
                        </a:spcAft>
                      </a:pPr>
                      <a:r>
                        <a:rPr lang="fr-CA" sz="1200">
                          <a:effectLst/>
                          <a:highlight>
                            <a:srgbClr val="FFFFFF"/>
                          </a:highlight>
                        </a:rPr>
                        <a:t>4</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âme sœur</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83</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groupe frère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416</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err="1">
                          <a:effectLst/>
                          <a:highlight>
                            <a:srgbClr val="FFFFFF"/>
                          </a:highlight>
                        </a:rPr>
                        <a:t>ciudad</a:t>
                      </a:r>
                      <a:r>
                        <a:rPr lang="fr-CA" sz="1200" i="1" dirty="0">
                          <a:effectLst/>
                          <a:highlight>
                            <a:srgbClr val="FFFFFF"/>
                          </a:highlight>
                        </a:rPr>
                        <a:t> </a:t>
                      </a:r>
                      <a:r>
                        <a:rPr lang="fr-CA" sz="1200" i="1" dirty="0" err="1">
                          <a:effectLst/>
                          <a:highlight>
                            <a:srgbClr val="FFFFFF"/>
                          </a:highlight>
                        </a:rPr>
                        <a:t>hermana</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258</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694145464"/>
                  </a:ext>
                </a:extLst>
              </a:tr>
              <a:tr h="234315">
                <a:tc>
                  <a:txBody>
                    <a:bodyPr/>
                    <a:lstStyle/>
                    <a:p>
                      <a:pPr algn="just">
                        <a:lnSpc>
                          <a:spcPct val="107000"/>
                        </a:lnSpc>
                        <a:spcAft>
                          <a:spcPts val="800"/>
                        </a:spcAft>
                      </a:pPr>
                      <a:r>
                        <a:rPr lang="fr-CA" sz="1200">
                          <a:effectLst/>
                          <a:highlight>
                            <a:srgbClr val="FFFFFF"/>
                          </a:highlight>
                        </a:rPr>
                        <a:t>5</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parti frère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70</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cellule fille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140</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err="1">
                          <a:effectLst/>
                          <a:highlight>
                            <a:srgbClr val="D3D3D3"/>
                          </a:highlight>
                        </a:rPr>
                        <a:t>placa</a:t>
                      </a:r>
                      <a:r>
                        <a:rPr lang="fr-CA" sz="1200" i="1" dirty="0">
                          <a:effectLst/>
                          <a:highlight>
                            <a:srgbClr val="D3D3D3"/>
                          </a:highlight>
                        </a:rPr>
                        <a:t> madre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220</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1465007782"/>
                  </a:ext>
                </a:extLst>
              </a:tr>
              <a:tr h="234315">
                <a:tc>
                  <a:txBody>
                    <a:bodyPr/>
                    <a:lstStyle/>
                    <a:p>
                      <a:pPr algn="just">
                        <a:lnSpc>
                          <a:spcPct val="107000"/>
                        </a:lnSpc>
                        <a:spcAft>
                          <a:spcPts val="800"/>
                        </a:spcAft>
                      </a:pPr>
                      <a:r>
                        <a:rPr lang="fr-CA" sz="1200">
                          <a:effectLst/>
                          <a:highlight>
                            <a:srgbClr val="FFFFFF"/>
                          </a:highlight>
                        </a:rPr>
                        <a:t>6</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carte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36</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roche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132</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canal </a:t>
                      </a:r>
                      <a:r>
                        <a:rPr lang="fr-CA" sz="1200" i="1" dirty="0" err="1">
                          <a:effectLst/>
                          <a:highlight>
                            <a:srgbClr val="FFFFFF"/>
                          </a:highlight>
                        </a:rPr>
                        <a:t>hermano</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195</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1329071494"/>
                  </a:ext>
                </a:extLst>
              </a:tr>
              <a:tr h="234315">
                <a:tc>
                  <a:txBody>
                    <a:bodyPr/>
                    <a:lstStyle/>
                    <a:p>
                      <a:pPr algn="just">
                        <a:lnSpc>
                          <a:spcPct val="107000"/>
                        </a:lnSpc>
                        <a:spcAft>
                          <a:spcPts val="800"/>
                        </a:spcAft>
                      </a:pPr>
                      <a:r>
                        <a:rPr lang="fr-CA" sz="1200">
                          <a:effectLst/>
                          <a:highlight>
                            <a:srgbClr val="FFFFFF"/>
                          </a:highlight>
                        </a:rPr>
                        <a:t>7</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terre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26</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vaisseau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122</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err="1">
                          <a:effectLst/>
                          <a:highlight>
                            <a:srgbClr val="D3D3D3"/>
                          </a:highlight>
                        </a:rPr>
                        <a:t>roca</a:t>
                      </a:r>
                      <a:r>
                        <a:rPr lang="fr-CA" sz="1200" i="1" dirty="0">
                          <a:effectLst/>
                          <a:highlight>
                            <a:srgbClr val="D3D3D3"/>
                          </a:highlight>
                        </a:rPr>
                        <a:t> madre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174</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1632396148"/>
                  </a:ext>
                </a:extLst>
              </a:tr>
              <a:tr h="234315">
                <a:tc>
                  <a:txBody>
                    <a:bodyPr/>
                    <a:lstStyle/>
                    <a:p>
                      <a:pPr algn="just">
                        <a:lnSpc>
                          <a:spcPct val="107000"/>
                        </a:lnSpc>
                        <a:spcAft>
                          <a:spcPts val="800"/>
                        </a:spcAft>
                      </a:pPr>
                      <a:r>
                        <a:rPr lang="fr-CA" sz="1200">
                          <a:effectLst/>
                          <a:highlight>
                            <a:srgbClr val="FFFFFF"/>
                          </a:highlight>
                        </a:rPr>
                        <a:t>8</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roche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25</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église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122</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casa madre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173</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3344787071"/>
                  </a:ext>
                </a:extLst>
              </a:tr>
              <a:tr h="234315">
                <a:tc>
                  <a:txBody>
                    <a:bodyPr/>
                    <a:lstStyle/>
                    <a:p>
                      <a:pPr algn="just">
                        <a:lnSpc>
                          <a:spcPct val="107000"/>
                        </a:lnSpc>
                        <a:spcAft>
                          <a:spcPts val="800"/>
                        </a:spcAft>
                      </a:pPr>
                      <a:r>
                        <a:rPr lang="fr-CA" sz="1200">
                          <a:effectLst/>
                          <a:highlight>
                            <a:srgbClr val="FFFFFF"/>
                          </a:highlight>
                        </a:rPr>
                        <a:t>9</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société sœur</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20</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corps parent</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121</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err="1">
                          <a:effectLst/>
                          <a:highlight>
                            <a:srgbClr val="D3D3D3"/>
                          </a:highlight>
                        </a:rPr>
                        <a:t>célula</a:t>
                      </a:r>
                      <a:r>
                        <a:rPr lang="fr-CA" sz="1200" i="1" dirty="0">
                          <a:effectLst/>
                          <a:highlight>
                            <a:srgbClr val="D3D3D3"/>
                          </a:highlight>
                        </a:rPr>
                        <a:t> </a:t>
                      </a:r>
                      <a:r>
                        <a:rPr lang="fr-CA" sz="1200" i="1" dirty="0" err="1">
                          <a:effectLst/>
                          <a:highlight>
                            <a:srgbClr val="D3D3D3"/>
                          </a:highlight>
                        </a:rPr>
                        <a:t>hija</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171</a:t>
                      </a:r>
                      <a:endParaRPr lang="ja-JP" sz="120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3618941771"/>
                  </a:ext>
                </a:extLst>
              </a:tr>
              <a:tr h="234315">
                <a:tc>
                  <a:txBody>
                    <a:bodyPr/>
                    <a:lstStyle/>
                    <a:p>
                      <a:pPr algn="just">
                        <a:lnSpc>
                          <a:spcPct val="107000"/>
                        </a:lnSpc>
                        <a:spcAft>
                          <a:spcPts val="800"/>
                        </a:spcAft>
                      </a:pPr>
                      <a:r>
                        <a:rPr lang="fr-CA" sz="1200">
                          <a:effectLst/>
                          <a:highlight>
                            <a:srgbClr val="FFFFFF"/>
                          </a:highlight>
                        </a:rPr>
                        <a:t>10</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D3D3D3"/>
                          </a:highlight>
                        </a:rPr>
                        <a:t>cellule fille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a:effectLst/>
                          <a:highlight>
                            <a:srgbClr val="FFFFFF"/>
                          </a:highlight>
                        </a:rPr>
                        <a:t>18</a:t>
                      </a:r>
                      <a:endParaRPr lang="ja-JP" sz="120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a:effectLst/>
                          <a:highlight>
                            <a:srgbClr val="FFFFFF"/>
                          </a:highlight>
                        </a:rPr>
                        <a:t>plante mère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dirty="0">
                          <a:effectLst/>
                          <a:highlight>
                            <a:srgbClr val="FFFFFF"/>
                          </a:highlight>
                        </a:rPr>
                        <a:t>82</a:t>
                      </a:r>
                      <a:endParaRPr lang="ja-JP" sz="1200"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just">
                        <a:lnSpc>
                          <a:spcPct val="107000"/>
                        </a:lnSpc>
                        <a:spcAft>
                          <a:spcPts val="800"/>
                        </a:spcAft>
                      </a:pPr>
                      <a:r>
                        <a:rPr lang="fr-CA" sz="1200" i="1" dirty="0" err="1">
                          <a:effectLst/>
                          <a:highlight>
                            <a:srgbClr val="D3D3D3"/>
                          </a:highlight>
                        </a:rPr>
                        <a:t>iglesia</a:t>
                      </a:r>
                      <a:r>
                        <a:rPr lang="fr-CA" sz="1200" i="1" dirty="0">
                          <a:effectLst/>
                          <a:highlight>
                            <a:srgbClr val="D3D3D3"/>
                          </a:highlight>
                        </a:rPr>
                        <a:t> madre</a:t>
                      </a:r>
                      <a:endParaRPr lang="ja-JP" sz="1200" i="1" dirty="0">
                        <a:effectLst/>
                        <a:latin typeface="Times New Roman" panose="02020603050405020304" pitchFamily="18" charset="0"/>
                        <a:ea typeface="ＭＳ 明朝" panose="02020609040205080304" pitchFamily="17" charset="-128"/>
                      </a:endParaRPr>
                    </a:p>
                  </a:txBody>
                  <a:tcPr marL="68580" marR="68580" marT="0" marB="0"/>
                </a:tc>
                <a:tc>
                  <a:txBody>
                    <a:bodyPr/>
                    <a:lstStyle/>
                    <a:p>
                      <a:pPr algn="r">
                        <a:lnSpc>
                          <a:spcPct val="107000"/>
                        </a:lnSpc>
                        <a:spcAft>
                          <a:spcPts val="800"/>
                        </a:spcAft>
                      </a:pPr>
                      <a:r>
                        <a:rPr lang="fr-CA" sz="1200" dirty="0">
                          <a:effectLst/>
                          <a:highlight>
                            <a:srgbClr val="FFFFFF"/>
                          </a:highlight>
                        </a:rPr>
                        <a:t>165</a:t>
                      </a:r>
                      <a:endParaRPr lang="ja-JP" sz="1200" dirty="0">
                        <a:effectLst/>
                        <a:latin typeface="Times New Roman" panose="02020603050405020304" pitchFamily="18" charset="0"/>
                        <a:ea typeface="ＭＳ 明朝" panose="02020609040205080304" pitchFamily="17" charset="-128"/>
                      </a:endParaRPr>
                    </a:p>
                  </a:txBody>
                  <a:tcPr marL="68580" marR="68580" marT="0" marB="0"/>
                </a:tc>
                <a:extLst>
                  <a:ext uri="{0D108BD9-81ED-4DB2-BD59-A6C34878D82A}">
                    <a16:rowId xmlns:a16="http://schemas.microsoft.com/office/drawing/2014/main" val="2047639402"/>
                  </a:ext>
                </a:extLst>
              </a:tr>
            </a:tbl>
          </a:graphicData>
        </a:graphic>
      </p:graphicFrame>
      <p:sp>
        <p:nvSpPr>
          <p:cNvPr id="6" name="テキスト ボックス 5">
            <a:extLst>
              <a:ext uri="{FF2B5EF4-FFF2-40B4-BE49-F238E27FC236}">
                <a16:creationId xmlns:a16="http://schemas.microsoft.com/office/drawing/2014/main" id="{49877162-9D52-2015-6A37-9D48172FB4ED}"/>
              </a:ext>
            </a:extLst>
          </p:cNvPr>
          <p:cNvSpPr txBox="1"/>
          <p:nvPr/>
        </p:nvSpPr>
        <p:spPr>
          <a:xfrm>
            <a:off x="1616364" y="5504873"/>
            <a:ext cx="3894784" cy="369332"/>
          </a:xfrm>
          <a:prstGeom prst="rect">
            <a:avLst/>
          </a:prstGeom>
          <a:noFill/>
        </p:spPr>
        <p:txBody>
          <a:bodyPr wrap="none" rtlCol="0">
            <a:spAutoFit/>
          </a:bodyPr>
          <a:lstStyle/>
          <a:p>
            <a:r>
              <a:rPr kumimoji="1" lang="fr-CA" altLang="ja-JP" i="1" dirty="0"/>
              <a:t>Carte mère, </a:t>
            </a:r>
            <a:r>
              <a:rPr kumimoji="1" lang="fr-CA" altLang="ja-JP" i="1" dirty="0" err="1"/>
              <a:t>placa</a:t>
            </a:r>
            <a:r>
              <a:rPr kumimoji="1" lang="fr-CA" altLang="ja-JP" i="1" dirty="0"/>
              <a:t> madre, </a:t>
            </a:r>
            <a:r>
              <a:rPr kumimoji="1" lang="ja-JP" altLang="en-US" dirty="0"/>
              <a:t>マザーボード</a:t>
            </a:r>
          </a:p>
        </p:txBody>
      </p:sp>
      <p:sp>
        <p:nvSpPr>
          <p:cNvPr id="7" name="テキスト ボックス 6">
            <a:extLst>
              <a:ext uri="{FF2B5EF4-FFF2-40B4-BE49-F238E27FC236}">
                <a16:creationId xmlns:a16="http://schemas.microsoft.com/office/drawing/2014/main" id="{B5D04FCB-4EE2-F5AB-CDB5-759918D3BF98}"/>
              </a:ext>
            </a:extLst>
          </p:cNvPr>
          <p:cNvSpPr txBox="1"/>
          <p:nvPr/>
        </p:nvSpPr>
        <p:spPr>
          <a:xfrm>
            <a:off x="7181274" y="5008256"/>
            <a:ext cx="3782290" cy="923330"/>
          </a:xfrm>
          <a:prstGeom prst="rect">
            <a:avLst/>
          </a:prstGeom>
          <a:noFill/>
        </p:spPr>
        <p:txBody>
          <a:bodyPr wrap="square" rtlCol="0">
            <a:spAutoFit/>
          </a:bodyPr>
          <a:lstStyle/>
          <a:p>
            <a:r>
              <a:rPr kumimoji="1" lang="fr-CA" altLang="ja-JP" dirty="0"/>
              <a:t>Classique.fr: </a:t>
            </a:r>
            <a:r>
              <a:rPr kumimoji="1" lang="fr-CA" altLang="ja-JP" i="1" dirty="0"/>
              <a:t>Le Monde, </a:t>
            </a:r>
            <a:r>
              <a:rPr kumimoji="1" lang="fr-CA" altLang="ja-JP" dirty="0"/>
              <a:t>Frantext</a:t>
            </a:r>
          </a:p>
          <a:p>
            <a:r>
              <a:rPr kumimoji="1" lang="fr-CA" altLang="ja-JP" dirty="0"/>
              <a:t>Wikip.fr: </a:t>
            </a:r>
            <a:r>
              <a:rPr kumimoji="1" lang="fr-CA" altLang="ja-JP" dirty="0" err="1"/>
              <a:t>wikedia</a:t>
            </a:r>
            <a:endParaRPr kumimoji="1" lang="fr-CA" altLang="ja-JP" dirty="0"/>
          </a:p>
          <a:p>
            <a:r>
              <a:rPr kumimoji="1" lang="fr-CA" altLang="ja-JP" dirty="0"/>
              <a:t>Wikip.es: </a:t>
            </a:r>
            <a:r>
              <a:rPr kumimoji="1" lang="fr-CA" altLang="ja-JP" dirty="0" err="1"/>
              <a:t>wikipedia</a:t>
            </a:r>
            <a:endParaRPr kumimoji="1" lang="fr-CA" altLang="ja-JP" dirty="0"/>
          </a:p>
        </p:txBody>
      </p:sp>
      <p:sp>
        <p:nvSpPr>
          <p:cNvPr id="8" name="テキスト ボックス 7">
            <a:extLst>
              <a:ext uri="{FF2B5EF4-FFF2-40B4-BE49-F238E27FC236}">
                <a16:creationId xmlns:a16="http://schemas.microsoft.com/office/drawing/2014/main" id="{DA23E187-EBF5-629D-0594-CA29E8CCD2CC}"/>
              </a:ext>
            </a:extLst>
          </p:cNvPr>
          <p:cNvSpPr txBox="1"/>
          <p:nvPr/>
        </p:nvSpPr>
        <p:spPr>
          <a:xfrm>
            <a:off x="9633529" y="2851076"/>
            <a:ext cx="3782290" cy="646331"/>
          </a:xfrm>
          <a:prstGeom prst="rect">
            <a:avLst/>
          </a:prstGeom>
          <a:noFill/>
        </p:spPr>
        <p:txBody>
          <a:bodyPr wrap="square" rtlCol="0">
            <a:spAutoFit/>
          </a:bodyPr>
          <a:lstStyle/>
          <a:p>
            <a:r>
              <a:rPr kumimoji="1" lang="fr-CA" altLang="ja-JP" dirty="0" err="1"/>
              <a:t>Hermano</a:t>
            </a:r>
            <a:r>
              <a:rPr kumimoji="1" lang="fr-CA" altLang="ja-JP" dirty="0"/>
              <a:t>/</a:t>
            </a:r>
            <a:r>
              <a:rPr kumimoji="1" lang="fr-CA" altLang="ja-JP" dirty="0" err="1"/>
              <a:t>hermana</a:t>
            </a:r>
            <a:endParaRPr kumimoji="1" lang="fr-CA" altLang="ja-JP" dirty="0"/>
          </a:p>
          <a:p>
            <a:r>
              <a:rPr kumimoji="1" lang="fr-CA" altLang="ja-JP" dirty="0" err="1"/>
              <a:t>Hijo</a:t>
            </a:r>
            <a:r>
              <a:rPr kumimoji="1" lang="fr-CA" altLang="ja-JP" dirty="0"/>
              <a:t>/</a:t>
            </a:r>
            <a:r>
              <a:rPr kumimoji="1" lang="fr-CA" altLang="ja-JP" dirty="0" err="1"/>
              <a:t>hija</a:t>
            </a:r>
            <a:endParaRPr kumimoji="1" lang="fr-CA" altLang="ja-JP" dirty="0"/>
          </a:p>
        </p:txBody>
      </p:sp>
    </p:spTree>
    <p:extLst>
      <p:ext uri="{BB962C8B-B14F-4D97-AF65-F5344CB8AC3E}">
        <p14:creationId xmlns:p14="http://schemas.microsoft.com/office/powerpoint/2010/main" val="7203393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14BA4E-B4D0-DCBD-80DB-6BB3A27C9BEB}"/>
              </a:ext>
            </a:extLst>
          </p:cNvPr>
          <p:cNvSpPr>
            <a:spLocks noGrp="1"/>
          </p:cNvSpPr>
          <p:nvPr>
            <p:ph type="title"/>
          </p:nvPr>
        </p:nvSpPr>
        <p:spPr/>
        <p:txBody>
          <a:bodyPr>
            <a:normAutofit fontScale="90000"/>
          </a:bodyPr>
          <a:lstStyle/>
          <a:p>
            <a:r>
              <a:rPr lang="ja-JP" altLang="en-US" dirty="0"/>
              <a:t>フランス語とスペイン語の類似性と差異</a:t>
            </a:r>
            <a:br>
              <a:rPr lang="ja-JP" altLang="en-US" dirty="0"/>
            </a:br>
            <a:endParaRPr kumimoji="1" lang="ja-JP" altLang="en-US" dirty="0"/>
          </a:p>
        </p:txBody>
      </p:sp>
      <p:sp>
        <p:nvSpPr>
          <p:cNvPr id="3" name="コンテンツ プレースホルダー 2">
            <a:extLst>
              <a:ext uri="{FF2B5EF4-FFF2-40B4-BE49-F238E27FC236}">
                <a16:creationId xmlns:a16="http://schemas.microsoft.com/office/drawing/2014/main" id="{376BFC73-5F0E-F5C1-356A-0386C47B7087}"/>
              </a:ext>
            </a:extLst>
          </p:cNvPr>
          <p:cNvSpPr>
            <a:spLocks noGrp="1"/>
          </p:cNvSpPr>
          <p:nvPr>
            <p:ph idx="1"/>
          </p:nvPr>
        </p:nvSpPr>
        <p:spPr/>
        <p:txBody>
          <a:bodyPr>
            <a:normAutofit fontScale="25000" lnSpcReduction="20000"/>
          </a:bodyPr>
          <a:lstStyle/>
          <a:p>
            <a:pPr marL="0" indent="0">
              <a:buNone/>
            </a:pPr>
            <a:r>
              <a:rPr kumimoji="1" lang="ja-JP" altLang="en-US" sz="8000" dirty="0"/>
              <a:t>フランス語とスペイン語の</a:t>
            </a:r>
            <a:r>
              <a:rPr kumimoji="1" lang="ja-JP" altLang="en-US" sz="8000" dirty="0">
                <a:solidFill>
                  <a:srgbClr val="FF0000"/>
                </a:solidFill>
              </a:rPr>
              <a:t>強い類似性</a:t>
            </a:r>
            <a:endParaRPr kumimoji="1" lang="en-US" altLang="ja-JP" sz="8000" dirty="0">
              <a:solidFill>
                <a:srgbClr val="FF0000"/>
              </a:solidFill>
            </a:endParaRPr>
          </a:p>
          <a:p>
            <a:pPr marL="457200" indent="-457200">
              <a:buFont typeface="+mj-lt"/>
              <a:buAutoNum type="arabicPeriod"/>
            </a:pPr>
            <a:r>
              <a:rPr kumimoji="1" lang="ja-JP" altLang="en-US" sz="8000" dirty="0"/>
              <a:t>母（</a:t>
            </a:r>
            <a:r>
              <a:rPr kumimoji="1" lang="fr-CA" altLang="ja-JP" sz="8000" dirty="0"/>
              <a:t>mère, madre)</a:t>
            </a:r>
            <a:r>
              <a:rPr kumimoji="1" lang="ja-JP" altLang="en-US" sz="8000" dirty="0"/>
              <a:t>が圧倒的：</a:t>
            </a:r>
            <a:r>
              <a:rPr lang="ja-JP" altLang="en-US" sz="8000" dirty="0"/>
              <a:t>母と父では意味が違う</a:t>
            </a:r>
            <a:endParaRPr kumimoji="1" lang="en-US" altLang="ja-JP" sz="8000" dirty="0"/>
          </a:p>
          <a:p>
            <a:pPr marL="457200" indent="-457200">
              <a:buFont typeface="+mj-lt"/>
              <a:buAutoNum type="arabicPeriod"/>
            </a:pPr>
            <a:r>
              <a:rPr kumimoji="1" lang="ja-JP" altLang="en-US" sz="8000" dirty="0"/>
              <a:t>文法上の一致がある　　</a:t>
            </a:r>
            <a:endParaRPr kumimoji="1" lang="en-US" altLang="ja-JP" sz="8000" dirty="0"/>
          </a:p>
          <a:p>
            <a:pPr marL="0" indent="0">
              <a:buNone/>
            </a:pPr>
            <a:r>
              <a:rPr lang="en-US" altLang="ja-JP" sz="8000" dirty="0"/>
              <a:t>	</a:t>
            </a:r>
            <a:r>
              <a:rPr lang="ja-JP" altLang="en-US" sz="8000" dirty="0"/>
              <a:t>自然性が文法上の性として用いられる。</a:t>
            </a:r>
            <a:endParaRPr lang="en-US" altLang="ja-JP" sz="8000" dirty="0"/>
          </a:p>
          <a:p>
            <a:pPr marL="0" indent="0">
              <a:buNone/>
            </a:pPr>
            <a:endParaRPr kumimoji="1" lang="en-US" altLang="ja-JP" sz="8000" dirty="0"/>
          </a:p>
          <a:p>
            <a:pPr marL="0" indent="0">
              <a:buNone/>
            </a:pPr>
            <a:r>
              <a:rPr lang="ja-JP" altLang="en-US" sz="8000" dirty="0"/>
              <a:t>わずかな相違点：</a:t>
            </a:r>
            <a:endParaRPr lang="fr-CA" altLang="ja-JP" sz="8000" dirty="0"/>
          </a:p>
          <a:p>
            <a:pPr marL="457200" indent="-457200">
              <a:buFont typeface="+mj-lt"/>
              <a:buAutoNum type="arabicPeriod"/>
            </a:pPr>
            <a:r>
              <a:rPr lang="ja-JP" altLang="en-US" sz="8000" dirty="0"/>
              <a:t>スペイン語の</a:t>
            </a:r>
            <a:r>
              <a:rPr lang="fr-CA" altLang="ja-JP" sz="8000" dirty="0" err="1"/>
              <a:t>padre</a:t>
            </a:r>
            <a:r>
              <a:rPr lang="ja-JP" altLang="en-US" sz="8000" dirty="0"/>
              <a:t>は、文法上の一致がない場合が比較的多い     </a:t>
            </a:r>
            <a:r>
              <a:rPr lang="fr-CA" altLang="ja-JP" sz="8000" dirty="0" err="1"/>
              <a:t>padres</a:t>
            </a:r>
            <a:r>
              <a:rPr lang="ja-JP" altLang="en-US" sz="8000" dirty="0"/>
              <a:t>には、親の意味があるからではないか、</a:t>
            </a:r>
            <a:r>
              <a:rPr lang="fr-CA" altLang="ja-JP" sz="8000" dirty="0"/>
              <a:t>père</a:t>
            </a:r>
            <a:r>
              <a:rPr lang="ja-JP" altLang="en-US" sz="8000" dirty="0"/>
              <a:t>と</a:t>
            </a:r>
            <a:r>
              <a:rPr lang="fr-CA" altLang="ja-JP" sz="8000" dirty="0" err="1"/>
              <a:t>padre</a:t>
            </a:r>
            <a:r>
              <a:rPr lang="ja-JP" altLang="en-US" sz="8000" dirty="0"/>
              <a:t>の意味的な差異</a:t>
            </a:r>
            <a:endParaRPr lang="fr-CA" altLang="ja-JP" sz="8000" dirty="0"/>
          </a:p>
          <a:p>
            <a:pPr marL="457200" indent="-457200">
              <a:buFont typeface="+mj-lt"/>
              <a:buAutoNum type="arabicPeriod"/>
            </a:pPr>
            <a:r>
              <a:rPr lang="ja-JP" altLang="en-US" sz="8000" dirty="0"/>
              <a:t>スペイン語の</a:t>
            </a:r>
            <a:r>
              <a:rPr lang="fr-CA" altLang="ja-JP" sz="8000" dirty="0" err="1"/>
              <a:t>hermano</a:t>
            </a:r>
            <a:r>
              <a:rPr lang="fr-CA" altLang="ja-JP" sz="8000" dirty="0"/>
              <a:t>/</a:t>
            </a:r>
            <a:r>
              <a:rPr lang="fr-CA" altLang="ja-JP" sz="8000" dirty="0" err="1"/>
              <a:t>hermana</a:t>
            </a:r>
            <a:r>
              <a:rPr lang="ja-JP" altLang="en-US" sz="8000" dirty="0"/>
              <a:t>は、フランス語の</a:t>
            </a:r>
            <a:r>
              <a:rPr lang="fr-CA" altLang="ja-JP" sz="8000" dirty="0"/>
              <a:t>frère/sœur </a:t>
            </a:r>
            <a:r>
              <a:rPr lang="ja-JP" altLang="en-US" sz="8000" dirty="0"/>
              <a:t>と比べて使用の頻度が極めて高い。</a:t>
            </a:r>
            <a:endParaRPr lang="en-US" altLang="ja-JP" sz="8000" dirty="0"/>
          </a:p>
          <a:p>
            <a:pPr marL="0" indent="0">
              <a:buNone/>
            </a:pPr>
            <a:r>
              <a:rPr lang="en-US" altLang="ja-JP" sz="8000" dirty="0"/>
              <a:t>	</a:t>
            </a:r>
            <a:r>
              <a:rPr lang="ja-JP" altLang="en-US" sz="8000" dirty="0"/>
              <a:t>語形が形容詞と同じだから。形態的な差異</a:t>
            </a:r>
            <a:endParaRPr lang="en-US" altLang="ja-JP" sz="8000" dirty="0"/>
          </a:p>
          <a:p>
            <a:pPr marL="457200" indent="-457200">
              <a:buFont typeface="+mj-lt"/>
              <a:buAutoNum type="arabicPeriod"/>
            </a:pPr>
            <a:endParaRPr lang="en-US" altLang="ja-JP" dirty="0"/>
          </a:p>
          <a:p>
            <a:pPr marL="0" indent="0">
              <a:buNone/>
            </a:pPr>
            <a:endParaRPr lang="en-US" altLang="ja-JP" dirty="0"/>
          </a:p>
          <a:p>
            <a:pPr marL="0" indent="0">
              <a:buNone/>
            </a:pPr>
            <a:r>
              <a:rPr kumimoji="1" lang="ja-JP" altLang="en-US" dirty="0"/>
              <a:t>　　　　</a:t>
            </a:r>
            <a:endParaRPr kumimoji="1" lang="en-US" altLang="ja-JP" dirty="0"/>
          </a:p>
          <a:p>
            <a:pPr marL="457200" indent="-457200">
              <a:buFont typeface="+mj-lt"/>
              <a:buAutoNum type="arabicPeriod"/>
            </a:pPr>
            <a:endParaRPr lang="en-US" altLang="ja-JP" dirty="0"/>
          </a:p>
          <a:p>
            <a:pPr marL="0" indent="0">
              <a:buNone/>
            </a:pPr>
            <a:endParaRPr kumimoji="1" lang="ja-JP" altLang="en-US" dirty="0"/>
          </a:p>
        </p:txBody>
      </p:sp>
    </p:spTree>
    <p:extLst>
      <p:ext uri="{BB962C8B-B14F-4D97-AF65-F5344CB8AC3E}">
        <p14:creationId xmlns:p14="http://schemas.microsoft.com/office/powerpoint/2010/main" val="14542922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0FD576-EF87-059A-D334-9DA5D4DF2496}"/>
              </a:ext>
            </a:extLst>
          </p:cNvPr>
          <p:cNvSpPr>
            <a:spLocks noGrp="1"/>
          </p:cNvSpPr>
          <p:nvPr>
            <p:ph type="title"/>
          </p:nvPr>
        </p:nvSpPr>
        <p:spPr/>
        <p:txBody>
          <a:bodyPr/>
          <a:lstStyle/>
          <a:p>
            <a:r>
              <a:rPr kumimoji="1" lang="ja-JP" altLang="en-US" dirty="0"/>
              <a:t>韓国語と日本語の親族名称＋無生物名詞</a:t>
            </a:r>
          </a:p>
        </p:txBody>
      </p:sp>
      <p:graphicFrame>
        <p:nvGraphicFramePr>
          <p:cNvPr id="4" name="コンテンツ プレースホルダー 3">
            <a:extLst>
              <a:ext uri="{FF2B5EF4-FFF2-40B4-BE49-F238E27FC236}">
                <a16:creationId xmlns:a16="http://schemas.microsoft.com/office/drawing/2014/main" id="{A4B5D155-9D06-F892-0141-98399ACC6437}"/>
              </a:ext>
            </a:extLst>
          </p:cNvPr>
          <p:cNvGraphicFramePr>
            <a:graphicFrameLocks noGrp="1"/>
          </p:cNvGraphicFramePr>
          <p:nvPr>
            <p:ph idx="1"/>
            <p:extLst>
              <p:ext uri="{D42A27DB-BD31-4B8C-83A1-F6EECF244321}">
                <p14:modId xmlns:p14="http://schemas.microsoft.com/office/powerpoint/2010/main" val="1774431870"/>
              </p:ext>
            </p:extLst>
          </p:nvPr>
        </p:nvGraphicFramePr>
        <p:xfrm>
          <a:off x="1379861" y="1737360"/>
          <a:ext cx="9436421" cy="4219536"/>
        </p:xfrm>
        <a:graphic>
          <a:graphicData uri="http://schemas.openxmlformats.org/drawingml/2006/table">
            <a:tbl>
              <a:tblPr firstRow="1" firstCol="1" bandRow="1">
                <a:tableStyleId>{5C22544A-7EE6-4342-B048-85BDC9FD1C3A}</a:tableStyleId>
              </a:tblPr>
              <a:tblGrid>
                <a:gridCol w="572507">
                  <a:extLst>
                    <a:ext uri="{9D8B030D-6E8A-4147-A177-3AD203B41FA5}">
                      <a16:colId xmlns:a16="http://schemas.microsoft.com/office/drawing/2014/main" val="484119915"/>
                    </a:ext>
                  </a:extLst>
                </a:gridCol>
                <a:gridCol w="1252151">
                  <a:extLst>
                    <a:ext uri="{9D8B030D-6E8A-4147-A177-3AD203B41FA5}">
                      <a16:colId xmlns:a16="http://schemas.microsoft.com/office/drawing/2014/main" val="2942075226"/>
                    </a:ext>
                  </a:extLst>
                </a:gridCol>
                <a:gridCol w="815546">
                  <a:extLst>
                    <a:ext uri="{9D8B030D-6E8A-4147-A177-3AD203B41FA5}">
                      <a16:colId xmlns:a16="http://schemas.microsoft.com/office/drawing/2014/main" val="888070533"/>
                    </a:ext>
                  </a:extLst>
                </a:gridCol>
                <a:gridCol w="832021">
                  <a:extLst>
                    <a:ext uri="{9D8B030D-6E8A-4147-A177-3AD203B41FA5}">
                      <a16:colId xmlns:a16="http://schemas.microsoft.com/office/drawing/2014/main" val="1498250259"/>
                    </a:ext>
                  </a:extLst>
                </a:gridCol>
                <a:gridCol w="494271">
                  <a:extLst>
                    <a:ext uri="{9D8B030D-6E8A-4147-A177-3AD203B41FA5}">
                      <a16:colId xmlns:a16="http://schemas.microsoft.com/office/drawing/2014/main" val="106338021"/>
                    </a:ext>
                  </a:extLst>
                </a:gridCol>
                <a:gridCol w="5469925">
                  <a:extLst>
                    <a:ext uri="{9D8B030D-6E8A-4147-A177-3AD203B41FA5}">
                      <a16:colId xmlns:a16="http://schemas.microsoft.com/office/drawing/2014/main" val="1528665439"/>
                    </a:ext>
                  </a:extLst>
                </a:gridCol>
              </a:tblGrid>
              <a:tr h="239438">
                <a:tc>
                  <a:txBody>
                    <a:bodyPr/>
                    <a:lstStyle/>
                    <a:p>
                      <a:pPr algn="ctr">
                        <a:lnSpc>
                          <a:spcPct val="107000"/>
                        </a:lnSpc>
                        <a:spcAft>
                          <a:spcPts val="800"/>
                        </a:spcAft>
                      </a:pPr>
                      <a:r>
                        <a:rPr lang="en-US" sz="500">
                          <a:effectLst/>
                        </a:rPr>
                        <a:t>langue</a:t>
                      </a:r>
                      <a:endParaRPr lang="ja-JP" sz="7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ctr">
                        <a:lnSpc>
                          <a:spcPct val="107000"/>
                        </a:lnSpc>
                        <a:spcAft>
                          <a:spcPts val="800"/>
                        </a:spcAft>
                      </a:pPr>
                      <a:r>
                        <a:rPr lang="en-US" sz="500">
                          <a:effectLst/>
                        </a:rPr>
                        <a:t>NH.P</a:t>
                      </a:r>
                      <a:endParaRPr lang="ja-JP" sz="7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ctr">
                        <a:lnSpc>
                          <a:spcPct val="107000"/>
                        </a:lnSpc>
                        <a:spcAft>
                          <a:spcPts val="800"/>
                        </a:spcAft>
                      </a:pPr>
                      <a:r>
                        <a:rPr lang="en-US" sz="500">
                          <a:effectLst/>
                        </a:rPr>
                        <a:t>occ (type)</a:t>
                      </a:r>
                      <a:endParaRPr lang="ja-JP" sz="7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ctr">
                        <a:lnSpc>
                          <a:spcPct val="107000"/>
                        </a:lnSpc>
                        <a:spcAft>
                          <a:spcPts val="800"/>
                        </a:spcAft>
                      </a:pPr>
                      <a:r>
                        <a:rPr lang="en-US" sz="500">
                          <a:effectLst/>
                        </a:rPr>
                        <a:t>occ (token)</a:t>
                      </a:r>
                      <a:endParaRPr lang="ja-JP" sz="7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ctr">
                        <a:lnSpc>
                          <a:spcPct val="107000"/>
                        </a:lnSpc>
                        <a:spcAft>
                          <a:spcPts val="800"/>
                        </a:spcAft>
                      </a:pPr>
                      <a:r>
                        <a:rPr lang="en-US" sz="500">
                          <a:effectLst/>
                        </a:rPr>
                        <a:t>sens</a:t>
                      </a:r>
                      <a:endParaRPr lang="ja-JP" sz="7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ctr">
                        <a:lnSpc>
                          <a:spcPct val="107000"/>
                        </a:lnSpc>
                        <a:spcAft>
                          <a:spcPts val="800"/>
                        </a:spcAft>
                      </a:pPr>
                      <a:r>
                        <a:rPr lang="fr-CA" sz="500">
                          <a:effectLst/>
                        </a:rPr>
                        <a:t>Exemples de </a:t>
                      </a:r>
                      <a:r>
                        <a:rPr lang="fr-FR" sz="500">
                          <a:effectLst/>
                        </a:rPr>
                        <a:t>[</a:t>
                      </a:r>
                      <a:r>
                        <a:rPr lang="fr-CA" sz="500">
                          <a:effectLst/>
                        </a:rPr>
                        <a:t>NH.P (lié et libre)+ NNH] (par ordre décroissant de fréquence)</a:t>
                      </a:r>
                      <a:endParaRPr lang="ja-JP" sz="7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1669851241"/>
                  </a:ext>
                </a:extLst>
              </a:tr>
              <a:tr h="401937">
                <a:tc rowSpan="5">
                  <a:txBody>
                    <a:bodyPr/>
                    <a:lstStyle/>
                    <a:p>
                      <a:pPr algn="just">
                        <a:lnSpc>
                          <a:spcPct val="107000"/>
                        </a:lnSpc>
                        <a:spcAft>
                          <a:spcPts val="800"/>
                        </a:spcAft>
                      </a:pPr>
                      <a:r>
                        <a:rPr lang="en-US" sz="500" dirty="0" err="1">
                          <a:effectLst/>
                        </a:rPr>
                        <a:t>jp</a:t>
                      </a:r>
                      <a:endParaRPr lang="ja-JP" sz="7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dirty="0">
                          <a:effectLst/>
                          <a:highlight>
                            <a:srgbClr val="00FF00"/>
                          </a:highlight>
                        </a:rPr>
                        <a:t>母</a:t>
                      </a:r>
                      <a:r>
                        <a:rPr lang="en-US" sz="1000" dirty="0">
                          <a:effectLst/>
                          <a:highlight>
                            <a:srgbClr val="00FF00"/>
                          </a:highlight>
                        </a:rPr>
                        <a:t> (</a:t>
                      </a:r>
                      <a:r>
                        <a:rPr lang="en-US" sz="1000" dirty="0" err="1">
                          <a:effectLst/>
                          <a:highlight>
                            <a:srgbClr val="00FF00"/>
                          </a:highlight>
                        </a:rPr>
                        <a:t>bo</a:t>
                      </a:r>
                      <a:r>
                        <a:rPr lang="en-US" sz="1000" dirty="0">
                          <a:effectLst/>
                          <a:highlight>
                            <a:srgbClr val="00FF00"/>
                          </a:highlight>
                        </a:rPr>
                        <a:t>) (</a:t>
                      </a:r>
                      <a:r>
                        <a:rPr lang="en-US" sz="1000" dirty="0" err="1">
                          <a:effectLst/>
                          <a:highlight>
                            <a:srgbClr val="00FF00"/>
                          </a:highlight>
                        </a:rPr>
                        <a:t>lié</a:t>
                      </a:r>
                      <a:r>
                        <a:rPr lang="en-US" sz="1000" dirty="0">
                          <a:effectLst/>
                          <a:highlight>
                            <a:srgbClr val="00FF00"/>
                          </a:highlight>
                        </a:rPr>
                        <a:t>)</a:t>
                      </a:r>
                      <a:endParaRPr lang="ja-JP" sz="7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dirty="0">
                          <a:effectLst/>
                          <a:highlight>
                            <a:srgbClr val="00FF00"/>
                          </a:highlight>
                        </a:rPr>
                        <a:t>8</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dirty="0">
                          <a:effectLst/>
                          <a:highlight>
                            <a:srgbClr val="00FF00"/>
                          </a:highlight>
                        </a:rPr>
                        <a:t>489</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a:effectLst/>
                          <a:highlight>
                            <a:srgbClr val="00FF00"/>
                          </a:highlight>
                        </a:rPr>
                        <a:t>M </a:t>
                      </a:r>
                      <a:endParaRPr lang="ja-JP" sz="100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a:effectLst/>
                          <a:highlight>
                            <a:srgbClr val="00FF00"/>
                          </a:highlight>
                        </a:rPr>
                        <a:t>母集団 </a:t>
                      </a:r>
                      <a:r>
                        <a:rPr lang="fr-CA" sz="1000">
                          <a:effectLst/>
                          <a:highlight>
                            <a:srgbClr val="00FF00"/>
                          </a:highlight>
                        </a:rPr>
                        <a:t>(shūdan [groupe]) ‘population totale’, </a:t>
                      </a:r>
                      <a:r>
                        <a:rPr lang="ja-JP" sz="1000">
                          <a:effectLst/>
                          <a:highlight>
                            <a:srgbClr val="00FF00"/>
                          </a:highlight>
                        </a:rPr>
                        <a:t>母音 </a:t>
                      </a:r>
                      <a:r>
                        <a:rPr lang="fr-CA" sz="1000">
                          <a:effectLst/>
                          <a:highlight>
                            <a:srgbClr val="00FF00"/>
                          </a:highlight>
                        </a:rPr>
                        <a:t>(in [son]) ‘voyelle’, </a:t>
                      </a:r>
                      <a:r>
                        <a:rPr lang="ja-JP" sz="1000">
                          <a:effectLst/>
                          <a:highlight>
                            <a:srgbClr val="00FF00"/>
                          </a:highlight>
                        </a:rPr>
                        <a:t>母語 </a:t>
                      </a:r>
                      <a:r>
                        <a:rPr lang="fr-CA" sz="1000">
                          <a:effectLst/>
                          <a:highlight>
                            <a:srgbClr val="00FF00"/>
                          </a:highlight>
                        </a:rPr>
                        <a:t>(go [langue]) ‘langue maternelle’, </a:t>
                      </a:r>
                      <a:r>
                        <a:rPr lang="ja-JP" sz="1000">
                          <a:effectLst/>
                          <a:highlight>
                            <a:srgbClr val="00FF00"/>
                          </a:highlight>
                        </a:rPr>
                        <a:t>母根 </a:t>
                      </a:r>
                      <a:r>
                        <a:rPr lang="fr-CA" sz="1000">
                          <a:effectLst/>
                          <a:highlight>
                            <a:srgbClr val="00FF00"/>
                          </a:highlight>
                        </a:rPr>
                        <a:t>(kon [racine]) ‘racine mère’</a:t>
                      </a:r>
                      <a:endParaRPr lang="ja-JP" sz="100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3468911708"/>
                  </a:ext>
                </a:extLst>
              </a:tr>
              <a:tr h="78035">
                <a:tc vMerge="1">
                  <a:txBody>
                    <a:bodyPr/>
                    <a:lstStyle/>
                    <a:p>
                      <a:endParaRPr kumimoji="1" lang="ja-JP" altLang="en-US"/>
                    </a:p>
                  </a:txBody>
                  <a:tcPr/>
                </a:tc>
                <a:tc>
                  <a:txBody>
                    <a:bodyPr/>
                    <a:lstStyle/>
                    <a:p>
                      <a:r>
                        <a:rPr lang="ja-JP" sz="1000">
                          <a:effectLst/>
                          <a:highlight>
                            <a:srgbClr val="00FF00"/>
                          </a:highlight>
                        </a:rPr>
                        <a:t>子</a:t>
                      </a:r>
                      <a:r>
                        <a:rPr lang="en-US" sz="1000">
                          <a:effectLst/>
                          <a:highlight>
                            <a:srgbClr val="00FF00"/>
                          </a:highlight>
                        </a:rPr>
                        <a:t> (shi) (lié)</a:t>
                      </a:r>
                      <a:endParaRPr kumimoji="1" lang="ja-JP" altLang="en-US">
                        <a:highlight>
                          <a:srgbClr val="00FF00"/>
                        </a:highlight>
                      </a:endParaRPr>
                    </a:p>
                  </a:txBody>
                  <a:tcPr marL="34973" marR="34973" marT="0" marB="0" anchor="ctr"/>
                </a:tc>
                <a:tc>
                  <a:txBody>
                    <a:bodyPr/>
                    <a:lstStyle/>
                    <a:p>
                      <a:pPr algn="r">
                        <a:lnSpc>
                          <a:spcPct val="107000"/>
                        </a:lnSpc>
                        <a:spcAft>
                          <a:spcPts val="800"/>
                        </a:spcAft>
                      </a:pPr>
                      <a:r>
                        <a:rPr lang="en-US" sz="1000">
                          <a:effectLst/>
                          <a:highlight>
                            <a:srgbClr val="00FF00"/>
                          </a:highlight>
                        </a:rPr>
                        <a:t>1</a:t>
                      </a:r>
                      <a:endParaRPr lang="ja-JP" sz="100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dirty="0">
                          <a:effectLst/>
                          <a:highlight>
                            <a:srgbClr val="00FF00"/>
                          </a:highlight>
                        </a:rPr>
                        <a:t>62</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dirty="0">
                          <a:effectLst/>
                          <a:highlight>
                            <a:srgbClr val="00FF00"/>
                          </a:highlight>
                        </a:rPr>
                        <a:t>E</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dirty="0">
                          <a:effectLst/>
                          <a:highlight>
                            <a:srgbClr val="00FF00"/>
                          </a:highlight>
                        </a:rPr>
                        <a:t>子音 </a:t>
                      </a:r>
                      <a:r>
                        <a:rPr lang="fr-CA" sz="1000" dirty="0">
                          <a:effectLst/>
                          <a:highlight>
                            <a:srgbClr val="00FF00"/>
                          </a:highlight>
                        </a:rPr>
                        <a:t>(in [son]) ‘consonne’</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1597219061"/>
                  </a:ext>
                </a:extLst>
              </a:tr>
              <a:tr h="402714">
                <a:tc vMerge="1">
                  <a:txBody>
                    <a:bodyPr/>
                    <a:lstStyle/>
                    <a:p>
                      <a:endParaRPr kumimoji="1" lang="ja-JP" altLang="en-US"/>
                    </a:p>
                  </a:txBody>
                  <a:tcPr/>
                </a:tc>
                <a:tc>
                  <a:txBody>
                    <a:bodyPr/>
                    <a:lstStyle/>
                    <a:p>
                      <a:r>
                        <a:rPr lang="ja-JP" sz="1000">
                          <a:effectLst/>
                        </a:rPr>
                        <a:t>親</a:t>
                      </a:r>
                      <a:r>
                        <a:rPr lang="en-US" sz="1000">
                          <a:effectLst/>
                        </a:rPr>
                        <a:t> (oya)</a:t>
                      </a:r>
                      <a:endParaRPr kumimoji="1" lang="ja-JP" altLang="en-US"/>
                    </a:p>
                  </a:txBody>
                  <a:tcPr marL="34973" marR="34973" marT="0" marB="0" anchor="ctr"/>
                </a:tc>
                <a:tc>
                  <a:txBody>
                    <a:bodyPr/>
                    <a:lstStyle/>
                    <a:p>
                      <a:pPr algn="r">
                        <a:lnSpc>
                          <a:spcPct val="107000"/>
                        </a:lnSpc>
                        <a:spcAft>
                          <a:spcPts val="800"/>
                        </a:spcAft>
                      </a:pPr>
                      <a:r>
                        <a:rPr lang="en-US" sz="1000" dirty="0">
                          <a:effectLst/>
                          <a:highlight>
                            <a:srgbClr val="FFFF00"/>
                          </a:highlight>
                        </a:rPr>
                        <a:t>10</a:t>
                      </a:r>
                      <a:endParaRPr lang="ja-JP" sz="1000" dirty="0">
                        <a:effectLst/>
                        <a:highlight>
                          <a:srgbClr val="FF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dirty="0">
                          <a:effectLst/>
                          <a:highlight>
                            <a:srgbClr val="FFFF00"/>
                          </a:highlight>
                        </a:rPr>
                        <a:t>666</a:t>
                      </a:r>
                      <a:endParaRPr lang="ja-JP" sz="1000" dirty="0">
                        <a:effectLst/>
                        <a:highlight>
                          <a:srgbClr val="FF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a:effectLst/>
                        </a:rPr>
                        <a:t>P</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a:effectLst/>
                        </a:rPr>
                        <a:t>親指 </a:t>
                      </a:r>
                      <a:r>
                        <a:rPr lang="fr-CA" sz="1000">
                          <a:effectLst/>
                        </a:rPr>
                        <a:t>(yubi [doigt]) ‘pouce’, </a:t>
                      </a:r>
                      <a:r>
                        <a:rPr lang="ja-JP" sz="1000">
                          <a:effectLst/>
                        </a:rPr>
                        <a:t>親分 </a:t>
                      </a:r>
                      <a:r>
                        <a:rPr lang="fr-CA" sz="1000">
                          <a:effectLst/>
                        </a:rPr>
                        <a:t>(bun [rôle]) ‘boss’, </a:t>
                      </a:r>
                      <a:r>
                        <a:rPr lang="ja-JP" sz="1000">
                          <a:effectLst/>
                        </a:rPr>
                        <a:t>親会社 </a:t>
                      </a:r>
                      <a:r>
                        <a:rPr lang="fr-CA" sz="1000">
                          <a:effectLst/>
                        </a:rPr>
                        <a:t>(gaisha [compagnie]) ‘maison mère’, </a:t>
                      </a:r>
                      <a:r>
                        <a:rPr lang="ja-JP" sz="1000">
                          <a:effectLst/>
                        </a:rPr>
                        <a:t>親個体 </a:t>
                      </a:r>
                      <a:r>
                        <a:rPr lang="fr-CA" sz="1000">
                          <a:effectLst/>
                        </a:rPr>
                        <a:t>(kotai [individu]) ‘individu parent’</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1716263695"/>
                  </a:ext>
                </a:extLst>
              </a:tr>
              <a:tr h="402714">
                <a:tc vMerge="1">
                  <a:txBody>
                    <a:bodyPr/>
                    <a:lstStyle/>
                    <a:p>
                      <a:endParaRPr kumimoji="1" lang="ja-JP" altLang="en-US"/>
                    </a:p>
                  </a:txBody>
                  <a:tcPr/>
                </a:tc>
                <a:tc>
                  <a:txBody>
                    <a:bodyPr/>
                    <a:lstStyle/>
                    <a:p>
                      <a:r>
                        <a:rPr lang="ja-JP" sz="1000">
                          <a:effectLst/>
                        </a:rPr>
                        <a:t>子</a:t>
                      </a:r>
                      <a:r>
                        <a:rPr lang="en-US" sz="1000">
                          <a:effectLst/>
                        </a:rPr>
                        <a:t> (ko)</a:t>
                      </a:r>
                      <a:endParaRPr kumimoji="1" lang="ja-JP" altLang="en-US"/>
                    </a:p>
                  </a:txBody>
                  <a:tcPr marL="34973" marR="34973" marT="0" marB="0" anchor="ctr"/>
                </a:tc>
                <a:tc>
                  <a:txBody>
                    <a:bodyPr/>
                    <a:lstStyle/>
                    <a:p>
                      <a:pPr algn="r">
                        <a:lnSpc>
                          <a:spcPct val="107000"/>
                        </a:lnSpc>
                        <a:spcAft>
                          <a:spcPts val="800"/>
                        </a:spcAft>
                      </a:pPr>
                      <a:r>
                        <a:rPr lang="en-US" sz="1000" dirty="0">
                          <a:effectLst/>
                          <a:highlight>
                            <a:srgbClr val="FFFF00"/>
                          </a:highlight>
                        </a:rPr>
                        <a:t>8</a:t>
                      </a:r>
                      <a:endParaRPr lang="ja-JP" sz="1000" dirty="0">
                        <a:effectLst/>
                        <a:highlight>
                          <a:srgbClr val="FF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dirty="0">
                          <a:effectLst/>
                          <a:highlight>
                            <a:srgbClr val="FFFF00"/>
                          </a:highlight>
                        </a:rPr>
                        <a:t>383</a:t>
                      </a:r>
                      <a:endParaRPr lang="ja-JP" sz="1000" dirty="0">
                        <a:effectLst/>
                        <a:highlight>
                          <a:srgbClr val="FF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a:effectLst/>
                        </a:rPr>
                        <a:t>E</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marL="57150" indent="-57150" algn="just">
                        <a:lnSpc>
                          <a:spcPct val="107000"/>
                        </a:lnSpc>
                        <a:spcAft>
                          <a:spcPts val="800"/>
                        </a:spcAft>
                      </a:pPr>
                      <a:r>
                        <a:rPr lang="ja-JP" sz="1000">
                          <a:effectLst/>
                        </a:rPr>
                        <a:t>子会社 </a:t>
                      </a:r>
                      <a:r>
                        <a:rPr lang="en-US" sz="1000">
                          <a:effectLst/>
                        </a:rPr>
                        <a:t>(gaisha [compagnie]) ‘filiale’, </a:t>
                      </a:r>
                      <a:r>
                        <a:rPr lang="ja-JP" sz="1000">
                          <a:effectLst/>
                        </a:rPr>
                        <a:t>子分</a:t>
                      </a:r>
                      <a:r>
                        <a:rPr lang="en-US" sz="1000">
                          <a:effectLst/>
                        </a:rPr>
                        <a:t>(bun [rôle]) ‘subalterne’,</a:t>
                      </a:r>
                      <a:r>
                        <a:rPr lang="ja-JP" sz="1000">
                          <a:effectLst/>
                        </a:rPr>
                        <a:t>子ノード </a:t>
                      </a:r>
                      <a:r>
                        <a:rPr lang="en-US" sz="1000">
                          <a:effectLst/>
                        </a:rPr>
                        <a:t>(nōdo [nœud]) ‘nœud fils’, </a:t>
                      </a:r>
                      <a:r>
                        <a:rPr lang="ja-JP" sz="1000">
                          <a:effectLst/>
                        </a:rPr>
                        <a:t>子機 </a:t>
                      </a:r>
                      <a:r>
                        <a:rPr lang="en-US" sz="1000">
                          <a:effectLst/>
                        </a:rPr>
                        <a:t>(ki [machine]) ‘machine annexe’</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2304042548"/>
                  </a:ext>
                </a:extLst>
              </a:tr>
              <a:tr h="157801">
                <a:tc vMerge="1">
                  <a:txBody>
                    <a:bodyPr/>
                    <a:lstStyle/>
                    <a:p>
                      <a:endParaRPr kumimoji="1" lang="ja-JP" altLang="en-US"/>
                    </a:p>
                  </a:txBody>
                  <a:tcPr/>
                </a:tc>
                <a:tc>
                  <a:txBody>
                    <a:bodyPr/>
                    <a:lstStyle/>
                    <a:p>
                      <a:r>
                        <a:rPr lang="ja-JP" sz="1000" dirty="0">
                          <a:effectLst/>
                        </a:rPr>
                        <a:t>姉妹 </a:t>
                      </a:r>
                      <a:r>
                        <a:rPr lang="en-US" sz="1000" dirty="0">
                          <a:effectLst/>
                        </a:rPr>
                        <a:t>(</a:t>
                      </a:r>
                      <a:r>
                        <a:rPr lang="en-US" sz="1000" dirty="0" err="1">
                          <a:effectLst/>
                        </a:rPr>
                        <a:t>shimai</a:t>
                      </a:r>
                      <a:r>
                        <a:rPr lang="en-US" sz="1000" dirty="0">
                          <a:effectLst/>
                        </a:rPr>
                        <a:t>)</a:t>
                      </a:r>
                      <a:endParaRPr kumimoji="1" lang="ja-JP" altLang="en-US" dirty="0"/>
                    </a:p>
                  </a:txBody>
                  <a:tcPr marL="34973" marR="34973" marT="0" marB="0" anchor="ctr"/>
                </a:tc>
                <a:tc>
                  <a:txBody>
                    <a:bodyPr/>
                    <a:lstStyle/>
                    <a:p>
                      <a:pPr algn="r">
                        <a:lnSpc>
                          <a:spcPct val="107000"/>
                        </a:lnSpc>
                        <a:spcAft>
                          <a:spcPts val="800"/>
                        </a:spcAft>
                      </a:pPr>
                      <a:r>
                        <a:rPr lang="en-US" sz="1000" dirty="0">
                          <a:effectLst/>
                        </a:rPr>
                        <a:t>2</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44</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fr-CA" sz="1000">
                          <a:effectLst/>
                        </a:rPr>
                        <a:t>sœur</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a:effectLst/>
                        </a:rPr>
                        <a:t>姉妹都市</a:t>
                      </a:r>
                      <a:r>
                        <a:rPr lang="fr-CA" sz="1000">
                          <a:effectLst/>
                        </a:rPr>
                        <a:t> (toshi [ville]) ‘ville sœur’</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115923688"/>
                  </a:ext>
                </a:extLst>
              </a:tr>
              <a:tr h="96439">
                <a:tc gridSpan="2">
                  <a:txBody>
                    <a:bodyPr/>
                    <a:lstStyle/>
                    <a:p>
                      <a:pPr algn="ctr">
                        <a:lnSpc>
                          <a:spcPct val="107000"/>
                        </a:lnSpc>
                        <a:spcAft>
                          <a:spcPts val="800"/>
                        </a:spcAft>
                      </a:pPr>
                      <a:r>
                        <a:rPr lang="en-US" sz="1000">
                          <a:effectLst/>
                        </a:rPr>
                        <a:t>total</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hMerge="1">
                  <a:txBody>
                    <a:bodyPr/>
                    <a:lstStyle/>
                    <a:p>
                      <a:endParaRPr kumimoji="1" lang="ja-JP" altLang="en-US"/>
                    </a:p>
                  </a:txBody>
                  <a:tcPr/>
                </a:tc>
                <a:tc>
                  <a:txBody>
                    <a:bodyPr/>
                    <a:lstStyle/>
                    <a:p>
                      <a:pPr algn="r">
                        <a:lnSpc>
                          <a:spcPct val="107000"/>
                        </a:lnSpc>
                        <a:spcAft>
                          <a:spcPts val="800"/>
                        </a:spcAft>
                      </a:pPr>
                      <a:r>
                        <a:rPr lang="en-US" sz="1000">
                          <a:effectLst/>
                        </a:rPr>
                        <a:t>29</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1644</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nSpc>
                          <a:spcPct val="107000"/>
                        </a:lnSpc>
                      </a:pPr>
                      <a:endParaRPr lang="ja-JP" sz="1000" dirty="0">
                        <a:effectLst/>
                        <a:latin typeface="Calibri" panose="020F0502020204030204" pitchFamily="34" charset="0"/>
                        <a:cs typeface="Arial" panose="020B0604020202020204" pitchFamily="34" charset="0"/>
                      </a:endParaRPr>
                    </a:p>
                  </a:txBody>
                  <a:tcPr marL="34973" marR="34973" marT="0" marB="0"/>
                </a:tc>
                <a:tc>
                  <a:txBody>
                    <a:bodyPr/>
                    <a:lstStyle/>
                    <a:p>
                      <a:pPr>
                        <a:lnSpc>
                          <a:spcPct val="107000"/>
                        </a:lnSpc>
                      </a:pPr>
                      <a:endParaRPr lang="ja-JP" sz="1000">
                        <a:effectLst/>
                        <a:latin typeface="Calibri" panose="020F0502020204030204" pitchFamily="34" charset="0"/>
                        <a:cs typeface="Arial" panose="020B0604020202020204" pitchFamily="34" charset="0"/>
                      </a:endParaRPr>
                    </a:p>
                  </a:txBody>
                  <a:tcPr marL="34973" marR="34973" marT="0" marB="0" anchor="ctr"/>
                </a:tc>
                <a:extLst>
                  <a:ext uri="{0D108BD9-81ED-4DB2-BD59-A6C34878D82A}">
                    <a16:rowId xmlns:a16="http://schemas.microsoft.com/office/drawing/2014/main" val="528089645"/>
                  </a:ext>
                </a:extLst>
              </a:tr>
              <a:tr h="401937">
                <a:tc rowSpan="10">
                  <a:txBody>
                    <a:bodyPr/>
                    <a:lstStyle/>
                    <a:p>
                      <a:pPr algn="l">
                        <a:lnSpc>
                          <a:spcPct val="107000"/>
                        </a:lnSpc>
                        <a:spcAft>
                          <a:spcPts val="800"/>
                        </a:spcAft>
                      </a:pPr>
                      <a:r>
                        <a:rPr lang="en-US" sz="500" dirty="0" err="1">
                          <a:effectLst/>
                        </a:rPr>
                        <a:t>cr</a:t>
                      </a:r>
                      <a:endParaRPr lang="ja-JP" sz="700" dirty="0">
                        <a:effectLst/>
                      </a:endParaRPr>
                    </a:p>
                    <a:p>
                      <a:pPr algn="l">
                        <a:lnSpc>
                          <a:spcPct val="107000"/>
                        </a:lnSpc>
                        <a:spcAft>
                          <a:spcPts val="800"/>
                        </a:spcAft>
                      </a:pPr>
                      <a:r>
                        <a:rPr lang="en-US" sz="500" dirty="0">
                          <a:effectLst/>
                        </a:rPr>
                        <a:t> </a:t>
                      </a:r>
                      <a:endParaRPr lang="ja-JP" sz="7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l">
                        <a:lnSpc>
                          <a:spcPct val="107000"/>
                        </a:lnSpc>
                        <a:spcAft>
                          <a:spcPts val="800"/>
                        </a:spcAft>
                      </a:pPr>
                      <a:r>
                        <a:rPr lang="ja-JP" sz="1000" dirty="0">
                          <a:effectLst/>
                          <a:highlight>
                            <a:srgbClr val="00FF00"/>
                          </a:highlight>
                        </a:rPr>
                        <a:t>모</a:t>
                      </a:r>
                      <a:r>
                        <a:rPr lang="en-US" sz="1000" dirty="0">
                          <a:effectLst/>
                          <a:highlight>
                            <a:srgbClr val="00FF00"/>
                          </a:highlight>
                        </a:rPr>
                        <a:t> (</a:t>
                      </a:r>
                      <a:r>
                        <a:rPr lang="en-US" sz="1000" dirty="0" err="1">
                          <a:effectLst/>
                          <a:highlight>
                            <a:srgbClr val="00FF00"/>
                          </a:highlight>
                        </a:rPr>
                        <a:t>mo</a:t>
                      </a:r>
                      <a:r>
                        <a:rPr lang="en-US" sz="1000" dirty="0">
                          <a:effectLst/>
                          <a:highlight>
                            <a:srgbClr val="00FF00"/>
                          </a:highlight>
                        </a:rPr>
                        <a:t>, </a:t>
                      </a:r>
                      <a:r>
                        <a:rPr lang="ja-JP" sz="1000" dirty="0">
                          <a:effectLst/>
                          <a:highlight>
                            <a:srgbClr val="00FF00"/>
                          </a:highlight>
                        </a:rPr>
                        <a:t>母</a:t>
                      </a:r>
                      <a:r>
                        <a:rPr lang="en-US" sz="1000" dirty="0">
                          <a:effectLst/>
                          <a:highlight>
                            <a:srgbClr val="00FF00"/>
                          </a:highlight>
                        </a:rPr>
                        <a:t>) (</a:t>
                      </a:r>
                      <a:r>
                        <a:rPr lang="en-US" sz="1000" dirty="0" err="1">
                          <a:effectLst/>
                          <a:highlight>
                            <a:srgbClr val="00FF00"/>
                          </a:highlight>
                        </a:rPr>
                        <a:t>lié</a:t>
                      </a:r>
                      <a:r>
                        <a:rPr lang="en-US" sz="1000" dirty="0">
                          <a:effectLst/>
                          <a:highlight>
                            <a:srgbClr val="00FF00"/>
                          </a:highlight>
                        </a:rPr>
                        <a:t>)</a:t>
                      </a:r>
                      <a:endParaRPr lang="ja-JP" sz="7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dirty="0">
                          <a:effectLst/>
                          <a:highlight>
                            <a:srgbClr val="00FF00"/>
                          </a:highlight>
                        </a:rPr>
                        <a:t>11</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dirty="0">
                          <a:effectLst/>
                          <a:highlight>
                            <a:srgbClr val="00FF00"/>
                          </a:highlight>
                        </a:rPr>
                        <a:t>825</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dirty="0">
                          <a:effectLst/>
                          <a:highlight>
                            <a:srgbClr val="00FF00"/>
                          </a:highlight>
                        </a:rPr>
                        <a:t>M</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dirty="0">
                          <a:effectLst/>
                          <a:highlight>
                            <a:srgbClr val="00FF00"/>
                          </a:highlight>
                        </a:rPr>
                        <a:t>모국어 </a:t>
                      </a:r>
                      <a:r>
                        <a:rPr lang="en-US" sz="1000" dirty="0">
                          <a:effectLst/>
                          <a:highlight>
                            <a:srgbClr val="00FF00"/>
                          </a:highlight>
                        </a:rPr>
                        <a:t>(</a:t>
                      </a:r>
                      <a:r>
                        <a:rPr lang="en-US" sz="1000" dirty="0" err="1">
                          <a:effectLst/>
                          <a:highlight>
                            <a:srgbClr val="00FF00"/>
                          </a:highlight>
                        </a:rPr>
                        <a:t>kukɔ</a:t>
                      </a:r>
                      <a:r>
                        <a:rPr lang="en-US" sz="1000" dirty="0">
                          <a:effectLst/>
                          <a:highlight>
                            <a:srgbClr val="00FF00"/>
                          </a:highlight>
                        </a:rPr>
                        <a:t> </a:t>
                      </a:r>
                      <a:r>
                        <a:rPr lang="ja-JP" sz="1000" spc="-15" dirty="0">
                          <a:effectLst/>
                          <a:highlight>
                            <a:srgbClr val="00FF00"/>
                          </a:highlight>
                        </a:rPr>
                        <a:t>國語 </a:t>
                      </a:r>
                      <a:r>
                        <a:rPr lang="en-US" sz="1000" dirty="0">
                          <a:effectLst/>
                          <a:highlight>
                            <a:srgbClr val="00FF00"/>
                          </a:highlight>
                        </a:rPr>
                        <a:t>[langue]) ‘langue </a:t>
                      </a:r>
                      <a:r>
                        <a:rPr lang="en-US" sz="1000" dirty="0" err="1">
                          <a:effectLst/>
                          <a:highlight>
                            <a:srgbClr val="00FF00"/>
                          </a:highlight>
                        </a:rPr>
                        <a:t>maternelle</a:t>
                      </a:r>
                      <a:r>
                        <a:rPr lang="en-US" sz="1000" dirty="0">
                          <a:effectLst/>
                          <a:highlight>
                            <a:srgbClr val="00FF00"/>
                          </a:highlight>
                        </a:rPr>
                        <a:t>’, </a:t>
                      </a:r>
                      <a:r>
                        <a:rPr lang="ja-JP" sz="1000" dirty="0">
                          <a:effectLst/>
                          <a:highlight>
                            <a:srgbClr val="00FF00"/>
                          </a:highlight>
                        </a:rPr>
                        <a:t>모교 </a:t>
                      </a:r>
                      <a:r>
                        <a:rPr lang="en-US" sz="1000" dirty="0">
                          <a:effectLst/>
                          <a:highlight>
                            <a:srgbClr val="00FF00"/>
                          </a:highlight>
                        </a:rPr>
                        <a:t>(</a:t>
                      </a:r>
                      <a:r>
                        <a:rPr lang="en-US" sz="1000" dirty="0" err="1">
                          <a:effectLst/>
                          <a:highlight>
                            <a:srgbClr val="00FF00"/>
                          </a:highlight>
                        </a:rPr>
                        <a:t>kyo</a:t>
                      </a:r>
                      <a:r>
                        <a:rPr lang="en-US" sz="1000" dirty="0">
                          <a:effectLst/>
                          <a:highlight>
                            <a:srgbClr val="00FF00"/>
                          </a:highlight>
                        </a:rPr>
                        <a:t> </a:t>
                      </a:r>
                      <a:r>
                        <a:rPr lang="ja-JP" sz="1000" dirty="0">
                          <a:effectLst/>
                          <a:highlight>
                            <a:srgbClr val="00FF00"/>
                          </a:highlight>
                        </a:rPr>
                        <a:t>校 </a:t>
                      </a:r>
                      <a:r>
                        <a:rPr lang="en-US" sz="1000" dirty="0">
                          <a:effectLst/>
                          <a:highlight>
                            <a:srgbClr val="00FF00"/>
                          </a:highlight>
                        </a:rPr>
                        <a:t>[école]) ‘alma mater’, </a:t>
                      </a:r>
                      <a:r>
                        <a:rPr lang="ja-JP" sz="1000" dirty="0">
                          <a:effectLst/>
                          <a:highlight>
                            <a:srgbClr val="00FF00"/>
                          </a:highlight>
                        </a:rPr>
                        <a:t>모국 </a:t>
                      </a:r>
                      <a:r>
                        <a:rPr lang="en-US" sz="1000" dirty="0">
                          <a:effectLst/>
                          <a:highlight>
                            <a:srgbClr val="00FF00"/>
                          </a:highlight>
                        </a:rPr>
                        <a:t>(</a:t>
                      </a:r>
                      <a:r>
                        <a:rPr lang="en-US" sz="1000" dirty="0" err="1">
                          <a:effectLst/>
                          <a:highlight>
                            <a:srgbClr val="00FF00"/>
                          </a:highlight>
                        </a:rPr>
                        <a:t>kuk</a:t>
                      </a:r>
                      <a:r>
                        <a:rPr lang="ja-JP" sz="1000" spc="-15" dirty="0">
                          <a:effectLst/>
                          <a:highlight>
                            <a:srgbClr val="00FF00"/>
                          </a:highlight>
                        </a:rPr>
                        <a:t>國</a:t>
                      </a:r>
                      <a:r>
                        <a:rPr lang="en-US" sz="1000" dirty="0">
                          <a:effectLst/>
                          <a:highlight>
                            <a:srgbClr val="00FF00"/>
                          </a:highlight>
                        </a:rPr>
                        <a:t>[pays]) ‘pays </a:t>
                      </a:r>
                      <a:r>
                        <a:rPr lang="en-US" sz="1000" dirty="0" err="1">
                          <a:effectLst/>
                          <a:highlight>
                            <a:srgbClr val="00FF00"/>
                          </a:highlight>
                        </a:rPr>
                        <a:t>d’origine</a:t>
                      </a:r>
                      <a:r>
                        <a:rPr lang="en-US" sz="1000" dirty="0">
                          <a:effectLst/>
                          <a:highlight>
                            <a:srgbClr val="00FF00"/>
                          </a:highlight>
                        </a:rPr>
                        <a:t>’, </a:t>
                      </a:r>
                      <a:r>
                        <a:rPr lang="ja-JP" sz="1000" dirty="0">
                          <a:effectLst/>
                          <a:highlight>
                            <a:srgbClr val="00FF00"/>
                          </a:highlight>
                        </a:rPr>
                        <a:t>모음 </a:t>
                      </a:r>
                      <a:r>
                        <a:rPr lang="en-US" sz="1000" dirty="0">
                          <a:effectLst/>
                          <a:highlight>
                            <a:srgbClr val="00FF00"/>
                          </a:highlight>
                        </a:rPr>
                        <a:t>(</a:t>
                      </a:r>
                      <a:r>
                        <a:rPr lang="en-US" sz="1000" dirty="0" err="1">
                          <a:effectLst/>
                          <a:highlight>
                            <a:srgbClr val="00FF00"/>
                          </a:highlight>
                        </a:rPr>
                        <a:t>ɨm</a:t>
                      </a:r>
                      <a:r>
                        <a:rPr lang="en-US" sz="1000" dirty="0">
                          <a:effectLst/>
                          <a:highlight>
                            <a:srgbClr val="00FF00"/>
                          </a:highlight>
                        </a:rPr>
                        <a:t>,</a:t>
                      </a:r>
                      <a:r>
                        <a:rPr lang="ja-JP" sz="1000" spc="-15" dirty="0">
                          <a:effectLst/>
                          <a:highlight>
                            <a:srgbClr val="00FF00"/>
                          </a:highlight>
                        </a:rPr>
                        <a:t>音 </a:t>
                      </a:r>
                      <a:r>
                        <a:rPr lang="en-US" sz="1000" dirty="0">
                          <a:effectLst/>
                          <a:highlight>
                            <a:srgbClr val="00FF00"/>
                          </a:highlight>
                        </a:rPr>
                        <a:t>[son]) ‘</a:t>
                      </a:r>
                      <a:r>
                        <a:rPr lang="en-US" sz="1000" dirty="0" err="1">
                          <a:effectLst/>
                          <a:highlight>
                            <a:srgbClr val="00FF00"/>
                          </a:highlight>
                        </a:rPr>
                        <a:t>voyelle</a:t>
                      </a:r>
                      <a:r>
                        <a:rPr lang="en-US" sz="1000" dirty="0">
                          <a:effectLst/>
                          <a:highlight>
                            <a:srgbClr val="00FF00"/>
                          </a:highlight>
                        </a:rPr>
                        <a:t>’</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1331712935"/>
                  </a:ext>
                </a:extLst>
              </a:tr>
              <a:tr h="239438">
                <a:tc vMerge="1">
                  <a:txBody>
                    <a:bodyPr/>
                    <a:lstStyle/>
                    <a:p>
                      <a:endParaRPr kumimoji="1" lang="ja-JP" altLang="en-US"/>
                    </a:p>
                  </a:txBody>
                  <a:tcPr/>
                </a:tc>
                <a:tc>
                  <a:txBody>
                    <a:bodyPr/>
                    <a:lstStyle/>
                    <a:p>
                      <a:r>
                        <a:rPr lang="ja-JP" sz="1000">
                          <a:effectLst/>
                          <a:highlight>
                            <a:srgbClr val="00FF00"/>
                          </a:highlight>
                        </a:rPr>
                        <a:t>자</a:t>
                      </a:r>
                      <a:r>
                        <a:rPr lang="en-US" sz="1000">
                          <a:effectLst/>
                          <a:highlight>
                            <a:srgbClr val="00FF00"/>
                          </a:highlight>
                        </a:rPr>
                        <a:t>(ja, </a:t>
                      </a:r>
                      <a:r>
                        <a:rPr lang="ja-JP" sz="1000">
                          <a:effectLst/>
                          <a:highlight>
                            <a:srgbClr val="00FF00"/>
                          </a:highlight>
                        </a:rPr>
                        <a:t>子</a:t>
                      </a:r>
                      <a:r>
                        <a:rPr lang="en-US" sz="1000">
                          <a:effectLst/>
                          <a:highlight>
                            <a:srgbClr val="00FF00"/>
                          </a:highlight>
                        </a:rPr>
                        <a:t>) (lié)</a:t>
                      </a:r>
                      <a:endParaRPr kumimoji="1" lang="ja-JP" altLang="en-US">
                        <a:highlight>
                          <a:srgbClr val="00FF00"/>
                        </a:highlight>
                      </a:endParaRPr>
                    </a:p>
                  </a:txBody>
                  <a:tcPr marL="34973" marR="34973" marT="0" marB="0" anchor="ctr"/>
                </a:tc>
                <a:tc>
                  <a:txBody>
                    <a:bodyPr/>
                    <a:lstStyle/>
                    <a:p>
                      <a:pPr algn="r">
                        <a:lnSpc>
                          <a:spcPct val="107000"/>
                        </a:lnSpc>
                        <a:spcAft>
                          <a:spcPts val="800"/>
                        </a:spcAft>
                      </a:pPr>
                      <a:r>
                        <a:rPr lang="en-US" sz="1000">
                          <a:effectLst/>
                          <a:highlight>
                            <a:srgbClr val="00FF00"/>
                          </a:highlight>
                        </a:rPr>
                        <a:t>2</a:t>
                      </a:r>
                      <a:endParaRPr lang="ja-JP" sz="100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dirty="0">
                          <a:effectLst/>
                          <a:highlight>
                            <a:srgbClr val="00FF00"/>
                          </a:highlight>
                        </a:rPr>
                        <a:t>223</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a:effectLst/>
                          <a:highlight>
                            <a:srgbClr val="00FF00"/>
                          </a:highlight>
                        </a:rPr>
                        <a:t>E</a:t>
                      </a:r>
                      <a:endParaRPr lang="ja-JP" sz="100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dirty="0">
                          <a:effectLst/>
                          <a:highlight>
                            <a:srgbClr val="00FF00"/>
                          </a:highlight>
                        </a:rPr>
                        <a:t>자음 </a:t>
                      </a:r>
                      <a:r>
                        <a:rPr lang="fr-CA" sz="1000" dirty="0">
                          <a:effectLst/>
                          <a:highlight>
                            <a:srgbClr val="00FF00"/>
                          </a:highlight>
                        </a:rPr>
                        <a:t>(</a:t>
                      </a:r>
                      <a:r>
                        <a:rPr lang="fr-CA" sz="1000" dirty="0" err="1">
                          <a:effectLst/>
                          <a:highlight>
                            <a:srgbClr val="00FF00"/>
                          </a:highlight>
                        </a:rPr>
                        <a:t>ɨm</a:t>
                      </a:r>
                      <a:r>
                        <a:rPr lang="ja-JP" sz="1000" spc="-15" dirty="0">
                          <a:effectLst/>
                          <a:highlight>
                            <a:srgbClr val="00FF00"/>
                          </a:highlight>
                        </a:rPr>
                        <a:t>音 </a:t>
                      </a:r>
                      <a:r>
                        <a:rPr lang="fr-CA" sz="1000" dirty="0">
                          <a:effectLst/>
                          <a:highlight>
                            <a:srgbClr val="00FF00"/>
                          </a:highlight>
                        </a:rPr>
                        <a:t>[son]) ‘consonne’, </a:t>
                      </a:r>
                      <a:r>
                        <a:rPr lang="ja-JP" sz="1000" dirty="0">
                          <a:effectLst/>
                          <a:highlight>
                            <a:srgbClr val="00FF00"/>
                          </a:highlight>
                        </a:rPr>
                        <a:t>자회사 </a:t>
                      </a:r>
                      <a:r>
                        <a:rPr lang="fr-CA" sz="1000" dirty="0">
                          <a:effectLst/>
                          <a:highlight>
                            <a:srgbClr val="00FF00"/>
                          </a:highlight>
                        </a:rPr>
                        <a:t>(</a:t>
                      </a:r>
                      <a:r>
                        <a:rPr lang="fr-CA" sz="1000" dirty="0" err="1">
                          <a:effectLst/>
                          <a:highlight>
                            <a:srgbClr val="00FF00"/>
                          </a:highlight>
                        </a:rPr>
                        <a:t>hoesa</a:t>
                      </a:r>
                      <a:r>
                        <a:rPr lang="fr-CA" sz="1000" dirty="0">
                          <a:effectLst/>
                          <a:highlight>
                            <a:srgbClr val="00FF00"/>
                          </a:highlight>
                        </a:rPr>
                        <a:t>, </a:t>
                      </a:r>
                      <a:r>
                        <a:rPr lang="ja-JP" sz="1000" spc="-15" dirty="0">
                          <a:effectLst/>
                          <a:highlight>
                            <a:srgbClr val="00FF00"/>
                          </a:highlight>
                        </a:rPr>
                        <a:t>會社</a:t>
                      </a:r>
                      <a:r>
                        <a:rPr lang="fr-CA" sz="1000" dirty="0">
                          <a:effectLst/>
                          <a:highlight>
                            <a:srgbClr val="00FF00"/>
                          </a:highlight>
                        </a:rPr>
                        <a:t>[compagnie]) ‘filiale’</a:t>
                      </a:r>
                      <a:endParaRPr lang="ja-JP" sz="1000" dirty="0">
                        <a:effectLst/>
                        <a:highlight>
                          <a:srgbClr val="00FF00"/>
                        </a:highligh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536669117"/>
                  </a:ext>
                </a:extLst>
              </a:tr>
              <a:tr h="239438">
                <a:tc vMerge="1">
                  <a:txBody>
                    <a:bodyPr/>
                    <a:lstStyle/>
                    <a:p>
                      <a:endParaRPr kumimoji="1" lang="ja-JP" altLang="en-US"/>
                    </a:p>
                  </a:txBody>
                  <a:tcPr/>
                </a:tc>
                <a:tc>
                  <a:txBody>
                    <a:bodyPr/>
                    <a:lstStyle/>
                    <a:p>
                      <a:r>
                        <a:rPr lang="ja-JP" sz="1000">
                          <a:effectLst/>
                        </a:rPr>
                        <a:t>어머니 </a:t>
                      </a:r>
                      <a:r>
                        <a:rPr lang="en-US" sz="1000">
                          <a:effectLst/>
                        </a:rPr>
                        <a:t>(ɔmɔni)</a:t>
                      </a:r>
                      <a:endParaRPr kumimoji="1" lang="ja-JP" altLang="en-US"/>
                    </a:p>
                  </a:txBody>
                  <a:tcPr marL="34973" marR="34973" marT="0" marB="0" anchor="ctr"/>
                </a:tc>
                <a:tc>
                  <a:txBody>
                    <a:bodyPr/>
                    <a:lstStyle/>
                    <a:p>
                      <a:pPr algn="r">
                        <a:lnSpc>
                          <a:spcPct val="107000"/>
                        </a:lnSpc>
                        <a:spcAft>
                          <a:spcPts val="800"/>
                        </a:spcAft>
                      </a:pPr>
                      <a:r>
                        <a:rPr lang="en-US" sz="1000">
                          <a:effectLst/>
                        </a:rPr>
                        <a:t>3</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dirty="0">
                          <a:effectLst/>
                        </a:rPr>
                        <a:t>311</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a:effectLst/>
                        </a:rPr>
                        <a:t>M</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a:effectLst/>
                        </a:rPr>
                        <a:t>어머니항성 </a:t>
                      </a:r>
                      <a:r>
                        <a:rPr lang="fr-CA" sz="1000">
                          <a:effectLst/>
                        </a:rPr>
                        <a:t>(haŋsɔŋ </a:t>
                      </a:r>
                      <a:r>
                        <a:rPr lang="ja-JP" sz="1000" spc="-15">
                          <a:effectLst/>
                        </a:rPr>
                        <a:t>恒星 </a:t>
                      </a:r>
                      <a:r>
                        <a:rPr lang="fr-CA" sz="1000">
                          <a:effectLst/>
                        </a:rPr>
                        <a:t>[étoile]), </a:t>
                      </a:r>
                      <a:r>
                        <a:rPr lang="ja-JP" sz="1000">
                          <a:effectLst/>
                        </a:rPr>
                        <a:t>어머니별 </a:t>
                      </a:r>
                      <a:r>
                        <a:rPr lang="fr-CA" sz="1000">
                          <a:effectLst/>
                        </a:rPr>
                        <a:t>(pyɔl [étoile]) ‘étoile parente’</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2916394272"/>
                  </a:ext>
                </a:extLst>
              </a:tr>
              <a:tr h="157801">
                <a:tc vMerge="1">
                  <a:txBody>
                    <a:bodyPr/>
                    <a:lstStyle/>
                    <a:p>
                      <a:endParaRPr kumimoji="1" lang="ja-JP" altLang="en-US"/>
                    </a:p>
                  </a:txBody>
                  <a:tcPr/>
                </a:tc>
                <a:tc>
                  <a:txBody>
                    <a:bodyPr/>
                    <a:lstStyle/>
                    <a:p>
                      <a:r>
                        <a:rPr lang="ja-JP" sz="1000">
                          <a:effectLst/>
                        </a:rPr>
                        <a:t>어미</a:t>
                      </a:r>
                      <a:r>
                        <a:rPr lang="en-US" sz="1000">
                          <a:effectLst/>
                        </a:rPr>
                        <a:t> (ɔmi)</a:t>
                      </a:r>
                      <a:endParaRPr kumimoji="1" lang="ja-JP" altLang="en-US"/>
                    </a:p>
                  </a:txBody>
                  <a:tcPr marL="34973" marR="34973" marT="0" marB="0" anchor="ctr"/>
                </a:tc>
                <a:tc>
                  <a:txBody>
                    <a:bodyPr/>
                    <a:lstStyle/>
                    <a:p>
                      <a:pPr algn="r">
                        <a:lnSpc>
                          <a:spcPct val="107000"/>
                        </a:lnSpc>
                        <a:spcAft>
                          <a:spcPts val="800"/>
                        </a:spcAft>
                      </a:pPr>
                      <a:r>
                        <a:rPr lang="en-US" sz="1000">
                          <a:effectLst/>
                        </a:rPr>
                        <a:t>1</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8</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dirty="0">
                          <a:effectLst/>
                        </a:rPr>
                        <a:t>M</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a:effectLst/>
                        </a:rPr>
                        <a:t>어미식물 </a:t>
                      </a:r>
                      <a:r>
                        <a:rPr lang="fr-CA" sz="1000">
                          <a:effectLst/>
                        </a:rPr>
                        <a:t>(sikmul, </a:t>
                      </a:r>
                      <a:r>
                        <a:rPr lang="ja-JP" sz="1000" spc="-15">
                          <a:effectLst/>
                        </a:rPr>
                        <a:t>植物 </a:t>
                      </a:r>
                      <a:r>
                        <a:rPr lang="fr-CA" sz="1000">
                          <a:effectLst/>
                        </a:rPr>
                        <a:t>[plante]) ‘plante mère’</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3649271486"/>
                  </a:ext>
                </a:extLst>
              </a:tr>
              <a:tr h="239438">
                <a:tc vMerge="1">
                  <a:txBody>
                    <a:bodyPr/>
                    <a:lstStyle/>
                    <a:p>
                      <a:endParaRPr kumimoji="1" lang="ja-JP" altLang="en-US"/>
                    </a:p>
                  </a:txBody>
                  <a:tcPr/>
                </a:tc>
                <a:tc>
                  <a:txBody>
                    <a:bodyPr/>
                    <a:lstStyle/>
                    <a:p>
                      <a:r>
                        <a:rPr lang="ja-JP" sz="1000">
                          <a:effectLst/>
                        </a:rPr>
                        <a:t>부모</a:t>
                      </a:r>
                      <a:r>
                        <a:rPr lang="en-US" sz="1000">
                          <a:effectLst/>
                        </a:rPr>
                        <a:t> (pumo, </a:t>
                      </a:r>
                      <a:r>
                        <a:rPr lang="ja-JP" sz="1000">
                          <a:effectLst/>
                        </a:rPr>
                        <a:t>父母</a:t>
                      </a:r>
                      <a:r>
                        <a:rPr lang="en-US" sz="1000">
                          <a:effectLst/>
                        </a:rPr>
                        <a:t>)</a:t>
                      </a:r>
                      <a:endParaRPr kumimoji="1" lang="ja-JP" altLang="en-US"/>
                    </a:p>
                  </a:txBody>
                  <a:tcPr marL="34973" marR="34973" marT="0" marB="0" anchor="ctr"/>
                </a:tc>
                <a:tc>
                  <a:txBody>
                    <a:bodyPr/>
                    <a:lstStyle/>
                    <a:p>
                      <a:pPr algn="r">
                        <a:lnSpc>
                          <a:spcPct val="107000"/>
                        </a:lnSpc>
                        <a:spcAft>
                          <a:spcPts val="800"/>
                        </a:spcAft>
                      </a:pPr>
                      <a:r>
                        <a:rPr lang="en-US" sz="1000">
                          <a:effectLst/>
                        </a:rPr>
                        <a:t>4</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62</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dirty="0">
                          <a:effectLst/>
                        </a:rPr>
                        <a:t>P</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dirty="0">
                          <a:effectLst/>
                        </a:rPr>
                        <a:t>부모노드 </a:t>
                      </a:r>
                      <a:r>
                        <a:rPr lang="en-US" sz="1000" dirty="0">
                          <a:effectLst/>
                        </a:rPr>
                        <a:t>(</a:t>
                      </a:r>
                      <a:r>
                        <a:rPr lang="en-US" sz="1000" dirty="0" err="1">
                          <a:effectLst/>
                        </a:rPr>
                        <a:t>notɨ</a:t>
                      </a:r>
                      <a:r>
                        <a:rPr lang="en-US" sz="1000" dirty="0">
                          <a:effectLst/>
                        </a:rPr>
                        <a:t> [</a:t>
                      </a:r>
                      <a:r>
                        <a:rPr lang="en-US" sz="1000" dirty="0" err="1">
                          <a:effectLst/>
                        </a:rPr>
                        <a:t>nœud</a:t>
                      </a:r>
                      <a:r>
                        <a:rPr lang="en-US" sz="1000" dirty="0">
                          <a:effectLst/>
                        </a:rPr>
                        <a:t>]) ‘</a:t>
                      </a:r>
                      <a:r>
                        <a:rPr lang="en-US" sz="1000" dirty="0" err="1">
                          <a:effectLst/>
                        </a:rPr>
                        <a:t>nœud</a:t>
                      </a:r>
                      <a:r>
                        <a:rPr lang="en-US" sz="1000" dirty="0">
                          <a:effectLst/>
                        </a:rPr>
                        <a:t> parent’, </a:t>
                      </a:r>
                      <a:r>
                        <a:rPr lang="ja-JP" sz="1000" dirty="0">
                          <a:effectLst/>
                        </a:rPr>
                        <a:t>부모프로세스 </a:t>
                      </a:r>
                      <a:r>
                        <a:rPr lang="en-US" sz="1000" dirty="0">
                          <a:effectLst/>
                        </a:rPr>
                        <a:t>(</a:t>
                      </a:r>
                      <a:r>
                        <a:rPr lang="en-US" sz="1000" dirty="0" err="1">
                          <a:effectLst/>
                        </a:rPr>
                        <a:t>phɨlosesɨ</a:t>
                      </a:r>
                      <a:r>
                        <a:rPr lang="en-US" sz="1000" dirty="0">
                          <a:effectLst/>
                        </a:rPr>
                        <a:t> [processus]) ‘processus père’</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297604127"/>
                  </a:ext>
                </a:extLst>
              </a:tr>
              <a:tr h="157801">
                <a:tc vMerge="1">
                  <a:txBody>
                    <a:bodyPr/>
                    <a:lstStyle/>
                    <a:p>
                      <a:endParaRPr kumimoji="1" lang="ja-JP" altLang="en-US"/>
                    </a:p>
                  </a:txBody>
                  <a:tcPr/>
                </a:tc>
                <a:tc>
                  <a:txBody>
                    <a:bodyPr/>
                    <a:lstStyle/>
                    <a:p>
                      <a:r>
                        <a:rPr lang="ja-JP" sz="1000">
                          <a:effectLst/>
                        </a:rPr>
                        <a:t>자식</a:t>
                      </a:r>
                      <a:r>
                        <a:rPr lang="en-US" sz="1000">
                          <a:effectLst/>
                        </a:rPr>
                        <a:t> (jasik, </a:t>
                      </a:r>
                      <a:r>
                        <a:rPr lang="ja-JP" sz="1000">
                          <a:effectLst/>
                        </a:rPr>
                        <a:t>子息</a:t>
                      </a:r>
                      <a:r>
                        <a:rPr lang="en-US" sz="1000">
                          <a:effectLst/>
                        </a:rPr>
                        <a:t>)</a:t>
                      </a:r>
                      <a:endParaRPr kumimoji="1" lang="ja-JP" altLang="en-US"/>
                    </a:p>
                  </a:txBody>
                  <a:tcPr marL="34973" marR="34973" marT="0" marB="0" anchor="ctr"/>
                </a:tc>
                <a:tc>
                  <a:txBody>
                    <a:bodyPr/>
                    <a:lstStyle/>
                    <a:p>
                      <a:pPr algn="r">
                        <a:lnSpc>
                          <a:spcPct val="107000"/>
                        </a:lnSpc>
                        <a:spcAft>
                          <a:spcPts val="800"/>
                        </a:spcAft>
                      </a:pPr>
                      <a:r>
                        <a:rPr lang="en-US" sz="1000">
                          <a:effectLst/>
                        </a:rPr>
                        <a:t>2</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75</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a:effectLst/>
                        </a:rPr>
                        <a:t>E</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dirty="0">
                          <a:effectLst/>
                        </a:rPr>
                        <a:t>자식노드</a:t>
                      </a:r>
                      <a:r>
                        <a:rPr lang="en-US" sz="1000" dirty="0">
                          <a:effectLst/>
                        </a:rPr>
                        <a:t>(</a:t>
                      </a:r>
                      <a:r>
                        <a:rPr lang="en-US" sz="1000" dirty="0" err="1">
                          <a:effectLst/>
                        </a:rPr>
                        <a:t>notɨ</a:t>
                      </a:r>
                      <a:r>
                        <a:rPr lang="en-US" sz="1000" dirty="0">
                          <a:effectLst/>
                        </a:rPr>
                        <a:t> [</a:t>
                      </a:r>
                      <a:r>
                        <a:rPr lang="en-US" sz="1000" dirty="0" err="1">
                          <a:effectLst/>
                        </a:rPr>
                        <a:t>nœud</a:t>
                      </a:r>
                      <a:r>
                        <a:rPr lang="en-US" sz="1000" dirty="0">
                          <a:effectLst/>
                        </a:rPr>
                        <a:t>]) ‘</a:t>
                      </a:r>
                      <a:r>
                        <a:rPr lang="en-US" sz="1000" dirty="0" err="1">
                          <a:effectLst/>
                        </a:rPr>
                        <a:t>nœud</a:t>
                      </a:r>
                      <a:r>
                        <a:rPr lang="en-US" sz="1000" dirty="0">
                          <a:effectLst/>
                        </a:rPr>
                        <a:t> </a:t>
                      </a:r>
                      <a:r>
                        <a:rPr lang="en-US" sz="1000" dirty="0" err="1">
                          <a:effectLst/>
                        </a:rPr>
                        <a:t>fils</a:t>
                      </a:r>
                      <a:r>
                        <a:rPr lang="en-US" sz="1000" dirty="0">
                          <a:effectLst/>
                        </a:rPr>
                        <a:t>’</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503858678"/>
                  </a:ext>
                </a:extLst>
              </a:tr>
              <a:tr h="157377">
                <a:tc vMerge="1">
                  <a:txBody>
                    <a:bodyPr/>
                    <a:lstStyle/>
                    <a:p>
                      <a:endParaRPr kumimoji="1" lang="ja-JP" altLang="en-US"/>
                    </a:p>
                  </a:txBody>
                  <a:tcPr/>
                </a:tc>
                <a:tc>
                  <a:txBody>
                    <a:bodyPr/>
                    <a:lstStyle/>
                    <a:p>
                      <a:r>
                        <a:rPr lang="ja-JP" sz="1000">
                          <a:effectLst/>
                        </a:rPr>
                        <a:t>새끼</a:t>
                      </a:r>
                      <a:r>
                        <a:rPr lang="en-US" sz="1000">
                          <a:effectLst/>
                        </a:rPr>
                        <a:t> (sɛkki)</a:t>
                      </a:r>
                      <a:endParaRPr kumimoji="1" lang="ja-JP" altLang="en-US"/>
                    </a:p>
                  </a:txBody>
                  <a:tcPr marL="34973" marR="34973" marT="0" marB="0" anchor="ctr"/>
                </a:tc>
                <a:tc>
                  <a:txBody>
                    <a:bodyPr/>
                    <a:lstStyle/>
                    <a:p>
                      <a:pPr algn="r">
                        <a:lnSpc>
                          <a:spcPct val="107000"/>
                        </a:lnSpc>
                        <a:spcAft>
                          <a:spcPts val="800"/>
                        </a:spcAft>
                      </a:pPr>
                      <a:r>
                        <a:rPr lang="en-US" sz="1000">
                          <a:effectLst/>
                        </a:rPr>
                        <a:t>1</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19</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a:effectLst/>
                        </a:rPr>
                        <a:t>E/ B</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dirty="0">
                          <a:effectLst/>
                        </a:rPr>
                        <a:t>새끼손가락 </a:t>
                      </a:r>
                      <a:r>
                        <a:rPr lang="fr-CA" sz="1000" dirty="0">
                          <a:effectLst/>
                        </a:rPr>
                        <a:t>(</a:t>
                      </a:r>
                      <a:r>
                        <a:rPr lang="fr-CA" sz="1000" dirty="0" err="1">
                          <a:effectLst/>
                        </a:rPr>
                        <a:t>sonkalak</a:t>
                      </a:r>
                      <a:r>
                        <a:rPr lang="fr-CA" sz="1000" dirty="0">
                          <a:effectLst/>
                        </a:rPr>
                        <a:t> [doigt]) ‘</a:t>
                      </a:r>
                      <a:r>
                        <a:rPr lang="fr-FR" sz="1000" dirty="0">
                          <a:effectLst/>
                        </a:rPr>
                        <a:t>auriculaire</a:t>
                      </a:r>
                      <a:r>
                        <a:rPr lang="fr-CA" sz="1000" dirty="0">
                          <a:effectLst/>
                        </a:rPr>
                        <a:t>’</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3694094703"/>
                  </a:ext>
                </a:extLst>
              </a:tr>
              <a:tr h="157801">
                <a:tc vMerge="1">
                  <a:txBody>
                    <a:bodyPr/>
                    <a:lstStyle/>
                    <a:p>
                      <a:endParaRPr kumimoji="1" lang="ja-JP" altLang="en-US"/>
                    </a:p>
                  </a:txBody>
                  <a:tcPr/>
                </a:tc>
                <a:tc>
                  <a:txBody>
                    <a:bodyPr/>
                    <a:lstStyle/>
                    <a:p>
                      <a:r>
                        <a:rPr lang="ja-JP" sz="1000">
                          <a:effectLst/>
                        </a:rPr>
                        <a:t>딸</a:t>
                      </a:r>
                      <a:r>
                        <a:rPr lang="en-US" sz="1000">
                          <a:effectLst/>
                        </a:rPr>
                        <a:t> (ttal)</a:t>
                      </a:r>
                      <a:endParaRPr kumimoji="1" lang="ja-JP" altLang="en-US"/>
                    </a:p>
                  </a:txBody>
                  <a:tcPr marL="34973" marR="34973" marT="0" marB="0" anchor="ctr"/>
                </a:tc>
                <a:tc>
                  <a:txBody>
                    <a:bodyPr/>
                    <a:lstStyle/>
                    <a:p>
                      <a:pPr algn="r">
                        <a:lnSpc>
                          <a:spcPct val="107000"/>
                        </a:lnSpc>
                        <a:spcAft>
                          <a:spcPts val="800"/>
                        </a:spcAft>
                      </a:pPr>
                      <a:r>
                        <a:rPr lang="en-US" sz="1000">
                          <a:effectLst/>
                        </a:rPr>
                        <a:t>1</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9</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a:effectLst/>
                        </a:rPr>
                        <a:t>fille</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dirty="0">
                          <a:effectLst/>
                        </a:rPr>
                        <a:t>딸세포 </a:t>
                      </a:r>
                      <a:r>
                        <a:rPr lang="fr-CA" sz="1000" dirty="0">
                          <a:effectLst/>
                        </a:rPr>
                        <a:t>(</a:t>
                      </a:r>
                      <a:r>
                        <a:rPr lang="fr-CA" sz="1000" dirty="0" err="1">
                          <a:effectLst/>
                        </a:rPr>
                        <a:t>sepho</a:t>
                      </a:r>
                      <a:r>
                        <a:rPr lang="fr-CA" sz="1000" dirty="0">
                          <a:effectLst/>
                        </a:rPr>
                        <a:t> </a:t>
                      </a:r>
                      <a:r>
                        <a:rPr lang="ja-JP" sz="1000" spc="-15" dirty="0">
                          <a:effectLst/>
                        </a:rPr>
                        <a:t>細胞 </a:t>
                      </a:r>
                      <a:r>
                        <a:rPr lang="fr-CA" sz="1000" dirty="0">
                          <a:effectLst/>
                        </a:rPr>
                        <a:t>[cellule]) ‘cellule fille’</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246730947"/>
                  </a:ext>
                </a:extLst>
              </a:tr>
              <a:tr h="239438">
                <a:tc vMerge="1">
                  <a:txBody>
                    <a:bodyPr/>
                    <a:lstStyle/>
                    <a:p>
                      <a:endParaRPr kumimoji="1" lang="ja-JP" altLang="en-US"/>
                    </a:p>
                  </a:txBody>
                  <a:tcPr/>
                </a:tc>
                <a:tc>
                  <a:txBody>
                    <a:bodyPr/>
                    <a:lstStyle/>
                    <a:p>
                      <a:r>
                        <a:rPr lang="ja-JP" sz="1000">
                          <a:effectLst/>
                        </a:rPr>
                        <a:t>자매</a:t>
                      </a:r>
                      <a:r>
                        <a:rPr lang="en-US" sz="1000">
                          <a:effectLst/>
                        </a:rPr>
                        <a:t> (jamɛ</a:t>
                      </a:r>
                      <a:r>
                        <a:rPr lang="fr-CA" sz="1000">
                          <a:effectLst/>
                        </a:rPr>
                        <a:t>, </a:t>
                      </a:r>
                      <a:r>
                        <a:rPr lang="ja-JP" sz="1000" spc="-15">
                          <a:effectLst/>
                        </a:rPr>
                        <a:t>姊妹</a:t>
                      </a:r>
                      <a:r>
                        <a:rPr lang="en-US" sz="1000">
                          <a:effectLst/>
                        </a:rPr>
                        <a:t>)</a:t>
                      </a:r>
                      <a:endParaRPr kumimoji="1" lang="ja-JP" altLang="en-US"/>
                    </a:p>
                  </a:txBody>
                  <a:tcPr marL="34973" marR="34973" marT="0" marB="0" anchor="ctr"/>
                </a:tc>
                <a:tc>
                  <a:txBody>
                    <a:bodyPr/>
                    <a:lstStyle/>
                    <a:p>
                      <a:pPr algn="r">
                        <a:lnSpc>
                          <a:spcPct val="107000"/>
                        </a:lnSpc>
                        <a:spcAft>
                          <a:spcPts val="800"/>
                        </a:spcAft>
                      </a:pPr>
                      <a:r>
                        <a:rPr lang="en-US" sz="1000">
                          <a:effectLst/>
                        </a:rPr>
                        <a:t>4</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51</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en-US" sz="1000">
                          <a:effectLst/>
                        </a:rPr>
                        <a:t>sœur</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l">
                        <a:lnSpc>
                          <a:spcPct val="107000"/>
                        </a:lnSpc>
                        <a:spcAft>
                          <a:spcPts val="800"/>
                        </a:spcAft>
                      </a:pPr>
                      <a:r>
                        <a:rPr lang="ja-JP" sz="1000" dirty="0">
                          <a:effectLst/>
                        </a:rPr>
                        <a:t>자매도시 </a:t>
                      </a:r>
                      <a:r>
                        <a:rPr lang="fr-CA" sz="1000" dirty="0">
                          <a:effectLst/>
                        </a:rPr>
                        <a:t>(</a:t>
                      </a:r>
                      <a:r>
                        <a:rPr lang="fr-CA" sz="1000" dirty="0" err="1">
                          <a:effectLst/>
                        </a:rPr>
                        <a:t>tosi</a:t>
                      </a:r>
                      <a:r>
                        <a:rPr lang="fr-CA" sz="1000" dirty="0">
                          <a:effectLst/>
                        </a:rPr>
                        <a:t> </a:t>
                      </a:r>
                      <a:r>
                        <a:rPr lang="ja-JP" sz="1000" spc="-15" dirty="0">
                          <a:effectLst/>
                        </a:rPr>
                        <a:t>都市 </a:t>
                      </a:r>
                      <a:r>
                        <a:rPr lang="fr-CA" sz="1000" dirty="0">
                          <a:effectLst/>
                        </a:rPr>
                        <a:t>[ville]) ‘ville sœur’, </a:t>
                      </a:r>
                      <a:r>
                        <a:rPr lang="ja-JP" sz="1000" dirty="0">
                          <a:effectLst/>
                        </a:rPr>
                        <a:t>자매지 </a:t>
                      </a:r>
                      <a:r>
                        <a:rPr lang="fr-CA" sz="1000" dirty="0">
                          <a:effectLst/>
                        </a:rPr>
                        <a:t>(</a:t>
                      </a:r>
                      <a:r>
                        <a:rPr lang="fr-CA" sz="1000" dirty="0" err="1">
                          <a:effectLst/>
                        </a:rPr>
                        <a:t>ji</a:t>
                      </a:r>
                      <a:r>
                        <a:rPr lang="fr-CA" sz="1000" dirty="0">
                          <a:effectLst/>
                        </a:rPr>
                        <a:t> </a:t>
                      </a:r>
                      <a:r>
                        <a:rPr lang="ja-JP" sz="1000" spc="-15" dirty="0">
                          <a:effectLst/>
                        </a:rPr>
                        <a:t>誌 </a:t>
                      </a:r>
                      <a:r>
                        <a:rPr lang="fr-CA" sz="1000" dirty="0">
                          <a:effectLst/>
                        </a:rPr>
                        <a:t>[revue]) ‘revue sœur’</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3707439599"/>
                  </a:ext>
                </a:extLst>
              </a:tr>
              <a:tr h="157801">
                <a:tc vMerge="1">
                  <a:txBody>
                    <a:bodyPr/>
                    <a:lstStyle/>
                    <a:p>
                      <a:endParaRPr kumimoji="1" lang="ja-JP" altLang="en-US"/>
                    </a:p>
                  </a:txBody>
                  <a:tcPr/>
                </a:tc>
                <a:tc>
                  <a:txBody>
                    <a:bodyPr/>
                    <a:lstStyle/>
                    <a:p>
                      <a:r>
                        <a:rPr lang="ko-KR" sz="1000" dirty="0">
                          <a:effectLst/>
                        </a:rPr>
                        <a:t>형제</a:t>
                      </a:r>
                      <a:r>
                        <a:rPr lang="fr-CA" sz="1000" dirty="0">
                          <a:effectLst/>
                        </a:rPr>
                        <a:t>(</a:t>
                      </a:r>
                      <a:r>
                        <a:rPr lang="fr-CA" sz="1000" dirty="0" err="1">
                          <a:effectLst/>
                        </a:rPr>
                        <a:t>hyɔŋjɛ</a:t>
                      </a:r>
                      <a:r>
                        <a:rPr lang="fr-CA" sz="1000" dirty="0">
                          <a:effectLst/>
                        </a:rPr>
                        <a:t>, </a:t>
                      </a:r>
                      <a:r>
                        <a:rPr lang="ko-KR" sz="1000" dirty="0">
                          <a:effectLst/>
                        </a:rPr>
                        <a:t>兄弟</a:t>
                      </a:r>
                      <a:r>
                        <a:rPr lang="fr-CA" sz="1000" dirty="0">
                          <a:effectLst/>
                        </a:rPr>
                        <a:t>)</a:t>
                      </a:r>
                      <a:endParaRPr kumimoji="1" lang="ja-JP" altLang="en-US" dirty="0"/>
                    </a:p>
                  </a:txBody>
                  <a:tcPr marL="34973" marR="34973" marT="0" marB="0" anchor="ctr"/>
                </a:tc>
                <a:tc>
                  <a:txBody>
                    <a:bodyPr/>
                    <a:lstStyle/>
                    <a:p>
                      <a:pPr algn="r">
                        <a:lnSpc>
                          <a:spcPct val="107000"/>
                        </a:lnSpc>
                        <a:spcAft>
                          <a:spcPts val="800"/>
                        </a:spcAft>
                      </a:pPr>
                      <a:r>
                        <a:rPr lang="en-US" sz="1000">
                          <a:effectLst/>
                        </a:rPr>
                        <a:t>1</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11</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fr-CA" sz="1000">
                          <a:effectLst/>
                        </a:rPr>
                        <a:t>frère </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just">
                        <a:lnSpc>
                          <a:spcPct val="107000"/>
                        </a:lnSpc>
                        <a:spcAft>
                          <a:spcPts val="800"/>
                        </a:spcAft>
                      </a:pPr>
                      <a:r>
                        <a:rPr lang="ja-JP" sz="1000" dirty="0">
                          <a:effectLst/>
                        </a:rPr>
                        <a:t>형제행성 </a:t>
                      </a:r>
                      <a:r>
                        <a:rPr lang="en-US" sz="1000" dirty="0">
                          <a:effectLst/>
                        </a:rPr>
                        <a:t>(</a:t>
                      </a:r>
                      <a:r>
                        <a:rPr lang="en-US" sz="1000" dirty="0" err="1">
                          <a:effectLst/>
                        </a:rPr>
                        <a:t>hɛŋsɔŋ</a:t>
                      </a:r>
                      <a:r>
                        <a:rPr lang="en-US" sz="1000" dirty="0">
                          <a:effectLst/>
                        </a:rPr>
                        <a:t> </a:t>
                      </a:r>
                      <a:r>
                        <a:rPr lang="ja-JP" sz="1000" spc="-15" dirty="0">
                          <a:effectLst/>
                        </a:rPr>
                        <a:t>行星 </a:t>
                      </a:r>
                      <a:r>
                        <a:rPr lang="en-US" sz="1000" dirty="0">
                          <a:effectLst/>
                        </a:rPr>
                        <a:t>[</a:t>
                      </a:r>
                      <a:r>
                        <a:rPr lang="en-US" sz="1000" dirty="0" err="1">
                          <a:effectLst/>
                        </a:rPr>
                        <a:t>planète</a:t>
                      </a:r>
                      <a:r>
                        <a:rPr lang="en-US" sz="1000" dirty="0">
                          <a:effectLst/>
                        </a:rPr>
                        <a:t>]) ‘</a:t>
                      </a:r>
                      <a:r>
                        <a:rPr lang="en-US" sz="1000" dirty="0" err="1">
                          <a:effectLst/>
                        </a:rPr>
                        <a:t>planète</a:t>
                      </a:r>
                      <a:r>
                        <a:rPr lang="en-US" sz="1000" dirty="0">
                          <a:effectLst/>
                        </a:rPr>
                        <a:t> </a:t>
                      </a:r>
                      <a:r>
                        <a:rPr lang="en-US" sz="1000" dirty="0" err="1">
                          <a:effectLst/>
                        </a:rPr>
                        <a:t>sœur</a:t>
                      </a:r>
                      <a:r>
                        <a:rPr lang="en-US" sz="1000" dirty="0">
                          <a:effectLst/>
                        </a:rPr>
                        <a:t>’</a:t>
                      </a:r>
                      <a:endParaRPr lang="ja-JP" sz="1000" dirty="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extLst>
                  <a:ext uri="{0D108BD9-81ED-4DB2-BD59-A6C34878D82A}">
                    <a16:rowId xmlns:a16="http://schemas.microsoft.com/office/drawing/2014/main" val="2668894196"/>
                  </a:ext>
                </a:extLst>
              </a:tr>
              <a:tr h="95380">
                <a:tc gridSpan="2">
                  <a:txBody>
                    <a:bodyPr/>
                    <a:lstStyle/>
                    <a:p>
                      <a:pPr algn="ctr">
                        <a:lnSpc>
                          <a:spcPct val="107000"/>
                        </a:lnSpc>
                        <a:spcAft>
                          <a:spcPts val="800"/>
                        </a:spcAft>
                      </a:pPr>
                      <a:r>
                        <a:rPr lang="en-US" sz="1000">
                          <a:effectLst/>
                        </a:rPr>
                        <a:t>total</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hMerge="1">
                  <a:txBody>
                    <a:bodyPr/>
                    <a:lstStyle/>
                    <a:p>
                      <a:endParaRPr kumimoji="1" lang="ja-JP" altLang="en-US"/>
                    </a:p>
                  </a:txBody>
                  <a:tcPr/>
                </a:tc>
                <a:tc>
                  <a:txBody>
                    <a:bodyPr/>
                    <a:lstStyle/>
                    <a:p>
                      <a:pPr algn="r">
                        <a:lnSpc>
                          <a:spcPct val="107000"/>
                        </a:lnSpc>
                        <a:spcAft>
                          <a:spcPts val="800"/>
                        </a:spcAft>
                      </a:pPr>
                      <a:r>
                        <a:rPr lang="en-US" sz="1000">
                          <a:effectLst/>
                        </a:rPr>
                        <a:t>30</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gn="r">
                        <a:lnSpc>
                          <a:spcPct val="107000"/>
                        </a:lnSpc>
                        <a:spcAft>
                          <a:spcPts val="800"/>
                        </a:spcAft>
                      </a:pPr>
                      <a:r>
                        <a:rPr lang="en-US" sz="1000">
                          <a:effectLst/>
                        </a:rPr>
                        <a:t>1594</a:t>
                      </a:r>
                      <a:endParaRPr lang="ja-JP" sz="1000">
                        <a:effectLst/>
                        <a:latin typeface="Times New Roman" panose="02020603050405020304" pitchFamily="18" charset="0"/>
                        <a:ea typeface="游明朝" panose="02020400000000000000" pitchFamily="18" charset="-128"/>
                        <a:cs typeface="Arial" panose="020B0604020202020204" pitchFamily="34" charset="0"/>
                      </a:endParaRPr>
                    </a:p>
                  </a:txBody>
                  <a:tcPr marL="34973" marR="34973" marT="0" marB="0" anchor="ctr"/>
                </a:tc>
                <a:tc>
                  <a:txBody>
                    <a:bodyPr/>
                    <a:lstStyle/>
                    <a:p>
                      <a:pPr>
                        <a:lnSpc>
                          <a:spcPct val="107000"/>
                        </a:lnSpc>
                      </a:pPr>
                      <a:endParaRPr lang="ja-JP" sz="1000">
                        <a:effectLst/>
                        <a:latin typeface="Calibri" panose="020F0502020204030204" pitchFamily="34" charset="0"/>
                        <a:cs typeface="Arial" panose="020B0604020202020204" pitchFamily="34" charset="0"/>
                      </a:endParaRPr>
                    </a:p>
                  </a:txBody>
                  <a:tcPr marL="34973" marR="34973" marT="0" marB="0" anchor="ctr"/>
                </a:tc>
                <a:tc>
                  <a:txBody>
                    <a:bodyPr/>
                    <a:lstStyle/>
                    <a:p>
                      <a:pPr>
                        <a:lnSpc>
                          <a:spcPct val="107000"/>
                        </a:lnSpc>
                      </a:pPr>
                      <a:endParaRPr lang="ja-JP" sz="1000" dirty="0">
                        <a:effectLst/>
                        <a:latin typeface="Calibri" panose="020F0502020204030204" pitchFamily="34" charset="0"/>
                        <a:cs typeface="Arial" panose="020B0604020202020204" pitchFamily="34" charset="0"/>
                      </a:endParaRPr>
                    </a:p>
                  </a:txBody>
                  <a:tcPr marL="34973" marR="34973" marT="0" marB="0" anchor="ctr"/>
                </a:tc>
                <a:extLst>
                  <a:ext uri="{0D108BD9-81ED-4DB2-BD59-A6C34878D82A}">
                    <a16:rowId xmlns:a16="http://schemas.microsoft.com/office/drawing/2014/main" val="762519454"/>
                  </a:ext>
                </a:extLst>
              </a:tr>
            </a:tbl>
          </a:graphicData>
        </a:graphic>
      </p:graphicFrame>
    </p:spTree>
    <p:extLst>
      <p:ext uri="{BB962C8B-B14F-4D97-AF65-F5344CB8AC3E}">
        <p14:creationId xmlns:p14="http://schemas.microsoft.com/office/powerpoint/2010/main" val="12594137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D4B15C-305D-360D-6B5A-DDC4F6C4AB9D}"/>
              </a:ext>
            </a:extLst>
          </p:cNvPr>
          <p:cNvSpPr>
            <a:spLocks noGrp="1"/>
          </p:cNvSpPr>
          <p:nvPr>
            <p:ph type="title"/>
          </p:nvPr>
        </p:nvSpPr>
        <p:spPr/>
        <p:txBody>
          <a:bodyPr/>
          <a:lstStyle/>
          <a:p>
            <a:r>
              <a:rPr kumimoji="1" lang="ja-JP" altLang="en-US" dirty="0"/>
              <a:t>日本語と韓国語</a:t>
            </a:r>
            <a:r>
              <a:rPr lang="ja-JP" altLang="en-US" dirty="0"/>
              <a:t>の比較</a:t>
            </a:r>
            <a:endParaRPr kumimoji="1" lang="ja-JP" altLang="en-US" dirty="0"/>
          </a:p>
        </p:txBody>
      </p:sp>
      <p:sp>
        <p:nvSpPr>
          <p:cNvPr id="3" name="コンテンツ プレースホルダー 2">
            <a:extLst>
              <a:ext uri="{FF2B5EF4-FFF2-40B4-BE49-F238E27FC236}">
                <a16:creationId xmlns:a16="http://schemas.microsoft.com/office/drawing/2014/main" id="{7A90AECD-A5B9-BA51-BDD7-B6A480A82EAB}"/>
              </a:ext>
            </a:extLst>
          </p:cNvPr>
          <p:cNvSpPr>
            <a:spLocks noGrp="1"/>
          </p:cNvSpPr>
          <p:nvPr>
            <p:ph idx="1"/>
          </p:nvPr>
        </p:nvSpPr>
        <p:spPr/>
        <p:txBody>
          <a:bodyPr/>
          <a:lstStyle/>
          <a:p>
            <a:pPr>
              <a:buFont typeface="Wingdings" panose="05000000000000000000" pitchFamily="2" charset="2"/>
              <a:buChar char="l"/>
            </a:pPr>
            <a:r>
              <a:rPr kumimoji="1" lang="ja-JP" altLang="en-US" dirty="0"/>
              <a:t>日本語：「親」と「子」に集中　</a:t>
            </a:r>
            <a:r>
              <a:rPr kumimoji="1" lang="en-US" altLang="ja-JP" dirty="0"/>
              <a:t>[</a:t>
            </a:r>
            <a:r>
              <a:rPr kumimoji="1" lang="ja-JP" altLang="en-US" dirty="0"/>
              <a:t>親</a:t>
            </a:r>
            <a:r>
              <a:rPr kumimoji="1" lang="en-US" altLang="ja-JP" dirty="0"/>
              <a:t>/</a:t>
            </a:r>
            <a:r>
              <a:rPr kumimoji="1" lang="ja-JP" altLang="en-US" dirty="0"/>
              <a:t>子＋無生物名詞</a:t>
            </a:r>
            <a:r>
              <a:rPr kumimoji="1" lang="en-US" altLang="ja-JP" dirty="0"/>
              <a:t>]</a:t>
            </a:r>
            <a:r>
              <a:rPr kumimoji="1" lang="ja-JP" altLang="en-US" dirty="0"/>
              <a:t>コンストラクションが存在</a:t>
            </a:r>
            <a:endParaRPr kumimoji="1" lang="en-US" altLang="ja-JP" dirty="0"/>
          </a:p>
          <a:p>
            <a:pPr lvl="1"/>
            <a:r>
              <a:rPr lang="fr-CA" altLang="ja-JP" dirty="0"/>
              <a:t>E</a:t>
            </a:r>
            <a:r>
              <a:rPr kumimoji="1" lang="fr-CA" altLang="ja-JP" dirty="0"/>
              <a:t>x. </a:t>
            </a:r>
            <a:r>
              <a:rPr lang="ja-JP" altLang="en-US" dirty="0"/>
              <a:t>親会社、子会社、親株、子株、親機、子機、親ノード、子ノード</a:t>
            </a:r>
            <a:endParaRPr kumimoji="1" lang="en-US" altLang="ja-JP" dirty="0"/>
          </a:p>
          <a:p>
            <a:pPr>
              <a:buFont typeface="Wingdings" panose="05000000000000000000" pitchFamily="2" charset="2"/>
              <a:buChar char="l"/>
            </a:pPr>
            <a:r>
              <a:rPr lang="ja-JP" altLang="en-US" dirty="0"/>
              <a:t>韓国語：ヴァリエーションが多い。単純な複合語が作られる</a:t>
            </a:r>
            <a:endParaRPr lang="en-US" altLang="ja-JP" dirty="0"/>
          </a:p>
          <a:p>
            <a:r>
              <a:rPr lang="fr-CA" altLang="ja-JP" sz="1800" i="1" dirty="0">
                <a:effectLst/>
                <a:latin typeface="Times New Roman" panose="02020603050405020304" pitchFamily="18" charset="0"/>
                <a:ea typeface="游明朝" panose="02020400000000000000" pitchFamily="18" charset="-128"/>
              </a:rPr>
              <a:t>Mo</a:t>
            </a:r>
            <a:r>
              <a:rPr lang="fr-CA" altLang="ja-JP" sz="1800" dirty="0">
                <a:effectLst/>
                <a:latin typeface="Times New Roman" panose="02020603050405020304" pitchFamily="18" charset="0"/>
                <a:ea typeface="游明朝" panose="02020400000000000000" pitchFamily="18" charset="-128"/>
              </a:rPr>
              <a:t> </a:t>
            </a:r>
            <a:r>
              <a:rPr lang="fr-FR" altLang="ja-JP" sz="1800" dirty="0">
                <a:effectLst/>
                <a:latin typeface="Times New Roman" panose="02020603050405020304" pitchFamily="18" charset="0"/>
                <a:ea typeface="游明朝" panose="02020400000000000000" pitchFamily="18" charset="-128"/>
              </a:rPr>
              <a:t>[M</a:t>
            </a:r>
            <a:r>
              <a:rPr lang="ja-JP" altLang="en-US" sz="1800" dirty="0">
                <a:effectLst/>
                <a:latin typeface="Times New Roman" panose="02020603050405020304" pitchFamily="18" charset="0"/>
                <a:ea typeface="游明朝" panose="02020400000000000000" pitchFamily="18" charset="-128"/>
              </a:rPr>
              <a:t>、</a:t>
            </a:r>
            <a:r>
              <a:rPr lang="ja-JP" altLang="en-US" sz="1800" dirty="0">
                <a:latin typeface="Times New Roman" panose="02020603050405020304" pitchFamily="18" charset="0"/>
                <a:ea typeface="游明朝" panose="02020400000000000000" pitchFamily="18" charset="-128"/>
              </a:rPr>
              <a:t>母</a:t>
            </a:r>
            <a:r>
              <a:rPr lang="fr-FR" altLang="ja-JP" sz="1800" dirty="0">
                <a:effectLst/>
                <a:latin typeface="Times New Roman" panose="02020603050405020304" pitchFamily="18" charset="0"/>
                <a:ea typeface="游明朝" panose="02020400000000000000" pitchFamily="18" charset="-128"/>
              </a:rPr>
              <a:t>]</a:t>
            </a:r>
            <a:r>
              <a:rPr lang="fr-FR" altLang="ja-JP" sz="1800" dirty="0">
                <a:effectLst/>
                <a:latin typeface="Times New Roman" panose="02020603050405020304" pitchFamily="18" charset="0"/>
                <a:ea typeface="Malgun Gothic" panose="020B0503020000020004" pitchFamily="34" charset="-127"/>
              </a:rPr>
              <a:t> </a:t>
            </a:r>
            <a:r>
              <a:rPr lang="fr-CA" altLang="ja-JP" sz="1800" i="1" dirty="0">
                <a:effectLst/>
                <a:latin typeface="Times New Roman" panose="02020603050405020304" pitchFamily="18" charset="0"/>
                <a:ea typeface="Malgun Gothic" panose="020B0503020000020004" pitchFamily="34" charset="-127"/>
              </a:rPr>
              <a:t>vs.</a:t>
            </a:r>
            <a:r>
              <a:rPr lang="fr-CA" altLang="ja-JP" sz="1800" dirty="0">
                <a:effectLst/>
                <a:latin typeface="Times New Roman" panose="02020603050405020304" pitchFamily="18" charset="0"/>
                <a:ea typeface="Malgun Gothic" panose="020B0503020000020004" pitchFamily="34" charset="-127"/>
              </a:rPr>
              <a:t> </a:t>
            </a:r>
            <a:r>
              <a:rPr lang="fr-CA" altLang="ja-JP" sz="1800" i="1" dirty="0" err="1">
                <a:effectLst/>
                <a:latin typeface="Times New Roman" panose="02020603050405020304" pitchFamily="18" charset="0"/>
                <a:ea typeface="游明朝" panose="02020400000000000000" pitchFamily="18" charset="-128"/>
              </a:rPr>
              <a:t>ja</a:t>
            </a:r>
            <a:r>
              <a:rPr lang="fr-CA" altLang="ja-JP" sz="1800" dirty="0">
                <a:effectLst/>
                <a:latin typeface="Times New Roman" panose="02020603050405020304" pitchFamily="18" charset="0"/>
                <a:ea typeface="游明朝" panose="02020400000000000000" pitchFamily="18" charset="-128"/>
              </a:rPr>
              <a:t> </a:t>
            </a:r>
            <a:r>
              <a:rPr lang="fr-FR" altLang="ja-JP" sz="1800" dirty="0">
                <a:effectLst/>
                <a:latin typeface="Times New Roman" panose="02020603050405020304" pitchFamily="18" charset="0"/>
                <a:ea typeface="游明朝" panose="02020400000000000000" pitchFamily="18" charset="-128"/>
              </a:rPr>
              <a:t>[E</a:t>
            </a:r>
            <a:r>
              <a:rPr lang="ja-JP" altLang="en-US" sz="1800" dirty="0">
                <a:effectLst/>
                <a:latin typeface="Times New Roman" panose="02020603050405020304" pitchFamily="18" charset="0"/>
                <a:ea typeface="游明朝" panose="02020400000000000000" pitchFamily="18" charset="-128"/>
              </a:rPr>
              <a:t>、</a:t>
            </a:r>
            <a:r>
              <a:rPr lang="ja-JP" altLang="en-US" sz="1800" dirty="0">
                <a:latin typeface="Times New Roman" panose="02020603050405020304" pitchFamily="18" charset="0"/>
                <a:ea typeface="游明朝" panose="02020400000000000000" pitchFamily="18" charset="-128"/>
              </a:rPr>
              <a:t>子</a:t>
            </a:r>
            <a:r>
              <a:rPr lang="fr-FR" altLang="ja-JP" sz="1800" dirty="0">
                <a:effectLst/>
                <a:latin typeface="Times New Roman" panose="02020603050405020304" pitchFamily="18" charset="0"/>
                <a:ea typeface="游明朝" panose="02020400000000000000" pitchFamily="18" charset="-128"/>
              </a:rPr>
              <a:t>]</a:t>
            </a:r>
            <a:r>
              <a:rPr lang="ja-JP" altLang="en-US" sz="1800" dirty="0">
                <a:effectLst/>
                <a:latin typeface="Times New Roman" panose="02020603050405020304" pitchFamily="18" charset="0"/>
                <a:ea typeface="游明朝" panose="02020400000000000000" pitchFamily="18" charset="-128"/>
              </a:rPr>
              <a:t>　漢字語）</a:t>
            </a:r>
            <a:r>
              <a:rPr lang="fr-CA" altLang="ja-JP" sz="1800" dirty="0">
                <a:effectLst/>
                <a:latin typeface="Times New Roman" panose="02020603050405020304" pitchFamily="18" charset="0"/>
                <a:ea typeface="Malgun Gothic" panose="020B0503020000020004" pitchFamily="34" charset="-127"/>
              </a:rPr>
              <a:t>, </a:t>
            </a:r>
            <a:r>
              <a:rPr lang="fr-CA" altLang="ja-JP" sz="1800" i="1" dirty="0" err="1">
                <a:effectLst/>
                <a:latin typeface="Times New Roman" panose="02020603050405020304" pitchFamily="18" charset="0"/>
                <a:ea typeface="游明朝" panose="02020400000000000000" pitchFamily="18" charset="-128"/>
              </a:rPr>
              <a:t>ɔmɔni</a:t>
            </a:r>
            <a:r>
              <a:rPr lang="fr-CA" altLang="ja-JP" sz="1800" dirty="0">
                <a:effectLst/>
                <a:latin typeface="Times New Roman" panose="02020603050405020304" pitchFamily="18" charset="0"/>
                <a:ea typeface="Malgun Gothic" panose="020B0503020000020004" pitchFamily="34" charset="-127"/>
              </a:rPr>
              <a:t> / </a:t>
            </a:r>
            <a:r>
              <a:rPr lang="fr-CA" altLang="ja-JP" sz="1800" i="1" dirty="0" err="1">
                <a:effectLst/>
                <a:latin typeface="Times New Roman" panose="02020603050405020304" pitchFamily="18" charset="0"/>
                <a:ea typeface="游明朝" panose="02020400000000000000" pitchFamily="18" charset="-128"/>
              </a:rPr>
              <a:t>ɔmi</a:t>
            </a:r>
            <a:r>
              <a:rPr lang="fr-CA" altLang="ja-JP" sz="1800" dirty="0">
                <a:effectLst/>
                <a:latin typeface="Times New Roman" panose="02020603050405020304" pitchFamily="18" charset="0"/>
                <a:ea typeface="游明朝" panose="02020400000000000000" pitchFamily="18" charset="-128"/>
              </a:rPr>
              <a:t> </a:t>
            </a:r>
            <a:r>
              <a:rPr lang="fr-FR" altLang="ja-JP" sz="1800" dirty="0">
                <a:effectLst/>
                <a:latin typeface="Times New Roman" panose="02020603050405020304" pitchFamily="18" charset="0"/>
                <a:ea typeface="游明朝" panose="02020400000000000000" pitchFamily="18" charset="-128"/>
              </a:rPr>
              <a:t>[M]</a:t>
            </a:r>
            <a:r>
              <a:rPr lang="fr-FR" altLang="ja-JP" sz="1800" dirty="0">
                <a:effectLst/>
                <a:latin typeface="Times New Roman" panose="02020603050405020304" pitchFamily="18" charset="0"/>
                <a:ea typeface="Malgun Gothic" panose="020B0503020000020004" pitchFamily="34" charset="-127"/>
              </a:rPr>
              <a:t> </a:t>
            </a:r>
            <a:r>
              <a:rPr lang="fr-CA" altLang="ja-JP" sz="1800" i="1" dirty="0">
                <a:effectLst/>
                <a:latin typeface="Times New Roman" panose="02020603050405020304" pitchFamily="18" charset="0"/>
                <a:ea typeface="Malgun Gothic" panose="020B0503020000020004" pitchFamily="34" charset="-127"/>
              </a:rPr>
              <a:t>vs.</a:t>
            </a:r>
            <a:r>
              <a:rPr lang="fr-CA" altLang="ja-JP" sz="1800" dirty="0">
                <a:effectLst/>
                <a:latin typeface="Times New Roman" panose="02020603050405020304" pitchFamily="18" charset="0"/>
                <a:ea typeface="Malgun Gothic" panose="020B0503020000020004" pitchFamily="34" charset="-127"/>
              </a:rPr>
              <a:t> </a:t>
            </a:r>
            <a:r>
              <a:rPr lang="fr-CA" altLang="ja-JP" sz="1800" i="1" dirty="0" err="1">
                <a:effectLst/>
                <a:latin typeface="Times New Roman" panose="02020603050405020304" pitchFamily="18" charset="0"/>
                <a:ea typeface="游明朝" panose="02020400000000000000" pitchFamily="18" charset="-128"/>
              </a:rPr>
              <a:t>sɛkki</a:t>
            </a:r>
            <a:r>
              <a:rPr lang="fr-CA" altLang="ja-JP" sz="1800" dirty="0">
                <a:effectLst/>
                <a:latin typeface="Malgun Gothic" panose="020B0503020000020004" pitchFamily="34" charset="-127"/>
                <a:ea typeface="游明朝" panose="02020400000000000000" pitchFamily="18" charset="-128"/>
                <a:cs typeface="Batang" panose="02030600000101010101" pitchFamily="18" charset="-127"/>
              </a:rPr>
              <a:t> </a:t>
            </a:r>
            <a:r>
              <a:rPr lang="fr-FR" altLang="ja-JP" sz="1800" dirty="0">
                <a:effectLst/>
                <a:latin typeface="Times New Roman" panose="02020603050405020304" pitchFamily="18" charset="0"/>
                <a:ea typeface="游明朝" panose="02020400000000000000" pitchFamily="18" charset="-128"/>
              </a:rPr>
              <a:t>[E/</a:t>
            </a:r>
            <a:r>
              <a:rPr lang="fr-CA" altLang="ja-JP" sz="1800" dirty="0">
                <a:effectLst/>
                <a:latin typeface="Times New Roman" panose="02020603050405020304" pitchFamily="18" charset="0"/>
                <a:ea typeface="游明朝" panose="02020400000000000000" pitchFamily="18" charset="-128"/>
              </a:rPr>
              <a:t>B</a:t>
            </a:r>
            <a:r>
              <a:rPr lang="fr-FR" altLang="ja-JP" sz="1800" dirty="0">
                <a:effectLst/>
                <a:latin typeface="Times New Roman" panose="02020603050405020304" pitchFamily="18" charset="0"/>
                <a:ea typeface="游明朝" panose="02020400000000000000" pitchFamily="18" charset="-128"/>
              </a:rPr>
              <a:t>]</a:t>
            </a:r>
            <a:r>
              <a:rPr lang="ja-JP" altLang="en-US" sz="1800" dirty="0">
                <a:effectLst/>
                <a:latin typeface="Times New Roman" panose="02020603050405020304" pitchFamily="18" charset="0"/>
                <a:ea typeface="游明朝" panose="02020400000000000000" pitchFamily="18" charset="-128"/>
              </a:rPr>
              <a:t>　（固有語）</a:t>
            </a:r>
            <a:r>
              <a:rPr lang="fr-FR" altLang="ja-JP" sz="1800" dirty="0">
                <a:effectLst/>
                <a:latin typeface="Times New Roman" panose="02020603050405020304" pitchFamily="18" charset="0"/>
                <a:ea typeface="游明朝" panose="02020400000000000000" pitchFamily="18" charset="-128"/>
              </a:rPr>
              <a:t>,</a:t>
            </a:r>
            <a:r>
              <a:rPr lang="fr-FR" altLang="ja-JP" sz="1800" dirty="0">
                <a:effectLst/>
                <a:latin typeface="Times New Roman" panose="02020603050405020304" pitchFamily="18" charset="0"/>
                <a:ea typeface="Malgun Gothic" panose="020B0503020000020004" pitchFamily="34" charset="-127"/>
              </a:rPr>
              <a:t> </a:t>
            </a:r>
            <a:r>
              <a:rPr lang="fr-CA" altLang="ja-JP" sz="1800" i="1" dirty="0" err="1">
                <a:solidFill>
                  <a:srgbClr val="000000"/>
                </a:solidFill>
                <a:effectLst/>
                <a:latin typeface="Times New Roman" panose="02020603050405020304" pitchFamily="18" charset="0"/>
                <a:ea typeface="Malgun Gothic" panose="020B0503020000020004" pitchFamily="34" charset="-127"/>
              </a:rPr>
              <a:t>pumo</a:t>
            </a:r>
            <a:r>
              <a:rPr lang="fr-CA" altLang="ja-JP" sz="1800" dirty="0">
                <a:effectLst/>
                <a:latin typeface="Times New Roman" panose="02020603050405020304" pitchFamily="18" charset="0"/>
                <a:ea typeface="游明朝" panose="02020400000000000000" pitchFamily="18" charset="-128"/>
              </a:rPr>
              <a:t> </a:t>
            </a:r>
            <a:r>
              <a:rPr lang="fr-FR" altLang="ja-JP" sz="1800" dirty="0">
                <a:effectLst/>
                <a:latin typeface="Times New Roman" panose="02020603050405020304" pitchFamily="18" charset="0"/>
                <a:ea typeface="游明朝" panose="02020400000000000000" pitchFamily="18" charset="-128"/>
              </a:rPr>
              <a:t>[P</a:t>
            </a:r>
            <a:r>
              <a:rPr lang="ja-JP" altLang="en-US" sz="1800" dirty="0">
                <a:effectLst/>
                <a:latin typeface="Times New Roman" panose="02020603050405020304" pitchFamily="18" charset="0"/>
                <a:ea typeface="游明朝" panose="02020400000000000000" pitchFamily="18" charset="-128"/>
              </a:rPr>
              <a:t>、</a:t>
            </a:r>
            <a:r>
              <a:rPr lang="ja-JP" altLang="en-US" sz="1800" dirty="0">
                <a:latin typeface="Times New Roman" panose="02020603050405020304" pitchFamily="18" charset="0"/>
                <a:ea typeface="游明朝" panose="02020400000000000000" pitchFamily="18" charset="-128"/>
              </a:rPr>
              <a:t>父母</a:t>
            </a:r>
            <a:r>
              <a:rPr lang="fr-FR" altLang="ja-JP" sz="1800" dirty="0">
                <a:effectLst/>
                <a:latin typeface="Times New Roman" panose="02020603050405020304" pitchFamily="18" charset="0"/>
                <a:ea typeface="游明朝" panose="02020400000000000000" pitchFamily="18" charset="-128"/>
              </a:rPr>
              <a:t>]</a:t>
            </a:r>
            <a:r>
              <a:rPr lang="fr-FR" altLang="ja-JP" sz="1800" dirty="0">
                <a:effectLst/>
                <a:latin typeface="Times New Roman" panose="02020603050405020304" pitchFamily="18" charset="0"/>
                <a:ea typeface="Malgun Gothic" panose="020B0503020000020004" pitchFamily="34" charset="-127"/>
              </a:rPr>
              <a:t> </a:t>
            </a:r>
            <a:r>
              <a:rPr lang="fr-CA" altLang="ja-JP" sz="1800" i="1" dirty="0">
                <a:effectLst/>
                <a:latin typeface="Times New Roman" panose="02020603050405020304" pitchFamily="18" charset="0"/>
                <a:ea typeface="Malgun Gothic" panose="020B0503020000020004" pitchFamily="34" charset="-127"/>
              </a:rPr>
              <a:t>vs.</a:t>
            </a:r>
            <a:r>
              <a:rPr lang="fr-CA" altLang="ja-JP" sz="1800" dirty="0">
                <a:effectLst/>
                <a:latin typeface="Times New Roman" panose="02020603050405020304" pitchFamily="18" charset="0"/>
                <a:ea typeface="Malgun Gothic" panose="020B0503020000020004" pitchFamily="34" charset="-127"/>
              </a:rPr>
              <a:t> </a:t>
            </a:r>
            <a:r>
              <a:rPr lang="fr-CA" altLang="ja-JP" sz="1800" i="1" dirty="0" err="1">
                <a:effectLst/>
                <a:latin typeface="Times New Roman" panose="02020603050405020304" pitchFamily="18" charset="0"/>
                <a:ea typeface="游明朝" panose="02020400000000000000" pitchFamily="18" charset="-128"/>
              </a:rPr>
              <a:t>jasik</a:t>
            </a:r>
            <a:r>
              <a:rPr lang="fr-CA" altLang="ja-JP" sz="1800" dirty="0">
                <a:effectLst/>
                <a:latin typeface="Times New Roman" panose="02020603050405020304" pitchFamily="18" charset="0"/>
                <a:ea typeface="游明朝" panose="02020400000000000000" pitchFamily="18" charset="-128"/>
              </a:rPr>
              <a:t> </a:t>
            </a:r>
            <a:r>
              <a:rPr lang="fr-FR" altLang="ja-JP" sz="1800" dirty="0">
                <a:effectLst/>
                <a:latin typeface="Times New Roman" panose="02020603050405020304" pitchFamily="18" charset="0"/>
                <a:ea typeface="游明朝" panose="02020400000000000000" pitchFamily="18" charset="-128"/>
              </a:rPr>
              <a:t>[E</a:t>
            </a:r>
            <a:r>
              <a:rPr lang="ja-JP" altLang="en-US" sz="1800" dirty="0">
                <a:effectLst/>
                <a:latin typeface="Times New Roman" panose="02020603050405020304" pitchFamily="18" charset="0"/>
                <a:ea typeface="游明朝" panose="02020400000000000000" pitchFamily="18" charset="-128"/>
              </a:rPr>
              <a:t>、子息</a:t>
            </a:r>
            <a:r>
              <a:rPr lang="fr-FR" altLang="ja-JP" sz="1800" dirty="0">
                <a:effectLst/>
                <a:latin typeface="Times New Roman" panose="02020603050405020304" pitchFamily="18" charset="0"/>
                <a:ea typeface="游明朝" panose="02020400000000000000" pitchFamily="18" charset="-128"/>
              </a:rPr>
              <a:t>]</a:t>
            </a:r>
          </a:p>
          <a:p>
            <a:pPr lvl="1"/>
            <a:r>
              <a:rPr kumimoji="1" lang="fr-CA" altLang="ja-JP" dirty="0">
                <a:latin typeface="Times New Roman" panose="02020603050405020304" pitchFamily="18" charset="0"/>
                <a:ea typeface="游明朝" panose="02020400000000000000" pitchFamily="18" charset="-128"/>
              </a:rPr>
              <a:t>Ex.</a:t>
            </a:r>
            <a:r>
              <a:rPr kumimoji="1" lang="ja-JP" altLang="en-US" dirty="0">
                <a:latin typeface="Times New Roman" panose="02020603050405020304" pitchFamily="18" charset="0"/>
                <a:ea typeface="游明朝" panose="02020400000000000000" pitchFamily="18" charset="-128"/>
              </a:rPr>
              <a:t>　</a:t>
            </a:r>
            <a:r>
              <a:rPr lang="ja-JP" altLang="ja-JP" sz="18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rPr>
              <a:t>모</a:t>
            </a:r>
            <a:r>
              <a:rPr kumimoji="1" lang="ko-KR" altLang="en-US" dirty="0">
                <a:latin typeface="Times New Roman" panose="02020603050405020304" pitchFamily="18" charset="0"/>
                <a:ea typeface="游明朝" panose="02020400000000000000" pitchFamily="18" charset="-128"/>
              </a:rPr>
              <a:t>회사</a:t>
            </a:r>
            <a:r>
              <a:rPr kumimoji="1" lang="ja-JP" altLang="en-US" dirty="0">
                <a:latin typeface="Times New Roman" panose="02020603050405020304" pitchFamily="18" charset="0"/>
                <a:ea typeface="游明朝" panose="02020400000000000000" pitchFamily="18" charset="-128"/>
              </a:rPr>
              <a:t>母会社</a:t>
            </a:r>
            <a:r>
              <a:rPr lang="en-US" altLang="ko-KR" dirty="0">
                <a:latin typeface="Times New Roman" panose="02020603050405020304" pitchFamily="18" charset="0"/>
                <a:ea typeface="游明朝" panose="02020400000000000000" pitchFamily="18" charset="-128"/>
              </a:rPr>
              <a:t>,</a:t>
            </a:r>
            <a:r>
              <a:rPr lang="ja-JP" altLang="en-US" dirty="0">
                <a:latin typeface="Times New Roman" panose="02020603050405020304" pitchFamily="18" charset="0"/>
                <a:ea typeface="游明朝" panose="02020400000000000000" pitchFamily="18" charset="-128"/>
              </a:rPr>
              <a:t> </a:t>
            </a:r>
            <a:r>
              <a:rPr kumimoji="1" lang="ko-KR" altLang="en-US" dirty="0">
                <a:latin typeface="Times New Roman" panose="02020603050405020304" pitchFamily="18" charset="0"/>
                <a:ea typeface="游明朝" panose="02020400000000000000" pitchFamily="18" charset="-128"/>
              </a:rPr>
              <a:t>자회사</a:t>
            </a:r>
            <a:r>
              <a:rPr kumimoji="1" lang="ja-JP" altLang="en-US" dirty="0">
                <a:latin typeface="Times New Roman" panose="02020603050405020304" pitchFamily="18" charset="0"/>
                <a:ea typeface="游明朝" panose="02020400000000000000" pitchFamily="18" charset="-128"/>
              </a:rPr>
              <a:t>子会社</a:t>
            </a:r>
            <a:r>
              <a:rPr kumimoji="1" lang="en-US" altLang="ko-KR" dirty="0">
                <a:latin typeface="Times New Roman" panose="02020603050405020304" pitchFamily="18" charset="0"/>
                <a:ea typeface="游明朝" panose="02020400000000000000" pitchFamily="18" charset="-128"/>
              </a:rPr>
              <a:t>, </a:t>
            </a:r>
            <a:r>
              <a:rPr kumimoji="1" lang="ja-JP" altLang="en-US" dirty="0">
                <a:latin typeface="Times New Roman" panose="02020603050405020304" pitchFamily="18" charset="0"/>
                <a:ea typeface="游明朝" panose="02020400000000000000" pitchFamily="18" charset="-128"/>
              </a:rPr>
              <a:t>情報工学の用語は</a:t>
            </a:r>
            <a:r>
              <a:rPr lang="fr-FR" altLang="ja-JP" sz="1800" dirty="0">
                <a:effectLst/>
                <a:latin typeface="Times New Roman" panose="02020603050405020304" pitchFamily="18" charset="0"/>
                <a:ea typeface="游明朝" panose="02020400000000000000" pitchFamily="18" charset="-128"/>
              </a:rPr>
              <a:t>,</a:t>
            </a:r>
            <a:r>
              <a:rPr lang="fr-FR" altLang="ja-JP" sz="1800" dirty="0">
                <a:effectLst/>
                <a:latin typeface="Times New Roman" panose="02020603050405020304" pitchFamily="18" charset="0"/>
                <a:ea typeface="Malgun Gothic" panose="020B0503020000020004" pitchFamily="34" charset="-127"/>
              </a:rPr>
              <a:t> </a:t>
            </a:r>
            <a:r>
              <a:rPr lang="fr-CA" altLang="ja-JP" sz="1800" i="1" dirty="0" err="1">
                <a:solidFill>
                  <a:srgbClr val="000000"/>
                </a:solidFill>
                <a:effectLst/>
                <a:latin typeface="Times New Roman" panose="02020603050405020304" pitchFamily="18" charset="0"/>
                <a:ea typeface="Malgun Gothic" panose="020B0503020000020004" pitchFamily="34" charset="-127"/>
              </a:rPr>
              <a:t>pumo</a:t>
            </a:r>
            <a:r>
              <a:rPr lang="fr-CA" altLang="ja-JP" sz="1800" dirty="0">
                <a:effectLst/>
                <a:latin typeface="Times New Roman" panose="02020603050405020304" pitchFamily="18" charset="0"/>
                <a:ea typeface="游明朝" panose="02020400000000000000" pitchFamily="18" charset="-128"/>
              </a:rPr>
              <a:t> </a:t>
            </a:r>
            <a:r>
              <a:rPr lang="fr-FR" altLang="ja-JP" sz="1800" dirty="0">
                <a:effectLst/>
                <a:latin typeface="Times New Roman" panose="02020603050405020304" pitchFamily="18" charset="0"/>
                <a:ea typeface="游明朝" panose="02020400000000000000" pitchFamily="18" charset="-128"/>
              </a:rPr>
              <a:t>[P</a:t>
            </a:r>
            <a:r>
              <a:rPr lang="ja-JP" altLang="en-US" sz="1800" dirty="0">
                <a:effectLst/>
                <a:latin typeface="Times New Roman" panose="02020603050405020304" pitchFamily="18" charset="0"/>
                <a:ea typeface="游明朝" panose="02020400000000000000" pitchFamily="18" charset="-128"/>
              </a:rPr>
              <a:t>、</a:t>
            </a:r>
            <a:r>
              <a:rPr lang="ja-JP" altLang="en-US" sz="1800" dirty="0">
                <a:latin typeface="Times New Roman" panose="02020603050405020304" pitchFamily="18" charset="0"/>
                <a:ea typeface="游明朝" panose="02020400000000000000" pitchFamily="18" charset="-128"/>
              </a:rPr>
              <a:t>父母</a:t>
            </a:r>
            <a:r>
              <a:rPr lang="fr-FR" altLang="ja-JP" sz="1800" dirty="0">
                <a:effectLst/>
                <a:latin typeface="Times New Roman" panose="02020603050405020304" pitchFamily="18" charset="0"/>
                <a:ea typeface="游明朝" panose="02020400000000000000" pitchFamily="18" charset="-128"/>
              </a:rPr>
              <a:t>]</a:t>
            </a:r>
            <a:r>
              <a:rPr lang="fr-FR" altLang="ja-JP" sz="1800" dirty="0">
                <a:effectLst/>
                <a:latin typeface="Times New Roman" panose="02020603050405020304" pitchFamily="18" charset="0"/>
                <a:ea typeface="Malgun Gothic" panose="020B0503020000020004" pitchFamily="34" charset="-127"/>
              </a:rPr>
              <a:t> </a:t>
            </a:r>
            <a:r>
              <a:rPr lang="fr-CA" altLang="ja-JP" sz="1800" i="1" dirty="0">
                <a:effectLst/>
                <a:latin typeface="Times New Roman" panose="02020603050405020304" pitchFamily="18" charset="0"/>
                <a:ea typeface="Malgun Gothic" panose="020B0503020000020004" pitchFamily="34" charset="-127"/>
              </a:rPr>
              <a:t>vs.</a:t>
            </a:r>
            <a:r>
              <a:rPr lang="fr-CA" altLang="ja-JP" sz="1800" dirty="0">
                <a:effectLst/>
                <a:latin typeface="Times New Roman" panose="02020603050405020304" pitchFamily="18" charset="0"/>
                <a:ea typeface="Malgun Gothic" panose="020B0503020000020004" pitchFamily="34" charset="-127"/>
              </a:rPr>
              <a:t> </a:t>
            </a:r>
            <a:r>
              <a:rPr lang="fr-CA" altLang="ja-JP" sz="1800" i="1" dirty="0" err="1">
                <a:effectLst/>
                <a:latin typeface="Times New Roman" panose="02020603050405020304" pitchFamily="18" charset="0"/>
                <a:ea typeface="游明朝" panose="02020400000000000000" pitchFamily="18" charset="-128"/>
              </a:rPr>
              <a:t>jasik</a:t>
            </a:r>
            <a:r>
              <a:rPr lang="fr-CA" altLang="ja-JP" sz="1800" dirty="0">
                <a:effectLst/>
                <a:latin typeface="Times New Roman" panose="02020603050405020304" pitchFamily="18" charset="0"/>
                <a:ea typeface="游明朝" panose="02020400000000000000" pitchFamily="18" charset="-128"/>
              </a:rPr>
              <a:t> </a:t>
            </a:r>
            <a:r>
              <a:rPr lang="fr-FR" altLang="ja-JP" sz="1800" dirty="0">
                <a:effectLst/>
                <a:latin typeface="Times New Roman" panose="02020603050405020304" pitchFamily="18" charset="0"/>
                <a:ea typeface="游明朝" panose="02020400000000000000" pitchFamily="18" charset="-128"/>
              </a:rPr>
              <a:t>[E</a:t>
            </a:r>
            <a:r>
              <a:rPr lang="ja-JP" altLang="en-US" sz="1800" dirty="0">
                <a:effectLst/>
                <a:latin typeface="Times New Roman" panose="02020603050405020304" pitchFamily="18" charset="0"/>
                <a:ea typeface="游明朝" panose="02020400000000000000" pitchFamily="18" charset="-128"/>
              </a:rPr>
              <a:t>、子息</a:t>
            </a:r>
            <a:r>
              <a:rPr lang="fr-FR" altLang="ja-JP" sz="1800" dirty="0">
                <a:effectLst/>
                <a:latin typeface="Times New Roman" panose="02020603050405020304" pitchFamily="18" charset="0"/>
                <a:ea typeface="游明朝" panose="02020400000000000000" pitchFamily="18" charset="-128"/>
              </a:rPr>
              <a:t>]</a:t>
            </a:r>
            <a:r>
              <a:rPr lang="ja-JP" altLang="en-US" sz="1800" dirty="0">
                <a:effectLst/>
                <a:latin typeface="Times New Roman" panose="02020603050405020304" pitchFamily="18" charset="0"/>
                <a:ea typeface="游明朝" panose="02020400000000000000" pitchFamily="18" charset="-128"/>
              </a:rPr>
              <a:t>が使われる。固有語の</a:t>
            </a:r>
            <a:r>
              <a:rPr lang="fr-FR" altLang="ja-JP" sz="2000" dirty="0">
                <a:effectLst/>
                <a:latin typeface="Times New Roman" panose="02020603050405020304" pitchFamily="18" charset="0"/>
                <a:ea typeface="游明朝" panose="02020400000000000000" pitchFamily="18" charset="-128"/>
              </a:rPr>
              <a:t> [M]</a:t>
            </a:r>
            <a:r>
              <a:rPr lang="fr-FR" altLang="ja-JP" sz="2000" dirty="0">
                <a:effectLst/>
                <a:latin typeface="Times New Roman" panose="02020603050405020304" pitchFamily="18" charset="0"/>
                <a:ea typeface="Malgun Gothic" panose="020B0503020000020004" pitchFamily="34" charset="-127"/>
              </a:rPr>
              <a:t> </a:t>
            </a:r>
            <a:r>
              <a:rPr lang="fr-FR" altLang="ja-JP" sz="2000" dirty="0">
                <a:effectLst/>
                <a:latin typeface="Times New Roman" panose="02020603050405020304" pitchFamily="18" charset="0"/>
                <a:ea typeface="游明朝" panose="02020400000000000000" pitchFamily="18" charset="-128"/>
              </a:rPr>
              <a:t>[E/</a:t>
            </a:r>
            <a:r>
              <a:rPr lang="fr-CA" altLang="ja-JP" sz="2000" dirty="0">
                <a:effectLst/>
                <a:latin typeface="Times New Roman" panose="02020603050405020304" pitchFamily="18" charset="0"/>
                <a:ea typeface="游明朝" panose="02020400000000000000" pitchFamily="18" charset="-128"/>
              </a:rPr>
              <a:t>B</a:t>
            </a:r>
            <a:r>
              <a:rPr lang="fr-FR" altLang="ja-JP" sz="2000" dirty="0">
                <a:effectLst/>
                <a:latin typeface="Times New Roman" panose="02020603050405020304" pitchFamily="18" charset="0"/>
                <a:ea typeface="游明朝" panose="02020400000000000000" pitchFamily="18" charset="-128"/>
              </a:rPr>
              <a:t>]</a:t>
            </a:r>
            <a:r>
              <a:rPr lang="ja-JP" altLang="en-US" sz="2000" dirty="0">
                <a:effectLst/>
                <a:latin typeface="Times New Roman" panose="02020603050405020304" pitchFamily="18" charset="0"/>
                <a:ea typeface="游明朝" panose="02020400000000000000" pitchFamily="18" charset="-128"/>
              </a:rPr>
              <a:t>　は、単純な複合語の一部となる。</a:t>
            </a:r>
            <a:endParaRPr lang="en-US" altLang="ko-KR" dirty="0">
              <a:latin typeface="Times New Roman" panose="02020603050405020304" pitchFamily="18" charset="0"/>
              <a:ea typeface="游明朝" panose="02020400000000000000" pitchFamily="18" charset="-128"/>
            </a:endParaRPr>
          </a:p>
          <a:p>
            <a:pPr lvl="1"/>
            <a:endParaRPr kumimoji="1" lang="en-US" altLang="ja-JP" dirty="0">
              <a:latin typeface="Times New Roman" panose="02020603050405020304" pitchFamily="18" charset="0"/>
              <a:ea typeface="游明朝" panose="02020400000000000000" pitchFamily="18" charset="-128"/>
            </a:endParaRPr>
          </a:p>
          <a:p>
            <a:pPr lvl="1"/>
            <a:endParaRPr kumimoji="1" lang="ja-JP" altLang="en-US" dirty="0"/>
          </a:p>
        </p:txBody>
      </p:sp>
      <p:sp>
        <p:nvSpPr>
          <p:cNvPr id="4" name="テキスト ボックス 3">
            <a:extLst>
              <a:ext uri="{FF2B5EF4-FFF2-40B4-BE49-F238E27FC236}">
                <a16:creationId xmlns:a16="http://schemas.microsoft.com/office/drawing/2014/main" id="{7C8A1A36-A31B-8E66-BAB2-2087EDED6365}"/>
              </a:ext>
            </a:extLst>
          </p:cNvPr>
          <p:cNvSpPr txBox="1"/>
          <p:nvPr/>
        </p:nvSpPr>
        <p:spPr>
          <a:xfrm>
            <a:off x="1861126" y="4525819"/>
            <a:ext cx="8400474" cy="369332"/>
          </a:xfrm>
          <a:prstGeom prst="rect">
            <a:avLst/>
          </a:prstGeom>
          <a:noFill/>
          <a:ln>
            <a:solidFill>
              <a:srgbClr val="FF0000"/>
            </a:solidFill>
          </a:ln>
        </p:spPr>
        <p:txBody>
          <a:bodyPr wrap="square" rtlCol="0">
            <a:spAutoFit/>
          </a:bodyPr>
          <a:lstStyle/>
          <a:p>
            <a:r>
              <a:rPr kumimoji="1" lang="ja-JP" altLang="en-US" dirty="0"/>
              <a:t>日本語と韓国語は似ていない。似ているのは翻訳借用によるもののみ。</a:t>
            </a:r>
          </a:p>
        </p:txBody>
      </p:sp>
    </p:spTree>
    <p:extLst>
      <p:ext uri="{BB962C8B-B14F-4D97-AF65-F5344CB8AC3E}">
        <p14:creationId xmlns:p14="http://schemas.microsoft.com/office/powerpoint/2010/main" val="25199745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7FCDCC-9D6C-464B-2760-A1A6DE23AFC8}"/>
              </a:ext>
            </a:extLst>
          </p:cNvPr>
          <p:cNvSpPr>
            <a:spLocks noGrp="1"/>
          </p:cNvSpPr>
          <p:nvPr>
            <p:ph type="title"/>
          </p:nvPr>
        </p:nvSpPr>
        <p:spPr/>
        <p:txBody>
          <a:bodyPr/>
          <a:lstStyle/>
          <a:p>
            <a:r>
              <a:rPr kumimoji="1" lang="en-US" altLang="ja-JP" dirty="0"/>
              <a:t>[</a:t>
            </a:r>
            <a:r>
              <a:rPr kumimoji="1" lang="ja-JP" altLang="en-US" dirty="0"/>
              <a:t>親</a:t>
            </a:r>
            <a:r>
              <a:rPr kumimoji="1" lang="en-US" altLang="ja-JP" dirty="0"/>
              <a:t>]</a:t>
            </a:r>
            <a:r>
              <a:rPr kumimoji="1" lang="ja-JP" altLang="en-US" dirty="0"/>
              <a:t>か</a:t>
            </a:r>
            <a:r>
              <a:rPr lang="en-US" altLang="ja-JP" dirty="0"/>
              <a:t>[</a:t>
            </a:r>
            <a:r>
              <a:rPr lang="ja-JP" altLang="en-US" dirty="0"/>
              <a:t>母</a:t>
            </a:r>
            <a:r>
              <a:rPr lang="en-US" altLang="ja-JP" dirty="0"/>
              <a:t>]</a:t>
            </a:r>
            <a:r>
              <a:rPr lang="ja-JP" altLang="en-US" dirty="0"/>
              <a:t>か</a:t>
            </a:r>
            <a:r>
              <a:rPr lang="en-US" altLang="ja-JP" dirty="0"/>
              <a:t>/</a:t>
            </a:r>
            <a:r>
              <a:rPr lang="ja-JP" altLang="en-US" dirty="0"/>
              <a:t>　</a:t>
            </a:r>
            <a:r>
              <a:rPr lang="en-US" altLang="ja-JP" dirty="0"/>
              <a:t> [</a:t>
            </a:r>
            <a:r>
              <a:rPr lang="ja-JP" altLang="en-US" dirty="0"/>
              <a:t>父</a:t>
            </a:r>
            <a:r>
              <a:rPr lang="en-US" altLang="ja-JP" dirty="0"/>
              <a:t>]</a:t>
            </a:r>
            <a:r>
              <a:rPr lang="ja-JP" altLang="en-US" dirty="0"/>
              <a:t>の不在</a:t>
            </a:r>
            <a:endParaRPr kumimoji="1" lang="ja-JP" altLang="en-US" dirty="0"/>
          </a:p>
        </p:txBody>
      </p:sp>
      <p:sp>
        <p:nvSpPr>
          <p:cNvPr id="3" name="コンテンツ プレースホルダー 2">
            <a:extLst>
              <a:ext uri="{FF2B5EF4-FFF2-40B4-BE49-F238E27FC236}">
                <a16:creationId xmlns:a16="http://schemas.microsoft.com/office/drawing/2014/main" id="{CFED2B4A-E97D-F1A6-B95C-8E62E2F317AC}"/>
              </a:ext>
            </a:extLst>
          </p:cNvPr>
          <p:cNvSpPr>
            <a:spLocks noGrp="1"/>
          </p:cNvSpPr>
          <p:nvPr>
            <p:ph idx="1"/>
          </p:nvPr>
        </p:nvSpPr>
        <p:spPr/>
        <p:txBody>
          <a:bodyPr/>
          <a:lstStyle/>
          <a:p>
            <a:r>
              <a:rPr lang="ja-JP" altLang="en-US" dirty="0"/>
              <a:t>フランス語：母が圧倒的　　　</a:t>
            </a:r>
            <a:endParaRPr lang="en-US" altLang="ja-JP" dirty="0"/>
          </a:p>
          <a:p>
            <a:r>
              <a:rPr lang="ja-JP" altLang="en-US" dirty="0"/>
              <a:t>スペイン語：母が圧倒的、父が少しある。父</a:t>
            </a:r>
            <a:r>
              <a:rPr lang="fr-CA" altLang="ja-JP" dirty="0" err="1"/>
              <a:t>padre</a:t>
            </a:r>
            <a:r>
              <a:rPr lang="en-US" altLang="ja-JP" dirty="0"/>
              <a:t>=</a:t>
            </a:r>
            <a:r>
              <a:rPr lang="ja-JP" altLang="en-US" dirty="0"/>
              <a:t>親</a:t>
            </a:r>
            <a:r>
              <a:rPr lang="fr-CA" altLang="ja-JP" dirty="0" err="1"/>
              <a:t>padres</a:t>
            </a:r>
            <a:r>
              <a:rPr lang="ja-JP" altLang="en-US" dirty="0"/>
              <a:t>のためか</a:t>
            </a:r>
            <a:endParaRPr lang="en-US" altLang="ja-JP" dirty="0"/>
          </a:p>
          <a:p>
            <a:r>
              <a:rPr kumimoji="1" lang="ja-JP" altLang="en-US" dirty="0"/>
              <a:t>日本語：</a:t>
            </a:r>
            <a:r>
              <a:rPr lang="ja-JP" altLang="en-US" dirty="0"/>
              <a:t>親</a:t>
            </a:r>
            <a:r>
              <a:rPr kumimoji="1" lang="ja-JP" altLang="en-US" dirty="0"/>
              <a:t>のみで</a:t>
            </a:r>
            <a:r>
              <a:rPr lang="ja-JP" altLang="en-US" dirty="0"/>
              <a:t>母はない</a:t>
            </a:r>
            <a:endParaRPr kumimoji="1" lang="en-US" altLang="ja-JP" dirty="0"/>
          </a:p>
          <a:p>
            <a:r>
              <a:rPr lang="ja-JP" altLang="en-US" dirty="0"/>
              <a:t>韓国語：親、母がある。｛人間名詞＋無生物名詞｝</a:t>
            </a:r>
            <a:r>
              <a:rPr lang="en-US" altLang="ja-JP" dirty="0"/>
              <a:t>construction</a:t>
            </a:r>
            <a:r>
              <a:rPr lang="ja-JP" altLang="en-US" dirty="0"/>
              <a:t>は未発達。</a:t>
            </a:r>
            <a:endParaRPr lang="en-US" altLang="ja-JP" dirty="0"/>
          </a:p>
          <a:p>
            <a:endParaRPr kumimoji="1" lang="en-US" altLang="ja-JP" dirty="0"/>
          </a:p>
          <a:p>
            <a:r>
              <a:rPr kumimoji="1" lang="ja-JP" altLang="en-US" dirty="0"/>
              <a:t>問題：</a:t>
            </a:r>
            <a:endParaRPr kumimoji="1" lang="en-US" altLang="ja-JP" dirty="0"/>
          </a:p>
          <a:p>
            <a:pPr>
              <a:buFont typeface="Wingdings" panose="05000000000000000000" pitchFamily="2" charset="2"/>
              <a:buChar char="l"/>
            </a:pPr>
            <a:r>
              <a:rPr lang="ja-JP" altLang="en-US" dirty="0"/>
              <a:t>なぜ、日本語では親が用いられ、他の３言語では母が用いられているのか。</a:t>
            </a:r>
            <a:endParaRPr kumimoji="1" lang="en-US" altLang="ja-JP" dirty="0"/>
          </a:p>
          <a:p>
            <a:pPr>
              <a:buFont typeface="Wingdings" panose="05000000000000000000" pitchFamily="2" charset="2"/>
              <a:buChar char="l"/>
            </a:pPr>
            <a:r>
              <a:rPr lang="ja-JP" altLang="en-US" dirty="0"/>
              <a:t>なぜ父はどの言語にも用いられないのか。　</a:t>
            </a:r>
            <a:endParaRPr kumimoji="1" lang="ja-JP" altLang="en-US" dirty="0"/>
          </a:p>
        </p:txBody>
      </p:sp>
    </p:spTree>
    <p:extLst>
      <p:ext uri="{BB962C8B-B14F-4D97-AF65-F5344CB8AC3E}">
        <p14:creationId xmlns:p14="http://schemas.microsoft.com/office/powerpoint/2010/main" val="2597608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75FEED-D429-1E2B-7D83-348337BEAF43}"/>
              </a:ext>
            </a:extLst>
          </p:cNvPr>
          <p:cNvSpPr>
            <a:spLocks noGrp="1"/>
          </p:cNvSpPr>
          <p:nvPr>
            <p:ph type="title"/>
          </p:nvPr>
        </p:nvSpPr>
        <p:spPr/>
        <p:txBody>
          <a:bodyPr/>
          <a:lstStyle/>
          <a:p>
            <a:r>
              <a:rPr kumimoji="1" lang="ja-JP" altLang="en-US" dirty="0"/>
              <a:t>日本語の「親」の重要性</a:t>
            </a:r>
          </a:p>
        </p:txBody>
      </p:sp>
      <p:sp>
        <p:nvSpPr>
          <p:cNvPr id="3" name="コンテンツ プレースホルダー 2">
            <a:extLst>
              <a:ext uri="{FF2B5EF4-FFF2-40B4-BE49-F238E27FC236}">
                <a16:creationId xmlns:a16="http://schemas.microsoft.com/office/drawing/2014/main" id="{9004E6CE-B4FD-BFDF-9C39-3972ECC22070}"/>
              </a:ext>
            </a:extLst>
          </p:cNvPr>
          <p:cNvSpPr>
            <a:spLocks noGrp="1"/>
          </p:cNvSpPr>
          <p:nvPr>
            <p:ph idx="1"/>
          </p:nvPr>
        </p:nvSpPr>
        <p:spPr>
          <a:xfrm>
            <a:off x="1066800" y="1845734"/>
            <a:ext cx="10058400" cy="4023360"/>
          </a:xfrm>
        </p:spPr>
        <p:txBody>
          <a:bodyPr/>
          <a:lstStyle/>
          <a:p>
            <a:r>
              <a:rPr kumimoji="1" lang="ja-JP" altLang="en-US" dirty="0"/>
              <a:t>日本語では、「親」は最</a:t>
            </a:r>
            <a:r>
              <a:rPr lang="ja-JP" altLang="en-US" dirty="0"/>
              <a:t>重要語　（</a:t>
            </a:r>
            <a:r>
              <a:rPr kumimoji="1" lang="fr-CA" altLang="ja-JP" dirty="0" err="1"/>
              <a:t>named</a:t>
            </a:r>
            <a:r>
              <a:rPr kumimoji="1" lang="fr-CA" altLang="ja-JP" dirty="0"/>
              <a:t> concept</a:t>
            </a:r>
            <a:r>
              <a:rPr lang="en-US" altLang="ja-JP" dirty="0"/>
              <a:t>,</a:t>
            </a:r>
            <a:r>
              <a:rPr lang="ja-JP" altLang="en-US" dirty="0"/>
              <a:t> </a:t>
            </a:r>
            <a:r>
              <a:rPr lang="fr-CA" altLang="ja-JP" sz="1800" dirty="0" err="1">
                <a:effectLst/>
                <a:latin typeface="Times New Roman" panose="02020603050405020304" pitchFamily="18" charset="0"/>
                <a:ea typeface="游明朝" panose="02020400000000000000" pitchFamily="18" charset="-128"/>
              </a:rPr>
              <a:t>Wierzbicka</a:t>
            </a:r>
            <a:r>
              <a:rPr lang="fr-CA" altLang="ja-JP" sz="1800" dirty="0">
                <a:effectLst/>
                <a:latin typeface="Times New Roman" panose="02020603050405020304" pitchFamily="18" charset="0"/>
                <a:ea typeface="游明朝" panose="02020400000000000000" pitchFamily="18" charset="-128"/>
              </a:rPr>
              <a:t> (2016)</a:t>
            </a:r>
            <a:r>
              <a:rPr lang="en-US" altLang="ja-JP" sz="1800" dirty="0">
                <a:effectLst/>
                <a:latin typeface="Times New Roman" panose="02020603050405020304" pitchFamily="18" charset="0"/>
                <a:ea typeface="游明朝" panose="02020400000000000000" pitchFamily="18" charset="-128"/>
              </a:rPr>
              <a:t>) </a:t>
            </a:r>
            <a:r>
              <a:rPr lang="ja-JP" altLang="en-US" sz="1800" dirty="0">
                <a:effectLst/>
                <a:latin typeface="Times New Roman" panose="02020603050405020304" pitchFamily="18" charset="0"/>
                <a:ea typeface="游明朝" panose="02020400000000000000" pitchFamily="18" charset="-128"/>
              </a:rPr>
              <a:t>母、父を意味する語は複数ある。</a:t>
            </a:r>
            <a:endParaRPr lang="en-US" altLang="ja-JP" sz="1800" dirty="0">
              <a:effectLst/>
              <a:latin typeface="Times New Roman" panose="02020603050405020304" pitchFamily="18" charset="0"/>
              <a:ea typeface="游明朝" panose="02020400000000000000" pitchFamily="18" charset="-128"/>
            </a:endParaRPr>
          </a:p>
          <a:p>
            <a:endParaRPr lang="en-US" altLang="ja-JP" sz="1800" dirty="0">
              <a:effectLst/>
              <a:latin typeface="Times New Roman" panose="02020603050405020304" pitchFamily="18" charset="0"/>
              <a:ea typeface="游明朝" panose="02020400000000000000" pitchFamily="18" charset="-128"/>
            </a:endParaRPr>
          </a:p>
          <a:p>
            <a:pPr marL="0" indent="0">
              <a:buNone/>
            </a:pPr>
            <a:r>
              <a:rPr kumimoji="1" lang="fr-CA" altLang="ja-JP" dirty="0"/>
              <a:t> </a:t>
            </a:r>
            <a:endParaRPr kumimoji="1" lang="ja-JP" altLang="en-US" dirty="0"/>
          </a:p>
        </p:txBody>
      </p:sp>
      <p:graphicFrame>
        <p:nvGraphicFramePr>
          <p:cNvPr id="4" name="表 3">
            <a:extLst>
              <a:ext uri="{FF2B5EF4-FFF2-40B4-BE49-F238E27FC236}">
                <a16:creationId xmlns:a16="http://schemas.microsoft.com/office/drawing/2014/main" id="{73353096-6FB7-E563-800C-C35BABA85A9F}"/>
              </a:ext>
            </a:extLst>
          </p:cNvPr>
          <p:cNvGraphicFramePr>
            <a:graphicFrameLocks noGrp="1"/>
          </p:cNvGraphicFramePr>
          <p:nvPr>
            <p:extLst>
              <p:ext uri="{D42A27DB-BD31-4B8C-83A1-F6EECF244321}">
                <p14:modId xmlns:p14="http://schemas.microsoft.com/office/powerpoint/2010/main" val="2409799474"/>
              </p:ext>
            </p:extLst>
          </p:nvPr>
        </p:nvGraphicFramePr>
        <p:xfrm>
          <a:off x="2291773" y="2516295"/>
          <a:ext cx="7353298" cy="3352799"/>
        </p:xfrm>
        <a:graphic>
          <a:graphicData uri="http://schemas.openxmlformats.org/drawingml/2006/table">
            <a:tbl>
              <a:tblPr firstRow="1" firstCol="1" bandRow="1">
                <a:tableStyleId>{5C22544A-7EE6-4342-B048-85BDC9FD1C3A}</a:tableStyleId>
              </a:tblPr>
              <a:tblGrid>
                <a:gridCol w="1363811">
                  <a:extLst>
                    <a:ext uri="{9D8B030D-6E8A-4147-A177-3AD203B41FA5}">
                      <a16:colId xmlns:a16="http://schemas.microsoft.com/office/drawing/2014/main" val="4234724131"/>
                    </a:ext>
                  </a:extLst>
                </a:gridCol>
                <a:gridCol w="1690864">
                  <a:extLst>
                    <a:ext uri="{9D8B030D-6E8A-4147-A177-3AD203B41FA5}">
                      <a16:colId xmlns:a16="http://schemas.microsoft.com/office/drawing/2014/main" val="1235811202"/>
                    </a:ext>
                  </a:extLst>
                </a:gridCol>
                <a:gridCol w="1527337">
                  <a:extLst>
                    <a:ext uri="{9D8B030D-6E8A-4147-A177-3AD203B41FA5}">
                      <a16:colId xmlns:a16="http://schemas.microsoft.com/office/drawing/2014/main" val="2989324673"/>
                    </a:ext>
                  </a:extLst>
                </a:gridCol>
                <a:gridCol w="1696218">
                  <a:extLst>
                    <a:ext uri="{9D8B030D-6E8A-4147-A177-3AD203B41FA5}">
                      <a16:colId xmlns:a16="http://schemas.microsoft.com/office/drawing/2014/main" val="316799511"/>
                    </a:ext>
                  </a:extLst>
                </a:gridCol>
                <a:gridCol w="1075068">
                  <a:extLst>
                    <a:ext uri="{9D8B030D-6E8A-4147-A177-3AD203B41FA5}">
                      <a16:colId xmlns:a16="http://schemas.microsoft.com/office/drawing/2014/main" val="2980846452"/>
                    </a:ext>
                  </a:extLst>
                </a:gridCol>
              </a:tblGrid>
              <a:tr h="563281">
                <a:tc>
                  <a:txBody>
                    <a:bodyPr/>
                    <a:lstStyle/>
                    <a:p>
                      <a:pPr algn="just">
                        <a:lnSpc>
                          <a:spcPct val="107000"/>
                        </a:lnSpc>
                        <a:spcAft>
                          <a:spcPts val="800"/>
                        </a:spcAft>
                      </a:pPr>
                      <a:r>
                        <a:rPr lang="en-GB" sz="1200" dirty="0">
                          <a:effectLst/>
                        </a:rPr>
                        <a:t>NH.P</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Mot à mot</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Signification</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Rang de fréquence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Fréquence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1850062684"/>
                  </a:ext>
                </a:extLst>
              </a:tr>
              <a:tr h="274568">
                <a:tc>
                  <a:txBody>
                    <a:bodyPr/>
                    <a:lstStyle/>
                    <a:p>
                      <a:pPr algn="just">
                        <a:lnSpc>
                          <a:spcPct val="107000"/>
                        </a:lnSpc>
                        <a:spcAft>
                          <a:spcPts val="800"/>
                        </a:spcAft>
                      </a:pPr>
                      <a:r>
                        <a:rPr lang="ja-JP" sz="1200">
                          <a:effectLst/>
                        </a:rPr>
                        <a:t>母 </a:t>
                      </a:r>
                      <a:r>
                        <a:rPr lang="en-GB" sz="1200">
                          <a:effectLst/>
                        </a:rPr>
                        <a:t>haha </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M</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mère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493</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18 720</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2313314136"/>
                  </a:ext>
                </a:extLst>
              </a:tr>
              <a:tr h="274568">
                <a:tc>
                  <a:txBody>
                    <a:bodyPr/>
                    <a:lstStyle/>
                    <a:p>
                      <a:pPr algn="just">
                        <a:lnSpc>
                          <a:spcPct val="107000"/>
                        </a:lnSpc>
                        <a:spcAft>
                          <a:spcPts val="800"/>
                        </a:spcAft>
                      </a:pPr>
                      <a:r>
                        <a:rPr lang="ja-JP" sz="1200">
                          <a:effectLst/>
                        </a:rPr>
                        <a:t>父 </a:t>
                      </a:r>
                      <a:r>
                        <a:rPr lang="en-GB" sz="1200">
                          <a:effectLst/>
                        </a:rPr>
                        <a:t>chichi </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F</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père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554</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16 542</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4039860526"/>
                  </a:ext>
                </a:extLst>
              </a:tr>
              <a:tr h="564684">
                <a:tc>
                  <a:txBody>
                    <a:bodyPr/>
                    <a:lstStyle/>
                    <a:p>
                      <a:pPr algn="just">
                        <a:lnSpc>
                          <a:spcPct val="107000"/>
                        </a:lnSpc>
                        <a:spcAft>
                          <a:spcPts val="800"/>
                        </a:spcAft>
                      </a:pPr>
                      <a:r>
                        <a:rPr lang="ja-JP" sz="1200" dirty="0">
                          <a:effectLst/>
                        </a:rPr>
                        <a:t>親 </a:t>
                      </a:r>
                      <a:r>
                        <a:rPr lang="en-GB" sz="1200" dirty="0" err="1">
                          <a:effectLst/>
                        </a:rPr>
                        <a:t>oya</a:t>
                      </a:r>
                      <a:r>
                        <a:rPr lang="en-GB" sz="1200" dirty="0">
                          <a:effectLst/>
                        </a:rPr>
                        <a:t> </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P</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dirty="0">
                          <a:effectLst/>
                        </a:rPr>
                        <a:t>mère </a:t>
                      </a:r>
                      <a:r>
                        <a:rPr lang="en-GB" sz="1200" dirty="0" err="1">
                          <a:effectLst/>
                        </a:rPr>
                        <a:t>ou</a:t>
                      </a:r>
                      <a:r>
                        <a:rPr lang="en-GB" sz="1200" dirty="0">
                          <a:effectLst/>
                        </a:rPr>
                        <a:t>/et père</a:t>
                      </a:r>
                      <a:r>
                        <a:rPr lang="fr-FR" sz="800" dirty="0">
                          <a:effectLst/>
                        </a:rPr>
                        <a:t>   </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635</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14 637</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3857110607"/>
                  </a:ext>
                </a:extLst>
              </a:tr>
              <a:tr h="563281">
                <a:tc>
                  <a:txBody>
                    <a:bodyPr/>
                    <a:lstStyle/>
                    <a:p>
                      <a:pPr algn="just">
                        <a:lnSpc>
                          <a:spcPct val="107000"/>
                        </a:lnSpc>
                        <a:spcAft>
                          <a:spcPts val="800"/>
                        </a:spcAft>
                      </a:pPr>
                      <a:r>
                        <a:rPr lang="ja-JP" sz="1200">
                          <a:effectLst/>
                        </a:rPr>
                        <a:t>母親 </a:t>
                      </a:r>
                      <a:r>
                        <a:rPr lang="fr-FR" sz="1200">
                          <a:effectLst/>
                        </a:rPr>
                        <a:t>haha-oya </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M-P</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mère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1 026</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9 291</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2274734036"/>
                  </a:ext>
                </a:extLst>
              </a:tr>
              <a:tr h="274568">
                <a:tc>
                  <a:txBody>
                    <a:bodyPr/>
                    <a:lstStyle/>
                    <a:p>
                      <a:pPr algn="just">
                        <a:lnSpc>
                          <a:spcPct val="107000"/>
                        </a:lnSpc>
                        <a:spcAft>
                          <a:spcPts val="800"/>
                        </a:spcAft>
                      </a:pPr>
                      <a:r>
                        <a:rPr lang="ja-JP" sz="1200">
                          <a:effectLst/>
                        </a:rPr>
                        <a:t>母 </a:t>
                      </a:r>
                      <a:r>
                        <a:rPr lang="fr-CA" sz="1200">
                          <a:effectLst/>
                        </a:rPr>
                        <a:t>kā </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M</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mère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1 098</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8 649</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1078642722"/>
                  </a:ext>
                </a:extLst>
              </a:tr>
              <a:tr h="563281">
                <a:tc>
                  <a:txBody>
                    <a:bodyPr/>
                    <a:lstStyle/>
                    <a:p>
                      <a:pPr algn="just">
                        <a:lnSpc>
                          <a:spcPct val="107000"/>
                        </a:lnSpc>
                        <a:spcAft>
                          <a:spcPts val="800"/>
                        </a:spcAft>
                      </a:pPr>
                      <a:r>
                        <a:rPr lang="ja-JP" sz="1200">
                          <a:effectLst/>
                        </a:rPr>
                        <a:t>父親 </a:t>
                      </a:r>
                      <a:r>
                        <a:rPr lang="en-GB" sz="1200">
                          <a:effectLst/>
                        </a:rPr>
                        <a:t>chichi-oya </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F-P</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dirty="0">
                          <a:effectLst/>
                        </a:rPr>
                        <a:t>père</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1 372</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8 938</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210428518"/>
                  </a:ext>
                </a:extLst>
              </a:tr>
              <a:tr h="274568">
                <a:tc>
                  <a:txBody>
                    <a:bodyPr/>
                    <a:lstStyle/>
                    <a:p>
                      <a:pPr algn="just">
                        <a:lnSpc>
                          <a:spcPct val="107000"/>
                        </a:lnSpc>
                        <a:spcAft>
                          <a:spcPts val="800"/>
                        </a:spcAft>
                      </a:pPr>
                      <a:r>
                        <a:rPr lang="ja-JP" sz="1200">
                          <a:effectLst/>
                        </a:rPr>
                        <a:t>父 </a:t>
                      </a:r>
                      <a:r>
                        <a:rPr lang="fr-CA" sz="1200">
                          <a:effectLst/>
                        </a:rPr>
                        <a:t>tō </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en-GB" sz="1200">
                          <a:effectLst/>
                        </a:rPr>
                        <a:t>F</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just">
                        <a:lnSpc>
                          <a:spcPct val="107000"/>
                        </a:lnSpc>
                        <a:spcAft>
                          <a:spcPts val="800"/>
                        </a:spcAft>
                      </a:pPr>
                      <a:r>
                        <a:rPr lang="fr-CA" sz="1200">
                          <a:effectLst/>
                        </a:rPr>
                        <a:t>père</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a:effectLst/>
                        </a:rPr>
                        <a:t>1 611</a:t>
                      </a:r>
                      <a:endParaRPr lang="ja-JP" sz="120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tc>
                  <a:txBody>
                    <a:bodyPr/>
                    <a:lstStyle/>
                    <a:p>
                      <a:pPr algn="r">
                        <a:lnSpc>
                          <a:spcPct val="107000"/>
                        </a:lnSpc>
                        <a:spcAft>
                          <a:spcPts val="800"/>
                        </a:spcAft>
                      </a:pPr>
                      <a:r>
                        <a:rPr lang="en-GB" sz="1200" dirty="0">
                          <a:effectLst/>
                        </a:rPr>
                        <a:t>5 894</a:t>
                      </a:r>
                      <a:endParaRPr lang="ja-JP" sz="1200" dirty="0">
                        <a:effectLst/>
                        <a:latin typeface="Times New Roman" panose="02020603050405020304" pitchFamily="18" charset="0"/>
                        <a:ea typeface="游明朝" panose="02020400000000000000" pitchFamily="18" charset="-128"/>
                        <a:cs typeface="Arial" panose="020B0604020202020204" pitchFamily="34" charset="0"/>
                      </a:endParaRPr>
                    </a:p>
                  </a:txBody>
                  <a:tcPr marL="68580" marR="68580" marT="0" marB="0"/>
                </a:tc>
                <a:extLst>
                  <a:ext uri="{0D108BD9-81ED-4DB2-BD59-A6C34878D82A}">
                    <a16:rowId xmlns:a16="http://schemas.microsoft.com/office/drawing/2014/main" val="1520029347"/>
                  </a:ext>
                </a:extLst>
              </a:tr>
            </a:tbl>
          </a:graphicData>
        </a:graphic>
      </p:graphicFrame>
      <p:sp>
        <p:nvSpPr>
          <p:cNvPr id="11" name="テキスト ボックス 10">
            <a:extLst>
              <a:ext uri="{FF2B5EF4-FFF2-40B4-BE49-F238E27FC236}">
                <a16:creationId xmlns:a16="http://schemas.microsoft.com/office/drawing/2014/main" id="{CA7C89BF-BC7E-DA37-1A76-154F79D80C3C}"/>
              </a:ext>
            </a:extLst>
          </p:cNvPr>
          <p:cNvSpPr txBox="1"/>
          <p:nvPr/>
        </p:nvSpPr>
        <p:spPr>
          <a:xfrm>
            <a:off x="250186" y="5977468"/>
            <a:ext cx="11727378" cy="369332"/>
          </a:xfrm>
          <a:prstGeom prst="rect">
            <a:avLst/>
          </a:prstGeom>
          <a:noFill/>
        </p:spPr>
        <p:txBody>
          <a:bodyPr wrap="none" rtlCol="0">
            <a:spAutoFit/>
          </a:bodyPr>
          <a:lstStyle/>
          <a:p>
            <a:r>
              <a:rPr kumimoji="1" lang="fr-CA" altLang="ja-JP" dirty="0" err="1"/>
              <a:t>Wierzbicka</a:t>
            </a:r>
            <a:r>
              <a:rPr kumimoji="1" lang="fr-CA" altLang="ja-JP" dirty="0"/>
              <a:t> </a:t>
            </a:r>
            <a:r>
              <a:rPr kumimoji="1" lang="ja-JP" altLang="en-US" dirty="0"/>
              <a:t>（</a:t>
            </a:r>
            <a:r>
              <a:rPr kumimoji="1" lang="en-US" altLang="ja-JP" dirty="0"/>
              <a:t>2016)</a:t>
            </a:r>
            <a:r>
              <a:rPr kumimoji="1" lang="ja-JP" altLang="en-US" dirty="0"/>
              <a:t>によると、</a:t>
            </a:r>
            <a:r>
              <a:rPr kumimoji="1" lang="fr-CA" altLang="ja-JP" dirty="0"/>
              <a:t>M</a:t>
            </a:r>
            <a:r>
              <a:rPr kumimoji="1" lang="ja-JP" altLang="en-US" dirty="0"/>
              <a:t>と</a:t>
            </a:r>
            <a:r>
              <a:rPr kumimoji="1" lang="fr-CA" altLang="ja-JP" dirty="0"/>
              <a:t>F</a:t>
            </a:r>
            <a:r>
              <a:rPr kumimoji="1" lang="ja-JP" altLang="en-US" dirty="0"/>
              <a:t>は　世界中の言語で基本的な</a:t>
            </a:r>
            <a:r>
              <a:rPr kumimoji="1" lang="fr-CA" altLang="ja-JP" dirty="0" err="1"/>
              <a:t>named</a:t>
            </a:r>
            <a:r>
              <a:rPr kumimoji="1" lang="fr-CA" altLang="ja-JP" dirty="0"/>
              <a:t> concept</a:t>
            </a:r>
            <a:r>
              <a:rPr kumimoji="1" lang="ja-JP" altLang="en-US" dirty="0"/>
              <a:t>である。しかし、それは誤りと思われる。</a:t>
            </a:r>
          </a:p>
        </p:txBody>
      </p:sp>
    </p:spTree>
    <p:extLst>
      <p:ext uri="{BB962C8B-B14F-4D97-AF65-F5344CB8AC3E}">
        <p14:creationId xmlns:p14="http://schemas.microsoft.com/office/powerpoint/2010/main" val="34462579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75CE83-4BA7-6056-9928-FF3961D70F0A}"/>
              </a:ext>
            </a:extLst>
          </p:cNvPr>
          <p:cNvSpPr>
            <a:spLocks noGrp="1"/>
          </p:cNvSpPr>
          <p:nvPr>
            <p:ph type="title"/>
          </p:nvPr>
        </p:nvSpPr>
        <p:spPr/>
        <p:txBody>
          <a:bodyPr/>
          <a:lstStyle/>
          <a:p>
            <a:r>
              <a:rPr kumimoji="1" lang="en-US" altLang="ja-JP" dirty="0"/>
              <a:t>F</a:t>
            </a:r>
            <a:r>
              <a:rPr kumimoji="1" lang="ja-JP" altLang="en-US" dirty="0"/>
              <a:t>（父）の不在について</a:t>
            </a:r>
          </a:p>
        </p:txBody>
      </p:sp>
      <p:sp>
        <p:nvSpPr>
          <p:cNvPr id="3" name="コンテンツ プレースホルダー 2">
            <a:extLst>
              <a:ext uri="{FF2B5EF4-FFF2-40B4-BE49-F238E27FC236}">
                <a16:creationId xmlns:a16="http://schemas.microsoft.com/office/drawing/2014/main" id="{67DCD745-BAA7-6569-6EF7-E39D1131A701}"/>
              </a:ext>
            </a:extLst>
          </p:cNvPr>
          <p:cNvSpPr>
            <a:spLocks noGrp="1"/>
          </p:cNvSpPr>
          <p:nvPr>
            <p:ph idx="1"/>
          </p:nvPr>
        </p:nvSpPr>
        <p:spPr/>
        <p:txBody>
          <a:bodyPr/>
          <a:lstStyle/>
          <a:p>
            <a:r>
              <a:rPr kumimoji="1" lang="ja-JP" altLang="en-US" dirty="0"/>
              <a:t>フランス語とスペイン語において、</a:t>
            </a:r>
            <a:r>
              <a:rPr kumimoji="1" lang="fr-CA" altLang="ja-JP" dirty="0"/>
              <a:t>F</a:t>
            </a:r>
            <a:r>
              <a:rPr kumimoji="1" lang="ja-JP" altLang="fr-CA" dirty="0"/>
              <a:t>と</a:t>
            </a:r>
            <a:r>
              <a:rPr kumimoji="1" lang="fr-CA" altLang="ja-JP" dirty="0"/>
              <a:t>M</a:t>
            </a:r>
            <a:r>
              <a:rPr kumimoji="1" lang="ja-JP" altLang="en-US" dirty="0"/>
              <a:t>は意味が大きく異なる。</a:t>
            </a:r>
            <a:r>
              <a:rPr kumimoji="1" lang="fr-CA" altLang="ja-JP" dirty="0"/>
              <a:t>M</a:t>
            </a:r>
            <a:r>
              <a:rPr kumimoji="1" lang="ja-JP" altLang="en-US" dirty="0"/>
              <a:t>は生成の主体・起源の意味を持つが、</a:t>
            </a:r>
            <a:r>
              <a:rPr kumimoji="1" lang="en-US" altLang="ja-JP" dirty="0"/>
              <a:t>F</a:t>
            </a:r>
            <a:r>
              <a:rPr kumimoji="1" lang="ja-JP" altLang="en-US" dirty="0"/>
              <a:t>はそうではない。「兄弟」と「姉妹」は単純に性別の異なる「兄弟姉妹」と考えられるが、</a:t>
            </a:r>
            <a:r>
              <a:rPr lang="en-US" altLang="ja-JP" dirty="0"/>
              <a:t>M</a:t>
            </a:r>
            <a:r>
              <a:rPr kumimoji="1" lang="ja-JP" altLang="en-US" dirty="0"/>
              <a:t>と</a:t>
            </a:r>
            <a:r>
              <a:rPr lang="en-US" altLang="ja-JP" dirty="0"/>
              <a:t>F</a:t>
            </a:r>
            <a:r>
              <a:rPr kumimoji="1" lang="ja-JP" altLang="en-US" dirty="0"/>
              <a:t>の意味上の差異</a:t>
            </a:r>
            <a:r>
              <a:rPr lang="ja-JP" altLang="en-US" dirty="0"/>
              <a:t>は</a:t>
            </a:r>
            <a:r>
              <a:rPr kumimoji="1" lang="ja-JP" altLang="en-US" dirty="0"/>
              <a:t>大きく、他の親族名称とは異なり、同じ一つの語の男性形と女性形としてふるまうことはできない。</a:t>
            </a:r>
            <a:endParaRPr kumimoji="1" lang="en-US" altLang="ja-JP" dirty="0"/>
          </a:p>
          <a:p>
            <a:r>
              <a:rPr lang="ja-JP" altLang="en-US" dirty="0"/>
              <a:t>日本語に基本語として</a:t>
            </a:r>
            <a:r>
              <a:rPr lang="en-US" altLang="ja-JP" dirty="0"/>
              <a:t>F</a:t>
            </a:r>
            <a:r>
              <a:rPr lang="ja-JP" altLang="en-US" dirty="0"/>
              <a:t>がないのは基本語としての</a:t>
            </a:r>
            <a:r>
              <a:rPr lang="en-US" altLang="ja-JP" dirty="0"/>
              <a:t>M</a:t>
            </a:r>
            <a:r>
              <a:rPr lang="ja-JP" altLang="en-US" dirty="0"/>
              <a:t>がないのと同様の言語学的問題。</a:t>
            </a:r>
            <a:endParaRPr lang="en-US" altLang="ja-JP" dirty="0"/>
          </a:p>
          <a:p>
            <a:r>
              <a:rPr lang="ja-JP" altLang="en-US" dirty="0"/>
              <a:t>韓国語は日本語とは異なる。韓国語ではこのコンストラクションは、ほとんど翻訳借用による。</a:t>
            </a:r>
            <a:r>
              <a:rPr lang="en-US" altLang="ja-JP" dirty="0"/>
              <a:t>F</a:t>
            </a:r>
            <a:r>
              <a:rPr lang="ja-JP" altLang="en-US" dirty="0"/>
              <a:t>が使われるケースは外国語にも少ないために、韓国語にもない。</a:t>
            </a:r>
            <a:endParaRPr kumimoji="1" lang="ja-JP" altLang="en-US" dirty="0"/>
          </a:p>
        </p:txBody>
      </p:sp>
    </p:spTree>
    <p:extLst>
      <p:ext uri="{BB962C8B-B14F-4D97-AF65-F5344CB8AC3E}">
        <p14:creationId xmlns:p14="http://schemas.microsoft.com/office/powerpoint/2010/main" val="3182766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6148A1-149F-E961-F5F8-D9259DA1B390}"/>
              </a:ext>
            </a:extLst>
          </p:cNvPr>
          <p:cNvSpPr>
            <a:spLocks noGrp="1"/>
          </p:cNvSpPr>
          <p:nvPr>
            <p:ph type="title"/>
          </p:nvPr>
        </p:nvSpPr>
        <p:spPr/>
        <p:txBody>
          <a:bodyPr/>
          <a:lstStyle/>
          <a:p>
            <a:r>
              <a:rPr kumimoji="1" lang="ja-JP" altLang="en-US" dirty="0"/>
              <a:t>例</a:t>
            </a:r>
          </a:p>
        </p:txBody>
      </p:sp>
      <p:sp>
        <p:nvSpPr>
          <p:cNvPr id="3" name="コンテンツ プレースホルダー 2">
            <a:extLst>
              <a:ext uri="{FF2B5EF4-FFF2-40B4-BE49-F238E27FC236}">
                <a16:creationId xmlns:a16="http://schemas.microsoft.com/office/drawing/2014/main" id="{94B22B0B-85D0-8F23-7512-CDC58D069789}"/>
              </a:ext>
            </a:extLst>
          </p:cNvPr>
          <p:cNvSpPr>
            <a:spLocks noGrp="1"/>
          </p:cNvSpPr>
          <p:nvPr>
            <p:ph idx="1"/>
          </p:nvPr>
        </p:nvSpPr>
        <p:spPr/>
        <p:txBody>
          <a:bodyPr>
            <a:normAutofit/>
          </a:bodyPr>
          <a:lstStyle/>
          <a:p>
            <a:pPr marL="521335" indent="-342900" algn="just">
              <a:spcAft>
                <a:spcPts val="800"/>
              </a:spcAft>
              <a:buFont typeface="Wingdings" panose="05000000000000000000" pitchFamily="2" charset="2"/>
              <a:buChar char="l"/>
            </a:pPr>
            <a:r>
              <a:rPr lang="ja-JP" altLang="en-US" dirty="0">
                <a:latin typeface="+mn-ea"/>
              </a:rPr>
              <a:t>日本語：</a:t>
            </a:r>
            <a:r>
              <a:rPr lang="ja-JP" altLang="ja-JP" dirty="0">
                <a:latin typeface="+mn-ea"/>
              </a:rPr>
              <a:t>親会社</a:t>
            </a:r>
            <a:r>
              <a:rPr lang="fr-CA" altLang="ja-JP" dirty="0">
                <a:latin typeface="+mn-ea"/>
              </a:rPr>
              <a:t>, </a:t>
            </a:r>
            <a:r>
              <a:rPr lang="ja-JP" altLang="ja-JP" dirty="0">
                <a:latin typeface="+mn-ea"/>
              </a:rPr>
              <a:t>娘細胞</a:t>
            </a:r>
            <a:r>
              <a:rPr lang="fr-CA" altLang="ja-JP" dirty="0">
                <a:latin typeface="+mn-ea"/>
              </a:rPr>
              <a:t>, </a:t>
            </a:r>
            <a:r>
              <a:rPr lang="ja-JP" altLang="ja-JP" dirty="0">
                <a:latin typeface="+mn-ea"/>
              </a:rPr>
              <a:t>姉妹都市</a:t>
            </a:r>
            <a:r>
              <a:rPr lang="en-US" altLang="ja-JP" dirty="0">
                <a:latin typeface="+mn-ea"/>
              </a:rPr>
              <a:t>,</a:t>
            </a:r>
            <a:r>
              <a:rPr lang="ja-JP" altLang="en-US" dirty="0">
                <a:latin typeface="+mn-ea"/>
              </a:rPr>
              <a:t> </a:t>
            </a:r>
            <a:r>
              <a:rPr lang="ja-JP" altLang="ja-JP" dirty="0">
                <a:latin typeface="+mn-ea"/>
              </a:rPr>
              <a:t>子分</a:t>
            </a:r>
            <a:r>
              <a:rPr lang="fr-CA" altLang="ja-JP" dirty="0">
                <a:latin typeface="+mn-ea"/>
              </a:rPr>
              <a:t>;</a:t>
            </a:r>
            <a:endParaRPr lang="ja-JP" altLang="ja-JP" dirty="0">
              <a:latin typeface="+mn-ea"/>
            </a:endParaRPr>
          </a:p>
          <a:p>
            <a:pPr marL="521335" indent="-342900" algn="just">
              <a:lnSpc>
                <a:spcPct val="90000"/>
              </a:lnSpc>
              <a:spcAft>
                <a:spcPts val="800"/>
              </a:spcAft>
              <a:buFont typeface="Wingdings" panose="05000000000000000000" pitchFamily="2" charset="2"/>
              <a:buChar char="l"/>
            </a:pPr>
            <a:r>
              <a:rPr lang="ja-JP" altLang="en-US" kern="1200" dirty="0">
                <a:effectLst/>
                <a:latin typeface="+mn-ea"/>
              </a:rPr>
              <a:t>仏語：</a:t>
            </a:r>
            <a:r>
              <a:rPr lang="fr-CA" altLang="ja-JP" i="1" kern="1200" dirty="0">
                <a:effectLst/>
                <a:latin typeface="+mn-ea"/>
              </a:rPr>
              <a:t>maison mère </a:t>
            </a:r>
            <a:r>
              <a:rPr lang="fr-CA" altLang="ja-JP" kern="1200" dirty="0">
                <a:effectLst/>
                <a:latin typeface="+mn-ea"/>
              </a:rPr>
              <a:t>[</a:t>
            </a:r>
            <a:r>
              <a:rPr lang="ja-JP" altLang="en-US" dirty="0">
                <a:latin typeface="+mn-ea"/>
              </a:rPr>
              <a:t>家</a:t>
            </a:r>
            <a:r>
              <a:rPr lang="fr-CA" altLang="ja-JP" kern="1200" dirty="0">
                <a:effectLst/>
                <a:latin typeface="+mn-ea"/>
              </a:rPr>
              <a:t>+M]</a:t>
            </a:r>
            <a:r>
              <a:rPr lang="fr-CA" altLang="ja-JP" i="1" kern="1200" dirty="0">
                <a:effectLst/>
                <a:latin typeface="+mn-ea"/>
              </a:rPr>
              <a:t> , cellule fille </a:t>
            </a:r>
            <a:r>
              <a:rPr lang="fr-CA" altLang="ja-JP" kern="1200" dirty="0">
                <a:effectLst/>
                <a:latin typeface="+mn-ea"/>
              </a:rPr>
              <a:t>[</a:t>
            </a:r>
            <a:r>
              <a:rPr lang="ja-JP" altLang="en-US" dirty="0">
                <a:latin typeface="+mn-ea"/>
              </a:rPr>
              <a:t>細胞</a:t>
            </a:r>
            <a:r>
              <a:rPr lang="fr-CA" altLang="ja-JP" kern="1200" dirty="0">
                <a:effectLst/>
                <a:latin typeface="+mn-ea"/>
              </a:rPr>
              <a:t>+</a:t>
            </a:r>
            <a:r>
              <a:rPr lang="ja-JP" altLang="en-US" kern="1200" dirty="0">
                <a:effectLst/>
                <a:latin typeface="+mn-ea"/>
              </a:rPr>
              <a:t>娘</a:t>
            </a:r>
            <a:r>
              <a:rPr lang="fr-CA" altLang="ja-JP" kern="1200" dirty="0">
                <a:effectLst/>
                <a:latin typeface="+mn-ea"/>
              </a:rPr>
              <a:t>]</a:t>
            </a:r>
            <a:r>
              <a:rPr lang="fr-CA" altLang="ja-JP" i="1" kern="1200" dirty="0">
                <a:effectLst/>
                <a:latin typeface="+mn-ea"/>
              </a:rPr>
              <a:t> , ville sœur</a:t>
            </a:r>
            <a:r>
              <a:rPr lang="fr-CA" altLang="ja-JP" kern="1200" dirty="0">
                <a:effectLst/>
                <a:latin typeface="+mn-ea"/>
              </a:rPr>
              <a:t> [</a:t>
            </a:r>
            <a:r>
              <a:rPr lang="ja-JP" altLang="en-US" dirty="0">
                <a:latin typeface="+mn-ea"/>
              </a:rPr>
              <a:t>都市</a:t>
            </a:r>
            <a:r>
              <a:rPr lang="fr-CA" altLang="ja-JP" kern="1200" dirty="0">
                <a:effectLst/>
                <a:latin typeface="+mn-ea"/>
              </a:rPr>
              <a:t>+</a:t>
            </a:r>
            <a:r>
              <a:rPr lang="ja-JP" altLang="en-US" dirty="0">
                <a:latin typeface="+mn-ea"/>
              </a:rPr>
              <a:t>姉妹</a:t>
            </a:r>
            <a:r>
              <a:rPr lang="fr-CA" altLang="ja-JP" kern="1200" dirty="0">
                <a:effectLst/>
                <a:latin typeface="+mn-ea"/>
              </a:rPr>
              <a:t>]</a:t>
            </a:r>
            <a:r>
              <a:rPr lang="fr-CA" altLang="ja-JP" i="1" kern="1200" dirty="0">
                <a:effectLst/>
                <a:latin typeface="+mn-ea"/>
              </a:rPr>
              <a:t>, pays frère</a:t>
            </a:r>
            <a:r>
              <a:rPr lang="fr-CA" altLang="ja-JP" kern="1200" dirty="0">
                <a:effectLst/>
                <a:latin typeface="+mn-ea"/>
              </a:rPr>
              <a:t> [</a:t>
            </a:r>
            <a:r>
              <a:rPr lang="ja-JP" altLang="en-US" kern="1200" dirty="0">
                <a:effectLst/>
                <a:latin typeface="+mn-ea"/>
              </a:rPr>
              <a:t>国</a:t>
            </a:r>
            <a:r>
              <a:rPr lang="fr-CA" altLang="ja-JP" kern="1200" dirty="0">
                <a:effectLst/>
                <a:latin typeface="+mn-ea"/>
              </a:rPr>
              <a:t>+</a:t>
            </a:r>
            <a:r>
              <a:rPr lang="ja-JP" altLang="en-US" dirty="0">
                <a:latin typeface="+mn-ea"/>
              </a:rPr>
              <a:t>兄弟</a:t>
            </a:r>
            <a:r>
              <a:rPr lang="fr-CA" altLang="ja-JP" kern="1200" dirty="0">
                <a:effectLst/>
                <a:latin typeface="+mn-ea"/>
              </a:rPr>
              <a:t>]</a:t>
            </a:r>
            <a:r>
              <a:rPr lang="ja-JP" altLang="en-US" kern="1200" dirty="0">
                <a:effectLst/>
                <a:latin typeface="+mn-ea"/>
              </a:rPr>
              <a:t>　（友好国）</a:t>
            </a:r>
            <a:r>
              <a:rPr lang="fr-CA" altLang="ja-JP" kern="1200" dirty="0">
                <a:effectLst/>
                <a:latin typeface="+mn-ea"/>
              </a:rPr>
              <a:t>;</a:t>
            </a:r>
            <a:endParaRPr lang="ja-JP" altLang="ja-JP" dirty="0">
              <a:effectLst/>
              <a:latin typeface="+mn-ea"/>
            </a:endParaRPr>
          </a:p>
          <a:p>
            <a:pPr marL="465455" indent="-285750" algn="just">
              <a:lnSpc>
                <a:spcPct val="90000"/>
              </a:lnSpc>
              <a:spcAft>
                <a:spcPts val="800"/>
              </a:spcAft>
              <a:buFont typeface="Wingdings" panose="05000000000000000000" pitchFamily="2" charset="2"/>
              <a:buChar char="l"/>
            </a:pPr>
            <a:r>
              <a:rPr lang="ja-JP" altLang="en-US" sz="1800" kern="1200" dirty="0">
                <a:effectLst/>
                <a:latin typeface="+mn-ea"/>
              </a:rPr>
              <a:t>西語</a:t>
            </a:r>
            <a:r>
              <a:rPr lang="en-US" altLang="ja-JP" sz="1800" kern="1200" dirty="0">
                <a:effectLst/>
                <a:latin typeface="+mn-ea"/>
              </a:rPr>
              <a:t>: </a:t>
            </a:r>
            <a:r>
              <a:rPr lang="fr-CA" altLang="ja-JP" sz="1800" i="1" kern="1200" dirty="0">
                <a:effectLst/>
                <a:latin typeface="+mn-ea"/>
              </a:rPr>
              <a:t>casa madre </a:t>
            </a:r>
            <a:r>
              <a:rPr lang="fr-CA" altLang="ja-JP" sz="1800" kern="1200" dirty="0">
                <a:effectLst/>
                <a:latin typeface="+mn-ea"/>
              </a:rPr>
              <a:t>[</a:t>
            </a:r>
            <a:r>
              <a:rPr lang="ja-JP" altLang="en-US" sz="1800" dirty="0">
                <a:latin typeface="+mn-ea"/>
              </a:rPr>
              <a:t>家</a:t>
            </a:r>
            <a:r>
              <a:rPr lang="fr-CA" altLang="ja-JP" sz="1800" kern="1200" dirty="0">
                <a:effectLst/>
                <a:latin typeface="+mn-ea"/>
              </a:rPr>
              <a:t>+M]</a:t>
            </a:r>
            <a:r>
              <a:rPr lang="fr-CA" altLang="ja-JP" sz="1800" i="1" kern="1200" dirty="0">
                <a:effectLst/>
                <a:latin typeface="+mn-ea"/>
              </a:rPr>
              <a:t>, </a:t>
            </a:r>
            <a:r>
              <a:rPr lang="fr-CA" altLang="ja-JP" sz="1800" i="1" kern="1200" dirty="0" err="1">
                <a:effectLst/>
                <a:latin typeface="+mn-ea"/>
              </a:rPr>
              <a:t>célula</a:t>
            </a:r>
            <a:r>
              <a:rPr lang="fr-CA" altLang="ja-JP" sz="1800" i="1" kern="1200" dirty="0">
                <a:effectLst/>
                <a:latin typeface="+mn-ea"/>
              </a:rPr>
              <a:t> </a:t>
            </a:r>
            <a:r>
              <a:rPr lang="fr-CA" altLang="ja-JP" sz="1800" i="1" kern="1200" dirty="0" err="1">
                <a:effectLst/>
                <a:latin typeface="+mn-ea"/>
              </a:rPr>
              <a:t>hija</a:t>
            </a:r>
            <a:r>
              <a:rPr lang="fr-CA" altLang="ja-JP" sz="1800" i="1" kern="1200" dirty="0">
                <a:effectLst/>
                <a:latin typeface="+mn-ea"/>
              </a:rPr>
              <a:t> </a:t>
            </a:r>
            <a:r>
              <a:rPr lang="fr-CA" altLang="ja-JP" sz="1800" kern="1200" dirty="0">
                <a:effectLst/>
                <a:latin typeface="+mn-ea"/>
              </a:rPr>
              <a:t>[</a:t>
            </a:r>
            <a:r>
              <a:rPr lang="ja-JP" altLang="en-US" sz="1800" dirty="0">
                <a:latin typeface="+mn-ea"/>
              </a:rPr>
              <a:t>細胞</a:t>
            </a:r>
            <a:r>
              <a:rPr lang="fr-CA" altLang="ja-JP" sz="1800" kern="1200" dirty="0">
                <a:effectLst/>
                <a:latin typeface="+mn-ea"/>
              </a:rPr>
              <a:t>+</a:t>
            </a:r>
            <a:r>
              <a:rPr lang="ja-JP" altLang="en-US" sz="1800" kern="1200" dirty="0">
                <a:effectLst/>
                <a:latin typeface="+mn-ea"/>
              </a:rPr>
              <a:t>娘</a:t>
            </a:r>
            <a:r>
              <a:rPr lang="fr-CA" altLang="ja-JP" sz="1800" kern="1200" dirty="0">
                <a:effectLst/>
                <a:latin typeface="+mn-ea"/>
              </a:rPr>
              <a:t>]</a:t>
            </a:r>
            <a:r>
              <a:rPr lang="fr-CA" altLang="ja-JP" sz="1800" i="1" kern="1200" dirty="0">
                <a:effectLst/>
                <a:latin typeface="+mn-ea"/>
              </a:rPr>
              <a:t> , </a:t>
            </a:r>
            <a:r>
              <a:rPr lang="fr-CA" altLang="ja-JP" sz="1800" i="1" kern="1200" dirty="0" err="1">
                <a:effectLst/>
                <a:latin typeface="+mn-ea"/>
              </a:rPr>
              <a:t>ciudad</a:t>
            </a:r>
            <a:r>
              <a:rPr lang="fr-CA" altLang="ja-JP" sz="1800" i="1" kern="1200" dirty="0">
                <a:effectLst/>
                <a:latin typeface="+mn-ea"/>
              </a:rPr>
              <a:t> </a:t>
            </a:r>
            <a:r>
              <a:rPr lang="fr-CA" altLang="ja-JP" sz="1800" i="1" kern="1200" dirty="0" err="1">
                <a:effectLst/>
                <a:latin typeface="+mn-ea"/>
              </a:rPr>
              <a:t>hermana</a:t>
            </a:r>
            <a:r>
              <a:rPr lang="fr-CA" altLang="ja-JP" sz="1800" i="1" kern="1200" dirty="0">
                <a:effectLst/>
                <a:latin typeface="+mn-ea"/>
              </a:rPr>
              <a:t> </a:t>
            </a:r>
            <a:r>
              <a:rPr lang="fr-CA" altLang="ja-JP" sz="1800" kern="1200" dirty="0">
                <a:effectLst/>
                <a:latin typeface="+mn-ea"/>
              </a:rPr>
              <a:t>[</a:t>
            </a:r>
            <a:r>
              <a:rPr lang="ja-JP" altLang="en-US" sz="1800" dirty="0">
                <a:latin typeface="+mn-ea"/>
              </a:rPr>
              <a:t>都市</a:t>
            </a:r>
            <a:r>
              <a:rPr lang="fr-CA" altLang="ja-JP" sz="1800" kern="1200" dirty="0">
                <a:effectLst/>
                <a:latin typeface="+mn-ea"/>
              </a:rPr>
              <a:t>+</a:t>
            </a:r>
            <a:r>
              <a:rPr lang="ja-JP" altLang="en-US" sz="1800" dirty="0">
                <a:latin typeface="+mn-ea"/>
              </a:rPr>
              <a:t>姉妹</a:t>
            </a:r>
            <a:r>
              <a:rPr lang="fr-CA" altLang="ja-JP" sz="1800" kern="1200" dirty="0">
                <a:effectLst/>
                <a:latin typeface="+mn-ea"/>
              </a:rPr>
              <a:t>], </a:t>
            </a:r>
            <a:r>
              <a:rPr lang="fr-FR" altLang="ja-JP" sz="1800" i="1" dirty="0" err="1">
                <a:solidFill>
                  <a:srgbClr val="000000"/>
                </a:solidFill>
                <a:effectLst/>
                <a:latin typeface="+mn-ea"/>
              </a:rPr>
              <a:t>grupo</a:t>
            </a:r>
            <a:r>
              <a:rPr lang="fr-FR" altLang="ja-JP" sz="1800" i="1" dirty="0">
                <a:solidFill>
                  <a:srgbClr val="000000"/>
                </a:solidFill>
                <a:effectLst/>
                <a:latin typeface="+mn-ea"/>
              </a:rPr>
              <a:t> </a:t>
            </a:r>
            <a:r>
              <a:rPr lang="fr-FR" altLang="ja-JP" sz="1800" i="1" dirty="0" err="1">
                <a:solidFill>
                  <a:srgbClr val="000000"/>
                </a:solidFill>
                <a:effectLst/>
                <a:latin typeface="+mn-ea"/>
              </a:rPr>
              <a:t>hermano</a:t>
            </a:r>
            <a:r>
              <a:rPr lang="fr-FR" altLang="ja-JP" sz="1800" i="1" dirty="0">
                <a:solidFill>
                  <a:srgbClr val="000000"/>
                </a:solidFill>
                <a:effectLst/>
                <a:latin typeface="+mn-ea"/>
              </a:rPr>
              <a:t> :</a:t>
            </a:r>
            <a:r>
              <a:rPr lang="fr-CA" altLang="ja-JP" sz="1800" kern="1200" dirty="0">
                <a:effectLst/>
                <a:latin typeface="+mn-ea"/>
              </a:rPr>
              <a:t>[</a:t>
            </a:r>
            <a:r>
              <a:rPr lang="ja-JP" altLang="en-US" sz="1800" dirty="0">
                <a:latin typeface="+mn-ea"/>
              </a:rPr>
              <a:t>グループ</a:t>
            </a:r>
            <a:r>
              <a:rPr lang="fr-CA" altLang="ja-JP" sz="1800" kern="1200" dirty="0">
                <a:effectLst/>
                <a:latin typeface="+mn-ea"/>
              </a:rPr>
              <a:t>+</a:t>
            </a:r>
            <a:r>
              <a:rPr lang="ja-JP" altLang="en-US" sz="1800" kern="1200" dirty="0">
                <a:effectLst/>
                <a:latin typeface="+mn-ea"/>
              </a:rPr>
              <a:t>兄弟</a:t>
            </a:r>
            <a:r>
              <a:rPr lang="fr-CA" altLang="ja-JP" sz="1800" kern="1200" dirty="0">
                <a:effectLst/>
                <a:latin typeface="+mn-ea"/>
              </a:rPr>
              <a:t>] </a:t>
            </a:r>
            <a:r>
              <a:rPr lang="ja-JP" altLang="en-US" sz="1800" kern="1200" dirty="0">
                <a:effectLst/>
                <a:latin typeface="+mn-ea"/>
              </a:rPr>
              <a:t>（関連会社）</a:t>
            </a:r>
            <a:r>
              <a:rPr lang="fr-CA" altLang="ja-JP" sz="1800" kern="1200" dirty="0">
                <a:effectLst/>
                <a:latin typeface="+mn-ea"/>
              </a:rPr>
              <a:t>;</a:t>
            </a:r>
            <a:endParaRPr lang="ja-JP" altLang="ja-JP" sz="1800" dirty="0">
              <a:effectLst/>
              <a:latin typeface="+mn-ea"/>
            </a:endParaRPr>
          </a:p>
          <a:p>
            <a:pPr marL="465455" indent="-285750" algn="just">
              <a:lnSpc>
                <a:spcPct val="90000"/>
              </a:lnSpc>
              <a:spcAft>
                <a:spcPts val="800"/>
              </a:spcAft>
              <a:buFont typeface="Wingdings" panose="05000000000000000000" pitchFamily="2" charset="2"/>
              <a:buChar char="l"/>
            </a:pPr>
            <a:r>
              <a:rPr lang="ja-JP" altLang="en-US" sz="1800" kern="1200" dirty="0">
                <a:effectLst/>
                <a:latin typeface="+mn-ea"/>
              </a:rPr>
              <a:t>韓国語：</a:t>
            </a:r>
            <a:r>
              <a:rPr lang="ja-JP" altLang="ja-JP" sz="1800" kern="1200" dirty="0">
                <a:effectLst/>
                <a:latin typeface="+mn-ea"/>
              </a:rPr>
              <a:t>모</a:t>
            </a:r>
            <a:r>
              <a:rPr lang="ko-KR" altLang="ja-JP" sz="1800" kern="1200" dirty="0">
                <a:solidFill>
                  <a:srgbClr val="000000"/>
                </a:solidFill>
                <a:effectLst/>
                <a:latin typeface="+mn-ea"/>
              </a:rPr>
              <a:t>회사</a:t>
            </a:r>
            <a:r>
              <a:rPr lang="ko-KR" altLang="ja-JP" sz="1800" kern="1200" dirty="0">
                <a:effectLst/>
                <a:latin typeface="+mn-ea"/>
              </a:rPr>
              <a:t> </a:t>
            </a:r>
            <a:r>
              <a:rPr lang="fr-CA" altLang="ja-JP" sz="1800" kern="1200" dirty="0">
                <a:effectLst/>
                <a:latin typeface="+mn-ea"/>
              </a:rPr>
              <a:t>(</a:t>
            </a:r>
            <a:r>
              <a:rPr lang="fr-CA" altLang="ja-JP" sz="1800" i="1" kern="1200" dirty="0">
                <a:effectLst/>
                <a:latin typeface="+mn-ea"/>
              </a:rPr>
              <a:t>mo</a:t>
            </a:r>
            <a:r>
              <a:rPr lang="fr-CA" altLang="ja-JP" sz="1800" kern="1200" dirty="0">
                <a:effectLst/>
                <a:latin typeface="+mn-ea"/>
              </a:rPr>
              <a:t>-</a:t>
            </a:r>
            <a:r>
              <a:rPr lang="fr-CA" altLang="ja-JP" sz="1800" spc="-15" dirty="0">
                <a:solidFill>
                  <a:srgbClr val="222222"/>
                </a:solidFill>
                <a:effectLst/>
                <a:latin typeface="+mn-ea"/>
              </a:rPr>
              <a:t> </a:t>
            </a:r>
            <a:r>
              <a:rPr lang="ja-JP" altLang="ja-JP" sz="1800" spc="-15" dirty="0">
                <a:solidFill>
                  <a:srgbClr val="222222"/>
                </a:solidFill>
                <a:effectLst/>
                <a:latin typeface="+mn-ea"/>
              </a:rPr>
              <a:t>母</a:t>
            </a:r>
            <a:r>
              <a:rPr lang="fr-FR" altLang="ja-JP" sz="1800" spc="-15" dirty="0">
                <a:solidFill>
                  <a:srgbClr val="222222"/>
                </a:solidFill>
                <a:effectLst/>
                <a:latin typeface="+mn-ea"/>
              </a:rPr>
              <a:t>-</a:t>
            </a:r>
            <a:r>
              <a:rPr lang="fr-FR" altLang="ja-JP" sz="1800" kern="1200" dirty="0">
                <a:effectLst/>
                <a:latin typeface="+mn-ea"/>
              </a:rPr>
              <a:t> </a:t>
            </a:r>
            <a:r>
              <a:rPr lang="fr-CA" altLang="ja-JP" sz="1800" i="1" kern="1200" dirty="0" err="1">
                <a:effectLst/>
                <a:latin typeface="+mn-ea"/>
              </a:rPr>
              <a:t>hoes</a:t>
            </a:r>
            <a:r>
              <a:rPr lang="fr-FR" altLang="ja-JP" sz="1800" i="1" spc="-15" dirty="0">
                <a:solidFill>
                  <a:srgbClr val="222222"/>
                </a:solidFill>
                <a:effectLst/>
                <a:latin typeface="+mn-ea"/>
              </a:rPr>
              <a:t>a </a:t>
            </a:r>
            <a:r>
              <a:rPr lang="ja-JP" altLang="ja-JP" sz="1800" spc="-15" dirty="0">
                <a:solidFill>
                  <a:srgbClr val="222222"/>
                </a:solidFill>
                <a:effectLst/>
                <a:latin typeface="+mn-ea"/>
              </a:rPr>
              <a:t>會社</a:t>
            </a:r>
            <a:r>
              <a:rPr lang="fr-CA" altLang="ja-JP" sz="1800" spc="-15" dirty="0">
                <a:solidFill>
                  <a:srgbClr val="222222"/>
                </a:solidFill>
                <a:effectLst/>
                <a:latin typeface="+mn-ea"/>
              </a:rPr>
              <a:t>)</a:t>
            </a:r>
            <a:r>
              <a:rPr lang="ja-JP" altLang="en-US" sz="1800" spc="-15" dirty="0">
                <a:solidFill>
                  <a:srgbClr val="222222"/>
                </a:solidFill>
                <a:effectLst/>
                <a:latin typeface="+mn-ea"/>
              </a:rPr>
              <a:t>、</a:t>
            </a:r>
            <a:r>
              <a:rPr lang="ko-KR" altLang="ja-JP" sz="1800" kern="1200" dirty="0">
                <a:effectLst/>
                <a:latin typeface="+mn-ea"/>
              </a:rPr>
              <a:t>딸</a:t>
            </a:r>
            <a:r>
              <a:rPr lang="ko-KR" altLang="ja-JP" sz="1800" kern="1200" dirty="0">
                <a:solidFill>
                  <a:srgbClr val="000000"/>
                </a:solidFill>
                <a:effectLst/>
                <a:latin typeface="+mn-ea"/>
              </a:rPr>
              <a:t>세포 </a:t>
            </a:r>
            <a:r>
              <a:rPr lang="fr-FR" altLang="ja-JP" sz="1800" kern="1200" dirty="0">
                <a:solidFill>
                  <a:srgbClr val="000000"/>
                </a:solidFill>
                <a:effectLst/>
                <a:latin typeface="+mn-ea"/>
              </a:rPr>
              <a:t>(</a:t>
            </a:r>
            <a:r>
              <a:rPr lang="fr-CA" altLang="ja-JP" sz="1800" i="1" dirty="0" err="1">
                <a:effectLst/>
                <a:latin typeface="+mn-ea"/>
              </a:rPr>
              <a:t>ttal</a:t>
            </a:r>
            <a:r>
              <a:rPr lang="fr-FR" altLang="ja-JP" sz="1800" dirty="0">
                <a:effectLst/>
                <a:latin typeface="+mn-ea"/>
              </a:rPr>
              <a:t> </a:t>
            </a:r>
            <a:r>
              <a:rPr lang="fr-FR" altLang="ja-JP" sz="1800" i="1" kern="1200" dirty="0" err="1">
                <a:solidFill>
                  <a:srgbClr val="000000"/>
                </a:solidFill>
                <a:effectLst/>
                <a:latin typeface="+mn-ea"/>
              </a:rPr>
              <a:t>sepho</a:t>
            </a:r>
            <a:r>
              <a:rPr lang="ja-JP" altLang="ja-JP" sz="1800" spc="-15" dirty="0">
                <a:solidFill>
                  <a:srgbClr val="222222"/>
                </a:solidFill>
                <a:effectLst/>
                <a:latin typeface="+mn-ea"/>
              </a:rPr>
              <a:t>細胞</a:t>
            </a:r>
            <a:r>
              <a:rPr lang="en-US" altLang="ja-JP" sz="1800" spc="-15" dirty="0">
                <a:solidFill>
                  <a:srgbClr val="222222"/>
                </a:solidFill>
                <a:effectLst/>
                <a:latin typeface="+mn-ea"/>
              </a:rPr>
              <a:t>)</a:t>
            </a:r>
            <a:r>
              <a:rPr lang="fr-FR" altLang="ja-JP" sz="1800" kern="1200" dirty="0">
                <a:solidFill>
                  <a:srgbClr val="000000"/>
                </a:solidFill>
                <a:effectLst/>
                <a:latin typeface="+mn-ea"/>
              </a:rPr>
              <a:t>, </a:t>
            </a:r>
            <a:r>
              <a:rPr lang="ja-JP" altLang="ja-JP" sz="1800" dirty="0">
                <a:solidFill>
                  <a:srgbClr val="000000"/>
                </a:solidFill>
                <a:effectLst/>
                <a:latin typeface="+mn-ea"/>
              </a:rPr>
              <a:t>자매도시 </a:t>
            </a:r>
            <a:r>
              <a:rPr lang="fr-CA" altLang="ja-JP" sz="1800" dirty="0">
                <a:solidFill>
                  <a:srgbClr val="000000"/>
                </a:solidFill>
                <a:effectLst/>
                <a:latin typeface="+mn-ea"/>
              </a:rPr>
              <a:t>(</a:t>
            </a:r>
            <a:r>
              <a:rPr lang="fr-CA" altLang="ja-JP" sz="1800" i="1" dirty="0" err="1">
                <a:effectLst/>
                <a:latin typeface="+mn-ea"/>
              </a:rPr>
              <a:t>jamɛ</a:t>
            </a:r>
            <a:r>
              <a:rPr lang="fr-CA" altLang="ja-JP" sz="1800" i="1" dirty="0">
                <a:effectLst/>
                <a:latin typeface="+mn-ea"/>
              </a:rPr>
              <a:t> </a:t>
            </a:r>
            <a:r>
              <a:rPr lang="ja-JP" altLang="ja-JP" sz="1800" spc="-15" dirty="0">
                <a:solidFill>
                  <a:srgbClr val="222222"/>
                </a:solidFill>
                <a:effectLst/>
                <a:latin typeface="+mn-ea"/>
                <a:cs typeface="ＭＳ ゴシック" panose="020B0609070205080204" pitchFamily="49" charset="-128"/>
              </a:rPr>
              <a:t>姊</a:t>
            </a:r>
            <a:r>
              <a:rPr lang="ja-JP" altLang="ja-JP" sz="1800" spc="-15" dirty="0">
                <a:solidFill>
                  <a:srgbClr val="222222"/>
                </a:solidFill>
                <a:effectLst/>
                <a:latin typeface="+mn-ea"/>
                <a:cs typeface="Malgun Gothic" panose="020B0503020000020004" pitchFamily="34" charset="-127"/>
              </a:rPr>
              <a:t>妹 </a:t>
            </a:r>
            <a:r>
              <a:rPr lang="fr-CA" altLang="ja-JP" sz="1800" i="1" dirty="0" err="1">
                <a:solidFill>
                  <a:srgbClr val="000000"/>
                </a:solidFill>
                <a:effectLst/>
                <a:latin typeface="+mn-ea"/>
              </a:rPr>
              <a:t>tosi</a:t>
            </a:r>
            <a:r>
              <a:rPr lang="fr-CA" altLang="ja-JP" sz="1800" dirty="0">
                <a:solidFill>
                  <a:srgbClr val="000000"/>
                </a:solidFill>
                <a:effectLst/>
                <a:latin typeface="+mn-ea"/>
              </a:rPr>
              <a:t> </a:t>
            </a:r>
            <a:r>
              <a:rPr lang="ja-JP" altLang="ja-JP" sz="1800" spc="-15" dirty="0">
                <a:solidFill>
                  <a:srgbClr val="222222"/>
                </a:solidFill>
                <a:effectLst/>
                <a:latin typeface="+mn-ea"/>
              </a:rPr>
              <a:t>都市</a:t>
            </a:r>
            <a:r>
              <a:rPr lang="fr-CA" altLang="ja-JP" sz="1800" dirty="0">
                <a:solidFill>
                  <a:srgbClr val="000000"/>
                </a:solidFill>
                <a:effectLst/>
                <a:latin typeface="+mn-ea"/>
              </a:rPr>
              <a:t>)</a:t>
            </a:r>
            <a:r>
              <a:rPr lang="ja-JP" altLang="en-US" sz="1800" dirty="0">
                <a:solidFill>
                  <a:srgbClr val="000000"/>
                </a:solidFill>
                <a:effectLst/>
                <a:latin typeface="+mn-ea"/>
              </a:rPr>
              <a:t>、</a:t>
            </a:r>
            <a:r>
              <a:rPr lang="ja-JP" altLang="ja-JP" sz="1800" kern="1200" dirty="0">
                <a:effectLst/>
                <a:latin typeface="+mn-ea"/>
              </a:rPr>
              <a:t>어머니 항성 </a:t>
            </a:r>
            <a:r>
              <a:rPr lang="fr-FR" altLang="ja-JP" sz="1800" kern="1200" dirty="0">
                <a:solidFill>
                  <a:srgbClr val="000000"/>
                </a:solidFill>
                <a:effectLst/>
                <a:latin typeface="+mn-ea"/>
              </a:rPr>
              <a:t>(</a:t>
            </a:r>
            <a:r>
              <a:rPr lang="fr-FR" altLang="ja-JP" sz="1800" i="1" dirty="0" err="1">
                <a:effectLst/>
                <a:latin typeface="+mn-ea"/>
              </a:rPr>
              <a:t>ɔmɔni</a:t>
            </a:r>
            <a:r>
              <a:rPr lang="fr-FR" altLang="ja-JP" sz="1800" i="1" dirty="0">
                <a:effectLst/>
                <a:latin typeface="+mn-ea"/>
              </a:rPr>
              <a:t> </a:t>
            </a:r>
            <a:r>
              <a:rPr lang="fr-CA" altLang="ja-JP" sz="1800" dirty="0">
                <a:effectLst/>
                <a:latin typeface="+mn-ea"/>
              </a:rPr>
              <a:t>M </a:t>
            </a:r>
            <a:r>
              <a:rPr lang="fr-FR" altLang="ja-JP" sz="1800" i="1" kern="1200" dirty="0" err="1">
                <a:solidFill>
                  <a:srgbClr val="000000"/>
                </a:solidFill>
                <a:effectLst/>
                <a:latin typeface="+mn-ea"/>
              </a:rPr>
              <a:t>h</a:t>
            </a:r>
            <a:r>
              <a:rPr lang="fr-FR" altLang="ja-JP" sz="1800" i="1" dirty="0" err="1">
                <a:effectLst/>
                <a:latin typeface="+mn-ea"/>
              </a:rPr>
              <a:t>aŋ</a:t>
            </a:r>
            <a:r>
              <a:rPr lang="fr-FR" altLang="ja-JP" sz="1800" i="1" kern="1200" dirty="0" err="1">
                <a:solidFill>
                  <a:srgbClr val="000000"/>
                </a:solidFill>
                <a:effectLst/>
                <a:latin typeface="+mn-ea"/>
              </a:rPr>
              <a:t>s</a:t>
            </a:r>
            <a:r>
              <a:rPr lang="fr-FR" altLang="ja-JP" sz="1800" i="1" dirty="0" err="1">
                <a:effectLst/>
                <a:latin typeface="+mn-ea"/>
              </a:rPr>
              <a:t>ɔŋ</a:t>
            </a:r>
            <a:r>
              <a:rPr lang="fr-FR" altLang="ja-JP" sz="1800" dirty="0">
                <a:effectLst/>
                <a:latin typeface="+mn-ea"/>
              </a:rPr>
              <a:t> </a:t>
            </a:r>
            <a:r>
              <a:rPr lang="ja-JP" altLang="ja-JP" sz="1800" spc="-15" dirty="0">
                <a:solidFill>
                  <a:srgbClr val="222222"/>
                </a:solidFill>
                <a:effectLst/>
                <a:latin typeface="+mn-ea"/>
              </a:rPr>
              <a:t>恒星</a:t>
            </a:r>
            <a:r>
              <a:rPr lang="fr-FR" altLang="ja-JP" sz="1800" kern="1200" dirty="0">
                <a:solidFill>
                  <a:srgbClr val="000000"/>
                </a:solidFill>
                <a:effectLst/>
                <a:latin typeface="+mn-ea"/>
              </a:rPr>
              <a:t>)</a:t>
            </a:r>
            <a:r>
              <a:rPr lang="fr-FR" altLang="ja-JP" sz="1800" kern="1200" dirty="0">
                <a:effectLst/>
                <a:latin typeface="+mn-ea"/>
              </a:rPr>
              <a:t> </a:t>
            </a:r>
            <a:r>
              <a:rPr lang="ja-JP" altLang="en-US" sz="1800" kern="1200" dirty="0">
                <a:effectLst/>
                <a:latin typeface="+mn-ea"/>
              </a:rPr>
              <a:t>（母星）</a:t>
            </a:r>
            <a:endParaRPr kumimoji="1" lang="ja-JP" altLang="en-US" dirty="0">
              <a:latin typeface="+mn-ea"/>
            </a:endParaRPr>
          </a:p>
        </p:txBody>
      </p:sp>
    </p:spTree>
    <p:extLst>
      <p:ext uri="{BB962C8B-B14F-4D97-AF65-F5344CB8AC3E}">
        <p14:creationId xmlns:p14="http://schemas.microsoft.com/office/powerpoint/2010/main" val="40392482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FFC04A-6F62-071E-A89E-4237E38A0E3F}"/>
              </a:ext>
            </a:extLst>
          </p:cNvPr>
          <p:cNvSpPr>
            <a:spLocks noGrp="1"/>
          </p:cNvSpPr>
          <p:nvPr>
            <p:ph type="title"/>
          </p:nvPr>
        </p:nvSpPr>
        <p:spPr/>
        <p:txBody>
          <a:bodyPr/>
          <a:lstStyle/>
          <a:p>
            <a:r>
              <a:rPr kumimoji="1" lang="ja-JP" altLang="en-US" dirty="0"/>
              <a:t>結論</a:t>
            </a:r>
          </a:p>
        </p:txBody>
      </p:sp>
      <p:sp>
        <p:nvSpPr>
          <p:cNvPr id="3" name="コンテンツ プレースホルダー 2">
            <a:extLst>
              <a:ext uri="{FF2B5EF4-FFF2-40B4-BE49-F238E27FC236}">
                <a16:creationId xmlns:a16="http://schemas.microsoft.com/office/drawing/2014/main" id="{073BA132-8924-AEAB-AA2A-47E767DF0194}"/>
              </a:ext>
            </a:extLst>
          </p:cNvPr>
          <p:cNvSpPr>
            <a:spLocks noGrp="1"/>
          </p:cNvSpPr>
          <p:nvPr>
            <p:ph idx="1"/>
          </p:nvPr>
        </p:nvSpPr>
        <p:spPr/>
        <p:txBody>
          <a:bodyPr/>
          <a:lstStyle/>
          <a:p>
            <a:r>
              <a:rPr kumimoji="1" lang="ja-JP" altLang="en-US" dirty="0"/>
              <a:t>フランス語とスペイン語では、</a:t>
            </a:r>
            <a:r>
              <a:rPr kumimoji="1" lang="en-US" altLang="ja-JP" dirty="0"/>
              <a:t>M</a:t>
            </a:r>
            <a:r>
              <a:rPr lang="ja-JP" altLang="en-US" dirty="0"/>
              <a:t>は「生命を生み出す源」の意味をもち、樹形図の頂点に位置する中心語である。この意味で、比喩的に用いられる。また、文法上の性の一致のルールに従い、他の親族名詞へと拡張する。</a:t>
            </a:r>
            <a:r>
              <a:rPr lang="en-US" altLang="ja-JP" dirty="0"/>
              <a:t>M</a:t>
            </a:r>
            <a:r>
              <a:rPr lang="ja-JP" altLang="en-US" dirty="0"/>
              <a:t>と</a:t>
            </a:r>
            <a:r>
              <a:rPr lang="en-US" altLang="ja-JP" dirty="0"/>
              <a:t>F</a:t>
            </a:r>
            <a:r>
              <a:rPr lang="ja-JP" altLang="en-US" dirty="0"/>
              <a:t>は全く異なったふるまいをする。一方、兄弟と姉妹などは、形容詞の男性形と女性形と同等として扱われる。</a:t>
            </a:r>
            <a:endParaRPr lang="en-US" altLang="ja-JP" dirty="0"/>
          </a:p>
          <a:p>
            <a:r>
              <a:rPr lang="ja-JP" altLang="en-US" dirty="0"/>
              <a:t>日本語では親（</a:t>
            </a:r>
            <a:r>
              <a:rPr lang="en-US" altLang="ja-JP" dirty="0"/>
              <a:t>P</a:t>
            </a:r>
            <a:r>
              <a:rPr lang="ja-JP" altLang="en-US" dirty="0"/>
              <a:t>）が重要語であり、子（</a:t>
            </a:r>
            <a:r>
              <a:rPr lang="en-US" altLang="ja-JP" dirty="0"/>
              <a:t>E</a:t>
            </a:r>
            <a:r>
              <a:rPr lang="ja-JP" altLang="en-US" dirty="0"/>
              <a:t>）とのペアがコンストラクションの中心をなす。韓国語では、いくつかの</a:t>
            </a:r>
            <a:r>
              <a:rPr lang="fr-CA" altLang="ja-JP" dirty="0"/>
              <a:t>M</a:t>
            </a:r>
            <a:r>
              <a:rPr lang="ja-JP" altLang="en-US" dirty="0"/>
              <a:t>と</a:t>
            </a:r>
            <a:r>
              <a:rPr lang="fr-CA" altLang="ja-JP" dirty="0"/>
              <a:t>P</a:t>
            </a:r>
            <a:r>
              <a:rPr lang="ja-JP" altLang="en-US" dirty="0"/>
              <a:t>が個々ばらばらに複合語として用いられる。韓国語でこのタイプのコンストラクションが用いられるのは翻訳借用の結果であり、</a:t>
            </a:r>
            <a:r>
              <a:rPr lang="en-US" altLang="ja-JP" dirty="0"/>
              <a:t>F</a:t>
            </a:r>
            <a:r>
              <a:rPr lang="ja-JP" altLang="en-US" dirty="0"/>
              <a:t>が用いられないのもそのためと考えられる。</a:t>
            </a:r>
            <a:endParaRPr lang="en-US" altLang="ja-JP" dirty="0"/>
          </a:p>
          <a:p>
            <a:r>
              <a:rPr kumimoji="1" lang="ja-JP" altLang="en-US" dirty="0"/>
              <a:t>韓国と日本の家族には文化的な共通性があるが、本主題に関して韓国語と日本語の間に類似性がないことがわかった。西洋と東洋を分けて考える一般論は必ずしも正しいわけではない。データに基づく研究によってそれがあきらかになった。</a:t>
            </a:r>
          </a:p>
        </p:txBody>
      </p:sp>
    </p:spTree>
    <p:extLst>
      <p:ext uri="{BB962C8B-B14F-4D97-AF65-F5344CB8AC3E}">
        <p14:creationId xmlns:p14="http://schemas.microsoft.com/office/powerpoint/2010/main" val="3542122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F8AE00-4CB0-DC21-781C-013190CFB0B5}"/>
              </a:ext>
            </a:extLst>
          </p:cNvPr>
          <p:cNvSpPr>
            <a:spLocks noGrp="1"/>
          </p:cNvSpPr>
          <p:nvPr>
            <p:ph type="title"/>
          </p:nvPr>
        </p:nvSpPr>
        <p:spPr/>
        <p:txBody>
          <a:bodyPr/>
          <a:lstStyle/>
          <a:p>
            <a:r>
              <a:rPr kumimoji="1" lang="ja-JP" altLang="en-US" dirty="0"/>
              <a:t>方法とコーパス</a:t>
            </a:r>
          </a:p>
        </p:txBody>
      </p:sp>
      <p:sp>
        <p:nvSpPr>
          <p:cNvPr id="3" name="コンテンツ プレースホルダー 2">
            <a:extLst>
              <a:ext uri="{FF2B5EF4-FFF2-40B4-BE49-F238E27FC236}">
                <a16:creationId xmlns:a16="http://schemas.microsoft.com/office/drawing/2014/main" id="{5B2A2048-88A5-1CAD-3351-2B575E232631}"/>
              </a:ext>
            </a:extLst>
          </p:cNvPr>
          <p:cNvSpPr>
            <a:spLocks noGrp="1"/>
          </p:cNvSpPr>
          <p:nvPr>
            <p:ph idx="1"/>
          </p:nvPr>
        </p:nvSpPr>
        <p:spPr/>
        <p:txBody>
          <a:bodyPr/>
          <a:lstStyle/>
          <a:p>
            <a:pPr>
              <a:buFont typeface="Wingdings" panose="05000000000000000000" pitchFamily="2" charset="2"/>
              <a:buChar char="l"/>
            </a:pPr>
            <a:r>
              <a:rPr lang="ja-JP" altLang="en-US" dirty="0"/>
              <a:t>仏語と日本語の比較　（当初）</a:t>
            </a:r>
            <a:endParaRPr lang="en-US" altLang="ja-JP" dirty="0"/>
          </a:p>
          <a:p>
            <a:pPr lvl="1"/>
            <a:r>
              <a:rPr kumimoji="1" lang="fr-CA" altLang="ja-JP" dirty="0"/>
              <a:t>-</a:t>
            </a:r>
            <a:r>
              <a:rPr kumimoji="1" lang="ja-JP" altLang="en-US" dirty="0"/>
              <a:t>仏語：新聞</a:t>
            </a:r>
            <a:r>
              <a:rPr kumimoji="1" lang="fr-CA" altLang="ja-JP" dirty="0"/>
              <a:t>Le Monde</a:t>
            </a:r>
            <a:r>
              <a:rPr lang="ja-JP" altLang="en-US" dirty="0"/>
              <a:t>のテキストデータ７年分とオンラインデータベースの</a:t>
            </a:r>
            <a:r>
              <a:rPr lang="fr-CA" altLang="ja-JP" dirty="0"/>
              <a:t>Frantext</a:t>
            </a:r>
            <a:r>
              <a:rPr lang="ja-JP" altLang="en-US" dirty="0"/>
              <a:t>（学術・文学テキスト）  </a:t>
            </a:r>
            <a:r>
              <a:rPr lang="en-US" altLang="ja-JP" dirty="0"/>
              <a:t>	6500</a:t>
            </a:r>
            <a:r>
              <a:rPr lang="ja-JP" altLang="en-US" dirty="0"/>
              <a:t>例</a:t>
            </a:r>
            <a:endParaRPr lang="fr-CA" altLang="ja-JP" dirty="0"/>
          </a:p>
          <a:p>
            <a:pPr lvl="1"/>
            <a:r>
              <a:rPr kumimoji="1" lang="fr-CA" altLang="ja-JP" dirty="0"/>
              <a:t>-</a:t>
            </a:r>
            <a:r>
              <a:rPr kumimoji="1" lang="ja-JP" altLang="en-US" dirty="0"/>
              <a:t>日本語：</a:t>
            </a:r>
            <a:r>
              <a:rPr kumimoji="1" lang="en-US" altLang="ja-JP" dirty="0"/>
              <a:t>BCCWJ</a:t>
            </a:r>
            <a:r>
              <a:rPr kumimoji="1" lang="ja-JP" altLang="en-US" dirty="0"/>
              <a:t>　（書き言葉均衡コーパス）</a:t>
            </a:r>
            <a:r>
              <a:rPr kumimoji="1" lang="en-US" altLang="ja-JP" dirty="0"/>
              <a:t>	</a:t>
            </a:r>
            <a:r>
              <a:rPr kumimoji="1" lang="ja-JP" altLang="en-US" dirty="0"/>
              <a:t>　</a:t>
            </a:r>
            <a:r>
              <a:rPr kumimoji="1" lang="en-US" altLang="ja-JP" dirty="0"/>
              <a:t>11400</a:t>
            </a:r>
            <a:r>
              <a:rPr kumimoji="1" lang="ja-JP" altLang="en-US" dirty="0"/>
              <a:t>例</a:t>
            </a:r>
            <a:endParaRPr kumimoji="1" lang="en-US" altLang="ja-JP" dirty="0"/>
          </a:p>
          <a:p>
            <a:pPr>
              <a:buFont typeface="Wingdings" panose="05000000000000000000" pitchFamily="2" charset="2"/>
              <a:buChar char="l"/>
            </a:pPr>
            <a:r>
              <a:rPr lang="ja-JP" altLang="en-US" dirty="0"/>
              <a:t>スペイン語と韓国語も対象とするために４言語の比較可能コーパス</a:t>
            </a:r>
            <a:endParaRPr lang="en-US" altLang="ja-JP" dirty="0"/>
          </a:p>
          <a:p>
            <a:pPr lvl="1">
              <a:buFontTx/>
              <a:buChar char="-"/>
            </a:pPr>
            <a:r>
              <a:rPr lang="ja-JP" altLang="en-US" sz="2000" dirty="0">
                <a:latin typeface="+mn-ea"/>
              </a:rPr>
              <a:t>スケッチエンジン収録</a:t>
            </a:r>
            <a:endParaRPr lang="en-US" altLang="ja-JP" sz="2000" dirty="0">
              <a:latin typeface="+mn-ea"/>
            </a:endParaRPr>
          </a:p>
          <a:p>
            <a:pPr lvl="2">
              <a:buFontTx/>
              <a:buChar char="-"/>
            </a:pPr>
            <a:r>
              <a:rPr lang="ja-JP" altLang="en-US" sz="2000" dirty="0">
                <a:latin typeface="+mn-ea"/>
              </a:rPr>
              <a:t>仏、西、韓語：</a:t>
            </a:r>
            <a:r>
              <a:rPr lang="fr-CA" altLang="ja-JP" sz="2000" dirty="0" err="1">
                <a:latin typeface="+mn-ea"/>
              </a:rPr>
              <a:t>wikipedia</a:t>
            </a:r>
            <a:r>
              <a:rPr lang="ja-JP" altLang="en-US" sz="2000" dirty="0">
                <a:latin typeface="+mn-ea"/>
              </a:rPr>
              <a:t>コーパス</a:t>
            </a:r>
            <a:endParaRPr lang="en-US" altLang="ja-JP" sz="2000" dirty="0">
              <a:latin typeface="+mn-ea"/>
            </a:endParaRPr>
          </a:p>
          <a:p>
            <a:pPr lvl="2">
              <a:buFontTx/>
              <a:buChar char="-"/>
            </a:pPr>
            <a:r>
              <a:rPr lang="ja-JP" altLang="en-US" sz="2000" dirty="0">
                <a:latin typeface="+mn-ea"/>
              </a:rPr>
              <a:t>日本語：</a:t>
            </a:r>
            <a:r>
              <a:rPr lang="fr-CA" altLang="ja-JP" sz="2000" dirty="0">
                <a:latin typeface="+mn-ea"/>
              </a:rPr>
              <a:t>ac.jp</a:t>
            </a:r>
            <a:r>
              <a:rPr lang="ja-JP" altLang="en-US" sz="2000" dirty="0">
                <a:latin typeface="+mn-ea"/>
              </a:rPr>
              <a:t>コーパス　　</a:t>
            </a:r>
            <a:r>
              <a:rPr lang="fr-CA" altLang="ja-JP" sz="2000" dirty="0">
                <a:latin typeface="+mn-ea"/>
              </a:rPr>
              <a:t>  </a:t>
            </a:r>
            <a:r>
              <a:rPr lang="fr-CA" altLang="ja-JP" sz="2000" dirty="0" err="1">
                <a:latin typeface="+mn-ea"/>
              </a:rPr>
              <a:t>wikipedia</a:t>
            </a:r>
            <a:r>
              <a:rPr lang="ja-JP" altLang="en-US" sz="2000" dirty="0">
                <a:latin typeface="+mn-ea"/>
              </a:rPr>
              <a:t>コーパスが使えなかったためなるべく近いものを選択</a:t>
            </a:r>
            <a:endParaRPr lang="en-US" altLang="ja-JP" sz="2000" dirty="0">
              <a:latin typeface="+mn-ea"/>
            </a:endParaRPr>
          </a:p>
          <a:p>
            <a:pPr>
              <a:buFont typeface="Wingdings" panose="05000000000000000000" pitchFamily="2" charset="2"/>
              <a:buChar char="l"/>
            </a:pPr>
            <a:endParaRPr kumimoji="1" lang="ja-JP" altLang="en-US" dirty="0"/>
          </a:p>
        </p:txBody>
      </p:sp>
    </p:spTree>
    <p:extLst>
      <p:ext uri="{BB962C8B-B14F-4D97-AF65-F5344CB8AC3E}">
        <p14:creationId xmlns:p14="http://schemas.microsoft.com/office/powerpoint/2010/main" val="1794740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タイトル 1"/>
          <p:cNvSpPr txBox="1">
            <a:spLocks noGrp="1"/>
          </p:cNvSpPr>
          <p:nvPr>
            <p:ph type="title"/>
          </p:nvPr>
        </p:nvSpPr>
        <p:spPr>
          <a:xfrm>
            <a:off x="1251677" y="57486"/>
            <a:ext cx="10178323" cy="1492132"/>
          </a:xfrm>
          <a:prstGeom prst="rect">
            <a:avLst/>
          </a:prstGeom>
        </p:spPr>
        <p:txBody>
          <a:bodyPr/>
          <a:lstStyle/>
          <a:p>
            <a:pPr defTabSz="685800">
              <a:defRPr sz="3375" spc="150"/>
            </a:pPr>
            <a:r>
              <a:rPr lang="en-US" dirty="0" err="1"/>
              <a:t>NOM</a:t>
            </a:r>
            <a:r>
              <a:rPr dirty="0" err="1"/>
              <a:t>+NOM</a:t>
            </a:r>
            <a:r>
              <a:rPr dirty="0" err="1">
                <a:latin typeface="+mn-lt"/>
                <a:ea typeface="+mn-ea"/>
                <a:cs typeface="+mn-cs"/>
                <a:sym typeface="Helvetica"/>
              </a:rPr>
              <a:t>の研究</a:t>
            </a:r>
            <a:br>
              <a:rPr dirty="0">
                <a:latin typeface="+mn-lt"/>
                <a:ea typeface="+mn-ea"/>
                <a:cs typeface="+mn-cs"/>
                <a:sym typeface="Helvetica"/>
              </a:rPr>
            </a:br>
            <a:r>
              <a:rPr sz="2400" dirty="0" err="1">
                <a:latin typeface="+mn-lt"/>
                <a:ea typeface="+mn-ea"/>
                <a:cs typeface="+mn-cs"/>
                <a:sym typeface="Helvetica"/>
              </a:rPr>
              <a:t>フランス語データ（</a:t>
            </a:r>
            <a:r>
              <a:rPr sz="2400" i="1" dirty="0" err="1">
                <a:latin typeface="+mn-lt"/>
                <a:ea typeface="+mn-ea"/>
                <a:cs typeface="+mn-cs"/>
                <a:sym typeface="Helvetica"/>
              </a:rPr>
              <a:t>Le</a:t>
            </a:r>
            <a:r>
              <a:rPr sz="2400" i="1" dirty="0">
                <a:latin typeface="+mn-lt"/>
                <a:ea typeface="+mn-ea"/>
                <a:cs typeface="+mn-cs"/>
                <a:sym typeface="Helvetica"/>
              </a:rPr>
              <a:t> Monde</a:t>
            </a:r>
            <a:r>
              <a:rPr lang="fr-CA" altLang="ja-JP" sz="2400" dirty="0">
                <a:latin typeface="+mn-lt"/>
                <a:ea typeface="+mn-ea"/>
                <a:cs typeface="+mn-cs"/>
                <a:sym typeface="Helvetica"/>
              </a:rPr>
              <a:t>7</a:t>
            </a:r>
            <a:r>
              <a:rPr sz="2400" dirty="0" err="1">
                <a:latin typeface="+mn-lt"/>
                <a:ea typeface="+mn-ea"/>
                <a:cs typeface="+mn-cs"/>
                <a:sym typeface="Helvetica"/>
              </a:rPr>
              <a:t>年分：1988-2012</a:t>
            </a:r>
            <a:r>
              <a:rPr lang="fr-CA" altLang="ja-JP" sz="2400" dirty="0">
                <a:latin typeface="+mn-lt"/>
                <a:ea typeface="+mn-ea"/>
                <a:cs typeface="+mn-cs"/>
                <a:sym typeface="Helvetica"/>
              </a:rPr>
              <a:t>)</a:t>
            </a:r>
            <a:r>
              <a:rPr sz="2400" dirty="0">
                <a:solidFill>
                  <a:srgbClr val="000000"/>
                </a:solidFill>
                <a:latin typeface="Calibri Light"/>
                <a:ea typeface="Calibri Light"/>
                <a:cs typeface="Calibri Light"/>
                <a:sym typeface="Calibri Light"/>
              </a:rPr>
              <a:t> </a:t>
            </a:r>
          </a:p>
        </p:txBody>
      </p:sp>
      <p:graphicFrame>
        <p:nvGraphicFramePr>
          <p:cNvPr id="143" name="コンテンツ プレースホルダー 10"/>
          <p:cNvGraphicFramePr/>
          <p:nvPr/>
        </p:nvGraphicFramePr>
        <p:xfrm>
          <a:off x="1001684" y="1532217"/>
          <a:ext cx="5153025" cy="2382743"/>
        </p:xfrm>
        <a:graphic>
          <a:graphicData uri="http://schemas.openxmlformats.org/drawingml/2006/table">
            <a:tbl>
              <a:tblPr firstRow="1" firstCol="1"/>
              <a:tblGrid>
                <a:gridCol w="9906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2790825">
                  <a:extLst>
                    <a:ext uri="{9D8B030D-6E8A-4147-A177-3AD203B41FA5}">
                      <a16:colId xmlns:a16="http://schemas.microsoft.com/office/drawing/2014/main" val="20003"/>
                    </a:ext>
                  </a:extLst>
                </a:gridCol>
              </a:tblGrid>
              <a:tr h="191993">
                <a:tc>
                  <a:txBody>
                    <a:bodyPr/>
                    <a:lstStyle/>
                    <a:p>
                      <a:pPr algn="l" defTabSz="914400">
                        <a:defRPr sz="1000" b="0">
                          <a:solidFill>
                            <a:srgbClr val="000000"/>
                          </a:solidFill>
                          <a:latin typeface="Calibri Light"/>
                          <a:ea typeface="Calibri Light"/>
                          <a:cs typeface="Calibri Light"/>
                          <a:sym typeface="Calibri Light"/>
                        </a:defRPr>
                      </a:pPr>
                      <a:r>
                        <a:rPr>
                          <a:latin typeface="ＭＳ 明朝"/>
                          <a:ea typeface="ＭＳ 明朝"/>
                          <a:cs typeface="ＭＳ 明朝"/>
                          <a:sym typeface="ＭＳ 明朝"/>
                        </a:rPr>
                        <a:t>　</a:t>
                      </a:r>
                      <a:r>
                        <a:t>N1 +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b="0">
                          <a:solidFill>
                            <a:srgbClr val="000000"/>
                          </a:solidFill>
                        </a:defRPr>
                      </a:pPr>
                      <a:r>
                        <a:rPr sz="1000">
                          <a:latin typeface="Calibri Light"/>
                          <a:ea typeface="Calibri Light"/>
                          <a:cs typeface="Calibri Light"/>
                          <a:sym typeface="Calibri Light"/>
                        </a:rPr>
                        <a:t>token</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b="0">
                          <a:solidFill>
                            <a:srgbClr val="000000"/>
                          </a:solidFill>
                        </a:defRPr>
                      </a:pPr>
                      <a:r>
                        <a:rPr sz="1000">
                          <a:latin typeface="Calibri Light"/>
                          <a:ea typeface="Calibri Light"/>
                          <a:cs typeface="Calibri Light"/>
                          <a:sym typeface="Calibri Light"/>
                        </a:rPr>
                        <a:t>type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b="0">
                          <a:solidFill>
                            <a:srgbClr val="000000"/>
                          </a:solidFill>
                        </a:defRPr>
                      </a:pPr>
                      <a:r>
                        <a:rPr sz="1000">
                          <a:latin typeface="Calibri Light"/>
                          <a:ea typeface="Calibri Light"/>
                          <a:cs typeface="Calibri Light"/>
                          <a:sym typeface="Calibri Light"/>
                        </a:rPr>
                        <a:t>exemples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171450">
                <a:tc>
                  <a:txBody>
                    <a:bodyPr/>
                    <a:lstStyle/>
                    <a:p>
                      <a:pPr algn="l" defTabSz="914400">
                        <a:defRPr sz="1000" b="0">
                          <a:solidFill>
                            <a:srgbClr val="000000"/>
                          </a:solidFill>
                          <a:latin typeface="Calibri Light"/>
                          <a:ea typeface="Calibri Light"/>
                          <a:cs typeface="Calibri Light"/>
                          <a:sym typeface="Calibri Light"/>
                        </a:defRPr>
                      </a:pPr>
                      <a:r>
                        <a:t>N1</a:t>
                      </a:r>
                      <a:r>
                        <a:rPr i="1">
                          <a:latin typeface="+mn-lt"/>
                          <a:ea typeface="+mn-ea"/>
                          <a:cs typeface="+mn-cs"/>
                          <a:sym typeface="Helvetica"/>
                        </a:rPr>
                        <a:t>de</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1 307 812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76 075</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chiffre d'affaire, point de vue, taux d’intérêt</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1"/>
                  </a:ext>
                </a:extLst>
              </a:tr>
              <a:tr h="146050">
                <a:tc>
                  <a:txBody>
                    <a:bodyPr/>
                    <a:lstStyle/>
                    <a:p>
                      <a:pPr algn="l" defTabSz="914400">
                        <a:defRPr sz="1000" b="0">
                          <a:solidFill>
                            <a:srgbClr val="000000"/>
                          </a:solidFill>
                          <a:latin typeface="Calibri Light"/>
                          <a:ea typeface="Calibri Light"/>
                          <a:cs typeface="Calibri Light"/>
                          <a:sym typeface="Calibri Light"/>
                        </a:defRPr>
                      </a:pPr>
                      <a:r>
                        <a:t>N1</a:t>
                      </a:r>
                      <a:r>
                        <a:rPr i="1">
                          <a:latin typeface="+mn-lt"/>
                          <a:ea typeface="+mn-ea"/>
                          <a:cs typeface="+mn-cs"/>
                          <a:sym typeface="Helvetica"/>
                        </a:rPr>
                        <a:t>de le</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1 183 350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95 047</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Président de la République, droit de l’homme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171450">
                <a:tc>
                  <a:txBody>
                    <a:bodyPr/>
                    <a:lstStyle/>
                    <a:p>
                      <a:pPr algn="l" defTabSz="914400">
                        <a:defRPr sz="1000" b="0">
                          <a:solidFill>
                            <a:srgbClr val="000000"/>
                          </a:solidFill>
                          <a:latin typeface="Calibri Light"/>
                          <a:ea typeface="Calibri Light"/>
                          <a:cs typeface="Calibri Light"/>
                          <a:sym typeface="Calibri Light"/>
                        </a:defRPr>
                      </a:pPr>
                      <a:r>
                        <a:rPr dirty="0"/>
                        <a:t>N1 </a:t>
                      </a:r>
                      <a:r>
                        <a:rPr i="1" dirty="0">
                          <a:latin typeface="+mn-lt"/>
                          <a:ea typeface="+mn-ea"/>
                          <a:cs typeface="+mn-cs"/>
                          <a:sym typeface="Helvetica"/>
                        </a:rPr>
                        <a:t>à le</a:t>
                      </a:r>
                      <a:r>
                        <a:rPr dirty="0"/>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157 510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16 429</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mise au point, candidat à l’élection</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171450">
                <a:tc>
                  <a:txBody>
                    <a:bodyPr/>
                    <a:lstStyle/>
                    <a:p>
                      <a:pPr algn="l" defTabSz="914400">
                        <a:defRPr sz="1800" b="0">
                          <a:solidFill>
                            <a:srgbClr val="000000"/>
                          </a:solidFill>
                        </a:defRPr>
                      </a:pPr>
                      <a:r>
                        <a:rPr sz="1000">
                          <a:latin typeface="Calibri Light"/>
                          <a:ea typeface="Calibri Light"/>
                          <a:cs typeface="Calibri Light"/>
                          <a:sym typeface="Calibri Light"/>
                        </a:rPr>
                        <a:t>N1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105 092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13 225</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site Internet, dimanche soir, assurance vie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4"/>
                  </a:ext>
                </a:extLst>
              </a:tr>
              <a:tr h="171450">
                <a:tc>
                  <a:txBody>
                    <a:bodyPr/>
                    <a:lstStyle/>
                    <a:p>
                      <a:pPr algn="l" defTabSz="914400">
                        <a:defRPr sz="1000" b="0">
                          <a:solidFill>
                            <a:srgbClr val="000000"/>
                          </a:solidFill>
                          <a:latin typeface="Calibri Light"/>
                          <a:ea typeface="Calibri Light"/>
                          <a:cs typeface="Calibri Light"/>
                          <a:sym typeface="Calibri Light"/>
                        </a:defRPr>
                      </a:pPr>
                      <a:r>
                        <a:t>N1 </a:t>
                      </a:r>
                      <a:r>
                        <a:rPr i="1">
                          <a:latin typeface="+mn-lt"/>
                          <a:ea typeface="+mn-ea"/>
                          <a:cs typeface="+mn-cs"/>
                          <a:sym typeface="Helvetica"/>
                        </a:rPr>
                        <a:t>sur le</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41 039</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5 499</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impôt sur le revenue, embargo sur l’arme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5"/>
                  </a:ext>
                </a:extLst>
              </a:tr>
              <a:tr h="171450">
                <a:tc>
                  <a:txBody>
                    <a:bodyPr/>
                    <a:lstStyle/>
                    <a:p>
                      <a:pPr algn="l" defTabSz="914400">
                        <a:defRPr sz="1000" b="0">
                          <a:solidFill>
                            <a:srgbClr val="000000"/>
                          </a:solidFill>
                          <a:latin typeface="Calibri Light"/>
                          <a:ea typeface="Calibri Light"/>
                          <a:cs typeface="Calibri Light"/>
                          <a:sym typeface="Calibri Light"/>
                        </a:defRPr>
                      </a:pPr>
                      <a:r>
                        <a:t>N1 </a:t>
                      </a:r>
                      <a:r>
                        <a:rPr i="1">
                          <a:latin typeface="+mn-lt"/>
                          <a:ea typeface="+mn-ea"/>
                          <a:cs typeface="+mn-cs"/>
                          <a:sym typeface="Helvetica"/>
                        </a:rPr>
                        <a:t>en</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24 906</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1 600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mise en place, temps en temps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6"/>
                  </a:ext>
                </a:extLst>
              </a:tr>
              <a:tr h="0">
                <a:tc>
                  <a:txBody>
                    <a:bodyPr/>
                    <a:lstStyle/>
                    <a:p>
                      <a:pPr algn="l" defTabSz="914400">
                        <a:defRPr sz="1000" b="0">
                          <a:solidFill>
                            <a:srgbClr val="000000"/>
                          </a:solidFill>
                          <a:latin typeface="Calibri Light"/>
                          <a:ea typeface="Calibri Light"/>
                          <a:cs typeface="Calibri Light"/>
                          <a:sym typeface="Calibri Light"/>
                        </a:defRPr>
                      </a:pPr>
                      <a:r>
                        <a:t>N1 </a:t>
                      </a:r>
                      <a:r>
                        <a:rPr i="1">
                          <a:latin typeface="+mn-lt"/>
                          <a:ea typeface="+mn-ea"/>
                          <a:cs typeface="+mn-cs"/>
                          <a:sym typeface="Helvetica"/>
                        </a:rPr>
                        <a:t>pour le</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14 190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2 198</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partenariat pour le paix</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7"/>
                  </a:ext>
                </a:extLst>
              </a:tr>
              <a:tr h="171450">
                <a:tc>
                  <a:txBody>
                    <a:bodyPr/>
                    <a:lstStyle/>
                    <a:p>
                      <a:pPr algn="l" defTabSz="914400">
                        <a:defRPr sz="1000" b="0">
                          <a:solidFill>
                            <a:srgbClr val="000000"/>
                          </a:solidFill>
                          <a:latin typeface="Calibri Light"/>
                          <a:ea typeface="Calibri Light"/>
                          <a:cs typeface="Calibri Light"/>
                          <a:sym typeface="Calibri Light"/>
                        </a:defRPr>
                      </a:pPr>
                      <a:r>
                        <a:t>N1 </a:t>
                      </a:r>
                      <a:r>
                        <a:rPr i="1">
                          <a:latin typeface="+mn-lt"/>
                          <a:ea typeface="+mn-ea"/>
                          <a:cs typeface="+mn-cs"/>
                          <a:sym typeface="Helvetica"/>
                        </a:rPr>
                        <a:t>à </a:t>
                      </a:r>
                      <a:r>
                        <a:t>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10 541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689</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accès à Internet, sac à dos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8"/>
                  </a:ext>
                </a:extLst>
              </a:tr>
              <a:tr h="171450">
                <a:tc>
                  <a:txBody>
                    <a:bodyPr/>
                    <a:lstStyle/>
                    <a:p>
                      <a:pPr algn="l" defTabSz="914400">
                        <a:defRPr sz="1000" b="0">
                          <a:solidFill>
                            <a:srgbClr val="000000"/>
                          </a:solidFill>
                          <a:latin typeface="Calibri Light"/>
                          <a:ea typeface="Calibri Light"/>
                          <a:cs typeface="Calibri Light"/>
                          <a:sym typeface="Calibri Light"/>
                        </a:defRPr>
                      </a:pPr>
                      <a:r>
                        <a:t>N1 </a:t>
                      </a:r>
                      <a:r>
                        <a:rPr i="1">
                          <a:latin typeface="+mn-lt"/>
                          <a:ea typeface="+mn-ea"/>
                          <a:cs typeface="+mn-cs"/>
                          <a:sym typeface="Helvetica"/>
                        </a:rPr>
                        <a:t>contre</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10 041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793</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crime contre humanité</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9"/>
                  </a:ext>
                </a:extLst>
              </a:tr>
              <a:tr h="171450">
                <a:tc>
                  <a:txBody>
                    <a:bodyPr/>
                    <a:lstStyle/>
                    <a:p>
                      <a:pPr algn="l" defTabSz="914400">
                        <a:defRPr sz="1000" b="0">
                          <a:solidFill>
                            <a:srgbClr val="000000"/>
                          </a:solidFill>
                          <a:latin typeface="Calibri Light"/>
                          <a:ea typeface="Calibri Light"/>
                          <a:cs typeface="Calibri Light"/>
                          <a:sym typeface="Calibri Light"/>
                        </a:defRPr>
                      </a:pPr>
                      <a:r>
                        <a:t>N1 </a:t>
                      </a:r>
                      <a:r>
                        <a:rPr i="1">
                          <a:latin typeface="+mn-lt"/>
                          <a:ea typeface="+mn-ea"/>
                          <a:cs typeface="+mn-cs"/>
                          <a:sym typeface="Helvetica"/>
                        </a:rPr>
                        <a:t>par</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9 011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319</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télévision par satellite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10"/>
                  </a:ext>
                </a:extLst>
              </a:tr>
              <a:tr h="171450">
                <a:tc>
                  <a:txBody>
                    <a:bodyPr/>
                    <a:lstStyle/>
                    <a:p>
                      <a:pPr algn="l" defTabSz="914400">
                        <a:defRPr sz="1000" b="0">
                          <a:solidFill>
                            <a:srgbClr val="000000"/>
                          </a:solidFill>
                          <a:latin typeface="Calibri Light"/>
                          <a:ea typeface="Calibri Light"/>
                          <a:cs typeface="Calibri Light"/>
                          <a:sym typeface="Calibri Light"/>
                        </a:defRPr>
                      </a:pPr>
                      <a:r>
                        <a:t>N1 </a:t>
                      </a:r>
                      <a:r>
                        <a:rPr i="1">
                          <a:latin typeface="+mn-lt"/>
                          <a:ea typeface="+mn-ea"/>
                          <a:cs typeface="+mn-cs"/>
                          <a:sym typeface="Helvetica"/>
                        </a:rPr>
                        <a:t>par le</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7 744</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1 360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infection par le virus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11"/>
                  </a:ext>
                </a:extLst>
              </a:tr>
              <a:tr h="171450">
                <a:tc>
                  <a:txBody>
                    <a:bodyPr/>
                    <a:lstStyle/>
                    <a:p>
                      <a:pPr algn="l" defTabSz="914400">
                        <a:defRPr sz="1000" b="0">
                          <a:solidFill>
                            <a:srgbClr val="000000"/>
                          </a:solidFill>
                          <a:latin typeface="Calibri Light"/>
                          <a:ea typeface="Calibri Light"/>
                          <a:cs typeface="Calibri Light"/>
                          <a:sym typeface="Calibri Light"/>
                        </a:defRPr>
                      </a:pPr>
                      <a:r>
                        <a:t>N1 </a:t>
                      </a:r>
                      <a:r>
                        <a:rPr i="1">
                          <a:latin typeface="+mn-lt"/>
                          <a:ea typeface="+mn-ea"/>
                          <a:cs typeface="+mn-cs"/>
                          <a:sym typeface="Helvetica"/>
                        </a:rPr>
                        <a:t>sur</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1 663</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128</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a:latin typeface="Calibri Light"/>
                          <a:ea typeface="Calibri Light"/>
                          <a:cs typeface="Calibri Light"/>
                          <a:sym typeface="Calibri Light"/>
                        </a:rPr>
                        <a:t>pignon sur rue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12"/>
                  </a:ext>
                </a:extLst>
              </a:tr>
              <a:tr h="171450">
                <a:tc>
                  <a:txBody>
                    <a:bodyPr/>
                    <a:lstStyle/>
                    <a:p>
                      <a:pPr algn="l" defTabSz="914400">
                        <a:defRPr sz="1000" b="0">
                          <a:solidFill>
                            <a:srgbClr val="000000"/>
                          </a:solidFill>
                          <a:latin typeface="Calibri Light"/>
                          <a:ea typeface="Calibri Light"/>
                          <a:cs typeface="Calibri Light"/>
                          <a:sym typeface="Calibri Light"/>
                        </a:defRPr>
                      </a:pPr>
                      <a:r>
                        <a:t>N1 </a:t>
                      </a:r>
                      <a:r>
                        <a:rPr i="1">
                          <a:latin typeface="+mn-lt"/>
                          <a:ea typeface="+mn-ea"/>
                          <a:cs typeface="+mn-cs"/>
                          <a:sym typeface="Helvetica"/>
                        </a:rPr>
                        <a:t>pour</a:t>
                      </a:r>
                      <a:r>
                        <a:t> N2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a:latin typeface="Calibri Light"/>
                          <a:ea typeface="Calibri Light"/>
                          <a:cs typeface="Calibri Light"/>
                          <a:sym typeface="Calibri Light"/>
                        </a:rPr>
                        <a:t>1 178</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defTabSz="914400">
                        <a:defRPr sz="1800"/>
                      </a:pPr>
                      <a:r>
                        <a:rPr sz="1000" dirty="0">
                          <a:latin typeface="Calibri Light"/>
                          <a:ea typeface="Calibri Light"/>
                          <a:cs typeface="Calibri Light"/>
                          <a:sym typeface="Calibri Light"/>
                        </a:rPr>
                        <a:t>143</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914400">
                        <a:defRPr sz="1800"/>
                      </a:pPr>
                      <a:r>
                        <a:rPr sz="1000" dirty="0">
                          <a:latin typeface="Calibri Light"/>
                          <a:ea typeface="Calibri Light"/>
                          <a:cs typeface="Calibri Light"/>
                          <a:sym typeface="Calibri Light"/>
                        </a:rPr>
                        <a:t>livre pour </a:t>
                      </a:r>
                      <a:r>
                        <a:rPr sz="1000" dirty="0" err="1">
                          <a:latin typeface="Calibri Light"/>
                          <a:ea typeface="Calibri Light"/>
                          <a:cs typeface="Calibri Light"/>
                          <a:sym typeface="Calibri Light"/>
                        </a:rPr>
                        <a:t>l'enfant</a:t>
                      </a:r>
                      <a:endParaRPr sz="1000" dirty="0">
                        <a:latin typeface="Calibri Light"/>
                        <a:ea typeface="Calibri Light"/>
                        <a:cs typeface="Calibri Light"/>
                        <a:sym typeface="Calibri Light"/>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13"/>
                  </a:ext>
                </a:extLst>
              </a:tr>
            </a:tbl>
          </a:graphicData>
        </a:graphic>
      </p:graphicFrame>
      <p:sp>
        <p:nvSpPr>
          <p:cNvPr id="144" name="正方形/長方形 12"/>
          <p:cNvSpPr txBox="1"/>
          <p:nvPr/>
        </p:nvSpPr>
        <p:spPr>
          <a:xfrm>
            <a:off x="1060393" y="4025322"/>
            <a:ext cx="5463540" cy="408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200">
                <a:latin typeface="Calibri Light"/>
                <a:ea typeface="Calibri Light"/>
                <a:cs typeface="Calibri Light"/>
                <a:sym typeface="Calibri Light"/>
              </a:defRPr>
            </a:pPr>
            <a:r>
              <a:rPr dirty="0"/>
              <a:t> </a:t>
            </a:r>
            <a:r>
              <a:rPr sz="1800" dirty="0" err="1">
                <a:latin typeface="ＭＳ 明朝"/>
                <a:ea typeface="ＭＳ 明朝"/>
                <a:cs typeface="ＭＳ 明朝"/>
                <a:sym typeface="ＭＳ 明朝"/>
              </a:rPr>
              <a:t>表１：</a:t>
            </a:r>
            <a:r>
              <a:rPr sz="1800" dirty="0" err="1"/>
              <a:t>N1</a:t>
            </a:r>
            <a:r>
              <a:rPr sz="1800" dirty="0"/>
              <a:t> N2 </a:t>
            </a:r>
            <a:r>
              <a:rPr sz="1800" dirty="0">
                <a:latin typeface="ＭＳ 明朝"/>
                <a:ea typeface="ＭＳ 明朝"/>
                <a:cs typeface="ＭＳ 明朝"/>
                <a:sym typeface="ＭＳ 明朝"/>
              </a:rPr>
              <a:t>　</a:t>
            </a:r>
            <a:r>
              <a:rPr sz="1800" dirty="0"/>
              <a:t>vs</a:t>
            </a:r>
            <a:r>
              <a:rPr sz="1800" dirty="0">
                <a:latin typeface="ＭＳ 明朝"/>
                <a:ea typeface="ＭＳ 明朝"/>
                <a:cs typeface="ＭＳ 明朝"/>
                <a:sym typeface="ＭＳ 明朝"/>
              </a:rPr>
              <a:t>　</a:t>
            </a:r>
            <a:r>
              <a:rPr sz="1800" dirty="0"/>
              <a:t>N1 </a:t>
            </a:r>
            <a:r>
              <a:rPr sz="1800" dirty="0">
                <a:latin typeface="ＭＳ 明朝"/>
                <a:ea typeface="ＭＳ 明朝"/>
                <a:cs typeface="ＭＳ 明朝"/>
                <a:sym typeface="ＭＳ 明朝"/>
              </a:rPr>
              <a:t>＋</a:t>
            </a:r>
            <a:r>
              <a:rPr sz="1800" dirty="0" err="1">
                <a:latin typeface="ＭＳ 明朝"/>
                <a:ea typeface="ＭＳ 明朝"/>
                <a:cs typeface="ＭＳ 明朝"/>
                <a:sym typeface="ＭＳ 明朝"/>
              </a:rPr>
              <a:t>前置詞</a:t>
            </a:r>
            <a:r>
              <a:rPr sz="1800" dirty="0">
                <a:latin typeface="ＭＳ 明朝"/>
                <a:ea typeface="ＭＳ 明朝"/>
                <a:cs typeface="ＭＳ 明朝"/>
                <a:sym typeface="ＭＳ 明朝"/>
              </a:rPr>
              <a:t>＋</a:t>
            </a:r>
            <a:r>
              <a:rPr sz="1800" dirty="0"/>
              <a:t> (</a:t>
            </a:r>
            <a:r>
              <a:rPr sz="1800" dirty="0" err="1">
                <a:latin typeface="ＭＳ 明朝"/>
                <a:ea typeface="ＭＳ 明朝"/>
                <a:cs typeface="ＭＳ 明朝"/>
                <a:sym typeface="ＭＳ 明朝"/>
              </a:rPr>
              <a:t>定冠詞</a:t>
            </a:r>
            <a:r>
              <a:rPr sz="1800" dirty="0"/>
              <a:t>) </a:t>
            </a:r>
            <a:r>
              <a:rPr sz="1800" dirty="0">
                <a:latin typeface="ＭＳ 明朝"/>
                <a:ea typeface="ＭＳ 明朝"/>
                <a:cs typeface="ＭＳ 明朝"/>
                <a:sym typeface="ＭＳ 明朝"/>
              </a:rPr>
              <a:t>＋</a:t>
            </a:r>
            <a:r>
              <a:rPr sz="1800" dirty="0"/>
              <a:t>N2</a:t>
            </a:r>
            <a:r>
              <a:rPr sz="1800" dirty="0">
                <a:latin typeface="ＭＳ 明朝"/>
                <a:ea typeface="ＭＳ 明朝"/>
                <a:cs typeface="ＭＳ 明朝"/>
                <a:sym typeface="ＭＳ 明朝"/>
              </a:rPr>
              <a:t>　</a:t>
            </a:r>
          </a:p>
        </p:txBody>
      </p:sp>
      <p:sp>
        <p:nvSpPr>
          <p:cNvPr id="145" name="正方形/長方形 13"/>
          <p:cNvSpPr txBox="1"/>
          <p:nvPr/>
        </p:nvSpPr>
        <p:spPr>
          <a:xfrm>
            <a:off x="6833106" y="4045710"/>
            <a:ext cx="6004561"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a:latin typeface="Calibri"/>
                <a:ea typeface="Calibri"/>
                <a:cs typeface="Calibri"/>
                <a:sym typeface="Calibri"/>
              </a:defRPr>
            </a:pPr>
            <a:r>
              <a:rPr dirty="0"/>
              <a:t> </a:t>
            </a:r>
            <a:endParaRPr sz="2400" dirty="0"/>
          </a:p>
          <a:p>
            <a:pPr>
              <a:defRPr>
                <a:latin typeface="Calibri"/>
                <a:ea typeface="Calibri"/>
                <a:cs typeface="Calibri"/>
                <a:sym typeface="Calibri"/>
              </a:defRPr>
            </a:pPr>
            <a:r>
              <a:rPr dirty="0">
                <a:latin typeface="ＭＳ 明朝"/>
                <a:ea typeface="ＭＳ 明朝"/>
                <a:cs typeface="ＭＳ 明朝"/>
                <a:sym typeface="ＭＳ 明朝"/>
              </a:rPr>
              <a:t>表２：</a:t>
            </a:r>
            <a:r>
              <a:rPr dirty="0"/>
              <a:t> </a:t>
            </a:r>
            <a:r>
              <a:rPr dirty="0">
                <a:latin typeface="ＭＳ 明朝"/>
                <a:ea typeface="ＭＳ 明朝"/>
                <a:cs typeface="ＭＳ 明朝"/>
                <a:sym typeface="ＭＳ 明朝"/>
              </a:rPr>
              <a:t>最高頻度の</a:t>
            </a:r>
            <a:r>
              <a:rPr dirty="0"/>
              <a:t>N1N2</a:t>
            </a:r>
            <a:r>
              <a:rPr lang="fr-CA" altLang="ja-JP" dirty="0"/>
              <a:t> </a:t>
            </a:r>
            <a:r>
              <a:rPr lang="ja-JP" altLang="en-US" dirty="0"/>
              <a:t>（</a:t>
            </a:r>
            <a:r>
              <a:rPr lang="fr-CA" altLang="ja-JP" dirty="0"/>
              <a:t> (</a:t>
            </a:r>
            <a:r>
              <a:rPr lang="fr-CA" altLang="ja-JP" dirty="0" err="1"/>
              <a:t>N1ADJ</a:t>
            </a:r>
            <a:r>
              <a:rPr lang="fr-CA" altLang="ja-JP" dirty="0"/>
              <a:t>)</a:t>
            </a:r>
            <a:r>
              <a:rPr lang="ja-JP" altLang="en-US" dirty="0"/>
              <a:t>も参照した）</a:t>
            </a:r>
            <a:r>
              <a:rPr dirty="0">
                <a:latin typeface="ＭＳ 明朝"/>
                <a:ea typeface="ＭＳ 明朝"/>
                <a:cs typeface="ＭＳ 明朝"/>
                <a:sym typeface="ＭＳ 明朝"/>
              </a:rPr>
              <a:t>　</a:t>
            </a:r>
          </a:p>
        </p:txBody>
      </p:sp>
      <p:sp>
        <p:nvSpPr>
          <p:cNvPr id="146" name="テキスト ボックス 2"/>
          <p:cNvSpPr txBox="1"/>
          <p:nvPr/>
        </p:nvSpPr>
        <p:spPr>
          <a:xfrm>
            <a:off x="1060393" y="4468481"/>
            <a:ext cx="5890665" cy="923330"/>
          </a:xfrm>
          <a:prstGeom prst="rect">
            <a:avLst/>
          </a:prstGeom>
          <a:ln>
            <a:solidFill>
              <a:srgbClr val="895E04"/>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a:solidFill>
                  <a:srgbClr val="FF0000"/>
                </a:solidFill>
              </a:defRPr>
            </a:pPr>
            <a:r>
              <a:rPr dirty="0"/>
              <a:t>N1 de(of) N2が最も多い。</a:t>
            </a:r>
          </a:p>
          <a:p>
            <a:pPr>
              <a:defRPr>
                <a:solidFill>
                  <a:srgbClr val="FF0000"/>
                </a:solidFill>
              </a:defRPr>
            </a:pPr>
            <a:r>
              <a:rPr dirty="0"/>
              <a:t>N1 N2は４位（N2が無冠詞の場合では２位）</a:t>
            </a:r>
          </a:p>
          <a:p>
            <a:pPr>
              <a:defRPr>
                <a:solidFill>
                  <a:srgbClr val="FF0000"/>
                </a:solidFill>
              </a:defRPr>
            </a:pPr>
            <a:r>
              <a:rPr dirty="0" err="1"/>
              <a:t>少なくはない</a:t>
            </a:r>
            <a:r>
              <a:rPr dirty="0"/>
              <a:t>。</a:t>
            </a:r>
          </a:p>
        </p:txBody>
      </p:sp>
      <p:sp>
        <p:nvSpPr>
          <p:cNvPr id="147" name="テキスト ボックス 3"/>
          <p:cNvSpPr txBox="1"/>
          <p:nvPr/>
        </p:nvSpPr>
        <p:spPr>
          <a:xfrm>
            <a:off x="1001684" y="5391130"/>
            <a:ext cx="9955484" cy="408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rPr dirty="0" err="1"/>
              <a:t>chiffre</a:t>
            </a:r>
            <a:r>
              <a:rPr dirty="0"/>
              <a:t> </a:t>
            </a:r>
            <a:r>
              <a:rPr dirty="0" err="1"/>
              <a:t>d’affaire</a:t>
            </a:r>
            <a:r>
              <a:rPr dirty="0"/>
              <a:t>, </a:t>
            </a:r>
            <a:r>
              <a:rPr dirty="0" err="1"/>
              <a:t>売上高</a:t>
            </a:r>
            <a:r>
              <a:rPr dirty="0"/>
              <a:t>, turnover;  point de </a:t>
            </a:r>
            <a:r>
              <a:rPr dirty="0" err="1"/>
              <a:t>vue</a:t>
            </a:r>
            <a:r>
              <a:rPr dirty="0"/>
              <a:t>, </a:t>
            </a:r>
            <a:r>
              <a:rPr dirty="0" err="1"/>
              <a:t>観点</a:t>
            </a:r>
            <a:r>
              <a:rPr dirty="0"/>
              <a:t>, viewpoint;  </a:t>
            </a:r>
            <a:r>
              <a:rPr dirty="0" err="1"/>
              <a:t>taux</a:t>
            </a:r>
            <a:r>
              <a:rPr dirty="0"/>
              <a:t> </a:t>
            </a:r>
            <a:r>
              <a:rPr dirty="0" err="1"/>
              <a:t>d’intérêt</a:t>
            </a:r>
            <a:r>
              <a:rPr dirty="0"/>
              <a:t>, </a:t>
            </a:r>
            <a:r>
              <a:rPr dirty="0" err="1"/>
              <a:t>金利</a:t>
            </a:r>
            <a:r>
              <a:rPr dirty="0"/>
              <a:t>, interest rate </a:t>
            </a:r>
          </a:p>
        </p:txBody>
      </p:sp>
      <p:sp>
        <p:nvSpPr>
          <p:cNvPr id="148" name="テキスト ボックス 4"/>
          <p:cNvSpPr txBox="1"/>
          <p:nvPr/>
        </p:nvSpPr>
        <p:spPr>
          <a:xfrm>
            <a:off x="992443" y="5727679"/>
            <a:ext cx="11062980" cy="726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dirty="0"/>
              <a:t>site Internet, </a:t>
            </a:r>
            <a:r>
              <a:rPr dirty="0" err="1"/>
              <a:t>ウェブサイト</a:t>
            </a:r>
            <a:r>
              <a:rPr dirty="0"/>
              <a:t>, website: </a:t>
            </a:r>
            <a:r>
              <a:rPr dirty="0" err="1"/>
              <a:t>centre</a:t>
            </a:r>
            <a:r>
              <a:rPr dirty="0"/>
              <a:t> </a:t>
            </a:r>
            <a:r>
              <a:rPr dirty="0" err="1"/>
              <a:t>ville</a:t>
            </a:r>
            <a:r>
              <a:rPr dirty="0"/>
              <a:t>, </a:t>
            </a:r>
            <a:r>
              <a:rPr dirty="0" err="1"/>
              <a:t>町の中心</a:t>
            </a:r>
            <a:r>
              <a:rPr dirty="0"/>
              <a:t>, city center, assurance </a:t>
            </a:r>
            <a:r>
              <a:rPr dirty="0" err="1"/>
              <a:t>maladie</a:t>
            </a:r>
            <a:r>
              <a:rPr dirty="0"/>
              <a:t>, </a:t>
            </a:r>
            <a:r>
              <a:rPr dirty="0" err="1"/>
              <a:t>健康保険</a:t>
            </a:r>
            <a:r>
              <a:rPr dirty="0"/>
              <a:t>, Health Insurance, </a:t>
            </a:r>
            <a:r>
              <a:rPr dirty="0" err="1"/>
              <a:t>dimanche</a:t>
            </a:r>
            <a:r>
              <a:rPr dirty="0"/>
              <a:t> </a:t>
            </a:r>
            <a:r>
              <a:rPr dirty="0" err="1"/>
              <a:t>soir</a:t>
            </a:r>
            <a:r>
              <a:rPr dirty="0"/>
              <a:t>, </a:t>
            </a:r>
            <a:r>
              <a:rPr dirty="0" err="1"/>
              <a:t>日曜の夜,Sunday</a:t>
            </a:r>
            <a:r>
              <a:rPr dirty="0"/>
              <a:t> evening; </a:t>
            </a:r>
          </a:p>
        </p:txBody>
      </p:sp>
      <p:sp>
        <p:nvSpPr>
          <p:cNvPr id="2" name="正方形/長方形 1">
            <a:extLst>
              <a:ext uri="{FF2B5EF4-FFF2-40B4-BE49-F238E27FC236}">
                <a16:creationId xmlns:a16="http://schemas.microsoft.com/office/drawing/2014/main" id="{4B5D4931-84A3-4679-9ACC-267BC3DDA497}"/>
              </a:ext>
            </a:extLst>
          </p:cNvPr>
          <p:cNvSpPr/>
          <p:nvPr/>
        </p:nvSpPr>
        <p:spPr>
          <a:xfrm>
            <a:off x="6215960" y="1532217"/>
            <a:ext cx="5711462" cy="2862322"/>
          </a:xfrm>
          <a:prstGeom prst="rect">
            <a:avLst/>
          </a:prstGeom>
          <a:solidFill>
            <a:schemeClr val="bg1"/>
          </a:solidFill>
          <a:ln>
            <a:solidFill>
              <a:schemeClr val="tx1"/>
            </a:solidFill>
          </a:ln>
        </p:spPr>
        <p:txBody>
          <a:bodyPr wrap="square">
            <a:spAutoFit/>
          </a:bodyPr>
          <a:lstStyle/>
          <a:p>
            <a:r>
              <a:rPr lang="ja-JP" altLang="en-US" dirty="0"/>
              <a:t>  2369 assurance_NOM_assurance maladie_NOM_maladie</a:t>
            </a:r>
          </a:p>
          <a:p>
            <a:r>
              <a:rPr lang="ja-JP" altLang="en-US" dirty="0"/>
              <a:t>   2023 centre_NOM_centre ville_NOM_ville</a:t>
            </a:r>
          </a:p>
          <a:p>
            <a:r>
              <a:rPr lang="ja-JP" altLang="en-US" dirty="0"/>
              <a:t>   1908 main_NOM_main d'oeuvre_NOM_d'oeuvre</a:t>
            </a:r>
          </a:p>
          <a:p>
            <a:r>
              <a:rPr lang="ja-JP" altLang="en-US" dirty="0"/>
              <a:t>   1852 pays_NOM_pays membres_NOM_membre</a:t>
            </a:r>
          </a:p>
          <a:p>
            <a:r>
              <a:rPr lang="ja-JP" altLang="en-US" dirty="0"/>
              <a:t>   1454 dimanche_NOM_dimanche soir_NOM_soir</a:t>
            </a:r>
          </a:p>
          <a:p>
            <a:r>
              <a:rPr lang="ja-JP" altLang="en-US" dirty="0"/>
              <a:t>   1403 site_NOM_site Internet_NOM_Internet</a:t>
            </a:r>
          </a:p>
          <a:p>
            <a:r>
              <a:rPr lang="ja-JP" altLang="en-US" dirty="0"/>
              <a:t>   1338 start_NOM_start up_NOM_up</a:t>
            </a:r>
          </a:p>
          <a:p>
            <a:r>
              <a:rPr lang="ja-JP" altLang="en-US" dirty="0"/>
              <a:t>   1333 assurance_NOM_assurance vie_NOM_vie</a:t>
            </a:r>
          </a:p>
          <a:p>
            <a:r>
              <a:rPr lang="ja-JP" altLang="en-US" dirty="0"/>
              <a:t>   1290 jeudi_NOM_jeudi soir_NOM_soir</a:t>
            </a:r>
          </a:p>
          <a:p>
            <a:r>
              <a:rPr lang="ja-JP" altLang="en-US" dirty="0"/>
              <a:t>   1282 mi_NOM_mi temps_NOM_temps</a:t>
            </a:r>
          </a:p>
        </p:txBody>
      </p:sp>
    </p:spTree>
    <p:extLst>
      <p:ext uri="{BB962C8B-B14F-4D97-AF65-F5344CB8AC3E}">
        <p14:creationId xmlns:p14="http://schemas.microsoft.com/office/powerpoint/2010/main" val="3493304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6792CF-FDF3-ABCE-BE07-C790F8E05CDD}"/>
              </a:ext>
            </a:extLst>
          </p:cNvPr>
          <p:cNvSpPr>
            <a:spLocks noGrp="1"/>
          </p:cNvSpPr>
          <p:nvPr>
            <p:ph type="title"/>
          </p:nvPr>
        </p:nvSpPr>
        <p:spPr/>
        <p:txBody>
          <a:bodyPr/>
          <a:lstStyle/>
          <a:p>
            <a:r>
              <a:rPr kumimoji="1" lang="ja-JP" altLang="en-US" dirty="0"/>
              <a:t>フランス語の</a:t>
            </a:r>
            <a:r>
              <a:rPr kumimoji="1" lang="en-US" altLang="ja-JP" dirty="0"/>
              <a:t>[</a:t>
            </a:r>
            <a:r>
              <a:rPr kumimoji="1" lang="fr-CA" altLang="ja-JP" dirty="0"/>
              <a:t>N</a:t>
            </a:r>
            <a:r>
              <a:rPr kumimoji="1" lang="ja-JP" altLang="en-US" dirty="0"/>
              <a:t>＋人間名詞</a:t>
            </a:r>
            <a:r>
              <a:rPr kumimoji="1" lang="en-US" altLang="ja-JP" dirty="0"/>
              <a:t>]</a:t>
            </a:r>
            <a:endParaRPr kumimoji="1" lang="ja-JP" altLang="en-US" dirty="0"/>
          </a:p>
        </p:txBody>
      </p:sp>
      <p:pic>
        <p:nvPicPr>
          <p:cNvPr id="5" name="コンテンツ プレースホルダー 4">
            <a:extLst>
              <a:ext uri="{FF2B5EF4-FFF2-40B4-BE49-F238E27FC236}">
                <a16:creationId xmlns:a16="http://schemas.microsoft.com/office/drawing/2014/main" id="{DA9B765F-1E7B-245B-6EF6-52018209553C}"/>
              </a:ext>
            </a:extLst>
          </p:cNvPr>
          <p:cNvPicPr>
            <a:picLocks noGrp="1" noChangeAspect="1"/>
          </p:cNvPicPr>
          <p:nvPr>
            <p:ph idx="1"/>
          </p:nvPr>
        </p:nvPicPr>
        <p:blipFill>
          <a:blip r:embed="rId2"/>
          <a:stretch>
            <a:fillRect/>
          </a:stretch>
        </p:blipFill>
        <p:spPr>
          <a:xfrm>
            <a:off x="1189843" y="1809687"/>
            <a:ext cx="3837599" cy="4022725"/>
          </a:xfrm>
        </p:spPr>
      </p:pic>
      <p:sp>
        <p:nvSpPr>
          <p:cNvPr id="6" name="テキスト ボックス 5">
            <a:extLst>
              <a:ext uri="{FF2B5EF4-FFF2-40B4-BE49-F238E27FC236}">
                <a16:creationId xmlns:a16="http://schemas.microsoft.com/office/drawing/2014/main" id="{D4F686F2-B921-A295-BEFD-BA650E548106}"/>
              </a:ext>
            </a:extLst>
          </p:cNvPr>
          <p:cNvSpPr txBox="1"/>
          <p:nvPr/>
        </p:nvSpPr>
        <p:spPr>
          <a:xfrm>
            <a:off x="5027442" y="1886679"/>
            <a:ext cx="6718356" cy="2585323"/>
          </a:xfrm>
          <a:prstGeom prst="rect">
            <a:avLst/>
          </a:prstGeom>
          <a:noFill/>
        </p:spPr>
        <p:txBody>
          <a:bodyPr wrap="square" rtlCol="0">
            <a:spAutoFit/>
          </a:bodyPr>
          <a:lstStyle/>
          <a:p>
            <a:pPr marL="342900" indent="-342900">
              <a:buFont typeface="+mj-lt"/>
              <a:buAutoNum type="arabicPeriod"/>
            </a:pPr>
            <a:r>
              <a:rPr kumimoji="1" lang="fr-CA" altLang="ja-JP" dirty="0"/>
              <a:t>[N+</a:t>
            </a:r>
            <a:r>
              <a:rPr kumimoji="1" lang="ja-JP" altLang="en-US" dirty="0"/>
              <a:t>接尾辞付き人間名詞</a:t>
            </a:r>
            <a:r>
              <a:rPr kumimoji="1" lang="en-US" altLang="ja-JP" dirty="0"/>
              <a:t>(</a:t>
            </a:r>
            <a:r>
              <a:rPr kumimoji="1" lang="ja-JP" altLang="en-US" dirty="0"/>
              <a:t>形容詞語尾）</a:t>
            </a:r>
            <a:r>
              <a:rPr kumimoji="1" lang="en-US" altLang="ja-JP" dirty="0"/>
              <a:t>]</a:t>
            </a:r>
            <a:r>
              <a:rPr kumimoji="1" lang="ja-JP" altLang="en-US" dirty="0"/>
              <a:t>　</a:t>
            </a:r>
            <a:endParaRPr kumimoji="1" lang="fr-CA" altLang="ja-JP" dirty="0"/>
          </a:p>
          <a:p>
            <a:r>
              <a:rPr kumimoji="1" lang="fr-CA" altLang="ja-JP" dirty="0" err="1"/>
              <a:t>Mouvement</a:t>
            </a:r>
            <a:r>
              <a:rPr kumimoji="1" lang="fr-CA" altLang="ja-JP" baseline="-25000" dirty="0" err="1"/>
              <a:t>m</a:t>
            </a:r>
            <a:r>
              <a:rPr kumimoji="1" lang="fr-CA" altLang="ja-JP" dirty="0"/>
              <a:t> </a:t>
            </a:r>
            <a:r>
              <a:rPr kumimoji="1" lang="fr-CA" altLang="ja-JP" dirty="0" err="1"/>
              <a:t>étudiant</a:t>
            </a:r>
            <a:r>
              <a:rPr kumimoji="1" lang="fr-CA" altLang="ja-JP" baseline="-25000" dirty="0" err="1"/>
              <a:t>m</a:t>
            </a:r>
            <a:r>
              <a:rPr kumimoji="1" lang="ja-JP" altLang="en-US" dirty="0"/>
              <a:t>　（学生運動）</a:t>
            </a:r>
            <a:r>
              <a:rPr kumimoji="1" lang="fr-CA" altLang="ja-JP" dirty="0"/>
              <a:t>	</a:t>
            </a:r>
            <a:r>
              <a:rPr kumimoji="1" lang="fr-CA" altLang="ja-JP" dirty="0" err="1"/>
              <a:t>Vie</a:t>
            </a:r>
            <a:r>
              <a:rPr kumimoji="1" lang="fr-CA" altLang="ja-JP" baseline="-25000" dirty="0" err="1"/>
              <a:t>f</a:t>
            </a:r>
            <a:r>
              <a:rPr kumimoji="1" lang="fr-CA" altLang="ja-JP" dirty="0"/>
              <a:t> </a:t>
            </a:r>
            <a:r>
              <a:rPr kumimoji="1" lang="fr-CA" altLang="ja-JP" dirty="0" err="1"/>
              <a:t>étudiante</a:t>
            </a:r>
            <a:r>
              <a:rPr kumimoji="1" lang="fr-CA" altLang="ja-JP" baseline="-25000" dirty="0" err="1"/>
              <a:t>f</a:t>
            </a:r>
            <a:r>
              <a:rPr kumimoji="1" lang="ja-JP" altLang="en-US" dirty="0"/>
              <a:t>　（学生生活）</a:t>
            </a:r>
            <a:endParaRPr kumimoji="1" lang="fr-CA" altLang="ja-JP" dirty="0"/>
          </a:p>
          <a:p>
            <a:r>
              <a:rPr kumimoji="1" lang="fr-CA" altLang="ja-JP" dirty="0" err="1"/>
              <a:t>Passage</a:t>
            </a:r>
            <a:r>
              <a:rPr kumimoji="1" lang="fr-CA" altLang="ja-JP" baseline="-25000" dirty="0" err="1"/>
              <a:t>m</a:t>
            </a:r>
            <a:r>
              <a:rPr kumimoji="1" lang="fr-CA" altLang="ja-JP" dirty="0"/>
              <a:t> </a:t>
            </a:r>
            <a:r>
              <a:rPr kumimoji="1" lang="fr-CA" altLang="ja-JP" dirty="0" err="1"/>
              <a:t>piéton</a:t>
            </a:r>
            <a:r>
              <a:rPr kumimoji="1" lang="fr-CA" altLang="ja-JP" baseline="-25000" dirty="0" err="1"/>
              <a:t>m</a:t>
            </a:r>
            <a:r>
              <a:rPr kumimoji="1" lang="ja-JP" altLang="en-US" dirty="0"/>
              <a:t>（横断歩道）</a:t>
            </a:r>
            <a:r>
              <a:rPr kumimoji="1" lang="fr-CA" altLang="ja-JP" dirty="0"/>
              <a:t>           	</a:t>
            </a:r>
            <a:r>
              <a:rPr kumimoji="1" lang="fr-CA" altLang="ja-JP" dirty="0" err="1"/>
              <a:t>Rue</a:t>
            </a:r>
            <a:r>
              <a:rPr kumimoji="1" lang="fr-CA" altLang="ja-JP" baseline="-25000" dirty="0" err="1"/>
              <a:t>f</a:t>
            </a:r>
            <a:r>
              <a:rPr kumimoji="1" lang="fr-CA" altLang="ja-JP" dirty="0"/>
              <a:t> </a:t>
            </a:r>
            <a:r>
              <a:rPr kumimoji="1" lang="fr-CA" altLang="ja-JP" dirty="0" err="1"/>
              <a:t>piétonne</a:t>
            </a:r>
            <a:r>
              <a:rPr kumimoji="1" lang="fr-CA" altLang="ja-JP" baseline="-25000" dirty="0" err="1"/>
              <a:t>f</a:t>
            </a:r>
            <a:r>
              <a:rPr kumimoji="1" lang="ja-JP" altLang="en-US" dirty="0"/>
              <a:t>　（歩行者道路）</a:t>
            </a:r>
            <a:endParaRPr kumimoji="1" lang="en-US" altLang="ja-JP" dirty="0"/>
          </a:p>
          <a:p>
            <a:pPr marL="742950" lvl="1" indent="-285750">
              <a:buFont typeface="Arial" panose="020B0604020202020204" pitchFamily="34" charset="0"/>
              <a:buChar char="•"/>
            </a:pPr>
            <a:r>
              <a:rPr kumimoji="1" lang="ja-JP" altLang="en-US" dirty="0"/>
              <a:t>性の形態的一致がある。</a:t>
            </a:r>
            <a:endParaRPr kumimoji="1" lang="en-US" altLang="ja-JP" dirty="0"/>
          </a:p>
          <a:p>
            <a:pPr marL="742950" lvl="1" indent="-285750">
              <a:buFont typeface="Arial" panose="020B0604020202020204" pitchFamily="34" charset="0"/>
              <a:buChar char="•"/>
            </a:pPr>
            <a:r>
              <a:rPr kumimoji="1" lang="en-US" altLang="ja-JP" dirty="0"/>
              <a:t>2</a:t>
            </a:r>
            <a:r>
              <a:rPr kumimoji="1" lang="ja-JP" altLang="en-US" dirty="0"/>
              <a:t>つの</a:t>
            </a:r>
            <a:r>
              <a:rPr kumimoji="1" lang="en-US" altLang="ja-JP" dirty="0"/>
              <a:t>N</a:t>
            </a:r>
            <a:r>
              <a:rPr kumimoji="1" lang="ja-JP" altLang="en-US" dirty="0"/>
              <a:t>は補足関係。</a:t>
            </a:r>
            <a:endParaRPr kumimoji="1" lang="en-US" altLang="ja-JP" dirty="0"/>
          </a:p>
          <a:p>
            <a:endParaRPr kumimoji="1" lang="fr-CA" altLang="ja-JP" dirty="0"/>
          </a:p>
          <a:p>
            <a:r>
              <a:rPr kumimoji="1" lang="fr-CA" altLang="ja-JP" dirty="0"/>
              <a:t>2.   [N+</a:t>
            </a:r>
            <a:r>
              <a:rPr kumimoji="1" lang="ja-JP" altLang="en-US" dirty="0"/>
              <a:t>接尾辞なし人間名詞</a:t>
            </a:r>
            <a:r>
              <a:rPr kumimoji="1" lang="en-US" altLang="ja-JP" dirty="0"/>
              <a:t>(</a:t>
            </a:r>
            <a:r>
              <a:rPr kumimoji="1" lang="ja-JP" altLang="en-US" dirty="0"/>
              <a:t>親族、王・王妃）</a:t>
            </a:r>
            <a:r>
              <a:rPr kumimoji="1" lang="en-US" altLang="ja-JP" dirty="0"/>
              <a:t>]</a:t>
            </a:r>
            <a:endParaRPr kumimoji="1" lang="fr-CA" altLang="ja-JP" dirty="0"/>
          </a:p>
          <a:p>
            <a:r>
              <a:rPr kumimoji="1" lang="fr-CA" altLang="ja-JP" dirty="0"/>
              <a:t>  	</a:t>
            </a:r>
            <a:r>
              <a:rPr kumimoji="1" lang="ja-JP" altLang="en-US" dirty="0"/>
              <a:t>ｘ</a:t>
            </a:r>
            <a:r>
              <a:rPr kumimoji="1" lang="fr-CA" altLang="ja-JP" dirty="0"/>
              <a:t>                                      		</a:t>
            </a:r>
            <a:r>
              <a:rPr kumimoji="1" lang="fr-CA" altLang="ja-JP" dirty="0" err="1"/>
              <a:t>Maison</a:t>
            </a:r>
            <a:r>
              <a:rPr kumimoji="1" lang="fr-CA" altLang="ja-JP" baseline="-25000" dirty="0" err="1"/>
              <a:t>f</a:t>
            </a:r>
            <a:r>
              <a:rPr kumimoji="1" lang="fr-CA" altLang="ja-JP" dirty="0"/>
              <a:t> </a:t>
            </a:r>
            <a:r>
              <a:rPr kumimoji="1" lang="fr-CA" altLang="ja-JP" dirty="0" err="1"/>
              <a:t>mère</a:t>
            </a:r>
            <a:r>
              <a:rPr kumimoji="1" lang="fr-CA" altLang="ja-JP" baseline="-25000" dirty="0" err="1"/>
              <a:t>f</a:t>
            </a:r>
            <a:r>
              <a:rPr kumimoji="1" lang="ja-JP" altLang="en-US" dirty="0"/>
              <a:t>（親会社）</a:t>
            </a:r>
            <a:endParaRPr kumimoji="1" lang="fr-CA" altLang="ja-JP" dirty="0"/>
          </a:p>
          <a:p>
            <a:r>
              <a:rPr kumimoji="1" lang="fr-CA" altLang="ja-JP" dirty="0" err="1"/>
              <a:t>Pays</a:t>
            </a:r>
            <a:r>
              <a:rPr kumimoji="1" lang="fr-CA" altLang="ja-JP" baseline="-25000" dirty="0" err="1"/>
              <a:t>m</a:t>
            </a:r>
            <a:r>
              <a:rPr kumimoji="1" lang="fr-CA" altLang="ja-JP" dirty="0"/>
              <a:t> </a:t>
            </a:r>
            <a:r>
              <a:rPr kumimoji="1" lang="fr-CA" altLang="ja-JP" dirty="0" err="1"/>
              <a:t>frère</a:t>
            </a:r>
            <a:r>
              <a:rPr kumimoji="1" lang="fr-CA" altLang="ja-JP" baseline="-25000" dirty="0" err="1"/>
              <a:t>m</a:t>
            </a:r>
            <a:r>
              <a:rPr kumimoji="1" lang="ja-JP" altLang="en-US" dirty="0"/>
              <a:t>（兄弟国）</a:t>
            </a:r>
            <a:r>
              <a:rPr kumimoji="1" lang="fr-CA" altLang="ja-JP" dirty="0"/>
              <a:t>                    	</a:t>
            </a:r>
            <a:r>
              <a:rPr kumimoji="1" lang="fr-CA" altLang="ja-JP" dirty="0" err="1"/>
              <a:t>Nation</a:t>
            </a:r>
            <a:r>
              <a:rPr kumimoji="1" lang="fr-CA" altLang="ja-JP" baseline="-25000" dirty="0" err="1"/>
              <a:t>f</a:t>
            </a:r>
            <a:r>
              <a:rPr kumimoji="1" lang="fr-CA" altLang="ja-JP" dirty="0"/>
              <a:t> </a:t>
            </a:r>
            <a:r>
              <a:rPr kumimoji="1" lang="fr-CA" altLang="ja-JP" dirty="0" err="1"/>
              <a:t>sœur</a:t>
            </a:r>
            <a:r>
              <a:rPr kumimoji="1" lang="fr-CA" altLang="ja-JP" baseline="-25000" dirty="0" err="1"/>
              <a:t>f</a:t>
            </a:r>
            <a:r>
              <a:rPr kumimoji="1" lang="ja-JP" altLang="en-US" dirty="0"/>
              <a:t>　（姉妹国）</a:t>
            </a:r>
          </a:p>
        </p:txBody>
      </p:sp>
      <p:sp>
        <p:nvSpPr>
          <p:cNvPr id="10" name="テキスト ボックス 9">
            <a:extLst>
              <a:ext uri="{FF2B5EF4-FFF2-40B4-BE49-F238E27FC236}">
                <a16:creationId xmlns:a16="http://schemas.microsoft.com/office/drawing/2014/main" id="{A45BF145-C525-C811-1BAD-4AF7BA257DD3}"/>
              </a:ext>
            </a:extLst>
          </p:cNvPr>
          <p:cNvSpPr txBox="1"/>
          <p:nvPr/>
        </p:nvSpPr>
        <p:spPr>
          <a:xfrm>
            <a:off x="5291328" y="4472002"/>
            <a:ext cx="6718355" cy="1200329"/>
          </a:xfrm>
          <a:prstGeom prst="rect">
            <a:avLst/>
          </a:prstGeom>
          <a:noFill/>
        </p:spPr>
        <p:txBody>
          <a:bodyPr wrap="square">
            <a:spAutoFit/>
          </a:bodyPr>
          <a:lstStyle/>
          <a:p>
            <a:pPr marL="285750" indent="-285750">
              <a:buFont typeface="Wingdings" panose="05000000000000000000" pitchFamily="2" charset="2"/>
              <a:buChar char="l"/>
            </a:pPr>
            <a:r>
              <a:rPr kumimoji="1" lang="ja-JP" altLang="en-US" dirty="0"/>
              <a:t>性による共起の一致がある。共起が制限される。</a:t>
            </a:r>
            <a:endParaRPr kumimoji="1" lang="en-US" altLang="ja-JP" dirty="0"/>
          </a:p>
          <a:p>
            <a:pPr marL="285750" indent="-285750">
              <a:buFont typeface="Wingdings" panose="05000000000000000000" pitchFamily="2" charset="2"/>
              <a:buChar char="l"/>
            </a:pPr>
            <a:r>
              <a:rPr kumimoji="1" lang="ja-JP" altLang="en-US" dirty="0"/>
              <a:t>人間名詞が比喩的に前置名詞を修飾。</a:t>
            </a:r>
            <a:endParaRPr kumimoji="1" lang="en-US" altLang="ja-JP" dirty="0"/>
          </a:p>
          <a:p>
            <a:pPr marL="285750" indent="-285750">
              <a:buFont typeface="Wingdings" panose="05000000000000000000" pitchFamily="2" charset="2"/>
              <a:buChar char="l"/>
            </a:pPr>
            <a:r>
              <a:rPr kumimoji="1" lang="ja-JP" altLang="en-US" dirty="0"/>
              <a:t>たとえば、兄弟か姉妹かに意味の違いはない。しかし、</a:t>
            </a:r>
            <a:r>
              <a:rPr kumimoji="1" lang="fr-CA" altLang="ja-JP" dirty="0"/>
              <a:t>père</a:t>
            </a:r>
            <a:r>
              <a:rPr kumimoji="1" lang="ja-JP" altLang="en-US" dirty="0"/>
              <a:t>の例は極めて稀。</a:t>
            </a:r>
          </a:p>
        </p:txBody>
      </p:sp>
      <p:sp>
        <p:nvSpPr>
          <p:cNvPr id="11" name="テキスト ボックス 10">
            <a:extLst>
              <a:ext uri="{FF2B5EF4-FFF2-40B4-BE49-F238E27FC236}">
                <a16:creationId xmlns:a16="http://schemas.microsoft.com/office/drawing/2014/main" id="{DD229486-F58F-F467-547A-D80B79018A44}"/>
              </a:ext>
            </a:extLst>
          </p:cNvPr>
          <p:cNvSpPr txBox="1"/>
          <p:nvPr/>
        </p:nvSpPr>
        <p:spPr>
          <a:xfrm>
            <a:off x="5121646" y="5756998"/>
            <a:ext cx="5790368" cy="369332"/>
          </a:xfrm>
          <a:prstGeom prst="rect">
            <a:avLst/>
          </a:prstGeom>
          <a:noFill/>
          <a:ln>
            <a:solidFill>
              <a:srgbClr val="FF0000"/>
            </a:solidFill>
          </a:ln>
        </p:spPr>
        <p:txBody>
          <a:bodyPr wrap="none" rtlCol="0">
            <a:spAutoFit/>
          </a:bodyPr>
          <a:lstStyle/>
          <a:p>
            <a:r>
              <a:rPr kumimoji="1" lang="ja-JP" altLang="en-US" dirty="0"/>
              <a:t>すべての人間名詞にこのような用法があるわけではない。</a:t>
            </a:r>
          </a:p>
        </p:txBody>
      </p:sp>
    </p:spTree>
    <p:extLst>
      <p:ext uri="{BB962C8B-B14F-4D97-AF65-F5344CB8AC3E}">
        <p14:creationId xmlns:p14="http://schemas.microsoft.com/office/powerpoint/2010/main" val="35857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タイトル 1"/>
          <p:cNvSpPr txBox="1">
            <a:spLocks noGrp="1"/>
          </p:cNvSpPr>
          <p:nvPr>
            <p:ph type="title"/>
          </p:nvPr>
        </p:nvSpPr>
        <p:spPr>
          <a:xfrm>
            <a:off x="1251677" y="382384"/>
            <a:ext cx="10178323" cy="1492133"/>
          </a:xfrm>
          <a:prstGeom prst="rect">
            <a:avLst/>
          </a:prstGeom>
        </p:spPr>
        <p:txBody>
          <a:bodyPr>
            <a:normAutofit/>
          </a:bodyPr>
          <a:lstStyle/>
          <a:p>
            <a:pPr>
              <a:defRPr sz="4500"/>
            </a:pPr>
            <a:br>
              <a:rPr sz="3600" dirty="0">
                <a:latin typeface="+mn-lt"/>
                <a:ea typeface="+mn-ea"/>
                <a:cs typeface="+mn-cs"/>
                <a:sym typeface="Helvetica"/>
              </a:rPr>
            </a:br>
            <a:r>
              <a:rPr lang="en-US" altLang="ja-JP" sz="3600" dirty="0"/>
              <a:t>NN</a:t>
            </a:r>
            <a:r>
              <a:rPr lang="ja-JP" altLang="en-US" sz="3600" dirty="0"/>
              <a:t>の名詞の共起の制約に関わる自然性と文法上の性  （</a:t>
            </a:r>
            <a:r>
              <a:rPr sz="3600" dirty="0" err="1">
                <a:latin typeface="+mn-lt"/>
                <a:ea typeface="+mn-ea"/>
                <a:cs typeface="+mn-cs"/>
                <a:sym typeface="Helvetica"/>
              </a:rPr>
              <a:t>フランス語</a:t>
            </a:r>
            <a:r>
              <a:rPr sz="3600" dirty="0">
                <a:latin typeface="+mn-lt"/>
                <a:ea typeface="+mn-ea"/>
                <a:cs typeface="+mn-cs"/>
                <a:sym typeface="Helvetica"/>
              </a:rPr>
              <a:t>）</a:t>
            </a:r>
          </a:p>
        </p:txBody>
      </p:sp>
      <p:sp>
        <p:nvSpPr>
          <p:cNvPr id="278" name="コンテンツ プレースホルダー 2"/>
          <p:cNvSpPr txBox="1">
            <a:spLocks noGrp="1"/>
          </p:cNvSpPr>
          <p:nvPr>
            <p:ph type="body" idx="1"/>
          </p:nvPr>
        </p:nvSpPr>
        <p:spPr>
          <a:xfrm>
            <a:off x="1251676" y="2136648"/>
            <a:ext cx="10178324" cy="4496523"/>
          </a:xfrm>
          <a:prstGeom prst="rect">
            <a:avLst/>
          </a:prstGeom>
        </p:spPr>
        <p:txBody>
          <a:bodyPr>
            <a:normAutofit/>
          </a:bodyPr>
          <a:lstStyle/>
          <a:p>
            <a:pPr marL="0" indent="0" defTabSz="877823">
              <a:lnSpc>
                <a:spcPct val="88000"/>
              </a:lnSpc>
              <a:spcBef>
                <a:spcPts val="600"/>
              </a:spcBef>
              <a:buSzTx/>
              <a:buNone/>
              <a:defRPr sz="2784"/>
            </a:pPr>
            <a:endParaRPr sz="863" dirty="0"/>
          </a:p>
          <a:p>
            <a:pPr marL="0" indent="0" defTabSz="877823">
              <a:lnSpc>
                <a:spcPct val="88000"/>
              </a:lnSpc>
              <a:spcBef>
                <a:spcPts val="300"/>
              </a:spcBef>
              <a:buSzTx/>
              <a:buNone/>
              <a:defRPr sz="1248">
                <a:solidFill>
                  <a:srgbClr val="000000"/>
                </a:solidFill>
                <a:latin typeface="Times New Roman"/>
                <a:ea typeface="Times New Roman"/>
                <a:cs typeface="Times New Roman"/>
                <a:sym typeface="Times New Roman"/>
              </a:defRPr>
            </a:pPr>
            <a:r>
              <a:rPr dirty="0"/>
              <a:t>(a) N + </a:t>
            </a:r>
            <a:r>
              <a:rPr dirty="0">
                <a:solidFill>
                  <a:srgbClr val="FF0000"/>
                </a:solidFill>
              </a:rPr>
              <a:t>N </a:t>
            </a:r>
            <a:r>
              <a:rPr dirty="0" err="1">
                <a:solidFill>
                  <a:srgbClr val="FF0000"/>
                </a:solidFill>
                <a:latin typeface="游明朝"/>
                <a:ea typeface="游明朝"/>
                <a:cs typeface="游明朝"/>
                <a:sym typeface="游明朝"/>
              </a:rPr>
              <a:t>無生物名詞</a:t>
            </a:r>
            <a:endParaRPr sz="2784" dirty="0">
              <a:solidFill>
                <a:srgbClr val="FF0000"/>
              </a:solidFill>
              <a:latin typeface="Unistra D"/>
              <a:ea typeface="Unistra D"/>
              <a:cs typeface="Unistra D"/>
              <a:sym typeface="Unistra D"/>
            </a:endParaRPr>
          </a:p>
          <a:p>
            <a:pPr marL="0" indent="0" defTabSz="877823">
              <a:lnSpc>
                <a:spcPct val="88000"/>
              </a:lnSpc>
              <a:spcBef>
                <a:spcPts val="300"/>
              </a:spcBef>
              <a:buSzTx/>
              <a:buNone/>
              <a:defRPr sz="1248">
                <a:solidFill>
                  <a:srgbClr val="000000"/>
                </a:solidFill>
                <a:latin typeface="Times New Roman"/>
                <a:ea typeface="Times New Roman"/>
                <a:cs typeface="Times New Roman"/>
                <a:sym typeface="Times New Roman"/>
              </a:defRPr>
            </a:pPr>
            <a:r>
              <a:rPr dirty="0">
                <a:latin typeface="游明朝"/>
                <a:ea typeface="游明朝"/>
                <a:cs typeface="游明朝"/>
                <a:sym typeface="游明朝"/>
              </a:rPr>
              <a:t>　　</a:t>
            </a:r>
            <a:r>
              <a:rPr dirty="0" err="1">
                <a:latin typeface="游明朝"/>
                <a:ea typeface="游明朝"/>
                <a:cs typeface="游明朝"/>
                <a:sym typeface="游明朝"/>
              </a:rPr>
              <a:t>共起の制約は存在しない。性の一致はない、性の接尾辞はない</a:t>
            </a:r>
            <a:r>
              <a:rPr lang="ja-JP" altLang="en-US" dirty="0">
                <a:latin typeface="游明朝"/>
                <a:ea typeface="游明朝"/>
                <a:cs typeface="游明朝"/>
                <a:sym typeface="游明朝"/>
              </a:rPr>
              <a:t>　</a:t>
            </a:r>
            <a:endParaRPr sz="2784" dirty="0"/>
          </a:p>
          <a:p>
            <a:pPr marL="0" lvl="1" indent="438911" defTabSz="877823">
              <a:lnSpc>
                <a:spcPct val="88000"/>
              </a:lnSpc>
              <a:spcBef>
                <a:spcPts val="300"/>
              </a:spcBef>
              <a:buSzTx/>
              <a:buNone/>
              <a:defRPr sz="1248" i="1">
                <a:solidFill>
                  <a:srgbClr val="000000"/>
                </a:solidFill>
                <a:latin typeface="Times New Roman"/>
                <a:ea typeface="Times New Roman"/>
                <a:cs typeface="Times New Roman"/>
                <a:sym typeface="Times New Roman"/>
              </a:defRPr>
            </a:pPr>
            <a:r>
              <a:rPr dirty="0"/>
              <a:t>ex. un </a:t>
            </a:r>
            <a:r>
              <a:rPr dirty="0" err="1"/>
              <a:t>mot</a:t>
            </a:r>
            <a:r>
              <a:rPr baseline="-25791" dirty="0" err="1"/>
              <a:t>m</a:t>
            </a:r>
            <a:r>
              <a:rPr dirty="0"/>
              <a:t> </a:t>
            </a:r>
            <a:r>
              <a:rPr dirty="0" err="1"/>
              <a:t>clé</a:t>
            </a:r>
            <a:r>
              <a:rPr baseline="-25791" dirty="0" err="1"/>
              <a:t>f</a:t>
            </a:r>
            <a:r>
              <a:rPr baseline="-25791" dirty="0"/>
              <a:t> </a:t>
            </a:r>
            <a:r>
              <a:rPr baseline="-25791" dirty="0">
                <a:latin typeface="游明朝"/>
                <a:ea typeface="游明朝"/>
                <a:cs typeface="游明朝"/>
                <a:sym typeface="游明朝"/>
              </a:rPr>
              <a:t>　</a:t>
            </a:r>
            <a:r>
              <a:rPr i="0" dirty="0">
                <a:latin typeface="游明朝"/>
                <a:ea typeface="游明朝"/>
                <a:cs typeface="游明朝"/>
                <a:sym typeface="游明朝"/>
              </a:rPr>
              <a:t>語</a:t>
            </a:r>
            <a:r>
              <a:rPr i="0" dirty="0"/>
              <a:t>-</a:t>
            </a:r>
            <a:r>
              <a:rPr i="0" dirty="0">
                <a:latin typeface="游明朝"/>
                <a:ea typeface="游明朝"/>
                <a:cs typeface="游明朝"/>
                <a:sym typeface="游明朝"/>
              </a:rPr>
              <a:t>鍵</a:t>
            </a:r>
            <a:r>
              <a:rPr i="0" dirty="0"/>
              <a:t>,</a:t>
            </a:r>
            <a:r>
              <a:rPr dirty="0"/>
              <a:t> </a:t>
            </a:r>
            <a:r>
              <a:rPr dirty="0">
                <a:latin typeface="游明朝"/>
                <a:ea typeface="游明朝"/>
                <a:cs typeface="游明朝"/>
                <a:sym typeface="游明朝"/>
              </a:rPr>
              <a:t>　</a:t>
            </a:r>
            <a:r>
              <a:rPr dirty="0" err="1"/>
              <a:t>l’année</a:t>
            </a:r>
            <a:r>
              <a:rPr baseline="-25791" dirty="0" err="1"/>
              <a:t>f</a:t>
            </a:r>
            <a:r>
              <a:rPr dirty="0"/>
              <a:t> </a:t>
            </a:r>
            <a:r>
              <a:rPr dirty="0" err="1"/>
              <a:t>record</a:t>
            </a:r>
            <a:r>
              <a:rPr baseline="-25791" dirty="0" err="1"/>
              <a:t>m</a:t>
            </a:r>
            <a:r>
              <a:rPr baseline="-25791" dirty="0">
                <a:latin typeface="游明朝"/>
                <a:ea typeface="游明朝"/>
                <a:cs typeface="游明朝"/>
                <a:sym typeface="游明朝"/>
              </a:rPr>
              <a:t>　</a:t>
            </a:r>
            <a:r>
              <a:rPr i="0" dirty="0">
                <a:latin typeface="游明朝"/>
                <a:ea typeface="游明朝"/>
                <a:cs typeface="游明朝"/>
                <a:sym typeface="游明朝"/>
              </a:rPr>
              <a:t>年</a:t>
            </a:r>
            <a:r>
              <a:rPr i="0" dirty="0"/>
              <a:t>-</a:t>
            </a:r>
            <a:r>
              <a:rPr i="0" dirty="0" err="1">
                <a:latin typeface="游明朝"/>
                <a:ea typeface="游明朝"/>
                <a:cs typeface="游明朝"/>
                <a:sym typeface="游明朝"/>
              </a:rPr>
              <a:t>記録</a:t>
            </a:r>
            <a:r>
              <a:rPr dirty="0"/>
              <a:t>, la </a:t>
            </a:r>
            <a:r>
              <a:rPr dirty="0" err="1"/>
              <a:t>femme</a:t>
            </a:r>
            <a:r>
              <a:rPr baseline="-25791" dirty="0" err="1"/>
              <a:t>f</a:t>
            </a:r>
            <a:r>
              <a:rPr dirty="0"/>
              <a:t>  </a:t>
            </a:r>
            <a:r>
              <a:rPr dirty="0" err="1"/>
              <a:t>soleil</a:t>
            </a:r>
            <a:r>
              <a:rPr baseline="-25791" dirty="0" err="1"/>
              <a:t>m</a:t>
            </a:r>
            <a:r>
              <a:rPr dirty="0" err="1"/>
              <a:t>,</a:t>
            </a:r>
            <a:r>
              <a:rPr i="0" dirty="0" err="1">
                <a:latin typeface="游明朝"/>
                <a:ea typeface="游明朝"/>
                <a:cs typeface="游明朝"/>
                <a:sym typeface="游明朝"/>
              </a:rPr>
              <a:t>女性</a:t>
            </a:r>
            <a:r>
              <a:rPr i="0" dirty="0" err="1"/>
              <a:t>-</a:t>
            </a:r>
            <a:r>
              <a:rPr i="0" dirty="0" err="1">
                <a:latin typeface="游明朝"/>
                <a:ea typeface="游明朝"/>
                <a:cs typeface="游明朝"/>
                <a:sym typeface="游明朝"/>
              </a:rPr>
              <a:t>太陽</a:t>
            </a:r>
            <a:r>
              <a:rPr i="0" dirty="0">
                <a:latin typeface="游明朝"/>
                <a:ea typeface="游明朝"/>
                <a:cs typeface="游明朝"/>
                <a:sym typeface="游明朝"/>
              </a:rPr>
              <a:t>、</a:t>
            </a:r>
            <a:r>
              <a:rPr i="0" dirty="0"/>
              <a:t> </a:t>
            </a:r>
            <a:r>
              <a:rPr dirty="0"/>
              <a:t>la </a:t>
            </a:r>
            <a:r>
              <a:rPr dirty="0" err="1"/>
              <a:t>femme</a:t>
            </a:r>
            <a:r>
              <a:rPr baseline="-25791" dirty="0" err="1"/>
              <a:t>f</a:t>
            </a:r>
            <a:r>
              <a:rPr dirty="0"/>
              <a:t>  </a:t>
            </a:r>
            <a:r>
              <a:rPr dirty="0" err="1"/>
              <a:t>lune</a:t>
            </a:r>
            <a:r>
              <a:rPr baseline="-25791" dirty="0" err="1"/>
              <a:t>f</a:t>
            </a:r>
            <a:r>
              <a:rPr dirty="0"/>
              <a:t> </a:t>
            </a:r>
            <a:r>
              <a:rPr dirty="0">
                <a:latin typeface="游明朝"/>
                <a:ea typeface="游明朝"/>
                <a:cs typeface="游明朝"/>
                <a:sym typeface="游明朝"/>
              </a:rPr>
              <a:t>　</a:t>
            </a:r>
            <a:r>
              <a:rPr i="0" dirty="0" err="1">
                <a:latin typeface="游明朝"/>
                <a:ea typeface="游明朝"/>
                <a:cs typeface="游明朝"/>
                <a:sym typeface="游明朝"/>
              </a:rPr>
              <a:t>女性ｰ月</a:t>
            </a:r>
            <a:endParaRPr sz="2784" dirty="0"/>
          </a:p>
          <a:p>
            <a:pPr marL="0" lvl="1" indent="438911" defTabSz="877823">
              <a:lnSpc>
                <a:spcPct val="88000"/>
              </a:lnSpc>
              <a:spcBef>
                <a:spcPts val="300"/>
              </a:spcBef>
              <a:buSzTx/>
              <a:buNone/>
              <a:defRPr sz="1248" i="1">
                <a:solidFill>
                  <a:srgbClr val="000000"/>
                </a:solidFill>
                <a:latin typeface="Times New Roman"/>
                <a:ea typeface="Times New Roman"/>
                <a:cs typeface="Times New Roman"/>
                <a:sym typeface="Times New Roman"/>
              </a:defRPr>
            </a:pPr>
            <a:r>
              <a:rPr dirty="0"/>
              <a:t>(Des mots </a:t>
            </a:r>
            <a:r>
              <a:rPr dirty="0" err="1"/>
              <a:t>clés</a:t>
            </a:r>
            <a:r>
              <a:rPr dirty="0"/>
              <a:t>, les </a:t>
            </a:r>
            <a:r>
              <a:rPr dirty="0" err="1"/>
              <a:t>villes</a:t>
            </a:r>
            <a:r>
              <a:rPr dirty="0"/>
              <a:t> </a:t>
            </a:r>
            <a:r>
              <a:rPr dirty="0" err="1"/>
              <a:t>phares</a:t>
            </a:r>
            <a:r>
              <a:rPr dirty="0"/>
              <a:t>)</a:t>
            </a:r>
            <a:endParaRPr lang="fr-CA" altLang="ja-JP" dirty="0"/>
          </a:p>
          <a:p>
            <a:pPr marL="0" lvl="1" indent="438911" defTabSz="877823">
              <a:lnSpc>
                <a:spcPct val="88000"/>
              </a:lnSpc>
              <a:spcBef>
                <a:spcPts val="300"/>
              </a:spcBef>
              <a:buSzTx/>
              <a:buNone/>
              <a:defRPr sz="1248" i="1">
                <a:solidFill>
                  <a:srgbClr val="000000"/>
                </a:solidFill>
                <a:latin typeface="Times New Roman"/>
                <a:ea typeface="Times New Roman"/>
                <a:cs typeface="Times New Roman"/>
                <a:sym typeface="Times New Roman"/>
              </a:defRPr>
            </a:pPr>
            <a:endParaRPr sz="2784" dirty="0">
              <a:latin typeface="Unistra D"/>
              <a:ea typeface="Unistra D"/>
              <a:cs typeface="Unistra D"/>
              <a:sym typeface="Unistra D"/>
            </a:endParaRPr>
          </a:p>
          <a:p>
            <a:pPr marL="252984" indent="-252984" defTabSz="877823">
              <a:lnSpc>
                <a:spcPct val="88000"/>
              </a:lnSpc>
              <a:spcBef>
                <a:spcPts val="300"/>
              </a:spcBef>
              <a:buSzTx/>
              <a:buNone/>
              <a:defRPr sz="1248">
                <a:solidFill>
                  <a:srgbClr val="000000"/>
                </a:solidFill>
                <a:latin typeface="Times New Roman"/>
                <a:ea typeface="Times New Roman"/>
                <a:cs typeface="Times New Roman"/>
                <a:sym typeface="Times New Roman"/>
              </a:defRPr>
            </a:pPr>
            <a:r>
              <a:rPr dirty="0"/>
              <a:t>(b) N + </a:t>
            </a:r>
            <a:r>
              <a:rPr dirty="0" err="1">
                <a:solidFill>
                  <a:srgbClr val="FF0000"/>
                </a:solidFill>
                <a:latin typeface="游明朝"/>
                <a:ea typeface="游明朝"/>
                <a:cs typeface="游明朝"/>
                <a:sym typeface="游明朝"/>
              </a:rPr>
              <a:t>人間名詞</a:t>
            </a:r>
            <a:r>
              <a:rPr dirty="0">
                <a:solidFill>
                  <a:srgbClr val="FF0000"/>
                </a:solidFill>
                <a:latin typeface="游明朝"/>
                <a:ea typeface="游明朝"/>
                <a:cs typeface="游明朝"/>
                <a:sym typeface="游明朝"/>
              </a:rPr>
              <a:t>　</a:t>
            </a:r>
            <a:r>
              <a:rPr dirty="0" err="1">
                <a:solidFill>
                  <a:srgbClr val="FF0000"/>
                </a:solidFill>
                <a:latin typeface="游明朝"/>
                <a:ea typeface="游明朝"/>
                <a:cs typeface="游明朝"/>
                <a:sym typeface="游明朝"/>
              </a:rPr>
              <a:t>性の接尾辞つき、形態的一致あり</a:t>
            </a:r>
            <a:r>
              <a:rPr dirty="0">
                <a:solidFill>
                  <a:srgbClr val="FF0000"/>
                </a:solidFill>
                <a:latin typeface="游明朝"/>
                <a:ea typeface="游明朝"/>
                <a:cs typeface="游明朝"/>
                <a:sym typeface="游明朝"/>
              </a:rPr>
              <a:t> </a:t>
            </a:r>
            <a:r>
              <a:rPr dirty="0"/>
              <a:t>(</a:t>
            </a:r>
            <a:r>
              <a:rPr dirty="0" err="1">
                <a:latin typeface="游明朝"/>
                <a:ea typeface="游明朝"/>
                <a:cs typeface="游明朝"/>
                <a:sym typeface="游明朝"/>
              </a:rPr>
              <a:t>一般に形容詞とされ、語尾は単純に形態的一致の問題であり、人間の性別とは</a:t>
            </a:r>
            <a:r>
              <a:rPr lang="ja-JP" altLang="en-US" dirty="0">
                <a:latin typeface="游明朝"/>
                <a:ea typeface="游明朝"/>
                <a:cs typeface="游明朝"/>
                <a:sym typeface="游明朝"/>
              </a:rPr>
              <a:t>無</a:t>
            </a:r>
            <a:r>
              <a:rPr dirty="0" err="1">
                <a:latin typeface="游明朝"/>
                <a:ea typeface="游明朝"/>
                <a:cs typeface="游明朝"/>
                <a:sym typeface="游明朝"/>
              </a:rPr>
              <a:t>関係と考えられ</a:t>
            </a:r>
            <a:r>
              <a:rPr lang="ja-JP" altLang="en-US" dirty="0">
                <a:latin typeface="游明朝"/>
                <a:ea typeface="游明朝"/>
                <a:cs typeface="游明朝"/>
                <a:sym typeface="游明朝"/>
              </a:rPr>
              <a:t>ることが多い</a:t>
            </a:r>
            <a:r>
              <a:rPr dirty="0">
                <a:latin typeface="游明朝"/>
                <a:ea typeface="游明朝"/>
                <a:cs typeface="游明朝"/>
                <a:sym typeface="游明朝"/>
              </a:rPr>
              <a:t>。</a:t>
            </a:r>
            <a:r>
              <a:rPr dirty="0" err="1">
                <a:latin typeface="游明朝"/>
                <a:ea typeface="游明朝"/>
                <a:cs typeface="游明朝"/>
                <a:sym typeface="游明朝"/>
              </a:rPr>
              <a:t>しかし</a:t>
            </a:r>
            <a:r>
              <a:rPr dirty="0">
                <a:latin typeface="游明朝"/>
                <a:ea typeface="游明朝"/>
                <a:cs typeface="游明朝"/>
                <a:sym typeface="游明朝"/>
              </a:rPr>
              <a:t>、「</a:t>
            </a:r>
            <a:r>
              <a:rPr dirty="0" err="1">
                <a:latin typeface="游明朝"/>
                <a:ea typeface="游明朝"/>
                <a:cs typeface="游明朝"/>
                <a:sym typeface="游明朝"/>
              </a:rPr>
              <a:t>ヨーロッパ」や「フランス」の派生語の</a:t>
            </a:r>
            <a:r>
              <a:rPr dirty="0" err="1"/>
              <a:t>européen</a:t>
            </a:r>
            <a:r>
              <a:rPr dirty="0" err="1">
                <a:latin typeface="游明朝"/>
                <a:ea typeface="游明朝"/>
                <a:cs typeface="游明朝"/>
                <a:sym typeface="游明朝"/>
              </a:rPr>
              <a:t>や</a:t>
            </a:r>
            <a:r>
              <a:rPr dirty="0" err="1"/>
              <a:t>français</a:t>
            </a:r>
            <a:r>
              <a:rPr dirty="0" err="1">
                <a:latin typeface="游明朝"/>
                <a:ea typeface="游明朝"/>
                <a:cs typeface="游明朝"/>
                <a:sym typeface="游明朝"/>
              </a:rPr>
              <a:t>とは別</a:t>
            </a:r>
            <a:r>
              <a:rPr dirty="0">
                <a:latin typeface="游明朝"/>
                <a:ea typeface="游明朝"/>
                <a:cs typeface="游明朝"/>
                <a:sym typeface="游明朝"/>
              </a:rPr>
              <a:t>。）</a:t>
            </a:r>
            <a:r>
              <a:rPr dirty="0"/>
              <a:t>ex. la </a:t>
            </a:r>
            <a:r>
              <a:rPr dirty="0" err="1"/>
              <a:t>rue</a:t>
            </a:r>
            <a:r>
              <a:rPr baseline="-25791" dirty="0" err="1"/>
              <a:t>f</a:t>
            </a:r>
            <a:r>
              <a:rPr dirty="0"/>
              <a:t>  </a:t>
            </a:r>
            <a:r>
              <a:rPr dirty="0" err="1"/>
              <a:t>piétonne</a:t>
            </a:r>
            <a:r>
              <a:rPr baseline="-25791" dirty="0" err="1"/>
              <a:t>f</a:t>
            </a:r>
            <a:r>
              <a:rPr dirty="0"/>
              <a:t>  </a:t>
            </a:r>
            <a:r>
              <a:rPr i="0" dirty="0" err="1">
                <a:latin typeface="游明朝"/>
                <a:ea typeface="游明朝"/>
                <a:cs typeface="游明朝"/>
                <a:sym typeface="游明朝"/>
              </a:rPr>
              <a:t>通り</a:t>
            </a:r>
            <a:r>
              <a:rPr i="0" dirty="0" err="1"/>
              <a:t>f-</a:t>
            </a:r>
            <a:r>
              <a:rPr i="0" dirty="0" err="1">
                <a:latin typeface="游明朝"/>
                <a:ea typeface="游明朝"/>
                <a:cs typeface="游明朝"/>
                <a:sym typeface="游明朝"/>
              </a:rPr>
              <a:t>歩行者</a:t>
            </a:r>
            <a:r>
              <a:rPr i="0" dirty="0" err="1"/>
              <a:t>f</a:t>
            </a:r>
            <a:r>
              <a:rPr i="0" dirty="0"/>
              <a:t>,  </a:t>
            </a:r>
            <a:r>
              <a:rPr dirty="0"/>
              <a:t>le </a:t>
            </a:r>
            <a:r>
              <a:rPr dirty="0" err="1"/>
              <a:t>passage</a:t>
            </a:r>
            <a:r>
              <a:rPr baseline="-25791" dirty="0" err="1"/>
              <a:t>m</a:t>
            </a:r>
            <a:r>
              <a:rPr dirty="0"/>
              <a:t> </a:t>
            </a:r>
            <a:r>
              <a:rPr dirty="0" err="1"/>
              <a:t>piéton</a:t>
            </a:r>
            <a:r>
              <a:rPr baseline="-25791" dirty="0" err="1"/>
              <a:t>m</a:t>
            </a:r>
            <a:r>
              <a:rPr baseline="-25791" dirty="0">
                <a:latin typeface="游明朝"/>
                <a:ea typeface="游明朝"/>
                <a:cs typeface="游明朝"/>
                <a:sym typeface="游明朝"/>
              </a:rPr>
              <a:t>　</a:t>
            </a:r>
            <a:r>
              <a:rPr i="0" dirty="0" err="1">
                <a:latin typeface="游明朝"/>
                <a:ea typeface="游明朝"/>
                <a:cs typeface="游明朝"/>
                <a:sym typeface="游明朝"/>
              </a:rPr>
              <a:t>通り道</a:t>
            </a:r>
            <a:r>
              <a:rPr i="0" dirty="0" err="1"/>
              <a:t>m-</a:t>
            </a:r>
            <a:r>
              <a:rPr i="0" dirty="0" err="1">
                <a:latin typeface="游明朝"/>
                <a:ea typeface="游明朝"/>
                <a:cs typeface="游明朝"/>
                <a:sym typeface="游明朝"/>
              </a:rPr>
              <a:t>歩行者</a:t>
            </a:r>
            <a:r>
              <a:rPr i="0" dirty="0" err="1"/>
              <a:t>m</a:t>
            </a:r>
            <a:r>
              <a:rPr i="0" dirty="0">
                <a:latin typeface="游明朝"/>
                <a:ea typeface="游明朝"/>
                <a:cs typeface="游明朝"/>
                <a:sym typeface="游明朝"/>
              </a:rPr>
              <a:t>、</a:t>
            </a:r>
            <a:r>
              <a:rPr dirty="0"/>
              <a:t> la </a:t>
            </a:r>
            <a:r>
              <a:rPr dirty="0" err="1"/>
              <a:t>résidence</a:t>
            </a:r>
            <a:r>
              <a:rPr baseline="-25791" dirty="0" err="1"/>
              <a:t>f</a:t>
            </a:r>
            <a:r>
              <a:rPr dirty="0"/>
              <a:t>  </a:t>
            </a:r>
            <a:r>
              <a:rPr dirty="0" err="1"/>
              <a:t>étudiante</a:t>
            </a:r>
            <a:r>
              <a:rPr baseline="-25791" dirty="0" err="1"/>
              <a:t>f</a:t>
            </a:r>
            <a:r>
              <a:rPr dirty="0"/>
              <a:t> </a:t>
            </a:r>
            <a:r>
              <a:rPr i="0" dirty="0">
                <a:latin typeface="游明朝"/>
                <a:ea typeface="游明朝"/>
                <a:cs typeface="游明朝"/>
                <a:sym typeface="游明朝"/>
              </a:rPr>
              <a:t>寮</a:t>
            </a:r>
            <a:r>
              <a:rPr i="0" dirty="0"/>
              <a:t>-</a:t>
            </a:r>
            <a:r>
              <a:rPr i="0" dirty="0" err="1">
                <a:latin typeface="游明朝"/>
                <a:ea typeface="游明朝"/>
                <a:cs typeface="游明朝"/>
                <a:sym typeface="游明朝"/>
              </a:rPr>
              <a:t>学生</a:t>
            </a:r>
            <a:r>
              <a:rPr i="0" dirty="0"/>
              <a:t>, </a:t>
            </a:r>
            <a:r>
              <a:rPr dirty="0"/>
              <a:t>le </a:t>
            </a:r>
            <a:r>
              <a:rPr dirty="0" err="1"/>
              <a:t>mouvement</a:t>
            </a:r>
            <a:r>
              <a:rPr baseline="-25791" dirty="0" err="1"/>
              <a:t>m</a:t>
            </a:r>
            <a:r>
              <a:rPr dirty="0"/>
              <a:t> </a:t>
            </a:r>
            <a:r>
              <a:rPr dirty="0" err="1"/>
              <a:t>étudiant</a:t>
            </a:r>
            <a:r>
              <a:rPr baseline="-25791" dirty="0" err="1"/>
              <a:t>m</a:t>
            </a:r>
            <a:r>
              <a:rPr dirty="0" err="1"/>
              <a:t>,</a:t>
            </a:r>
            <a:r>
              <a:rPr i="0" dirty="0" err="1">
                <a:latin typeface="游明朝"/>
                <a:ea typeface="游明朝"/>
                <a:cs typeface="游明朝"/>
                <a:sym typeface="游明朝"/>
              </a:rPr>
              <a:t>運動</a:t>
            </a:r>
            <a:r>
              <a:rPr i="0" dirty="0" err="1"/>
              <a:t>-</a:t>
            </a:r>
            <a:r>
              <a:rPr i="0" dirty="0" err="1">
                <a:latin typeface="游明朝"/>
                <a:ea typeface="游明朝"/>
                <a:cs typeface="游明朝"/>
                <a:sym typeface="游明朝"/>
              </a:rPr>
              <a:t>学生</a:t>
            </a:r>
            <a:r>
              <a:rPr i="0" dirty="0"/>
              <a:t>     </a:t>
            </a:r>
            <a:endParaRPr sz="863" dirty="0"/>
          </a:p>
          <a:p>
            <a:pPr marL="92964" indent="333755" defTabSz="877823">
              <a:lnSpc>
                <a:spcPct val="88000"/>
              </a:lnSpc>
              <a:spcBef>
                <a:spcPts val="300"/>
              </a:spcBef>
              <a:buSzTx/>
              <a:buNone/>
              <a:defRPr sz="1248">
                <a:solidFill>
                  <a:srgbClr val="000000"/>
                </a:solidFill>
                <a:latin typeface="Times New Roman"/>
                <a:ea typeface="Times New Roman"/>
                <a:cs typeface="Times New Roman"/>
                <a:sym typeface="Times New Roman"/>
              </a:defRPr>
            </a:pPr>
            <a:r>
              <a:rPr dirty="0"/>
              <a:t>  (</a:t>
            </a:r>
            <a:r>
              <a:rPr dirty="0" err="1"/>
              <a:t>l’UE</a:t>
            </a:r>
            <a:r>
              <a:rPr dirty="0"/>
              <a:t> (</a:t>
            </a:r>
            <a:r>
              <a:rPr dirty="0" err="1"/>
              <a:t>Union</a:t>
            </a:r>
            <a:r>
              <a:rPr baseline="-25791" dirty="0" err="1"/>
              <a:t>f</a:t>
            </a:r>
            <a:r>
              <a:rPr dirty="0"/>
              <a:t> </a:t>
            </a:r>
            <a:r>
              <a:rPr dirty="0" err="1"/>
              <a:t>Européenne</a:t>
            </a:r>
            <a:r>
              <a:rPr baseline="-25791" dirty="0" err="1"/>
              <a:t>f</a:t>
            </a:r>
            <a:r>
              <a:rPr dirty="0"/>
              <a:t>), la </a:t>
            </a:r>
            <a:r>
              <a:rPr dirty="0" err="1"/>
              <a:t>langue</a:t>
            </a:r>
            <a:r>
              <a:rPr i="1" baseline="-25791" dirty="0" err="1"/>
              <a:t>f</a:t>
            </a:r>
            <a:r>
              <a:rPr dirty="0"/>
              <a:t> </a:t>
            </a:r>
            <a:r>
              <a:rPr dirty="0" err="1"/>
              <a:t>française</a:t>
            </a:r>
            <a:r>
              <a:rPr i="1" baseline="-25791" dirty="0" err="1"/>
              <a:t>f</a:t>
            </a:r>
            <a:r>
              <a:rPr dirty="0"/>
              <a:t>) </a:t>
            </a:r>
            <a:endParaRPr sz="2784" i="1" dirty="0"/>
          </a:p>
          <a:p>
            <a:pPr marL="92964" indent="333755" defTabSz="877823">
              <a:lnSpc>
                <a:spcPct val="88000"/>
              </a:lnSpc>
              <a:spcBef>
                <a:spcPts val="300"/>
              </a:spcBef>
              <a:buSzTx/>
              <a:buNone/>
              <a:defRPr sz="2784" baseline="-25791">
                <a:latin typeface="Unistra D"/>
                <a:ea typeface="Unistra D"/>
                <a:cs typeface="Unistra D"/>
                <a:sym typeface="Unistra D"/>
              </a:defRPr>
            </a:pPr>
            <a:endParaRPr sz="2784" i="1" dirty="0"/>
          </a:p>
          <a:p>
            <a:pPr marL="0" indent="0" defTabSz="877823">
              <a:lnSpc>
                <a:spcPct val="88000"/>
              </a:lnSpc>
              <a:spcBef>
                <a:spcPts val="300"/>
              </a:spcBef>
              <a:buSzTx/>
              <a:buNone/>
              <a:defRPr sz="1248">
                <a:solidFill>
                  <a:srgbClr val="000000"/>
                </a:solidFill>
                <a:latin typeface="Times New Roman"/>
                <a:ea typeface="Times New Roman"/>
                <a:cs typeface="Times New Roman"/>
                <a:sym typeface="Times New Roman"/>
              </a:defRPr>
            </a:pPr>
            <a:r>
              <a:rPr dirty="0"/>
              <a:t>(c) N + </a:t>
            </a:r>
            <a:r>
              <a:rPr dirty="0" err="1">
                <a:solidFill>
                  <a:srgbClr val="FF0000"/>
                </a:solidFill>
                <a:latin typeface="游明朝"/>
                <a:ea typeface="游明朝"/>
                <a:cs typeface="游明朝"/>
                <a:sym typeface="游明朝"/>
              </a:rPr>
              <a:t>人間名詞（母、兄弟、姉妹、娘、王、女王</a:t>
            </a:r>
            <a:r>
              <a:rPr dirty="0">
                <a:solidFill>
                  <a:srgbClr val="FF0000"/>
                </a:solidFill>
                <a:latin typeface="游明朝"/>
                <a:ea typeface="游明朝"/>
                <a:cs typeface="游明朝"/>
                <a:sym typeface="游明朝"/>
              </a:rPr>
              <a:t>）　</a:t>
            </a:r>
            <a:r>
              <a:rPr dirty="0" err="1">
                <a:latin typeface="游明朝"/>
                <a:ea typeface="游明朝"/>
                <a:cs typeface="游明朝"/>
                <a:sym typeface="游明朝"/>
              </a:rPr>
              <a:t>性の</a:t>
            </a:r>
            <a:r>
              <a:rPr lang="ja-JP" altLang="en-US" dirty="0">
                <a:latin typeface="游明朝"/>
                <a:ea typeface="游明朝"/>
                <a:cs typeface="游明朝"/>
                <a:sym typeface="游明朝"/>
              </a:rPr>
              <a:t>派生・屈折</a:t>
            </a:r>
            <a:r>
              <a:rPr dirty="0" err="1">
                <a:latin typeface="游明朝"/>
                <a:ea typeface="游明朝"/>
                <a:cs typeface="游明朝"/>
                <a:sym typeface="游明朝"/>
              </a:rPr>
              <a:t>接尾辞なし、共起制限による一致あり</a:t>
            </a:r>
            <a:r>
              <a:rPr lang="ja-JP" altLang="en-US" dirty="0">
                <a:latin typeface="游明朝"/>
                <a:ea typeface="游明朝"/>
                <a:cs typeface="游明朝"/>
                <a:sym typeface="游明朝"/>
              </a:rPr>
              <a:t>　　例外はある。</a:t>
            </a:r>
            <a:endParaRPr lang="fr-CA" altLang="ja-JP" sz="2784" dirty="0">
              <a:latin typeface="Unistra D"/>
              <a:ea typeface="游明朝"/>
              <a:cs typeface="游明朝"/>
              <a:sym typeface="Unistra D"/>
            </a:endParaRPr>
          </a:p>
          <a:p>
            <a:pPr marL="0" indent="0" defTabSz="877823">
              <a:lnSpc>
                <a:spcPct val="88000"/>
              </a:lnSpc>
              <a:spcBef>
                <a:spcPts val="300"/>
              </a:spcBef>
              <a:buSzTx/>
              <a:buNone/>
              <a:defRPr sz="1248">
                <a:solidFill>
                  <a:srgbClr val="000000"/>
                </a:solidFill>
                <a:latin typeface="Times New Roman"/>
                <a:ea typeface="Times New Roman"/>
                <a:cs typeface="Times New Roman"/>
                <a:sym typeface="Times New Roman"/>
              </a:defRPr>
            </a:pPr>
            <a:r>
              <a:rPr dirty="0">
                <a:latin typeface="游明朝"/>
                <a:ea typeface="游明朝"/>
                <a:cs typeface="游明朝"/>
                <a:sym typeface="游明朝"/>
              </a:rPr>
              <a:t>　</a:t>
            </a:r>
            <a:r>
              <a:rPr dirty="0"/>
              <a:t>ex. la </a:t>
            </a:r>
            <a:r>
              <a:rPr dirty="0" err="1"/>
              <a:t>ville</a:t>
            </a:r>
            <a:r>
              <a:rPr baseline="-25791" dirty="0" err="1"/>
              <a:t>f</a:t>
            </a:r>
            <a:r>
              <a:rPr baseline="-25791" dirty="0"/>
              <a:t> </a:t>
            </a:r>
            <a:r>
              <a:rPr dirty="0" err="1"/>
              <a:t>sœur</a:t>
            </a:r>
            <a:r>
              <a:rPr baseline="-25791" dirty="0" err="1"/>
              <a:t>f</a:t>
            </a:r>
            <a:r>
              <a:rPr dirty="0"/>
              <a:t>,</a:t>
            </a:r>
            <a:r>
              <a:rPr dirty="0">
                <a:latin typeface="游明朝"/>
                <a:ea typeface="游明朝"/>
                <a:cs typeface="游明朝"/>
                <a:sym typeface="游明朝"/>
              </a:rPr>
              <a:t>　</a:t>
            </a:r>
            <a:r>
              <a:rPr i="0" dirty="0" err="1">
                <a:latin typeface="游明朝"/>
                <a:ea typeface="游明朝"/>
                <a:cs typeface="游明朝"/>
                <a:sym typeface="游明朝"/>
              </a:rPr>
              <a:t>都市</a:t>
            </a:r>
            <a:r>
              <a:rPr i="0" dirty="0" err="1"/>
              <a:t>-</a:t>
            </a:r>
            <a:r>
              <a:rPr i="0" dirty="0" err="1">
                <a:latin typeface="游明朝"/>
                <a:ea typeface="游明朝"/>
                <a:cs typeface="游明朝"/>
                <a:sym typeface="游明朝"/>
              </a:rPr>
              <a:t>姉妹（姉妹都市</a:t>
            </a:r>
            <a:r>
              <a:rPr i="0" dirty="0">
                <a:latin typeface="游明朝"/>
                <a:ea typeface="游明朝"/>
                <a:cs typeface="游明朝"/>
                <a:sym typeface="游明朝"/>
              </a:rPr>
              <a:t>）</a:t>
            </a:r>
            <a:r>
              <a:rPr dirty="0">
                <a:latin typeface="游明朝"/>
                <a:ea typeface="游明朝"/>
                <a:cs typeface="游明朝"/>
                <a:sym typeface="游明朝"/>
              </a:rPr>
              <a:t>、</a:t>
            </a:r>
            <a:r>
              <a:rPr dirty="0"/>
              <a:t> les </a:t>
            </a:r>
            <a:r>
              <a:rPr dirty="0" err="1"/>
              <a:t>pays</a:t>
            </a:r>
            <a:r>
              <a:rPr baseline="-25791" dirty="0" err="1"/>
              <a:t>m</a:t>
            </a:r>
            <a:r>
              <a:rPr dirty="0"/>
              <a:t> </a:t>
            </a:r>
            <a:r>
              <a:rPr dirty="0" err="1"/>
              <a:t>frères</a:t>
            </a:r>
            <a:r>
              <a:rPr baseline="-25791" dirty="0" err="1"/>
              <a:t>m</a:t>
            </a:r>
            <a:r>
              <a:rPr dirty="0" err="1"/>
              <a:t>,</a:t>
            </a:r>
            <a:r>
              <a:rPr i="0" dirty="0" err="1">
                <a:latin typeface="游明朝"/>
                <a:ea typeface="游明朝"/>
                <a:cs typeface="游明朝"/>
                <a:sym typeface="游明朝"/>
              </a:rPr>
              <a:t>国ー兄弟（兄弟国</a:t>
            </a:r>
            <a:r>
              <a:rPr i="0" dirty="0">
                <a:latin typeface="游明朝"/>
                <a:ea typeface="游明朝"/>
                <a:cs typeface="游明朝"/>
                <a:sym typeface="游明朝"/>
              </a:rPr>
              <a:t>）</a:t>
            </a:r>
            <a:r>
              <a:rPr i="0" dirty="0"/>
              <a:t> </a:t>
            </a:r>
            <a:r>
              <a:rPr dirty="0"/>
              <a:t>la </a:t>
            </a:r>
            <a:r>
              <a:rPr dirty="0" err="1"/>
              <a:t>science</a:t>
            </a:r>
            <a:r>
              <a:rPr baseline="-25791" dirty="0" err="1"/>
              <a:t>f</a:t>
            </a:r>
            <a:r>
              <a:rPr baseline="-25791" dirty="0"/>
              <a:t> </a:t>
            </a:r>
            <a:r>
              <a:rPr dirty="0" err="1"/>
              <a:t>reine</a:t>
            </a:r>
            <a:r>
              <a:rPr baseline="-25791" dirty="0" err="1"/>
              <a:t>f</a:t>
            </a:r>
            <a:r>
              <a:rPr dirty="0"/>
              <a:t>, </a:t>
            </a:r>
            <a:r>
              <a:rPr i="0" dirty="0" err="1">
                <a:latin typeface="游明朝"/>
                <a:ea typeface="游明朝"/>
                <a:cs typeface="游明朝"/>
                <a:sym typeface="游明朝"/>
              </a:rPr>
              <a:t>科学</a:t>
            </a:r>
            <a:r>
              <a:rPr i="0" dirty="0" err="1"/>
              <a:t>-</a:t>
            </a:r>
            <a:r>
              <a:rPr i="0" dirty="0" err="1">
                <a:latin typeface="游明朝"/>
                <a:ea typeface="游明朝"/>
                <a:cs typeface="游明朝"/>
                <a:sym typeface="游明朝"/>
              </a:rPr>
              <a:t>女王</a:t>
            </a:r>
            <a:r>
              <a:rPr dirty="0" err="1">
                <a:latin typeface="游明朝"/>
                <a:ea typeface="游明朝"/>
                <a:cs typeface="游明朝"/>
                <a:sym typeface="游明朝"/>
              </a:rPr>
              <a:t>（</a:t>
            </a:r>
            <a:r>
              <a:rPr i="0" dirty="0" err="1">
                <a:latin typeface="游明朝"/>
                <a:ea typeface="游明朝"/>
                <a:cs typeface="游明朝"/>
                <a:sym typeface="游明朝"/>
              </a:rPr>
              <a:t>最も重要な科学</a:t>
            </a:r>
            <a:r>
              <a:rPr i="0" dirty="0">
                <a:latin typeface="游明朝"/>
                <a:ea typeface="游明朝"/>
                <a:cs typeface="游明朝"/>
                <a:sym typeface="游明朝"/>
              </a:rPr>
              <a:t>）</a:t>
            </a:r>
            <a:r>
              <a:rPr i="0" dirty="0"/>
              <a:t> </a:t>
            </a:r>
            <a:endParaRPr lang="en-US" altLang="ja-JP" i="0" dirty="0"/>
          </a:p>
          <a:p>
            <a:pPr marL="0" indent="0" defTabSz="877823">
              <a:lnSpc>
                <a:spcPct val="88000"/>
              </a:lnSpc>
              <a:spcBef>
                <a:spcPts val="300"/>
              </a:spcBef>
              <a:buSzTx/>
              <a:buNone/>
              <a:defRPr sz="1248">
                <a:solidFill>
                  <a:srgbClr val="000000"/>
                </a:solidFill>
                <a:latin typeface="Times New Roman"/>
                <a:ea typeface="Times New Roman"/>
                <a:cs typeface="Times New Roman"/>
                <a:sym typeface="Times New Roman"/>
              </a:defRPr>
            </a:pPr>
            <a:r>
              <a:rPr lang="ja-JP" altLang="en-US" dirty="0"/>
              <a:t>　　　</a:t>
            </a:r>
            <a:r>
              <a:rPr dirty="0"/>
              <a:t>la </a:t>
            </a:r>
            <a:r>
              <a:rPr dirty="0" err="1"/>
              <a:t>langue</a:t>
            </a:r>
            <a:r>
              <a:rPr baseline="-25791" dirty="0" err="1"/>
              <a:t>f</a:t>
            </a:r>
            <a:r>
              <a:rPr dirty="0"/>
              <a:t> </a:t>
            </a:r>
            <a:r>
              <a:rPr dirty="0" err="1"/>
              <a:t>mère</a:t>
            </a:r>
            <a:r>
              <a:rPr baseline="-25791" dirty="0" err="1"/>
              <a:t>f</a:t>
            </a:r>
            <a:r>
              <a:rPr dirty="0"/>
              <a:t> </a:t>
            </a:r>
            <a:r>
              <a:rPr dirty="0">
                <a:latin typeface="游明朝"/>
                <a:ea typeface="游明朝"/>
                <a:cs typeface="游明朝"/>
                <a:sym typeface="游明朝"/>
              </a:rPr>
              <a:t>　</a:t>
            </a:r>
            <a:r>
              <a:rPr i="0" dirty="0" err="1">
                <a:latin typeface="游明朝"/>
                <a:ea typeface="游明朝"/>
                <a:cs typeface="游明朝"/>
                <a:sym typeface="游明朝"/>
              </a:rPr>
              <a:t>言語</a:t>
            </a:r>
            <a:r>
              <a:rPr i="0" dirty="0"/>
              <a:t>-</a:t>
            </a:r>
            <a:r>
              <a:rPr i="0" dirty="0">
                <a:latin typeface="游明朝"/>
                <a:ea typeface="游明朝"/>
                <a:cs typeface="游明朝"/>
                <a:sym typeface="游明朝"/>
              </a:rPr>
              <a:t>母</a:t>
            </a:r>
            <a:r>
              <a:rPr dirty="0">
                <a:latin typeface="游明朝"/>
                <a:ea typeface="游明朝"/>
                <a:cs typeface="游明朝"/>
                <a:sym typeface="游明朝"/>
              </a:rPr>
              <a:t>（</a:t>
            </a:r>
            <a:r>
              <a:rPr i="0" dirty="0">
                <a:latin typeface="游明朝"/>
                <a:ea typeface="游明朝"/>
                <a:cs typeface="游明朝"/>
                <a:sym typeface="游明朝"/>
              </a:rPr>
              <a:t>（</a:t>
            </a:r>
            <a:r>
              <a:rPr i="0" dirty="0" err="1">
                <a:latin typeface="游明朝"/>
                <a:ea typeface="游明朝"/>
                <a:cs typeface="游明朝"/>
                <a:sym typeface="游明朝"/>
              </a:rPr>
              <a:t>母である言語</a:t>
            </a:r>
            <a:r>
              <a:rPr i="0" dirty="0">
                <a:latin typeface="游明朝"/>
                <a:ea typeface="游明朝"/>
                <a:cs typeface="游明朝"/>
                <a:sym typeface="游明朝"/>
              </a:rPr>
              <a:t>）</a:t>
            </a:r>
            <a:r>
              <a:rPr i="0" dirty="0"/>
              <a:t>  </a:t>
            </a:r>
            <a:endParaRPr sz="863" dirty="0"/>
          </a:p>
          <a:p>
            <a:pPr marL="173735" indent="172212" defTabSz="877823">
              <a:lnSpc>
                <a:spcPct val="88000"/>
              </a:lnSpc>
              <a:spcBef>
                <a:spcPts val="300"/>
              </a:spcBef>
              <a:buSzTx/>
              <a:buNone/>
              <a:defRPr sz="1248" i="1">
                <a:solidFill>
                  <a:srgbClr val="000000"/>
                </a:solidFill>
                <a:latin typeface="Times New Roman"/>
                <a:ea typeface="Times New Roman"/>
                <a:cs typeface="Times New Roman"/>
                <a:sym typeface="Times New Roman"/>
              </a:defRPr>
            </a:pPr>
            <a:r>
              <a:rPr dirty="0"/>
              <a:t>      *la </a:t>
            </a:r>
            <a:r>
              <a:rPr dirty="0" err="1"/>
              <a:t>ville</a:t>
            </a:r>
            <a:r>
              <a:rPr baseline="-25791" dirty="0" err="1"/>
              <a:t>f</a:t>
            </a:r>
            <a:r>
              <a:rPr dirty="0"/>
              <a:t>  </a:t>
            </a:r>
            <a:r>
              <a:rPr dirty="0" err="1"/>
              <a:t>frère</a:t>
            </a:r>
            <a:r>
              <a:rPr baseline="-25791" dirty="0" err="1"/>
              <a:t>m</a:t>
            </a:r>
            <a:r>
              <a:rPr dirty="0"/>
              <a:t>, *les </a:t>
            </a:r>
            <a:r>
              <a:rPr dirty="0" err="1"/>
              <a:t>pays</a:t>
            </a:r>
            <a:r>
              <a:rPr baseline="-25791" dirty="0" err="1"/>
              <a:t>m</a:t>
            </a:r>
            <a:r>
              <a:rPr dirty="0"/>
              <a:t> </a:t>
            </a:r>
            <a:r>
              <a:rPr dirty="0" err="1"/>
              <a:t>sœurs</a:t>
            </a:r>
            <a:r>
              <a:rPr baseline="-25791" dirty="0" err="1"/>
              <a:t>f</a:t>
            </a:r>
            <a:r>
              <a:rPr dirty="0"/>
              <a:t> , *les </a:t>
            </a:r>
            <a:r>
              <a:rPr dirty="0" err="1"/>
              <a:t>nations</a:t>
            </a:r>
            <a:r>
              <a:rPr baseline="-25791" dirty="0" err="1"/>
              <a:t>f</a:t>
            </a:r>
            <a:r>
              <a:rPr dirty="0"/>
              <a:t> </a:t>
            </a:r>
            <a:r>
              <a:rPr dirty="0" err="1"/>
              <a:t>frères</a:t>
            </a:r>
            <a:r>
              <a:rPr baseline="-25791" dirty="0" err="1"/>
              <a:t>m</a:t>
            </a:r>
            <a:r>
              <a:rPr dirty="0"/>
              <a:t>,,  *la </a:t>
            </a:r>
            <a:r>
              <a:rPr dirty="0" err="1"/>
              <a:t>science</a:t>
            </a:r>
            <a:r>
              <a:rPr baseline="-25791" dirty="0" err="1"/>
              <a:t>f</a:t>
            </a:r>
            <a:r>
              <a:rPr dirty="0"/>
              <a:t>  </a:t>
            </a:r>
            <a:r>
              <a:rPr dirty="0" err="1"/>
              <a:t>roi</a:t>
            </a:r>
            <a:r>
              <a:rPr baseline="-25791" dirty="0" err="1"/>
              <a:t>m</a:t>
            </a:r>
            <a:r>
              <a:rPr dirty="0"/>
              <a:t>, *la </a:t>
            </a:r>
            <a:r>
              <a:rPr dirty="0" err="1"/>
              <a:t>langue</a:t>
            </a:r>
            <a:r>
              <a:rPr baseline="-25791" dirty="0" err="1"/>
              <a:t>f</a:t>
            </a:r>
            <a:r>
              <a:rPr dirty="0"/>
              <a:t>  </a:t>
            </a:r>
            <a:r>
              <a:rPr dirty="0" err="1"/>
              <a:t>père</a:t>
            </a:r>
            <a:r>
              <a:rPr baseline="-25791" dirty="0" err="1"/>
              <a:t>m</a:t>
            </a:r>
            <a:r>
              <a:rPr dirty="0"/>
              <a:t> </a:t>
            </a:r>
            <a:endParaRPr lang="en-US" altLang="ja-JP" dirty="0"/>
          </a:p>
          <a:p>
            <a:pPr marL="173735" indent="172212" defTabSz="877823">
              <a:lnSpc>
                <a:spcPct val="88000"/>
              </a:lnSpc>
              <a:spcBef>
                <a:spcPts val="300"/>
              </a:spcBef>
              <a:buSzTx/>
              <a:buNone/>
              <a:defRPr sz="1248" i="1">
                <a:solidFill>
                  <a:srgbClr val="000000"/>
                </a:solidFill>
                <a:latin typeface="Times New Roman"/>
                <a:ea typeface="Times New Roman"/>
                <a:cs typeface="Times New Roman"/>
                <a:sym typeface="Times New Roman"/>
              </a:defRPr>
            </a:pPr>
            <a:endParaRPr lang="en-US" altLang="ja-JP" dirty="0"/>
          </a:p>
          <a:p>
            <a:pPr marL="173735" indent="172212" defTabSz="877823">
              <a:lnSpc>
                <a:spcPct val="88000"/>
              </a:lnSpc>
              <a:spcBef>
                <a:spcPts val="300"/>
              </a:spcBef>
              <a:buSzTx/>
              <a:buNone/>
              <a:defRPr sz="1248" i="1">
                <a:solidFill>
                  <a:srgbClr val="000000"/>
                </a:solidFill>
                <a:latin typeface="Times New Roman"/>
                <a:ea typeface="Times New Roman"/>
                <a:cs typeface="Times New Roman"/>
                <a:sym typeface="Times New Roman"/>
              </a:defRPr>
            </a:pPr>
            <a:r>
              <a:rPr lang="en-GB" altLang="ja-JP" dirty="0"/>
              <a:t>    </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タイトル 1"/>
          <p:cNvSpPr txBox="1">
            <a:spLocks noGrp="1"/>
          </p:cNvSpPr>
          <p:nvPr>
            <p:ph type="title"/>
          </p:nvPr>
        </p:nvSpPr>
        <p:spPr>
          <a:xfrm>
            <a:off x="1251677" y="325234"/>
            <a:ext cx="9989348" cy="1903617"/>
          </a:xfrm>
          <a:prstGeom prst="rect">
            <a:avLst/>
          </a:prstGeom>
        </p:spPr>
        <p:txBody>
          <a:bodyPr>
            <a:normAutofit fontScale="90000"/>
          </a:bodyPr>
          <a:lstStyle/>
          <a:p>
            <a:pPr defTabSz="832104">
              <a:defRPr sz="4095" spc="182"/>
            </a:pPr>
            <a:r>
              <a:rPr lang="fr-CA" dirty="0"/>
              <a:t>Vie étudiante, </a:t>
            </a:r>
            <a:r>
              <a:rPr lang="en-US" dirty="0"/>
              <a:t>V</a:t>
            </a:r>
            <a:r>
              <a:rPr dirty="0"/>
              <a:t>ille </a:t>
            </a:r>
            <a:r>
              <a:rPr dirty="0" err="1"/>
              <a:t>soeur</a:t>
            </a:r>
            <a:br>
              <a:rPr dirty="0"/>
            </a:br>
            <a:r>
              <a:rPr lang="ja-JP" altLang="en-US" sz="4400" spc="182" dirty="0">
                <a:latin typeface="+mn-lt"/>
                <a:ea typeface="+mn-ea"/>
                <a:cs typeface="+mn-cs"/>
                <a:sym typeface="Helvetica"/>
              </a:rPr>
              <a:t>人間名詞の形容詞化の可能性</a:t>
            </a:r>
            <a:r>
              <a:rPr dirty="0">
                <a:latin typeface="+mn-lt"/>
                <a:ea typeface="+mn-ea"/>
                <a:cs typeface="+mn-cs"/>
                <a:sym typeface="Helvetica"/>
              </a:rPr>
              <a:t>（</a:t>
            </a:r>
            <a:r>
              <a:rPr dirty="0" err="1">
                <a:latin typeface="+mn-lt"/>
                <a:ea typeface="+mn-ea"/>
                <a:cs typeface="+mn-cs"/>
                <a:sym typeface="Helvetica"/>
              </a:rPr>
              <a:t>フランス語</a:t>
            </a:r>
            <a:r>
              <a:rPr dirty="0">
                <a:latin typeface="+mn-lt"/>
                <a:ea typeface="+mn-ea"/>
                <a:cs typeface="+mn-cs"/>
                <a:sym typeface="Helvetica"/>
              </a:rPr>
              <a:t>）</a:t>
            </a:r>
            <a:br>
              <a:rPr dirty="0">
                <a:latin typeface="+mn-lt"/>
                <a:ea typeface="+mn-ea"/>
                <a:cs typeface="+mn-cs"/>
                <a:sym typeface="Helvetica"/>
              </a:rPr>
            </a:br>
            <a:endParaRPr sz="3276" spc="182" dirty="0">
              <a:latin typeface="+mn-lt"/>
              <a:ea typeface="+mn-ea"/>
              <a:cs typeface="+mn-cs"/>
              <a:sym typeface="Helvetica"/>
            </a:endParaRPr>
          </a:p>
        </p:txBody>
      </p:sp>
      <p:sp>
        <p:nvSpPr>
          <p:cNvPr id="283" name="コンテンツ プレースホルダー 8"/>
          <p:cNvSpPr txBox="1">
            <a:spLocks noGrp="1"/>
          </p:cNvSpPr>
          <p:nvPr>
            <p:ph type="body" idx="1"/>
          </p:nvPr>
        </p:nvSpPr>
        <p:spPr>
          <a:xfrm>
            <a:off x="1251677" y="2000250"/>
            <a:ext cx="10281955" cy="4532516"/>
          </a:xfrm>
          <a:prstGeom prst="rect">
            <a:avLst/>
          </a:prstGeom>
        </p:spPr>
        <p:txBody>
          <a:bodyPr>
            <a:normAutofit fontScale="92500" lnSpcReduction="10000"/>
          </a:bodyPr>
          <a:lstStyle/>
          <a:p>
            <a:pPr marL="214884" indent="-214884" defTabSz="859536">
              <a:lnSpc>
                <a:spcPct val="88000"/>
              </a:lnSpc>
              <a:spcBef>
                <a:spcPts val="600"/>
              </a:spcBef>
              <a:defRPr sz="1598"/>
            </a:pPr>
            <a:r>
              <a:rPr lang="fr-CA" altLang="ja-JP" i="1" dirty="0"/>
              <a:t>Le Monde </a:t>
            </a:r>
            <a:r>
              <a:rPr lang="fr-CA" altLang="ja-JP" dirty="0" err="1"/>
              <a:t>2grammes</a:t>
            </a:r>
            <a:r>
              <a:rPr lang="ja-JP" altLang="en-US" dirty="0"/>
              <a:t>リスト</a:t>
            </a:r>
            <a:endParaRPr lang="en-US" altLang="ja-JP" dirty="0"/>
          </a:p>
          <a:p>
            <a:pPr defTabSz="859536">
              <a:lnSpc>
                <a:spcPct val="88000"/>
              </a:lnSpc>
              <a:spcBef>
                <a:spcPts val="600"/>
              </a:spcBef>
              <a:buFont typeface="Wingdings" panose="05000000000000000000" pitchFamily="2" charset="2"/>
              <a:buChar char="l"/>
              <a:defRPr sz="1598"/>
            </a:pPr>
            <a:r>
              <a:rPr dirty="0"/>
              <a:t>&lt;</a:t>
            </a:r>
            <a:r>
              <a:rPr dirty="0" err="1"/>
              <a:t>非人間名詞</a:t>
            </a:r>
            <a:r>
              <a:rPr dirty="0"/>
              <a:t> </a:t>
            </a:r>
            <a:r>
              <a:rPr lang="ja-JP" altLang="en-US" dirty="0"/>
              <a:t>（</a:t>
            </a:r>
            <a:r>
              <a:rPr lang="en-US" dirty="0" err="1"/>
              <a:t>cit</a:t>
            </a:r>
            <a:r>
              <a:rPr lang="fr-CA" dirty="0"/>
              <a:t>é, vie </a:t>
            </a:r>
            <a:r>
              <a:rPr lang="ja-JP" altLang="en-US" dirty="0"/>
              <a:t>など）</a:t>
            </a:r>
            <a:r>
              <a:rPr dirty="0"/>
              <a:t>+ </a:t>
            </a:r>
            <a:r>
              <a:rPr dirty="0" err="1"/>
              <a:t>人間名詞+接尾辞</a:t>
            </a:r>
            <a:r>
              <a:rPr dirty="0"/>
              <a:t>&gt; </a:t>
            </a:r>
            <a:r>
              <a:rPr lang="fr-CA" altLang="ja-JP" dirty="0"/>
              <a:t> : </a:t>
            </a:r>
            <a:r>
              <a:rPr lang="ja-JP" altLang="en-US" dirty="0"/>
              <a:t>多くは関係形容詞</a:t>
            </a:r>
            <a:endParaRPr dirty="0"/>
          </a:p>
          <a:p>
            <a:pPr marL="1074419" lvl="2" indent="-214884" defTabSz="859536">
              <a:lnSpc>
                <a:spcPct val="88000"/>
              </a:lnSpc>
              <a:spcBef>
                <a:spcPts val="600"/>
              </a:spcBef>
              <a:defRPr sz="1222"/>
            </a:pPr>
            <a:r>
              <a:rPr sz="1400" dirty="0" err="1"/>
              <a:t>可能</a:t>
            </a:r>
            <a:r>
              <a:rPr sz="1400" dirty="0"/>
              <a:t> : </a:t>
            </a:r>
            <a:r>
              <a:rPr sz="1400" i="1" dirty="0" err="1"/>
              <a:t>acheteur</a:t>
            </a:r>
            <a:r>
              <a:rPr lang="en-GB" altLang="ja-JP" sz="1400" i="1" dirty="0"/>
              <a:t>(</a:t>
            </a:r>
            <a:r>
              <a:rPr lang="en-GB" altLang="ja-JP" sz="1400" i="1" dirty="0" err="1"/>
              <a:t>adj</a:t>
            </a:r>
            <a:r>
              <a:rPr lang="en-GB" altLang="ja-JP" sz="1400" i="1" dirty="0"/>
              <a:t>)</a:t>
            </a:r>
            <a:r>
              <a:rPr sz="1400" i="1" dirty="0"/>
              <a:t>, </a:t>
            </a:r>
            <a:r>
              <a:rPr sz="1400" i="1" dirty="0" err="1"/>
              <a:t>serveur</a:t>
            </a:r>
            <a:r>
              <a:rPr sz="1400" i="1" dirty="0"/>
              <a:t>, </a:t>
            </a:r>
            <a:r>
              <a:rPr sz="1400" i="1" dirty="0" err="1"/>
              <a:t>conducteur</a:t>
            </a:r>
            <a:r>
              <a:rPr lang="en-GB" altLang="ja-JP" sz="1400" i="1" dirty="0"/>
              <a:t>(</a:t>
            </a:r>
            <a:r>
              <a:rPr lang="en-GB" altLang="ja-JP" sz="1400" i="1" dirty="0" err="1"/>
              <a:t>adj</a:t>
            </a:r>
            <a:r>
              <a:rPr lang="en-GB" altLang="ja-JP" sz="1400" i="1" dirty="0"/>
              <a:t>)</a:t>
            </a:r>
            <a:r>
              <a:rPr sz="1400" i="1" dirty="0"/>
              <a:t>, </a:t>
            </a:r>
            <a:r>
              <a:rPr sz="1400" i="1" dirty="0" err="1"/>
              <a:t>directeur</a:t>
            </a:r>
            <a:r>
              <a:rPr lang="en-GB" altLang="ja-JP" sz="1400" i="1" dirty="0"/>
              <a:t>(</a:t>
            </a:r>
            <a:r>
              <a:rPr lang="en-GB" altLang="ja-JP" sz="1400" i="1" dirty="0" err="1"/>
              <a:t>adj</a:t>
            </a:r>
            <a:r>
              <a:rPr lang="en-GB" altLang="ja-JP" sz="1400" i="1" dirty="0"/>
              <a:t>)</a:t>
            </a:r>
            <a:r>
              <a:rPr sz="1400" i="1" dirty="0"/>
              <a:t>, douanier</a:t>
            </a:r>
            <a:r>
              <a:rPr lang="en-GB" altLang="ja-JP" sz="1400" i="1" dirty="0"/>
              <a:t>(</a:t>
            </a:r>
            <a:r>
              <a:rPr lang="en-GB" altLang="ja-JP" sz="1400" i="1" dirty="0" err="1"/>
              <a:t>adj</a:t>
            </a:r>
            <a:r>
              <a:rPr lang="en-GB" altLang="ja-JP" sz="1400" i="1" dirty="0"/>
              <a:t>)</a:t>
            </a:r>
            <a:r>
              <a:rPr sz="1400" i="1" dirty="0"/>
              <a:t>, financier</a:t>
            </a:r>
            <a:r>
              <a:rPr lang="en-GB" altLang="ja-JP" sz="1400" i="1" dirty="0"/>
              <a:t>(</a:t>
            </a:r>
            <a:r>
              <a:rPr lang="en-GB" altLang="ja-JP" sz="1400" i="1" dirty="0" err="1"/>
              <a:t>adj</a:t>
            </a:r>
            <a:r>
              <a:rPr lang="en-GB" altLang="ja-JP" sz="1400" i="1" dirty="0"/>
              <a:t>)</a:t>
            </a:r>
            <a:r>
              <a:rPr sz="1400" i="1" dirty="0"/>
              <a:t>, </a:t>
            </a:r>
            <a:r>
              <a:rPr sz="1400" i="1" dirty="0" err="1"/>
              <a:t>ouvrier</a:t>
            </a:r>
            <a:r>
              <a:rPr lang="en-GB" altLang="ja-JP" sz="1400" i="1" dirty="0"/>
              <a:t>(</a:t>
            </a:r>
            <a:r>
              <a:rPr lang="en-GB" altLang="ja-JP" sz="1400" i="1" dirty="0" err="1"/>
              <a:t>adj</a:t>
            </a:r>
            <a:r>
              <a:rPr lang="en-GB" altLang="ja-JP" sz="1400" i="1" dirty="0"/>
              <a:t>) </a:t>
            </a:r>
            <a:r>
              <a:rPr sz="1400" i="1" dirty="0"/>
              <a:t>, </a:t>
            </a:r>
            <a:r>
              <a:rPr sz="1400" i="1" dirty="0" err="1"/>
              <a:t>papetier</a:t>
            </a:r>
            <a:r>
              <a:rPr lang="en-GB" altLang="ja-JP" sz="1400" i="1" dirty="0"/>
              <a:t> (</a:t>
            </a:r>
            <a:r>
              <a:rPr lang="en-GB" altLang="ja-JP" sz="1400" i="1" dirty="0" err="1"/>
              <a:t>adj</a:t>
            </a:r>
            <a:r>
              <a:rPr lang="en-GB" altLang="ja-JP" sz="1400" i="1" dirty="0"/>
              <a:t>)</a:t>
            </a:r>
            <a:r>
              <a:rPr sz="1400" i="1" dirty="0"/>
              <a:t>, </a:t>
            </a:r>
            <a:r>
              <a:rPr sz="1400" i="1" dirty="0" err="1"/>
              <a:t>laitier</a:t>
            </a:r>
            <a:r>
              <a:rPr lang="en-GB" altLang="ja-JP" sz="1400" i="1" dirty="0"/>
              <a:t> (</a:t>
            </a:r>
            <a:r>
              <a:rPr lang="en-GB" altLang="ja-JP" sz="1400" i="1" dirty="0" err="1"/>
              <a:t>adj</a:t>
            </a:r>
            <a:r>
              <a:rPr lang="en-GB" altLang="ja-JP" sz="1400" i="1" dirty="0"/>
              <a:t>)</a:t>
            </a:r>
            <a:r>
              <a:rPr sz="1400" i="1" dirty="0"/>
              <a:t>, </a:t>
            </a:r>
            <a:r>
              <a:rPr sz="1400" i="1" dirty="0" err="1"/>
              <a:t>commerçant</a:t>
            </a:r>
            <a:r>
              <a:rPr lang="fr-FR" sz="1400" i="1" dirty="0"/>
              <a:t>(adj)</a:t>
            </a:r>
            <a:r>
              <a:rPr sz="1400" i="1" dirty="0"/>
              <a:t>,</a:t>
            </a:r>
            <a:r>
              <a:rPr sz="1400" dirty="0"/>
              <a:t> </a:t>
            </a:r>
            <a:r>
              <a:rPr sz="1400" i="1" dirty="0"/>
              <a:t>bourgeois</a:t>
            </a:r>
            <a:r>
              <a:rPr lang="fr-CA" altLang="ja-JP" sz="1400" i="1" dirty="0"/>
              <a:t>(adj)</a:t>
            </a:r>
            <a:r>
              <a:rPr sz="1400" i="1" dirty="0"/>
              <a:t>, </a:t>
            </a:r>
            <a:r>
              <a:rPr sz="1400" i="1" dirty="0" err="1"/>
              <a:t>candidat</a:t>
            </a:r>
            <a:r>
              <a:rPr sz="1400" i="1" dirty="0"/>
              <a:t>, </a:t>
            </a:r>
            <a:r>
              <a:rPr sz="1400" i="1" dirty="0" err="1"/>
              <a:t>cheminot</a:t>
            </a:r>
            <a:r>
              <a:rPr sz="1400" i="1" dirty="0"/>
              <a:t>, </a:t>
            </a:r>
            <a:r>
              <a:rPr sz="1400" i="1" dirty="0" err="1"/>
              <a:t>marchand</a:t>
            </a:r>
            <a:r>
              <a:rPr lang="en-GB" altLang="ja-JP" sz="1400" i="1" dirty="0"/>
              <a:t>(</a:t>
            </a:r>
            <a:r>
              <a:rPr lang="en-GB" altLang="ja-JP" sz="1400" i="1" dirty="0" err="1"/>
              <a:t>adj</a:t>
            </a:r>
            <a:r>
              <a:rPr lang="en-GB" altLang="ja-JP" sz="1400" i="1" dirty="0"/>
              <a:t>)</a:t>
            </a:r>
            <a:r>
              <a:rPr sz="1400" i="1" dirty="0"/>
              <a:t>, </a:t>
            </a:r>
            <a:r>
              <a:rPr lang="fr-CA" sz="1400" i="1" dirty="0"/>
              <a:t>ami(adj), </a:t>
            </a:r>
            <a:r>
              <a:rPr sz="1400" i="1" dirty="0" err="1"/>
              <a:t>ennemi</a:t>
            </a:r>
            <a:r>
              <a:rPr sz="1400" i="1" dirty="0"/>
              <a:t>, champio</a:t>
            </a:r>
            <a:r>
              <a:rPr lang="en-US" sz="1400" i="1" dirty="0"/>
              <a:t>n, </a:t>
            </a:r>
            <a:r>
              <a:rPr lang="fr-FR" altLang="ja-JP" sz="1400" i="1" dirty="0"/>
              <a:t>cousin(e)</a:t>
            </a:r>
            <a:endParaRPr lang="en-US" altLang="ja-JP" sz="1400" dirty="0"/>
          </a:p>
          <a:p>
            <a:pPr marL="1074419" lvl="2" indent="-214884" defTabSz="859536">
              <a:lnSpc>
                <a:spcPct val="88000"/>
              </a:lnSpc>
              <a:spcBef>
                <a:spcPts val="600"/>
              </a:spcBef>
              <a:defRPr sz="1222"/>
            </a:pPr>
            <a:r>
              <a:rPr lang="fr-CA" altLang="ja-JP" sz="1400" dirty="0"/>
              <a:t>adj</a:t>
            </a:r>
            <a:r>
              <a:rPr lang="ja-JP" altLang="en-US" sz="1400" dirty="0"/>
              <a:t>に分類</a:t>
            </a:r>
            <a:r>
              <a:rPr lang="fr-CA" altLang="ja-JP" sz="1400" dirty="0"/>
              <a:t>(</a:t>
            </a:r>
            <a:r>
              <a:rPr lang="fr-CA" altLang="ja-JP" sz="1400" dirty="0" err="1"/>
              <a:t>treetagger</a:t>
            </a:r>
            <a:r>
              <a:rPr lang="en-GB" altLang="ja-JP" sz="1400" dirty="0"/>
              <a:t>) </a:t>
            </a:r>
            <a:endParaRPr sz="1400" dirty="0"/>
          </a:p>
          <a:p>
            <a:pPr marL="1074419" lvl="2" indent="-214884" defTabSz="859536">
              <a:lnSpc>
                <a:spcPct val="88000"/>
              </a:lnSpc>
              <a:spcBef>
                <a:spcPts val="600"/>
              </a:spcBef>
              <a:defRPr sz="1222"/>
            </a:pPr>
            <a:r>
              <a:rPr dirty="0" err="1"/>
              <a:t>困難</a:t>
            </a:r>
            <a:r>
              <a:rPr dirty="0"/>
              <a:t> </a:t>
            </a:r>
            <a:r>
              <a:rPr sz="1800" dirty="0"/>
              <a:t>: </a:t>
            </a:r>
            <a:r>
              <a:rPr sz="1800" i="1" dirty="0"/>
              <a:t>danseur, entrepreneur, coiffeur, </a:t>
            </a:r>
            <a:r>
              <a:rPr sz="1800" i="1" dirty="0" err="1"/>
              <a:t>agriculteur</a:t>
            </a:r>
            <a:r>
              <a:rPr sz="1800" i="1" dirty="0"/>
              <a:t>, </a:t>
            </a:r>
            <a:r>
              <a:rPr sz="1800" i="1" dirty="0" err="1"/>
              <a:t>traducteur</a:t>
            </a:r>
            <a:r>
              <a:rPr sz="1800" i="1" dirty="0"/>
              <a:t>, </a:t>
            </a:r>
            <a:r>
              <a:rPr sz="1800" i="1" dirty="0" err="1"/>
              <a:t>auditeur</a:t>
            </a:r>
            <a:r>
              <a:rPr sz="1800" i="1" dirty="0"/>
              <a:t>, </a:t>
            </a:r>
            <a:r>
              <a:rPr sz="1800" i="1" dirty="0" err="1"/>
              <a:t>lecteur</a:t>
            </a:r>
            <a:r>
              <a:rPr sz="1800" i="1" dirty="0"/>
              <a:t>, </a:t>
            </a:r>
            <a:r>
              <a:rPr sz="1800" i="1" dirty="0" err="1"/>
              <a:t>instituteur</a:t>
            </a:r>
            <a:r>
              <a:rPr sz="1800" i="1" dirty="0"/>
              <a:t>, </a:t>
            </a:r>
            <a:r>
              <a:rPr sz="1800" i="1" dirty="0" err="1"/>
              <a:t>cuisinier</a:t>
            </a:r>
            <a:r>
              <a:rPr sz="1800" i="1" dirty="0"/>
              <a:t>, </a:t>
            </a:r>
            <a:r>
              <a:rPr sz="1800" i="1" dirty="0" err="1"/>
              <a:t>pharmacien</a:t>
            </a:r>
            <a:r>
              <a:rPr sz="1800" i="1" dirty="0"/>
              <a:t>, artisan, avocat, </a:t>
            </a:r>
            <a:r>
              <a:rPr sz="1800" i="1" dirty="0" err="1"/>
              <a:t>ingénieur</a:t>
            </a:r>
            <a:r>
              <a:rPr sz="1800" i="1" dirty="0"/>
              <a:t>, maire</a:t>
            </a:r>
            <a:r>
              <a:rPr lang="en-GB" altLang="ja-JP" sz="1800" i="1" dirty="0"/>
              <a:t> </a:t>
            </a:r>
            <a:r>
              <a:rPr lang="ja-JP" altLang="en-US" sz="1800" i="1" dirty="0"/>
              <a:t>　　２以上はなし</a:t>
            </a:r>
            <a:endParaRPr sz="1800" i="1" dirty="0"/>
          </a:p>
          <a:p>
            <a:pPr defTabSz="859536">
              <a:lnSpc>
                <a:spcPct val="88000"/>
              </a:lnSpc>
              <a:spcBef>
                <a:spcPts val="600"/>
              </a:spcBef>
              <a:buFont typeface="Wingdings" panose="05000000000000000000" pitchFamily="2" charset="2"/>
              <a:buChar char="l"/>
              <a:defRPr sz="1598"/>
            </a:pPr>
            <a:r>
              <a:rPr dirty="0"/>
              <a:t>&lt;</a:t>
            </a:r>
            <a:r>
              <a:rPr dirty="0" err="1"/>
              <a:t>非人間名詞</a:t>
            </a:r>
            <a:r>
              <a:rPr dirty="0"/>
              <a:t>+ </a:t>
            </a:r>
            <a:r>
              <a:rPr dirty="0" err="1"/>
              <a:t>人間名詞-接尾辞なし</a:t>
            </a:r>
            <a:r>
              <a:rPr dirty="0"/>
              <a:t>&gt; ：</a:t>
            </a:r>
            <a:endParaRPr lang="fr-CA" dirty="0"/>
          </a:p>
          <a:p>
            <a:pPr marL="644651" lvl="1" indent="-214884" defTabSz="859536">
              <a:lnSpc>
                <a:spcPct val="88000"/>
              </a:lnSpc>
              <a:spcBef>
                <a:spcPts val="600"/>
              </a:spcBef>
              <a:buFont typeface="Helvetica"/>
              <a:defRPr sz="1410"/>
            </a:pPr>
            <a:r>
              <a:rPr lang="ja-JP" altLang="en-US" dirty="0"/>
              <a:t>親族名詞</a:t>
            </a:r>
          </a:p>
          <a:p>
            <a:pPr marL="1074419" lvl="2" indent="-214884" defTabSz="859536">
              <a:lnSpc>
                <a:spcPct val="88000"/>
              </a:lnSpc>
              <a:spcBef>
                <a:spcPts val="600"/>
              </a:spcBef>
              <a:defRPr sz="1222"/>
            </a:pPr>
            <a:r>
              <a:rPr dirty="0" err="1"/>
              <a:t>可能</a:t>
            </a:r>
            <a:r>
              <a:rPr dirty="0"/>
              <a:t> : </a:t>
            </a:r>
            <a:r>
              <a:rPr i="1" dirty="0">
                <a:solidFill>
                  <a:srgbClr val="FF0000"/>
                </a:solidFill>
              </a:rPr>
              <a:t>mère</a:t>
            </a:r>
            <a:r>
              <a:rPr i="1" dirty="0"/>
              <a:t>, frère, </a:t>
            </a:r>
            <a:r>
              <a:rPr i="1" dirty="0" err="1"/>
              <a:t>sœur</a:t>
            </a:r>
            <a:r>
              <a:rPr i="1" dirty="0"/>
              <a:t>, fille, </a:t>
            </a:r>
          </a:p>
          <a:p>
            <a:pPr marL="1074419" lvl="2" indent="-214884" defTabSz="859536">
              <a:lnSpc>
                <a:spcPct val="88000"/>
              </a:lnSpc>
              <a:spcBef>
                <a:spcPts val="600"/>
              </a:spcBef>
              <a:defRPr sz="1222"/>
            </a:pPr>
            <a:r>
              <a:rPr dirty="0" err="1"/>
              <a:t>困難</a:t>
            </a:r>
            <a:r>
              <a:rPr dirty="0"/>
              <a:t> : </a:t>
            </a:r>
            <a:r>
              <a:rPr i="1" dirty="0" err="1"/>
              <a:t>père</a:t>
            </a:r>
            <a:r>
              <a:rPr i="1" dirty="0"/>
              <a:t>, </a:t>
            </a:r>
            <a:r>
              <a:rPr i="1" dirty="0" err="1"/>
              <a:t>fils</a:t>
            </a:r>
            <a:r>
              <a:rPr i="1" dirty="0"/>
              <a:t>, papa, </a:t>
            </a:r>
            <a:r>
              <a:rPr i="1" dirty="0" err="1"/>
              <a:t>maman</a:t>
            </a:r>
            <a:endParaRPr i="1" dirty="0"/>
          </a:p>
          <a:p>
            <a:pPr marL="1074419" lvl="2" indent="-214884" defTabSz="859536">
              <a:lnSpc>
                <a:spcPct val="88000"/>
              </a:lnSpc>
              <a:spcBef>
                <a:spcPts val="600"/>
              </a:spcBef>
              <a:defRPr sz="1222"/>
            </a:pPr>
            <a:r>
              <a:rPr dirty="0" err="1"/>
              <a:t>不可能</a:t>
            </a:r>
            <a:r>
              <a:rPr dirty="0"/>
              <a:t> : </a:t>
            </a:r>
            <a:r>
              <a:rPr i="1" dirty="0" err="1"/>
              <a:t>oncle</a:t>
            </a:r>
            <a:r>
              <a:rPr i="1" dirty="0"/>
              <a:t>, </a:t>
            </a:r>
            <a:r>
              <a:rPr i="1" dirty="0" err="1"/>
              <a:t>tante</a:t>
            </a:r>
            <a:r>
              <a:rPr i="1" dirty="0"/>
              <a:t>, </a:t>
            </a:r>
            <a:r>
              <a:rPr i="1" dirty="0" err="1"/>
              <a:t>neveu</a:t>
            </a:r>
            <a:r>
              <a:rPr i="1" dirty="0"/>
              <a:t>, </a:t>
            </a:r>
            <a:r>
              <a:rPr i="1" dirty="0" err="1"/>
              <a:t>nièce</a:t>
            </a:r>
            <a:r>
              <a:rPr i="1" dirty="0"/>
              <a:t>, </a:t>
            </a:r>
            <a:r>
              <a:rPr i="1" dirty="0" err="1"/>
              <a:t>compagne</a:t>
            </a:r>
            <a:r>
              <a:rPr i="1" dirty="0"/>
              <a:t>, </a:t>
            </a:r>
            <a:r>
              <a:rPr i="1" dirty="0" err="1"/>
              <a:t>compagnon</a:t>
            </a:r>
            <a:r>
              <a:rPr i="1" dirty="0"/>
              <a:t>, </a:t>
            </a:r>
            <a:r>
              <a:rPr i="1" dirty="0" err="1"/>
              <a:t>mari</a:t>
            </a:r>
            <a:endParaRPr i="1" dirty="0"/>
          </a:p>
          <a:p>
            <a:pPr marL="644651" lvl="1" indent="-214884" defTabSz="859536">
              <a:lnSpc>
                <a:spcPct val="88000"/>
              </a:lnSpc>
              <a:spcBef>
                <a:spcPts val="600"/>
              </a:spcBef>
              <a:buFont typeface="Helvetica"/>
              <a:defRPr sz="1410"/>
            </a:pPr>
            <a:r>
              <a:rPr dirty="0" err="1"/>
              <a:t>王族名詞</a:t>
            </a:r>
            <a:r>
              <a:rPr dirty="0"/>
              <a:t> :</a:t>
            </a:r>
          </a:p>
          <a:p>
            <a:pPr marL="1074419" lvl="2" indent="-214884" defTabSz="859536">
              <a:lnSpc>
                <a:spcPct val="88000"/>
              </a:lnSpc>
              <a:spcBef>
                <a:spcPts val="600"/>
              </a:spcBef>
              <a:defRPr sz="1222"/>
            </a:pPr>
            <a:r>
              <a:rPr dirty="0" err="1"/>
              <a:t>可能</a:t>
            </a:r>
            <a:r>
              <a:rPr dirty="0"/>
              <a:t> : </a:t>
            </a:r>
            <a:r>
              <a:rPr i="1" dirty="0" err="1">
                <a:solidFill>
                  <a:srgbClr val="FF0000"/>
                </a:solidFill>
              </a:rPr>
              <a:t>roi</a:t>
            </a:r>
            <a:r>
              <a:rPr i="1" dirty="0">
                <a:solidFill>
                  <a:srgbClr val="FF0000"/>
                </a:solidFill>
              </a:rPr>
              <a:t>, </a:t>
            </a:r>
            <a:r>
              <a:rPr i="1" dirty="0" err="1"/>
              <a:t>reine</a:t>
            </a:r>
            <a:r>
              <a:rPr i="1" dirty="0"/>
              <a:t> </a:t>
            </a:r>
          </a:p>
          <a:p>
            <a:pPr marL="1074419" lvl="2" indent="-214884" defTabSz="859536">
              <a:lnSpc>
                <a:spcPct val="88000"/>
              </a:lnSpc>
              <a:spcBef>
                <a:spcPts val="600"/>
              </a:spcBef>
              <a:defRPr sz="1222"/>
            </a:pPr>
            <a:r>
              <a:rPr dirty="0" err="1"/>
              <a:t>大変少ないか、全く存在しない</a:t>
            </a:r>
            <a:r>
              <a:rPr dirty="0"/>
              <a:t> : </a:t>
            </a:r>
            <a:r>
              <a:rPr i="1" dirty="0" err="1"/>
              <a:t>empereur</a:t>
            </a:r>
            <a:r>
              <a:rPr i="1" dirty="0"/>
              <a:t>, </a:t>
            </a:r>
            <a:r>
              <a:rPr i="1" dirty="0" err="1"/>
              <a:t>impératrice</a:t>
            </a:r>
            <a:r>
              <a:rPr i="1" dirty="0"/>
              <a:t>, prince, </a:t>
            </a:r>
            <a:r>
              <a:rPr i="1" dirty="0" err="1"/>
              <a:t>princesse</a:t>
            </a:r>
            <a:endParaRPr i="1" dirty="0"/>
          </a:p>
          <a:p>
            <a:pPr marL="644651" lvl="1" indent="-214884" defTabSz="859536">
              <a:lnSpc>
                <a:spcPct val="88000"/>
              </a:lnSpc>
              <a:spcBef>
                <a:spcPts val="600"/>
              </a:spcBef>
              <a:buFont typeface="Helvetica"/>
              <a:defRPr sz="1410"/>
            </a:pPr>
            <a:r>
              <a:rPr dirty="0" err="1"/>
              <a:t>その他</a:t>
            </a:r>
            <a:r>
              <a:rPr dirty="0"/>
              <a:t> :</a:t>
            </a:r>
          </a:p>
          <a:p>
            <a:pPr marL="1074419" lvl="2" indent="-214884" defTabSz="859536">
              <a:lnSpc>
                <a:spcPct val="88000"/>
              </a:lnSpc>
              <a:spcBef>
                <a:spcPts val="600"/>
              </a:spcBef>
              <a:defRPr sz="1222"/>
            </a:pPr>
            <a:r>
              <a:rPr dirty="0" err="1"/>
              <a:t>不可能</a:t>
            </a:r>
            <a:r>
              <a:rPr dirty="0"/>
              <a:t> : </a:t>
            </a:r>
            <a:r>
              <a:rPr i="1" dirty="0"/>
              <a:t>homme, femme, </a:t>
            </a:r>
            <a:r>
              <a:rPr i="1" dirty="0" err="1"/>
              <a:t>héros</a:t>
            </a:r>
            <a:r>
              <a:rPr i="1" dirty="0"/>
              <a:t>, </a:t>
            </a:r>
            <a:r>
              <a:rPr i="1" dirty="0" err="1"/>
              <a:t>héroïne</a:t>
            </a:r>
            <a:endParaRPr i="1" dirty="0"/>
          </a:p>
        </p:txBody>
      </p:sp>
    </p:spTree>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17333</TotalTime>
  <Words>7005</Words>
  <Application>Microsoft Office PowerPoint</Application>
  <PresentationFormat>ワイド画面</PresentationFormat>
  <Paragraphs>1167</Paragraphs>
  <Slides>40</Slides>
  <Notes>18</Notes>
  <HiddenSlides>7</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40</vt:i4>
      </vt:variant>
    </vt:vector>
  </HeadingPairs>
  <TitlesOfParts>
    <vt:vector size="53" baseType="lpstr">
      <vt:lpstr>Malgun Gothic</vt:lpstr>
      <vt:lpstr>ＭＳ 明朝</vt:lpstr>
      <vt:lpstr>Unistra D</vt:lpstr>
      <vt:lpstr>游ゴシック</vt:lpstr>
      <vt:lpstr>游明朝</vt:lpstr>
      <vt:lpstr>Arial</vt:lpstr>
      <vt:lpstr>Calibri</vt:lpstr>
      <vt:lpstr>Calibri Light</vt:lpstr>
      <vt:lpstr>Gill Sans MT</vt:lpstr>
      <vt:lpstr>Helvetica</vt:lpstr>
      <vt:lpstr>Times New Roman</vt:lpstr>
      <vt:lpstr>Wingdings</vt:lpstr>
      <vt:lpstr>レトロスペクト</vt:lpstr>
      <vt:lpstr>人間名詞を修飾要素とする NN 複合語 (親会社、maison mère など): 仏西日韓語の比較</vt:lpstr>
      <vt:lpstr>目次 </vt:lpstr>
      <vt:lpstr>イントロダクション</vt:lpstr>
      <vt:lpstr>例</vt:lpstr>
      <vt:lpstr>方法とコーパス</vt:lpstr>
      <vt:lpstr>NOM+NOMの研究 フランス語データ（Le Monde7年分：1988-2012) </vt:lpstr>
      <vt:lpstr>フランス語の[N＋人間名詞]</vt:lpstr>
      <vt:lpstr> NNの名詞の共起の制約に関わる自然性と文法上の性  （フランス語）</vt:lpstr>
      <vt:lpstr>Vie étudiante, Ville soeur 人間名詞の形容詞化の可能性（フランス語） </vt:lpstr>
      <vt:lpstr>＜N＋人間名詞＞の意味（フランス語） </vt:lpstr>
      <vt:lpstr>Ville soeur, Pays Frère 姉妹都市と兄弟国？（フランス語） データ</vt:lpstr>
      <vt:lpstr>Ville soeur, Pays Frère（フランス語） 生起頻度上位10位（clientを除いて性数の一致あり）</vt:lpstr>
      <vt:lpstr>Ville soeur, Pays ｆrèreのタイプのNN 姉妹都市と兄弟国の意味ではない（フランス語） 自然の性別に意味はない⇒文法的性</vt:lpstr>
      <vt:lpstr>cousin cousine（従兄弟、従姉妹） （フランス語） </vt:lpstr>
      <vt:lpstr>Sœur, frère 　（姉妹・兄弟） （フランス語） </vt:lpstr>
      <vt:lpstr>Fille fils 　（娘・息子）（フランス語） </vt:lpstr>
      <vt:lpstr>Roi Reine (王・女王）（フランス語）</vt:lpstr>
      <vt:lpstr>Mère père 母・父（フランス語） </vt:lpstr>
      <vt:lpstr>フランス語のN＋親族名称のまとめ</vt:lpstr>
      <vt:lpstr>フランス語のまとめ</vt:lpstr>
      <vt:lpstr>形態論ー性の一致</vt:lpstr>
      <vt:lpstr>日本語</vt:lpstr>
      <vt:lpstr>日本語  ＜親族名詞＋非人間/非動物名詞＞                     &lt;鬼・姫＋妖怪以外名詞＞</vt:lpstr>
      <vt:lpstr> </vt:lpstr>
      <vt:lpstr> 親族名称＋N（日本語） BCCWJでの頻度</vt:lpstr>
      <vt:lpstr>親族名称＋N　　（日本語）</vt:lpstr>
      <vt:lpstr> 姉妹校と兄弟校？（日本語） 意味の違い</vt:lpstr>
      <vt:lpstr>対照研究</vt:lpstr>
      <vt:lpstr>仏語と日本語のまとめ</vt:lpstr>
      <vt:lpstr>Conclusion２</vt:lpstr>
      <vt:lpstr>日仏西韓語を対象にするための方法・コーパス</vt:lpstr>
      <vt:lpstr>    日仏西韓国語の比較のためのコーパスと検索対象</vt:lpstr>
      <vt:lpstr>仏西語の例</vt:lpstr>
      <vt:lpstr>フランス語とスペイン語の類似性と差異 </vt:lpstr>
      <vt:lpstr>韓国語と日本語の親族名称＋無生物名詞</vt:lpstr>
      <vt:lpstr>日本語と韓国語の比較</vt:lpstr>
      <vt:lpstr>[親]か[母]か/　 [父]の不在</vt:lpstr>
      <vt:lpstr>日本語の「親」の重要性</vt:lpstr>
      <vt:lpstr>F（父）の不在について</vt:lpstr>
      <vt:lpstr>結論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Itsuko Fujimura</dc:creator>
  <cp:lastModifiedBy>Itsuko Fujimura</cp:lastModifiedBy>
  <cp:revision>32</cp:revision>
  <cp:lastPrinted>2024-11-02T00:39:41Z</cp:lastPrinted>
  <dcterms:created xsi:type="dcterms:W3CDTF">2024-10-25T01:23:41Z</dcterms:created>
  <dcterms:modified xsi:type="dcterms:W3CDTF">2024-11-06T03:23:57Z</dcterms:modified>
</cp:coreProperties>
</file>